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70" r:id="rId8"/>
    <p:sldId id="262" r:id="rId9"/>
    <p:sldId id="264" r:id="rId10"/>
    <p:sldId id="263" r:id="rId11"/>
    <p:sldId id="267" r:id="rId12"/>
    <p:sldId id="265" r:id="rId13"/>
    <p:sldId id="266" r:id="rId14"/>
    <p:sldId id="268" r:id="rId15"/>
    <p:sldId id="269"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2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3" descr="CROIX_ROUGE_gd_RVB"/>
          <p:cNvPicPr>
            <a:picLocks noChangeAspect="1" noChangeArrowheads="1"/>
          </p:cNvPicPr>
          <p:nvPr/>
        </p:nvPicPr>
        <p:blipFill>
          <a:blip r:embed="rId2" cstate="print"/>
          <a:srcRect/>
          <a:stretch>
            <a:fillRect/>
          </a:stretch>
        </p:blipFill>
        <p:spPr bwMode="auto">
          <a:xfrm>
            <a:off x="6263691" y="285728"/>
            <a:ext cx="2880341" cy="1219185"/>
          </a:xfrm>
          <a:prstGeom prst="rect">
            <a:avLst/>
          </a:prstGeom>
          <a:noFill/>
          <a:ln w="9525">
            <a:noFill/>
            <a:miter lim="800000"/>
            <a:headEnd/>
            <a:tailEnd/>
          </a:ln>
        </p:spPr>
      </p:pic>
      <p:sp>
        <p:nvSpPr>
          <p:cNvPr id="5" name="Rectangle 4"/>
          <p:cNvSpPr>
            <a:spLocks noChangeArrowheads="1"/>
          </p:cNvSpPr>
          <p:nvPr/>
        </p:nvSpPr>
        <p:spPr bwMode="auto">
          <a:xfrm>
            <a:off x="474663" y="2416175"/>
            <a:ext cx="3908425" cy="3906838"/>
          </a:xfrm>
          <a:prstGeom prst="rect">
            <a:avLst/>
          </a:prstGeom>
          <a:solidFill>
            <a:schemeClr val="accent1"/>
          </a:solidFill>
          <a:ln w="9525">
            <a:noFill/>
            <a:miter lim="800000"/>
            <a:headEnd/>
            <a:tailEnd/>
          </a:ln>
        </p:spPr>
        <p:txBody>
          <a:bodyPr/>
          <a:lstStyle/>
          <a:p>
            <a:pPr>
              <a:defRPr/>
            </a:pPr>
            <a:endParaRPr lang="en-US"/>
          </a:p>
        </p:txBody>
      </p:sp>
      <p:sp>
        <p:nvSpPr>
          <p:cNvPr id="4098" name="Rectangle 2"/>
          <p:cNvSpPr>
            <a:spLocks noGrp="1" noChangeArrowheads="1"/>
          </p:cNvSpPr>
          <p:nvPr>
            <p:ph type="ctrTitle" hasCustomPrompt="1"/>
          </p:nvPr>
        </p:nvSpPr>
        <p:spPr>
          <a:xfrm>
            <a:off x="539750" y="2895600"/>
            <a:ext cx="3746498" cy="1470025"/>
          </a:xfrm>
        </p:spPr>
        <p:txBody>
          <a:bodyPr/>
          <a:lstStyle>
            <a:lvl1pPr>
              <a:defRPr sz="2800">
                <a:solidFill>
                  <a:schemeClr val="bg1"/>
                </a:solidFill>
              </a:defRPr>
            </a:lvl1pPr>
          </a:lstStyle>
          <a:p>
            <a:r>
              <a:rPr lang="fr-FR" dirty="0" smtClean="0"/>
              <a:t>Final </a:t>
            </a:r>
            <a:r>
              <a:rPr lang="fr-FR" dirty="0" err="1" smtClean="0"/>
              <a:t>Conference</a:t>
            </a:r>
            <a:endParaRPr lang="fr-FR" dirty="0"/>
          </a:p>
        </p:txBody>
      </p:sp>
      <p:sp>
        <p:nvSpPr>
          <p:cNvPr id="4099" name="Rectangle 3"/>
          <p:cNvSpPr>
            <a:spLocks noGrp="1" noChangeArrowheads="1"/>
          </p:cNvSpPr>
          <p:nvPr>
            <p:ph type="subTitle" idx="1" hasCustomPrompt="1"/>
          </p:nvPr>
        </p:nvSpPr>
        <p:spPr>
          <a:xfrm>
            <a:off x="540196" y="4484688"/>
            <a:ext cx="3743772" cy="1104900"/>
          </a:xfrm>
        </p:spPr>
        <p:txBody>
          <a:bodyPr/>
          <a:lstStyle>
            <a:lvl1pPr marL="0" indent="0">
              <a:buFont typeface="Wingdings" pitchFamily="2" charset="2"/>
              <a:buNone/>
              <a:defRPr sz="1600">
                <a:solidFill>
                  <a:schemeClr val="bg1"/>
                </a:solidFill>
              </a:defRPr>
            </a:lvl1pPr>
          </a:lstStyle>
          <a:p>
            <a:r>
              <a:rPr lang="en-GB" dirty="0" smtClean="0"/>
              <a:t>Water infrastructures Developed in the Two Countries: type, number, management, success stories</a:t>
            </a:r>
            <a:endParaRPr lang="fr-FR" dirty="0"/>
          </a:p>
        </p:txBody>
      </p:sp>
      <p:sp>
        <p:nvSpPr>
          <p:cNvPr id="7" name="Rectangle 4"/>
          <p:cNvSpPr>
            <a:spLocks noGrp="1" noChangeArrowheads="1"/>
          </p:cNvSpPr>
          <p:nvPr>
            <p:ph type="dt" sz="half" idx="10"/>
          </p:nvPr>
        </p:nvSpPr>
        <p:spPr bwMode="auto">
          <a:xfrm>
            <a:off x="547688" y="5445125"/>
            <a:ext cx="2133600" cy="268288"/>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lvl1pPr>
          </a:lstStyle>
          <a:p>
            <a:fld id="{139BEDAF-9A50-4120-9B60-E799DCA29489}" type="datetimeFigureOut">
              <a:rPr lang="en-GB" smtClean="0"/>
              <a:t>27/12/2015</a:t>
            </a:fld>
            <a:endParaRPr lang="en-GB"/>
          </a:p>
        </p:txBody>
      </p:sp>
      <p:sp>
        <p:nvSpPr>
          <p:cNvPr id="8" name="Rectangle 6"/>
          <p:cNvSpPr>
            <a:spLocks noGrp="1" noChangeArrowheads="1"/>
          </p:cNvSpPr>
          <p:nvPr>
            <p:ph type="sldNum" sz="quarter" idx="11"/>
          </p:nvPr>
        </p:nvSpPr>
        <p:spPr/>
        <p:txBody>
          <a:bodyPr/>
          <a:lstStyle>
            <a:lvl1pPr algn="r">
              <a:defRPr sz="1400" smtClean="0"/>
            </a:lvl1pPr>
          </a:lstStyle>
          <a:p>
            <a:fld id="{93E9A246-3D89-428B-BCE1-5C1C54E4C94A}" type="slidenum">
              <a:rPr lang="en-GB" smtClean="0"/>
              <a:t>‹N°›</a:t>
            </a:fld>
            <a:endParaRPr lang="en-GB"/>
          </a:p>
        </p:txBody>
      </p:sp>
      <p:sp>
        <p:nvSpPr>
          <p:cNvPr id="2" name="Rectangle 1"/>
          <p:cNvSpPr/>
          <p:nvPr/>
        </p:nvSpPr>
        <p:spPr>
          <a:xfrm>
            <a:off x="395536" y="476672"/>
            <a:ext cx="2232248" cy="1028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938963" y="6453188"/>
            <a:ext cx="2133600" cy="268287"/>
          </a:xfrm>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81025"/>
            <a:ext cx="2057400" cy="5872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81025"/>
            <a:ext cx="6019800" cy="5872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938963" y="6453188"/>
            <a:ext cx="2133600" cy="268287"/>
          </a:xfrm>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7544" y="581025"/>
            <a:ext cx="6480720" cy="1143000"/>
          </a:xfrm>
          <a:solidFill>
            <a:schemeClr val="accent1"/>
          </a:solidFill>
        </p:spPr>
        <p:txBody>
          <a:bodyPr/>
          <a:lstStyle>
            <a:lvl1pPr>
              <a:defRPr sz="2800" cap="small" baseline="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hasCustomPrompt="1"/>
          </p:nvPr>
        </p:nvSpPr>
        <p:spPr>
          <a:xfrm>
            <a:off x="428596" y="2000240"/>
            <a:ext cx="8229600" cy="4525963"/>
          </a:xfrm>
        </p:spPr>
        <p:txBody>
          <a:bodyPr/>
          <a:lstStyle>
            <a:lvl1pPr marL="360000" algn="l" defTabSz="1463040">
              <a:spcAft>
                <a:spcPts val="300"/>
              </a:spcAft>
              <a:defRPr/>
            </a:lvl1pPr>
            <a:lvl2pPr marL="822325" indent="-285750">
              <a:buFont typeface="Wingdings" pitchFamily="2" charset="2"/>
              <a:buChar char="§"/>
              <a:defRPr/>
            </a:lvl2pPr>
            <a:lvl3pPr marL="1230313" indent="-228600">
              <a:buClr>
                <a:schemeClr val="accent1"/>
              </a:buClr>
              <a:buFont typeface="Wingdings" panose="05000000000000000000" pitchFamily="2" charset="2"/>
              <a:buChar char="§"/>
              <a:defRPr/>
            </a:lvl3pPr>
            <a:lvl4pPr marL="1638300" indent="-228600">
              <a:buFont typeface="Wingdings" panose="05000000000000000000" pitchFamily="2" charset="2"/>
              <a:buChar char="§"/>
              <a:defRPr/>
            </a:lvl4pPr>
            <a:lvl5pPr marL="2057400" indent="-228600">
              <a:buClr>
                <a:schemeClr val="accent1"/>
              </a:buClr>
              <a:buSzPct val="100000"/>
              <a:buFont typeface="Wingdings" panose="05000000000000000000" pitchFamily="2" charset="2"/>
              <a:buChar char="§"/>
              <a:defRPr/>
            </a:lvl5pPr>
          </a:lstStyle>
          <a:p>
            <a:pPr lvl="0"/>
            <a:r>
              <a:rPr lang="en-US" dirty="0" smtClean="0"/>
              <a:t> 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a:xfrm>
            <a:off x="6938963" y="6453188"/>
            <a:ext cx="2133600" cy="268287"/>
          </a:xfrm>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72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72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6938963" y="6453188"/>
            <a:ext cx="2133600" cy="268287"/>
          </a:xfrm>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a:xfrm>
            <a:off x="6938963" y="6453188"/>
            <a:ext cx="2133600" cy="268287"/>
          </a:xfrm>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938963" y="6453188"/>
            <a:ext cx="2133600" cy="268287"/>
          </a:xfrm>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6938963" y="6453188"/>
            <a:ext cx="2133600" cy="268287"/>
          </a:xfrm>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938963" y="6453188"/>
            <a:ext cx="2133600" cy="268287"/>
          </a:xfrm>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1600"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9716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9716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938963" y="6453188"/>
            <a:ext cx="2133600" cy="268287"/>
          </a:xfrm>
        </p:spPr>
        <p:txBody>
          <a:bodyPr/>
          <a:lstStyle>
            <a:lvl1pPr>
              <a:defRPr/>
            </a:lvl1pPr>
          </a:lstStyle>
          <a:p>
            <a:fld id="{93E9A246-3D89-428B-BCE1-5C1C54E4C94A}" type="slidenum">
              <a:rPr lang="en-GB" smtClean="0"/>
              <a:t>‹N°›</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bwMode="auto">
          <a:xfrm>
            <a:off x="467544" y="358074"/>
            <a:ext cx="6264696" cy="1391369"/>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smtClean="0"/>
              <a:t>Cliquez pour modifier le style du titre</a:t>
            </a:r>
          </a:p>
        </p:txBody>
      </p:sp>
      <p:sp>
        <p:nvSpPr>
          <p:cNvPr id="4100" name="Rectangle 3"/>
          <p:cNvSpPr>
            <a:spLocks noGrp="1" noChangeArrowheads="1"/>
          </p:cNvSpPr>
          <p:nvPr>
            <p:ph type="body" idx="1"/>
          </p:nvPr>
        </p:nvSpPr>
        <p:spPr bwMode="auto">
          <a:xfrm>
            <a:off x="457200" y="1928813"/>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smtClean="0"/>
              <a:t>  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10" name="Rectangle 6"/>
          <p:cNvSpPr>
            <a:spLocks noGrp="1" noChangeArrowheads="1"/>
          </p:cNvSpPr>
          <p:nvPr>
            <p:ph type="sldNum" sz="quarter" idx="4"/>
          </p:nvPr>
        </p:nvSpPr>
        <p:spPr>
          <a:xfrm>
            <a:off x="6732588" y="6453188"/>
            <a:ext cx="2133600" cy="268287"/>
          </a:xfrm>
          <a:prstGeom prst="rect">
            <a:avLst/>
          </a:prstGeom>
        </p:spPr>
        <p:txBody>
          <a:bodyPr/>
          <a:lstStyle>
            <a:lvl1pPr algn="r">
              <a:defRPr sz="1400" smtClean="0"/>
            </a:lvl1pPr>
          </a:lstStyle>
          <a:p>
            <a:fld id="{93E9A246-3D89-428B-BCE1-5C1C54E4C94A}" type="slidenum">
              <a:rPr lang="en-GB" smtClean="0"/>
              <a:t>‹N°›</a:t>
            </a:fld>
            <a:endParaRPr lang="en-GB"/>
          </a:p>
        </p:txBody>
      </p:sp>
      <p:pic>
        <p:nvPicPr>
          <p:cNvPr id="8" name="Picture 13" descr="CROIX_ROUGE_gd_RVB"/>
          <p:cNvPicPr>
            <a:picLocks noChangeAspect="1" noChangeArrowheads="1"/>
          </p:cNvPicPr>
          <p:nvPr/>
        </p:nvPicPr>
        <p:blipFill>
          <a:blip r:embed="rId13" cstate="print"/>
          <a:srcRect/>
          <a:stretch>
            <a:fillRect/>
          </a:stretch>
        </p:blipFill>
        <p:spPr bwMode="auto">
          <a:xfrm>
            <a:off x="6984744" y="695727"/>
            <a:ext cx="1691712" cy="71606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fontAlgn="base" hangingPunct="1">
        <a:lnSpc>
          <a:spcPct val="85000"/>
        </a:lnSpc>
        <a:spcBef>
          <a:spcPct val="0"/>
        </a:spcBef>
        <a:spcAft>
          <a:spcPct val="0"/>
        </a:spcAft>
        <a:defRPr sz="2800" cap="small" baseline="0">
          <a:solidFill>
            <a:schemeClr val="bg1"/>
          </a:solidFill>
          <a:latin typeface="OCR A Extended" panose="02010509020102010303" pitchFamily="50" charset="0"/>
          <a:ea typeface="+mj-ea"/>
          <a:cs typeface="+mj-cs"/>
        </a:defRPr>
      </a:lvl1pPr>
      <a:lvl2pPr algn="l" rtl="0" eaLnBrk="1" fontAlgn="base" hangingPunct="1">
        <a:lnSpc>
          <a:spcPct val="85000"/>
        </a:lnSpc>
        <a:spcBef>
          <a:spcPct val="0"/>
        </a:spcBef>
        <a:spcAft>
          <a:spcPct val="0"/>
        </a:spcAft>
        <a:defRPr sz="2400">
          <a:solidFill>
            <a:schemeClr val="tx1"/>
          </a:solidFill>
          <a:latin typeface="Arial" charset="0"/>
        </a:defRPr>
      </a:lvl2pPr>
      <a:lvl3pPr algn="l" rtl="0" eaLnBrk="1" fontAlgn="base" hangingPunct="1">
        <a:lnSpc>
          <a:spcPct val="85000"/>
        </a:lnSpc>
        <a:spcBef>
          <a:spcPct val="0"/>
        </a:spcBef>
        <a:spcAft>
          <a:spcPct val="0"/>
        </a:spcAft>
        <a:defRPr sz="2400">
          <a:solidFill>
            <a:schemeClr val="tx1"/>
          </a:solidFill>
          <a:latin typeface="Arial" charset="0"/>
        </a:defRPr>
      </a:lvl3pPr>
      <a:lvl4pPr algn="l" rtl="0" eaLnBrk="1" fontAlgn="base" hangingPunct="1">
        <a:lnSpc>
          <a:spcPct val="85000"/>
        </a:lnSpc>
        <a:spcBef>
          <a:spcPct val="0"/>
        </a:spcBef>
        <a:spcAft>
          <a:spcPct val="0"/>
        </a:spcAft>
        <a:defRPr sz="2400">
          <a:solidFill>
            <a:schemeClr val="tx1"/>
          </a:solidFill>
          <a:latin typeface="Arial" charset="0"/>
        </a:defRPr>
      </a:lvl4pPr>
      <a:lvl5pPr algn="l" rtl="0" eaLnBrk="1" fontAlgn="base" hangingPunct="1">
        <a:lnSpc>
          <a:spcPct val="85000"/>
        </a:lnSpc>
        <a:spcBef>
          <a:spcPct val="0"/>
        </a:spcBef>
        <a:spcAft>
          <a:spcPct val="0"/>
        </a:spcAft>
        <a:defRPr sz="2400">
          <a:solidFill>
            <a:schemeClr val="tx1"/>
          </a:solidFill>
          <a:latin typeface="Arial" charset="0"/>
        </a:defRPr>
      </a:lvl5pPr>
      <a:lvl6pPr marL="457200" algn="l" rtl="0" eaLnBrk="1" fontAlgn="base" hangingPunct="1">
        <a:lnSpc>
          <a:spcPct val="85000"/>
        </a:lnSpc>
        <a:spcBef>
          <a:spcPct val="0"/>
        </a:spcBef>
        <a:spcAft>
          <a:spcPct val="0"/>
        </a:spcAft>
        <a:defRPr sz="2400">
          <a:solidFill>
            <a:schemeClr val="tx1"/>
          </a:solidFill>
          <a:latin typeface="Arial" charset="0"/>
        </a:defRPr>
      </a:lvl6pPr>
      <a:lvl7pPr marL="914400" algn="l" rtl="0" eaLnBrk="1" fontAlgn="base" hangingPunct="1">
        <a:lnSpc>
          <a:spcPct val="85000"/>
        </a:lnSpc>
        <a:spcBef>
          <a:spcPct val="0"/>
        </a:spcBef>
        <a:spcAft>
          <a:spcPct val="0"/>
        </a:spcAft>
        <a:defRPr sz="2400">
          <a:solidFill>
            <a:schemeClr val="tx1"/>
          </a:solidFill>
          <a:latin typeface="Arial" charset="0"/>
        </a:defRPr>
      </a:lvl7pPr>
      <a:lvl8pPr marL="1371600" algn="l" rtl="0" eaLnBrk="1" fontAlgn="base" hangingPunct="1">
        <a:lnSpc>
          <a:spcPct val="85000"/>
        </a:lnSpc>
        <a:spcBef>
          <a:spcPct val="0"/>
        </a:spcBef>
        <a:spcAft>
          <a:spcPct val="0"/>
        </a:spcAft>
        <a:defRPr sz="2400">
          <a:solidFill>
            <a:schemeClr val="tx1"/>
          </a:solidFill>
          <a:latin typeface="Arial" charset="0"/>
        </a:defRPr>
      </a:lvl8pPr>
      <a:lvl9pPr marL="1828800" algn="l" rtl="0" eaLnBrk="1" fontAlgn="base" hangingPunct="1">
        <a:lnSpc>
          <a:spcPct val="85000"/>
        </a:lnSpc>
        <a:spcBef>
          <a:spcPct val="0"/>
        </a:spcBef>
        <a:spcAft>
          <a:spcPct val="0"/>
        </a:spcAft>
        <a:defRPr sz="2400">
          <a:solidFill>
            <a:schemeClr val="tx1"/>
          </a:solidFill>
          <a:latin typeface="Arial" charset="0"/>
        </a:defRPr>
      </a:lvl9pPr>
    </p:titleStyle>
    <p:bodyStyle>
      <a:lvl1pPr marL="268288" indent="-268288" algn="l" rtl="0" eaLnBrk="1" fontAlgn="base" hangingPunct="1">
        <a:spcBef>
          <a:spcPct val="20000"/>
        </a:spcBef>
        <a:spcAft>
          <a:spcPct val="0"/>
        </a:spcAft>
        <a:buClr>
          <a:schemeClr val="accent1"/>
        </a:buClr>
        <a:buFont typeface="Wingdings" pitchFamily="2" charset="2"/>
        <a:buChar char="n"/>
        <a:defRPr sz="2800">
          <a:solidFill>
            <a:schemeClr val="tx1"/>
          </a:solidFill>
          <a:latin typeface="+mn-lt"/>
          <a:ea typeface="+mn-ea"/>
          <a:cs typeface="+mn-cs"/>
        </a:defRPr>
      </a:lvl1pPr>
      <a:lvl2pPr marL="822325" indent="-285750" algn="l" rtl="0" eaLnBrk="1" fontAlgn="base" hangingPunct="1">
        <a:spcBef>
          <a:spcPct val="20000"/>
        </a:spcBef>
        <a:spcAft>
          <a:spcPct val="0"/>
        </a:spcAft>
        <a:buFont typeface="Wingdings" panose="05000000000000000000" pitchFamily="2" charset="2"/>
        <a:buChar char="§"/>
        <a:defRPr sz="2400">
          <a:solidFill>
            <a:schemeClr val="tx1"/>
          </a:solidFill>
          <a:latin typeface="+mn-lt"/>
        </a:defRPr>
      </a:lvl2pPr>
      <a:lvl3pPr marL="1230313" indent="-228600" algn="l" rtl="0" eaLnBrk="1" fontAlgn="base" hangingPunct="1">
        <a:spcBef>
          <a:spcPct val="20000"/>
        </a:spcBef>
        <a:spcAft>
          <a:spcPct val="0"/>
        </a:spcAft>
        <a:buClr>
          <a:schemeClr val="accent1"/>
        </a:buClr>
        <a:buFont typeface="Wingdings" panose="05000000000000000000" pitchFamily="2" charset="2"/>
        <a:buChar char="§"/>
        <a:defRPr sz="2000">
          <a:solidFill>
            <a:schemeClr val="tx1"/>
          </a:solidFill>
          <a:latin typeface="+mn-lt"/>
        </a:defRPr>
      </a:lvl3pPr>
      <a:lvl4pPr marL="1638300" indent="-228600" algn="l" rtl="0" eaLnBrk="1" fontAlgn="base" hangingPunct="1">
        <a:spcBef>
          <a:spcPct val="20000"/>
        </a:spcBef>
        <a:spcAft>
          <a:spcPct val="0"/>
        </a:spcAft>
        <a:buFont typeface="Wingdings" panose="05000000000000000000" pitchFamily="2" charset="2"/>
        <a:buChar char="§"/>
        <a:defRPr sz="1800">
          <a:solidFill>
            <a:schemeClr val="tx1"/>
          </a:solidFill>
          <a:latin typeface="+mn-lt"/>
        </a:defRPr>
      </a:lvl4pPr>
      <a:lvl5pPr marL="2057400" indent="-228600" algn="l" rtl="0" eaLnBrk="1" fontAlgn="base" hangingPunct="1">
        <a:spcBef>
          <a:spcPct val="20000"/>
        </a:spcBef>
        <a:spcAft>
          <a:spcPct val="0"/>
        </a:spcAft>
        <a:buClr>
          <a:schemeClr val="accent1"/>
        </a:buClr>
        <a:buFont typeface="Wingdings" panose="05000000000000000000" pitchFamily="2" charset="2"/>
        <a:buChar char="§"/>
        <a:defRPr sz="1800">
          <a:solidFill>
            <a:schemeClr val="tx1"/>
          </a:solidFill>
          <a:latin typeface="+mn-lt"/>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I.E.C. materials</a:t>
            </a:r>
            <a:r>
              <a:rPr lang="en-GB" b="1" dirty="0"/>
              <a:t> </a:t>
            </a:r>
            <a:r>
              <a:rPr lang="en-GB" b="1" dirty="0" smtClean="0"/>
              <a:t>testing: </a:t>
            </a:r>
            <a:br>
              <a:rPr lang="en-GB" b="1" dirty="0" smtClean="0"/>
            </a:br>
            <a:r>
              <a:rPr lang="en-GB" b="1" dirty="0" smtClean="0"/>
              <a:t>getting started</a:t>
            </a:r>
            <a:endParaRPr lang="en-GB" b="1" dirty="0"/>
          </a:p>
        </p:txBody>
      </p:sp>
    </p:spTree>
    <p:extLst>
      <p:ext uri="{BB962C8B-B14F-4D97-AF65-F5344CB8AC3E}">
        <p14:creationId xmlns:p14="http://schemas.microsoft.com/office/powerpoint/2010/main" val="3867002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WHY I.E.C. MATERIALS MAY NOT HAVE THE EXPECTED IMPACT?</a:t>
            </a:r>
            <a:endParaRPr lang="fr-FR" dirty="0"/>
          </a:p>
        </p:txBody>
      </p:sp>
      <p:sp>
        <p:nvSpPr>
          <p:cNvPr id="4" name="Rectangle 1"/>
          <p:cNvSpPr>
            <a:spLocks noChangeArrowheads="1"/>
          </p:cNvSpPr>
          <p:nvPr/>
        </p:nvSpPr>
        <p:spPr bwMode="auto">
          <a:xfrm>
            <a:off x="467544" y="1902469"/>
            <a:ext cx="8151214"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fr-FR" sz="2800" dirty="0"/>
              <a:t>Pretesting is a way to field test educational materials before they are produced or printed.  Representatives of the target audience work with skilled interviewers </a:t>
            </a:r>
            <a:r>
              <a:rPr lang="en-GB" altLang="fr-FR" sz="2800" dirty="0" smtClean="0"/>
              <a:t>(</a:t>
            </a:r>
            <a:r>
              <a:rPr lang="en-GB" altLang="fr-FR" sz="2800" b="1" dirty="0" smtClean="0">
                <a:solidFill>
                  <a:srgbClr val="C00000"/>
                </a:solidFill>
              </a:rPr>
              <a:t>YOU</a:t>
            </a:r>
            <a:r>
              <a:rPr lang="en-GB" altLang="fr-FR" sz="2800" dirty="0" smtClean="0"/>
              <a:t>) and </a:t>
            </a:r>
            <a:r>
              <a:rPr lang="en-GB" altLang="fr-FR" sz="2800" dirty="0"/>
              <a:t>give their reactions to presented material. </a:t>
            </a:r>
            <a:endParaRPr lang="en-GB" altLang="fr-FR" sz="2800" dirty="0" smtClean="0"/>
          </a:p>
          <a:p>
            <a:pPr marL="0" marR="0" lvl="0" indent="0" algn="l" defTabSz="914400" rtl="0" eaLnBrk="1" fontAlgn="base" latinLnBrk="0" hangingPunct="1">
              <a:lnSpc>
                <a:spcPct val="100000"/>
              </a:lnSpc>
              <a:spcBef>
                <a:spcPct val="0"/>
              </a:spcBef>
              <a:spcAft>
                <a:spcPct val="0"/>
              </a:spcAft>
              <a:buClrTx/>
              <a:buSzTx/>
              <a:buFontTx/>
              <a:buNone/>
              <a:tabLst/>
            </a:pPr>
            <a:endParaRPr lang="en-GB" altLang="fr-FR" sz="2800" dirty="0" smtClean="0"/>
          </a:p>
          <a:p>
            <a:pPr marL="0" marR="0" lvl="0" indent="0" algn="l" defTabSz="914400" rtl="0" eaLnBrk="1" fontAlgn="base" latinLnBrk="0" hangingPunct="1">
              <a:lnSpc>
                <a:spcPct val="100000"/>
              </a:lnSpc>
              <a:spcBef>
                <a:spcPct val="0"/>
              </a:spcBef>
              <a:spcAft>
                <a:spcPct val="0"/>
              </a:spcAft>
              <a:buClrTx/>
              <a:buSzTx/>
              <a:buFontTx/>
              <a:buNone/>
              <a:tabLst/>
            </a:pPr>
            <a:r>
              <a:rPr lang="en-GB" altLang="fr-FR" sz="2800" dirty="0" smtClean="0"/>
              <a:t>Those </a:t>
            </a:r>
            <a:r>
              <a:rPr lang="en-GB" altLang="fr-FR" sz="2800" dirty="0"/>
              <a:t>responses are then used to improve and refine the materials for actual use with the target group. </a:t>
            </a:r>
            <a:endParaRPr lang="fr-FR" altLang="fr-FR" sz="2800" dirty="0"/>
          </a:p>
        </p:txBody>
      </p:sp>
    </p:spTree>
    <p:extLst>
      <p:ext uri="{BB962C8B-B14F-4D97-AF65-F5344CB8AC3E}">
        <p14:creationId xmlns:p14="http://schemas.microsoft.com/office/powerpoint/2010/main" val="3564840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WHY I.E.C. MATERIALS MAY NOT HAVE THE EXPECTED IMPACT?</a:t>
            </a:r>
            <a:endParaRPr lang="fr-FR" dirty="0"/>
          </a:p>
        </p:txBody>
      </p:sp>
      <p:sp>
        <p:nvSpPr>
          <p:cNvPr id="3" name="Rectangle 2"/>
          <p:cNvSpPr/>
          <p:nvPr/>
        </p:nvSpPr>
        <p:spPr>
          <a:xfrm>
            <a:off x="346412" y="2132856"/>
            <a:ext cx="8581171" cy="1815882"/>
          </a:xfrm>
          <a:prstGeom prst="rect">
            <a:avLst/>
          </a:prstGeom>
        </p:spPr>
        <p:txBody>
          <a:bodyPr wrap="square">
            <a:spAutoFit/>
          </a:bodyPr>
          <a:lstStyle/>
          <a:p>
            <a:pPr marL="360000" indent="-268288" defTabSz="1463040" fontAlgn="base">
              <a:spcBef>
                <a:spcPct val="20000"/>
              </a:spcBef>
              <a:spcAft>
                <a:spcPts val="300"/>
              </a:spcAft>
              <a:buClr>
                <a:schemeClr val="accent1"/>
              </a:buClr>
              <a:buFont typeface="Wingdings" pitchFamily="2" charset="2"/>
              <a:buChar char="n"/>
            </a:pPr>
            <a:r>
              <a:rPr lang="en-US" sz="2800" dirty="0" smtClean="0"/>
              <a:t> Testing/pretesting </a:t>
            </a:r>
            <a:r>
              <a:rPr lang="en-US" sz="2800" dirty="0"/>
              <a:t>can help establish how people understand the messages and, as a consequence, if the material is a good basis for influencing behavior change</a:t>
            </a:r>
            <a:endParaRPr lang="fr-FR" sz="2800" dirty="0"/>
          </a:p>
        </p:txBody>
      </p:sp>
      <p:sp>
        <p:nvSpPr>
          <p:cNvPr id="5" name="Rectangle 4"/>
          <p:cNvSpPr/>
          <p:nvPr/>
        </p:nvSpPr>
        <p:spPr>
          <a:xfrm>
            <a:off x="346412" y="4869160"/>
            <a:ext cx="4572000" cy="1078757"/>
          </a:xfrm>
          <a:prstGeom prst="rect">
            <a:avLst/>
          </a:prstGeom>
        </p:spPr>
        <p:txBody>
          <a:bodyPr>
            <a:spAutoFit/>
          </a:bodyPr>
          <a:lstStyle/>
          <a:p>
            <a:pPr marL="360000" indent="-268288" defTabSz="1463040" fontAlgn="base">
              <a:spcBef>
                <a:spcPct val="20000"/>
              </a:spcBef>
              <a:spcAft>
                <a:spcPts val="300"/>
              </a:spcAft>
              <a:buClr>
                <a:schemeClr val="accent1"/>
              </a:buClr>
              <a:buFont typeface="Wingdings" pitchFamily="2" charset="2"/>
              <a:buChar char="n"/>
            </a:pPr>
            <a:r>
              <a:rPr lang="de-CH" altLang="fr-FR" sz="2800" dirty="0" smtClean="0"/>
              <a:t> Save </a:t>
            </a:r>
            <a:r>
              <a:rPr lang="de-CH" altLang="fr-FR" sz="2800" dirty="0" err="1"/>
              <a:t>money</a:t>
            </a:r>
            <a:endParaRPr lang="de-CH" altLang="fr-FR" sz="2800" dirty="0"/>
          </a:p>
          <a:p>
            <a:pPr marL="360000" indent="-268288" defTabSz="1463040" fontAlgn="base">
              <a:spcBef>
                <a:spcPct val="20000"/>
              </a:spcBef>
              <a:spcAft>
                <a:spcPts val="300"/>
              </a:spcAft>
              <a:buClr>
                <a:schemeClr val="accent1"/>
              </a:buClr>
              <a:buFont typeface="Wingdings" pitchFamily="2" charset="2"/>
              <a:buChar char="n"/>
            </a:pPr>
            <a:r>
              <a:rPr lang="de-CH" altLang="fr-FR" sz="2800" dirty="0" smtClean="0"/>
              <a:t> </a:t>
            </a:r>
            <a:r>
              <a:rPr lang="de-CH" altLang="fr-FR" sz="2800" dirty="0" err="1" smtClean="0"/>
              <a:t>Avoid</a:t>
            </a:r>
            <a:r>
              <a:rPr lang="de-CH" altLang="fr-FR" sz="2800" dirty="0" smtClean="0"/>
              <a:t> </a:t>
            </a:r>
            <a:r>
              <a:rPr lang="de-CH" altLang="fr-FR" sz="2800" dirty="0" err="1"/>
              <a:t>big</a:t>
            </a:r>
            <a:r>
              <a:rPr lang="de-CH" altLang="fr-FR" sz="2800" dirty="0"/>
              <a:t> </a:t>
            </a:r>
            <a:r>
              <a:rPr lang="de-CH" altLang="fr-FR" sz="2800" dirty="0" err="1"/>
              <a:t>mistakes</a:t>
            </a:r>
            <a:endParaRPr lang="de-CH" altLang="fr-FR" sz="2800" dirty="0"/>
          </a:p>
        </p:txBody>
      </p:sp>
      <p:sp>
        <p:nvSpPr>
          <p:cNvPr id="6" name="Rectangle 5"/>
          <p:cNvSpPr/>
          <p:nvPr/>
        </p:nvSpPr>
        <p:spPr>
          <a:xfrm>
            <a:off x="346412" y="4149080"/>
            <a:ext cx="4572000" cy="523220"/>
          </a:xfrm>
          <a:prstGeom prst="rect">
            <a:avLst/>
          </a:prstGeom>
        </p:spPr>
        <p:txBody>
          <a:bodyPr>
            <a:spAutoFit/>
          </a:bodyPr>
          <a:lstStyle/>
          <a:p>
            <a:r>
              <a:rPr lang="de-CH" altLang="fr-FR" sz="2800" b="1" dirty="0">
                <a:solidFill>
                  <a:srgbClr val="C00000"/>
                </a:solidFill>
              </a:rPr>
              <a:t>But also:</a:t>
            </a:r>
          </a:p>
        </p:txBody>
      </p:sp>
    </p:spTree>
    <p:extLst>
      <p:ext uri="{BB962C8B-B14F-4D97-AF65-F5344CB8AC3E}">
        <p14:creationId xmlns:p14="http://schemas.microsoft.com/office/powerpoint/2010/main" val="245055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WHY I.E.C. MATERIALS MAY NOT HAVE THE EXPECTED IMPACT?</a:t>
            </a:r>
            <a:endParaRPr lang="fr-FR" dirty="0"/>
          </a:p>
        </p:txBody>
      </p:sp>
      <p:sp>
        <p:nvSpPr>
          <p:cNvPr id="3" name="Rectangle 2"/>
          <p:cNvSpPr/>
          <p:nvPr/>
        </p:nvSpPr>
        <p:spPr>
          <a:xfrm>
            <a:off x="399541" y="1791498"/>
            <a:ext cx="1893519" cy="523220"/>
          </a:xfrm>
          <a:prstGeom prst="rect">
            <a:avLst/>
          </a:prstGeom>
        </p:spPr>
        <p:txBody>
          <a:bodyPr wrap="square">
            <a:spAutoFit/>
          </a:bodyPr>
          <a:lstStyle/>
          <a:p>
            <a:r>
              <a:rPr lang="en-US" sz="2800" dirty="0" smtClean="0"/>
              <a:t>Example</a:t>
            </a:r>
            <a:endParaRPr lang="fr-FR" sz="2800" dirty="0"/>
          </a:p>
        </p:txBody>
      </p:sp>
      <p:pic>
        <p:nvPicPr>
          <p:cNvPr id="1026" name="Picture 2" descr="_mother-kid c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576" y="2458933"/>
            <a:ext cx="3474967" cy="403516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955402" y="5572406"/>
            <a:ext cx="4572000" cy="1200329"/>
          </a:xfrm>
          <a:prstGeom prst="rect">
            <a:avLst/>
          </a:prstGeom>
        </p:spPr>
        <p:txBody>
          <a:bodyPr>
            <a:spAutoFit/>
          </a:bodyPr>
          <a:lstStyle/>
          <a:p>
            <a:r>
              <a:rPr lang="en-GB" dirty="0" smtClean="0"/>
              <a:t>The male </a:t>
            </a:r>
            <a:r>
              <a:rPr lang="en-GB" dirty="0"/>
              <a:t>photographer did not think it was important to go to the “dirty villages” when you could get a nice, clean woman in the city</a:t>
            </a:r>
            <a:r>
              <a:rPr lang="en-GB" dirty="0" smtClean="0"/>
              <a:t>....</a:t>
            </a:r>
            <a:endParaRPr lang="fr-FR" dirty="0"/>
          </a:p>
        </p:txBody>
      </p:sp>
      <p:sp>
        <p:nvSpPr>
          <p:cNvPr id="5" name="Rectangle 4"/>
          <p:cNvSpPr/>
          <p:nvPr/>
        </p:nvSpPr>
        <p:spPr>
          <a:xfrm>
            <a:off x="3955402" y="1921733"/>
            <a:ext cx="4824536" cy="1477328"/>
          </a:xfrm>
          <a:prstGeom prst="rect">
            <a:avLst/>
          </a:prstGeom>
        </p:spPr>
        <p:txBody>
          <a:bodyPr wrap="square">
            <a:spAutoFit/>
          </a:bodyPr>
          <a:lstStyle/>
          <a:p>
            <a:r>
              <a:rPr lang="en-GB" dirty="0"/>
              <a:t>The aim of this teaching </a:t>
            </a:r>
            <a:r>
              <a:rPr lang="en-GB" dirty="0" smtClean="0"/>
              <a:t>poster was </a:t>
            </a:r>
            <a:r>
              <a:rPr lang="en-GB" dirty="0"/>
              <a:t>to motivate Nepali mothers (more than 90% of whom live in rural areas) to give their children supplementary food from about 6 months of age</a:t>
            </a:r>
            <a:r>
              <a:rPr lang="en-GB" dirty="0" smtClean="0"/>
              <a:t>.</a:t>
            </a:r>
            <a:endParaRPr lang="fr-FR" dirty="0"/>
          </a:p>
        </p:txBody>
      </p:sp>
      <p:sp>
        <p:nvSpPr>
          <p:cNvPr id="6" name="Rectangle 5"/>
          <p:cNvSpPr/>
          <p:nvPr/>
        </p:nvSpPr>
        <p:spPr>
          <a:xfrm>
            <a:off x="3955402" y="3524234"/>
            <a:ext cx="4572000" cy="2031325"/>
          </a:xfrm>
          <a:prstGeom prst="rect">
            <a:avLst/>
          </a:prstGeom>
        </p:spPr>
        <p:txBody>
          <a:bodyPr>
            <a:spAutoFit/>
          </a:bodyPr>
          <a:lstStyle/>
          <a:p>
            <a:r>
              <a:rPr lang="en-GB" b="1" dirty="0" smtClean="0">
                <a:solidFill>
                  <a:srgbClr val="C00000"/>
                </a:solidFill>
              </a:rPr>
              <a:t>Pre-test feedback – type 1:</a:t>
            </a:r>
          </a:p>
          <a:p>
            <a:r>
              <a:rPr lang="en-GB" dirty="0" smtClean="0"/>
              <a:t>Mothers </a:t>
            </a:r>
            <a:r>
              <a:rPr lang="en-GB" dirty="0"/>
              <a:t>said this woman is a city woman who has nothing to do with them. Her hairstyle was very modern, her blouse was not the type village women wear. The baby is also wearing city clothes, and being fed with a spoon.</a:t>
            </a:r>
            <a:endParaRPr lang="fr-FR" dirty="0"/>
          </a:p>
        </p:txBody>
      </p:sp>
    </p:spTree>
    <p:extLst>
      <p:ext uri="{BB962C8B-B14F-4D97-AF65-F5344CB8AC3E}">
        <p14:creationId xmlns:p14="http://schemas.microsoft.com/office/powerpoint/2010/main" val="3293089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WHY I.E.C. MATERIALS MAY NOT HAVE THE EXPECTED IMPACT?</a:t>
            </a:r>
            <a:endParaRPr lang="fr-FR" dirty="0"/>
          </a:p>
        </p:txBody>
      </p:sp>
      <p:sp>
        <p:nvSpPr>
          <p:cNvPr id="3" name="Rectangle 2"/>
          <p:cNvSpPr/>
          <p:nvPr/>
        </p:nvSpPr>
        <p:spPr>
          <a:xfrm>
            <a:off x="399541" y="1791498"/>
            <a:ext cx="1893519" cy="523220"/>
          </a:xfrm>
          <a:prstGeom prst="rect">
            <a:avLst/>
          </a:prstGeom>
        </p:spPr>
        <p:txBody>
          <a:bodyPr wrap="square">
            <a:spAutoFit/>
          </a:bodyPr>
          <a:lstStyle/>
          <a:p>
            <a:r>
              <a:rPr lang="en-US" sz="2800" dirty="0" smtClean="0"/>
              <a:t>Example</a:t>
            </a:r>
            <a:endParaRPr lang="fr-FR" sz="2800" dirty="0"/>
          </a:p>
        </p:txBody>
      </p:sp>
      <p:pic>
        <p:nvPicPr>
          <p:cNvPr id="1027" name="Picture 3" descr="_mother-kid vill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41" y="2564904"/>
            <a:ext cx="3390962" cy="367911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067944" y="2602632"/>
            <a:ext cx="4572000" cy="2862322"/>
          </a:xfrm>
          <a:prstGeom prst="rect">
            <a:avLst/>
          </a:prstGeom>
        </p:spPr>
        <p:txBody>
          <a:bodyPr>
            <a:spAutoFit/>
          </a:bodyPr>
          <a:lstStyle/>
          <a:p>
            <a:r>
              <a:rPr lang="en-GB" b="1" dirty="0" smtClean="0">
                <a:solidFill>
                  <a:srgbClr val="C00000"/>
                </a:solidFill>
              </a:rPr>
              <a:t>Pre-test </a:t>
            </a:r>
            <a:r>
              <a:rPr lang="en-GB" b="1" dirty="0">
                <a:solidFill>
                  <a:srgbClr val="C00000"/>
                </a:solidFill>
              </a:rPr>
              <a:t>feedback – type </a:t>
            </a:r>
            <a:r>
              <a:rPr lang="en-GB" b="1" dirty="0" smtClean="0">
                <a:solidFill>
                  <a:srgbClr val="C00000"/>
                </a:solidFill>
              </a:rPr>
              <a:t>2:</a:t>
            </a:r>
            <a:endParaRPr lang="en-GB" b="1" dirty="0">
              <a:solidFill>
                <a:srgbClr val="C00000"/>
              </a:solidFill>
            </a:endParaRPr>
          </a:p>
          <a:p>
            <a:r>
              <a:rPr lang="en-GB" dirty="0" smtClean="0"/>
              <a:t>In </a:t>
            </a:r>
            <a:r>
              <a:rPr lang="en-GB" dirty="0"/>
              <a:t>the second version of the </a:t>
            </a:r>
            <a:r>
              <a:rPr lang="en-GB" dirty="0" smtClean="0"/>
              <a:t>picture, </a:t>
            </a:r>
            <a:r>
              <a:rPr lang="en-GB" dirty="0"/>
              <a:t>more than 80% of the rural women identified the mother as “one of us” - she wears village clothes, is neither rich nor poor, and feeds her child the way village mothers do - with their hand. </a:t>
            </a:r>
            <a:endParaRPr lang="en-GB" dirty="0" smtClean="0"/>
          </a:p>
          <a:p>
            <a:endParaRPr lang="en-GB" dirty="0"/>
          </a:p>
          <a:p>
            <a:r>
              <a:rPr lang="en-GB" dirty="0" smtClean="0"/>
              <a:t>This </a:t>
            </a:r>
            <a:r>
              <a:rPr lang="en-GB" dirty="0"/>
              <a:t>“model” was recognizable from a social, cultural and economic point of view.</a:t>
            </a:r>
            <a:endParaRPr lang="fr-FR" dirty="0"/>
          </a:p>
        </p:txBody>
      </p:sp>
    </p:spTree>
    <p:extLst>
      <p:ext uri="{BB962C8B-B14F-4D97-AF65-F5344CB8AC3E}">
        <p14:creationId xmlns:p14="http://schemas.microsoft.com/office/powerpoint/2010/main" val="2656519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81025"/>
            <a:ext cx="6624736" cy="1143000"/>
          </a:xfrm>
        </p:spPr>
        <p:txBody>
          <a:bodyPr/>
          <a:lstStyle/>
          <a:p>
            <a:r>
              <a:rPr lang="en-GB" dirty="0" smtClean="0"/>
              <a:t>WHICH FACTORS CAN INFLUENCE THE RESULT OF A TEST/PRE-TEST?</a:t>
            </a:r>
            <a:endParaRPr lang="fr-FR" dirty="0"/>
          </a:p>
        </p:txBody>
      </p:sp>
      <p:sp>
        <p:nvSpPr>
          <p:cNvPr id="3" name="Espace réservé du contenu 2"/>
          <p:cNvSpPr>
            <a:spLocks noGrp="1"/>
          </p:cNvSpPr>
          <p:nvPr>
            <p:ph idx="1"/>
          </p:nvPr>
        </p:nvSpPr>
        <p:spPr>
          <a:xfrm>
            <a:off x="395536" y="1988840"/>
            <a:ext cx="8229600" cy="2952328"/>
          </a:xfrm>
        </p:spPr>
        <p:txBody>
          <a:bodyPr/>
          <a:lstStyle/>
          <a:p>
            <a:r>
              <a:rPr lang="de-CH" altLang="fr-FR" dirty="0" smtClean="0"/>
              <a:t> Attitude </a:t>
            </a:r>
            <a:r>
              <a:rPr lang="de-CH" altLang="fr-FR" dirty="0" err="1"/>
              <a:t>of</a:t>
            </a:r>
            <a:r>
              <a:rPr lang="de-CH" altLang="fr-FR" dirty="0"/>
              <a:t> </a:t>
            </a:r>
            <a:r>
              <a:rPr lang="de-CH" altLang="fr-FR" dirty="0" err="1" smtClean="0"/>
              <a:t>interviewer</a:t>
            </a:r>
            <a:endParaRPr lang="de-CH" altLang="fr-FR" dirty="0"/>
          </a:p>
          <a:p>
            <a:r>
              <a:rPr lang="de-CH" altLang="fr-FR" dirty="0" smtClean="0"/>
              <a:t> Interpersonal </a:t>
            </a:r>
            <a:r>
              <a:rPr lang="de-CH" altLang="fr-FR" dirty="0" err="1"/>
              <a:t>communication</a:t>
            </a:r>
            <a:r>
              <a:rPr lang="de-CH" altLang="fr-FR" dirty="0"/>
              <a:t> </a:t>
            </a:r>
            <a:r>
              <a:rPr lang="de-CH" altLang="fr-FR" dirty="0" err="1"/>
              <a:t>skills</a:t>
            </a:r>
            <a:endParaRPr lang="de-CH" altLang="fr-FR" dirty="0"/>
          </a:p>
          <a:p>
            <a:r>
              <a:rPr lang="de-CH" altLang="fr-FR" dirty="0" smtClean="0"/>
              <a:t> The </a:t>
            </a:r>
            <a:r>
              <a:rPr lang="de-CH" altLang="fr-FR" dirty="0" err="1"/>
              <a:t>way</a:t>
            </a:r>
            <a:r>
              <a:rPr lang="de-CH" altLang="fr-FR" dirty="0"/>
              <a:t> </a:t>
            </a:r>
            <a:r>
              <a:rPr lang="de-CH" altLang="fr-FR" dirty="0" err="1"/>
              <a:t>you</a:t>
            </a:r>
            <a:r>
              <a:rPr lang="de-CH" altLang="fr-FR" dirty="0"/>
              <a:t> </a:t>
            </a:r>
            <a:r>
              <a:rPr lang="de-CH" altLang="fr-FR" dirty="0" err="1"/>
              <a:t>ask</a:t>
            </a:r>
            <a:r>
              <a:rPr lang="de-CH" altLang="fr-FR" dirty="0"/>
              <a:t> (open) </a:t>
            </a:r>
            <a:r>
              <a:rPr lang="de-CH" altLang="fr-FR" dirty="0" err="1"/>
              <a:t>questions</a:t>
            </a:r>
            <a:endParaRPr lang="de-CH" altLang="fr-FR" dirty="0"/>
          </a:p>
          <a:p>
            <a:r>
              <a:rPr lang="de-CH" altLang="fr-FR" dirty="0" smtClean="0"/>
              <a:t> The </a:t>
            </a:r>
            <a:r>
              <a:rPr lang="de-CH" altLang="fr-FR" dirty="0" err="1"/>
              <a:t>way</a:t>
            </a:r>
            <a:r>
              <a:rPr lang="de-CH" altLang="fr-FR" dirty="0"/>
              <a:t> </a:t>
            </a:r>
            <a:r>
              <a:rPr lang="de-CH" altLang="fr-FR" dirty="0" err="1"/>
              <a:t>you</a:t>
            </a:r>
            <a:r>
              <a:rPr lang="de-CH" altLang="fr-FR" dirty="0"/>
              <a:t> listen </a:t>
            </a:r>
            <a:r>
              <a:rPr lang="de-CH" altLang="fr-FR" dirty="0" err="1"/>
              <a:t>actively</a:t>
            </a:r>
            <a:r>
              <a:rPr lang="de-CH" altLang="fr-FR" dirty="0"/>
              <a:t> </a:t>
            </a:r>
            <a:r>
              <a:rPr lang="de-CH" altLang="fr-FR" dirty="0" err="1"/>
              <a:t>to</a:t>
            </a:r>
            <a:r>
              <a:rPr lang="de-CH" altLang="fr-FR" dirty="0"/>
              <a:t> </a:t>
            </a:r>
            <a:r>
              <a:rPr lang="de-CH" altLang="fr-FR" dirty="0" err="1"/>
              <a:t>the</a:t>
            </a:r>
            <a:r>
              <a:rPr lang="de-CH" altLang="fr-FR" dirty="0"/>
              <a:t> </a:t>
            </a:r>
            <a:r>
              <a:rPr lang="de-CH" altLang="fr-FR" dirty="0" err="1" smtClean="0"/>
              <a:t>respondent</a:t>
            </a:r>
            <a:endParaRPr lang="de-CH" altLang="fr-FR" dirty="0" smtClean="0"/>
          </a:p>
          <a:p>
            <a:r>
              <a:rPr lang="de-CH" altLang="fr-FR" dirty="0"/>
              <a:t> </a:t>
            </a:r>
            <a:r>
              <a:rPr lang="de-CH" altLang="fr-FR" dirty="0" smtClean="0"/>
              <a:t>The </a:t>
            </a:r>
            <a:r>
              <a:rPr lang="de-CH" altLang="fr-FR" dirty="0" err="1" smtClean="0"/>
              <a:t>good</a:t>
            </a:r>
            <a:r>
              <a:rPr lang="de-CH" altLang="fr-FR" dirty="0" smtClean="0"/>
              <a:t> </a:t>
            </a:r>
            <a:r>
              <a:rPr lang="de-CH" altLang="fr-FR" dirty="0" err="1" smtClean="0"/>
              <a:t>venue</a:t>
            </a:r>
            <a:r>
              <a:rPr lang="de-CH" altLang="fr-FR" dirty="0" smtClean="0"/>
              <a:t> (</a:t>
            </a:r>
            <a:r>
              <a:rPr lang="de-CH" altLang="fr-FR" dirty="0" err="1" smtClean="0"/>
              <a:t>undisturbed</a:t>
            </a:r>
            <a:r>
              <a:rPr lang="de-CH" altLang="fr-FR" dirty="0" smtClean="0"/>
              <a:t> </a:t>
            </a:r>
            <a:r>
              <a:rPr lang="de-CH" altLang="fr-FR" dirty="0" err="1" smtClean="0"/>
              <a:t>place</a:t>
            </a:r>
            <a:r>
              <a:rPr lang="de-CH" altLang="fr-FR" dirty="0" smtClean="0"/>
              <a:t> </a:t>
            </a:r>
            <a:r>
              <a:rPr lang="de-CH" altLang="fr-FR" dirty="0" err="1" smtClean="0"/>
              <a:t>possibly</a:t>
            </a:r>
            <a:r>
              <a:rPr lang="de-CH" altLang="fr-FR" dirty="0" smtClean="0"/>
              <a:t>)</a:t>
            </a:r>
            <a:endParaRPr lang="en-GB" altLang="fr-FR" dirty="0"/>
          </a:p>
        </p:txBody>
      </p:sp>
      <p:sp>
        <p:nvSpPr>
          <p:cNvPr id="4" name="Rectangle 3"/>
          <p:cNvSpPr/>
          <p:nvPr/>
        </p:nvSpPr>
        <p:spPr>
          <a:xfrm>
            <a:off x="539553" y="4941168"/>
            <a:ext cx="8208912" cy="1384995"/>
          </a:xfrm>
          <a:prstGeom prst="rect">
            <a:avLst/>
          </a:prstGeom>
        </p:spPr>
        <p:txBody>
          <a:bodyPr wrap="square">
            <a:spAutoFit/>
          </a:bodyPr>
          <a:lstStyle/>
          <a:p>
            <a:r>
              <a:rPr lang="de-CH" altLang="fr-FR" sz="2800" b="1" dirty="0" err="1" smtClean="0">
                <a:solidFill>
                  <a:srgbClr val="C00000"/>
                </a:solidFill>
              </a:rPr>
              <a:t>Remember</a:t>
            </a:r>
            <a:r>
              <a:rPr lang="de-CH" altLang="fr-FR" sz="2800" b="1" dirty="0" smtClean="0">
                <a:solidFill>
                  <a:srgbClr val="C00000"/>
                </a:solidFill>
              </a:rPr>
              <a:t>:</a:t>
            </a:r>
          </a:p>
          <a:p>
            <a:r>
              <a:rPr lang="de-CH" sz="2800" dirty="0" smtClean="0"/>
              <a:t>This </a:t>
            </a:r>
            <a:r>
              <a:rPr lang="de-CH" sz="2800" dirty="0" err="1" smtClean="0"/>
              <a:t>test</a:t>
            </a:r>
            <a:r>
              <a:rPr lang="de-CH" sz="2800" dirty="0" smtClean="0"/>
              <a:t> will not </a:t>
            </a:r>
            <a:r>
              <a:rPr lang="de-CH" sz="2800" dirty="0" err="1" smtClean="0"/>
              <a:t>give</a:t>
            </a:r>
            <a:r>
              <a:rPr lang="de-CH" sz="2800" dirty="0" smtClean="0"/>
              <a:t> a «</a:t>
            </a:r>
            <a:r>
              <a:rPr lang="de-CH" sz="2800" dirty="0" err="1" smtClean="0"/>
              <a:t>scientific</a:t>
            </a:r>
            <a:r>
              <a:rPr lang="de-CH" sz="2800" dirty="0" smtClean="0"/>
              <a:t>» </a:t>
            </a:r>
            <a:r>
              <a:rPr lang="de-CH" sz="2800" dirty="0" err="1" smtClean="0"/>
              <a:t>resul</a:t>
            </a:r>
            <a:r>
              <a:rPr lang="de-CH" sz="2800" dirty="0" smtClean="0"/>
              <a:t>, but a qualitative </a:t>
            </a:r>
            <a:r>
              <a:rPr lang="de-CH" sz="2800" dirty="0" err="1" smtClean="0"/>
              <a:t>one</a:t>
            </a:r>
            <a:endParaRPr lang="fr-FR" sz="2800" dirty="0"/>
          </a:p>
        </p:txBody>
      </p:sp>
    </p:spTree>
    <p:extLst>
      <p:ext uri="{BB962C8B-B14F-4D97-AF65-F5344CB8AC3E}">
        <p14:creationId xmlns:p14="http://schemas.microsoft.com/office/powerpoint/2010/main" val="3987112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General recommendations</a:t>
            </a:r>
            <a:endParaRPr lang="fr-FR" dirty="0"/>
          </a:p>
        </p:txBody>
      </p:sp>
      <p:sp>
        <p:nvSpPr>
          <p:cNvPr id="3" name="Espace réservé du contenu 2"/>
          <p:cNvSpPr>
            <a:spLocks noGrp="1"/>
          </p:cNvSpPr>
          <p:nvPr>
            <p:ph idx="1"/>
          </p:nvPr>
        </p:nvSpPr>
        <p:spPr>
          <a:xfrm>
            <a:off x="323528" y="1916832"/>
            <a:ext cx="8640960" cy="4525963"/>
          </a:xfrm>
        </p:spPr>
        <p:txBody>
          <a:bodyPr/>
          <a:lstStyle/>
          <a:p>
            <a:pPr>
              <a:lnSpc>
                <a:spcPct val="110000"/>
              </a:lnSpc>
            </a:pPr>
            <a:r>
              <a:rPr lang="de-CH" altLang="fr-FR" dirty="0" smtClean="0"/>
              <a:t> </a:t>
            </a:r>
            <a:r>
              <a:rPr lang="de-CH" altLang="fr-FR" dirty="0" err="1" smtClean="0"/>
              <a:t>Motivate</a:t>
            </a:r>
            <a:r>
              <a:rPr lang="de-CH" altLang="fr-FR" dirty="0" smtClean="0"/>
              <a:t> </a:t>
            </a:r>
            <a:r>
              <a:rPr lang="de-CH" altLang="fr-FR" dirty="0" err="1"/>
              <a:t>respondent</a:t>
            </a:r>
            <a:r>
              <a:rPr lang="de-CH" altLang="fr-FR" dirty="0"/>
              <a:t> </a:t>
            </a:r>
            <a:r>
              <a:rPr lang="de-CH" altLang="fr-FR" dirty="0" err="1"/>
              <a:t>to</a:t>
            </a:r>
            <a:r>
              <a:rPr lang="de-CH" altLang="fr-FR" dirty="0"/>
              <a:t> </a:t>
            </a:r>
            <a:r>
              <a:rPr lang="de-CH" altLang="fr-FR" dirty="0" err="1"/>
              <a:t>participate</a:t>
            </a:r>
            <a:r>
              <a:rPr lang="de-CH" altLang="fr-FR" dirty="0"/>
              <a:t>: </a:t>
            </a:r>
            <a:r>
              <a:rPr lang="de-CH" altLang="fr-FR" dirty="0" err="1" smtClean="0"/>
              <a:t>explain</a:t>
            </a:r>
            <a:r>
              <a:rPr lang="de-CH" altLang="fr-FR" dirty="0" smtClean="0"/>
              <a:t> </a:t>
            </a:r>
            <a:r>
              <a:rPr lang="de-CH" altLang="fr-FR" dirty="0" err="1"/>
              <a:t>purpose</a:t>
            </a:r>
            <a:r>
              <a:rPr lang="de-CH" altLang="fr-FR" dirty="0"/>
              <a:t> </a:t>
            </a:r>
            <a:r>
              <a:rPr lang="de-CH" altLang="fr-FR" dirty="0" err="1"/>
              <a:t>of</a:t>
            </a:r>
            <a:r>
              <a:rPr lang="de-CH" altLang="fr-FR" dirty="0"/>
              <a:t> interview</a:t>
            </a:r>
          </a:p>
          <a:p>
            <a:pPr>
              <a:lnSpc>
                <a:spcPct val="110000"/>
              </a:lnSpc>
            </a:pPr>
            <a:r>
              <a:rPr lang="de-CH" altLang="fr-FR" dirty="0" smtClean="0"/>
              <a:t> Take </a:t>
            </a:r>
            <a:r>
              <a:rPr lang="de-CH" altLang="fr-FR" dirty="0" err="1"/>
              <a:t>away</a:t>
            </a:r>
            <a:r>
              <a:rPr lang="de-CH" altLang="fr-FR" dirty="0"/>
              <a:t> </a:t>
            </a:r>
            <a:r>
              <a:rPr lang="de-CH" altLang="fr-FR" dirty="0" err="1"/>
              <a:t>the</a:t>
            </a:r>
            <a:r>
              <a:rPr lang="de-CH" altLang="fr-FR" dirty="0"/>
              <a:t> </a:t>
            </a:r>
            <a:r>
              <a:rPr lang="de-CH" altLang="fr-FR" dirty="0" err="1"/>
              <a:t>fear</a:t>
            </a:r>
            <a:r>
              <a:rPr lang="de-CH" altLang="fr-FR" dirty="0"/>
              <a:t>: </a:t>
            </a:r>
            <a:r>
              <a:rPr lang="de-CH" altLang="fr-FR" dirty="0" err="1"/>
              <a:t>You</a:t>
            </a:r>
            <a:r>
              <a:rPr lang="de-CH" altLang="fr-FR" dirty="0"/>
              <a:t> </a:t>
            </a:r>
            <a:r>
              <a:rPr lang="de-CH" altLang="fr-FR" dirty="0" err="1"/>
              <a:t>are</a:t>
            </a:r>
            <a:r>
              <a:rPr lang="de-CH" altLang="fr-FR" dirty="0"/>
              <a:t> </a:t>
            </a:r>
            <a:r>
              <a:rPr lang="de-CH" altLang="fr-FR" dirty="0" err="1"/>
              <a:t>testing</a:t>
            </a:r>
            <a:r>
              <a:rPr lang="de-CH" altLang="fr-FR" dirty="0"/>
              <a:t> </a:t>
            </a:r>
            <a:r>
              <a:rPr lang="de-CH" altLang="fr-FR" dirty="0" err="1"/>
              <a:t>the</a:t>
            </a:r>
            <a:r>
              <a:rPr lang="de-CH" altLang="fr-FR" dirty="0"/>
              <a:t> </a:t>
            </a:r>
            <a:r>
              <a:rPr lang="de-CH" altLang="fr-FR" dirty="0" err="1"/>
              <a:t>picture</a:t>
            </a:r>
            <a:r>
              <a:rPr lang="de-CH" altLang="fr-FR" dirty="0"/>
              <a:t>, NOT </a:t>
            </a:r>
            <a:r>
              <a:rPr lang="de-CH" altLang="fr-FR" dirty="0" err="1"/>
              <a:t>the</a:t>
            </a:r>
            <a:r>
              <a:rPr lang="de-CH" altLang="fr-FR" dirty="0"/>
              <a:t> </a:t>
            </a:r>
            <a:r>
              <a:rPr lang="de-CH" altLang="fr-FR" dirty="0" err="1"/>
              <a:t>intelligence</a:t>
            </a:r>
            <a:r>
              <a:rPr lang="de-CH" altLang="fr-FR" dirty="0"/>
              <a:t> </a:t>
            </a:r>
            <a:r>
              <a:rPr lang="de-CH" altLang="fr-FR" dirty="0" err="1"/>
              <a:t>of</a:t>
            </a:r>
            <a:r>
              <a:rPr lang="de-CH" altLang="fr-FR" dirty="0"/>
              <a:t> </a:t>
            </a:r>
            <a:r>
              <a:rPr lang="de-CH" altLang="fr-FR" dirty="0" err="1"/>
              <a:t>respondent</a:t>
            </a:r>
            <a:endParaRPr lang="de-CH" altLang="fr-FR" dirty="0"/>
          </a:p>
          <a:p>
            <a:pPr>
              <a:lnSpc>
                <a:spcPct val="110000"/>
              </a:lnSpc>
            </a:pPr>
            <a:r>
              <a:rPr lang="de-CH" altLang="fr-FR" dirty="0" smtClean="0"/>
              <a:t> </a:t>
            </a:r>
            <a:r>
              <a:rPr lang="de-CH" altLang="fr-FR" dirty="0" err="1" smtClean="0"/>
              <a:t>No</a:t>
            </a:r>
            <a:r>
              <a:rPr lang="de-CH" altLang="fr-FR" dirty="0" smtClean="0"/>
              <a:t> </a:t>
            </a:r>
            <a:r>
              <a:rPr lang="de-CH" altLang="fr-FR" dirty="0" err="1"/>
              <a:t>right</a:t>
            </a:r>
            <a:r>
              <a:rPr lang="de-CH" altLang="fr-FR" dirty="0"/>
              <a:t> </a:t>
            </a:r>
            <a:r>
              <a:rPr lang="de-CH" altLang="fr-FR" dirty="0" err="1"/>
              <a:t>or</a:t>
            </a:r>
            <a:r>
              <a:rPr lang="de-CH" altLang="fr-FR" dirty="0"/>
              <a:t> </a:t>
            </a:r>
            <a:r>
              <a:rPr lang="de-CH" altLang="fr-FR" dirty="0" err="1"/>
              <a:t>wrong</a:t>
            </a:r>
            <a:r>
              <a:rPr lang="de-CH" altLang="fr-FR" dirty="0"/>
              <a:t> </a:t>
            </a:r>
            <a:r>
              <a:rPr lang="de-CH" altLang="fr-FR" dirty="0" err="1"/>
              <a:t>answers</a:t>
            </a:r>
            <a:endParaRPr lang="de-CH" altLang="fr-FR" dirty="0"/>
          </a:p>
          <a:p>
            <a:pPr>
              <a:lnSpc>
                <a:spcPct val="110000"/>
              </a:lnSpc>
            </a:pPr>
            <a:r>
              <a:rPr lang="de-CH" altLang="fr-FR" dirty="0" smtClean="0"/>
              <a:t> </a:t>
            </a:r>
            <a:r>
              <a:rPr lang="de-CH" altLang="fr-FR" dirty="0" err="1" smtClean="0"/>
              <a:t>Convince</a:t>
            </a:r>
            <a:r>
              <a:rPr lang="de-CH" altLang="fr-FR" dirty="0" smtClean="0"/>
              <a:t> </a:t>
            </a:r>
            <a:r>
              <a:rPr lang="de-CH" altLang="fr-FR" dirty="0" err="1"/>
              <a:t>the</a:t>
            </a:r>
            <a:r>
              <a:rPr lang="de-CH" altLang="fr-FR" dirty="0"/>
              <a:t> </a:t>
            </a:r>
            <a:r>
              <a:rPr lang="de-CH" altLang="fr-FR" dirty="0" err="1"/>
              <a:t>respondent</a:t>
            </a:r>
            <a:r>
              <a:rPr lang="de-CH" altLang="fr-FR" dirty="0"/>
              <a:t> </a:t>
            </a:r>
            <a:r>
              <a:rPr lang="de-CH" altLang="fr-FR" dirty="0" err="1" smtClean="0"/>
              <a:t>his</a:t>
            </a:r>
            <a:r>
              <a:rPr lang="de-CH" altLang="fr-FR" dirty="0" smtClean="0"/>
              <a:t>/her </a:t>
            </a:r>
            <a:r>
              <a:rPr lang="de-CH" altLang="fr-FR" dirty="0" err="1"/>
              <a:t>opinion</a:t>
            </a:r>
            <a:r>
              <a:rPr lang="de-CH" altLang="fr-FR" dirty="0"/>
              <a:t> </a:t>
            </a:r>
            <a:r>
              <a:rPr lang="de-CH" altLang="fr-FR" dirty="0" err="1"/>
              <a:t>is</a:t>
            </a:r>
            <a:r>
              <a:rPr lang="de-CH" altLang="fr-FR" dirty="0"/>
              <a:t> </a:t>
            </a:r>
            <a:r>
              <a:rPr lang="de-CH" altLang="fr-FR" dirty="0" err="1"/>
              <a:t>valuable</a:t>
            </a:r>
            <a:endParaRPr lang="de-CH" altLang="fr-FR" dirty="0"/>
          </a:p>
          <a:p>
            <a:pPr>
              <a:lnSpc>
                <a:spcPct val="110000"/>
              </a:lnSpc>
            </a:pPr>
            <a:r>
              <a:rPr lang="de-CH" altLang="fr-FR" dirty="0" smtClean="0"/>
              <a:t> </a:t>
            </a:r>
            <a:r>
              <a:rPr lang="de-CH" altLang="fr-FR" dirty="0" err="1" smtClean="0"/>
              <a:t>Invite</a:t>
            </a:r>
            <a:r>
              <a:rPr lang="de-CH" altLang="fr-FR" dirty="0" smtClean="0"/>
              <a:t> </a:t>
            </a:r>
            <a:r>
              <a:rPr lang="de-CH" altLang="fr-FR" dirty="0" err="1"/>
              <a:t>respondent</a:t>
            </a:r>
            <a:r>
              <a:rPr lang="de-CH" altLang="fr-FR" dirty="0"/>
              <a:t> </a:t>
            </a:r>
            <a:r>
              <a:rPr lang="de-CH" altLang="fr-FR" dirty="0" err="1"/>
              <a:t>to</a:t>
            </a:r>
            <a:r>
              <a:rPr lang="de-CH" altLang="fr-FR" dirty="0"/>
              <a:t> </a:t>
            </a:r>
            <a:r>
              <a:rPr lang="de-CH" altLang="fr-FR" dirty="0" err="1"/>
              <a:t>ask</a:t>
            </a:r>
            <a:r>
              <a:rPr lang="de-CH" altLang="fr-FR" dirty="0"/>
              <a:t> </a:t>
            </a:r>
            <a:r>
              <a:rPr lang="de-CH" altLang="fr-FR" dirty="0" err="1"/>
              <a:t>questions</a:t>
            </a:r>
            <a:endParaRPr lang="de-CH" altLang="fr-FR" dirty="0"/>
          </a:p>
          <a:p>
            <a:endParaRPr lang="fr-FR" dirty="0"/>
          </a:p>
        </p:txBody>
      </p:sp>
    </p:spTree>
    <p:extLst>
      <p:ext uri="{BB962C8B-B14F-4D97-AF65-F5344CB8AC3E}">
        <p14:creationId xmlns:p14="http://schemas.microsoft.com/office/powerpoint/2010/main" val="4007879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81025"/>
            <a:ext cx="6624736" cy="1143000"/>
          </a:xfrm>
        </p:spPr>
        <p:txBody>
          <a:bodyPr/>
          <a:lstStyle/>
          <a:p>
            <a:r>
              <a:rPr lang="en-GB" dirty="0" smtClean="0"/>
              <a:t>What to avoid?</a:t>
            </a:r>
            <a:endParaRPr lang="fr-FR" dirty="0"/>
          </a:p>
        </p:txBody>
      </p:sp>
      <p:sp>
        <p:nvSpPr>
          <p:cNvPr id="3" name="Espace réservé du contenu 2"/>
          <p:cNvSpPr>
            <a:spLocks noGrp="1"/>
          </p:cNvSpPr>
          <p:nvPr>
            <p:ph idx="1"/>
          </p:nvPr>
        </p:nvSpPr>
        <p:spPr>
          <a:xfrm>
            <a:off x="323528" y="1916832"/>
            <a:ext cx="8229600" cy="4536504"/>
          </a:xfrm>
        </p:spPr>
        <p:txBody>
          <a:bodyPr/>
          <a:lstStyle/>
          <a:p>
            <a:r>
              <a:rPr lang="de-CH" altLang="fr-FR" dirty="0" smtClean="0"/>
              <a:t> </a:t>
            </a:r>
            <a:r>
              <a:rPr lang="de-CH" altLang="fr-FR" dirty="0" err="1" smtClean="0"/>
              <a:t>Telling</a:t>
            </a:r>
            <a:r>
              <a:rPr lang="de-CH" altLang="fr-FR" dirty="0" smtClean="0"/>
              <a:t> </a:t>
            </a:r>
            <a:r>
              <a:rPr lang="de-CH" altLang="fr-FR" dirty="0"/>
              <a:t>people </a:t>
            </a:r>
            <a:r>
              <a:rPr lang="de-CH" altLang="fr-FR" dirty="0" err="1"/>
              <a:t>they</a:t>
            </a:r>
            <a:r>
              <a:rPr lang="de-CH" altLang="fr-FR" dirty="0"/>
              <a:t> </a:t>
            </a:r>
            <a:r>
              <a:rPr lang="de-CH" altLang="fr-FR" dirty="0" err="1"/>
              <a:t>are</a:t>
            </a:r>
            <a:r>
              <a:rPr lang="de-CH" altLang="fr-FR" dirty="0"/>
              <a:t> </a:t>
            </a:r>
            <a:r>
              <a:rPr lang="de-CH" altLang="fr-FR" dirty="0" err="1"/>
              <a:t>wrong</a:t>
            </a:r>
            <a:r>
              <a:rPr lang="de-CH" altLang="fr-FR" dirty="0"/>
              <a:t> (</a:t>
            </a:r>
            <a:r>
              <a:rPr lang="de-CH" altLang="fr-FR" dirty="0" err="1"/>
              <a:t>or</a:t>
            </a:r>
            <a:r>
              <a:rPr lang="de-CH" altLang="fr-FR" dirty="0"/>
              <a:t> </a:t>
            </a:r>
            <a:r>
              <a:rPr lang="de-CH" altLang="fr-FR" dirty="0" err="1"/>
              <a:t>implying</a:t>
            </a:r>
            <a:r>
              <a:rPr lang="de-CH" altLang="fr-FR" dirty="0"/>
              <a:t> </a:t>
            </a:r>
            <a:r>
              <a:rPr lang="de-CH" altLang="fr-FR" dirty="0" err="1"/>
              <a:t>it</a:t>
            </a:r>
            <a:r>
              <a:rPr lang="de-CH" altLang="fr-FR" dirty="0"/>
              <a:t>)</a:t>
            </a:r>
          </a:p>
          <a:p>
            <a:r>
              <a:rPr lang="de-CH" altLang="fr-FR" dirty="0" smtClean="0"/>
              <a:t> </a:t>
            </a:r>
            <a:r>
              <a:rPr lang="de-CH" altLang="fr-FR" dirty="0" err="1" smtClean="0"/>
              <a:t>Arguing</a:t>
            </a:r>
            <a:r>
              <a:rPr lang="de-CH" altLang="fr-FR" dirty="0" smtClean="0"/>
              <a:t> </a:t>
            </a:r>
            <a:r>
              <a:rPr lang="de-CH" altLang="fr-FR" dirty="0" err="1"/>
              <a:t>or</a:t>
            </a:r>
            <a:r>
              <a:rPr lang="de-CH" altLang="fr-FR" dirty="0"/>
              <a:t> </a:t>
            </a:r>
            <a:r>
              <a:rPr lang="de-CH" altLang="fr-FR" dirty="0" err="1"/>
              <a:t>contradicting</a:t>
            </a:r>
            <a:endParaRPr lang="de-CH" altLang="fr-FR" dirty="0"/>
          </a:p>
          <a:p>
            <a:r>
              <a:rPr lang="de-CH" altLang="fr-FR" dirty="0" smtClean="0"/>
              <a:t> Teaching, </a:t>
            </a:r>
            <a:r>
              <a:rPr lang="de-CH" altLang="fr-FR" dirty="0" err="1" smtClean="0"/>
              <a:t>advising</a:t>
            </a:r>
            <a:r>
              <a:rPr lang="de-CH" altLang="fr-FR" dirty="0" smtClean="0"/>
              <a:t>, </a:t>
            </a:r>
            <a:r>
              <a:rPr lang="de-CH" altLang="fr-FR" dirty="0" err="1" smtClean="0"/>
              <a:t>teasing</a:t>
            </a:r>
            <a:endParaRPr lang="de-CH" altLang="fr-FR" dirty="0"/>
          </a:p>
          <a:p>
            <a:r>
              <a:rPr lang="de-CH" altLang="fr-FR" dirty="0" smtClean="0"/>
              <a:t> </a:t>
            </a:r>
            <a:r>
              <a:rPr lang="de-CH" altLang="fr-FR" dirty="0" err="1" smtClean="0"/>
              <a:t>Talking</a:t>
            </a:r>
            <a:r>
              <a:rPr lang="de-CH" altLang="fr-FR" dirty="0" smtClean="0"/>
              <a:t> </a:t>
            </a:r>
            <a:r>
              <a:rPr lang="de-CH" altLang="fr-FR" dirty="0" err="1"/>
              <a:t>with</a:t>
            </a:r>
            <a:r>
              <a:rPr lang="de-CH" altLang="fr-FR" dirty="0"/>
              <a:t> </a:t>
            </a:r>
            <a:r>
              <a:rPr lang="de-CH" altLang="fr-FR" dirty="0" err="1"/>
              <a:t>others</a:t>
            </a:r>
            <a:r>
              <a:rPr lang="de-CH" altLang="fr-FR" dirty="0"/>
              <a:t> </a:t>
            </a:r>
            <a:r>
              <a:rPr lang="de-CH" altLang="fr-FR" dirty="0" err="1"/>
              <a:t>during</a:t>
            </a:r>
            <a:r>
              <a:rPr lang="de-CH" altLang="fr-FR" dirty="0"/>
              <a:t> interview (</a:t>
            </a:r>
            <a:r>
              <a:rPr lang="de-CH" altLang="fr-FR" dirty="0" err="1"/>
              <a:t>recorder</a:t>
            </a:r>
            <a:r>
              <a:rPr lang="de-CH" altLang="fr-FR" dirty="0"/>
              <a:t> </a:t>
            </a:r>
            <a:r>
              <a:rPr lang="de-CH" altLang="fr-FR" dirty="0" err="1"/>
              <a:t>or</a:t>
            </a:r>
            <a:r>
              <a:rPr lang="de-CH" altLang="fr-FR" dirty="0"/>
              <a:t> </a:t>
            </a:r>
            <a:r>
              <a:rPr lang="de-CH" altLang="fr-FR" dirty="0" err="1"/>
              <a:t>community</a:t>
            </a:r>
            <a:r>
              <a:rPr lang="de-CH" altLang="fr-FR" dirty="0"/>
              <a:t> </a:t>
            </a:r>
            <a:r>
              <a:rPr lang="de-CH" altLang="fr-FR" dirty="0" err="1"/>
              <a:t>members</a:t>
            </a:r>
            <a:r>
              <a:rPr lang="de-CH" altLang="fr-FR" dirty="0"/>
              <a:t>)</a:t>
            </a:r>
          </a:p>
          <a:p>
            <a:r>
              <a:rPr lang="de-CH" altLang="fr-FR" dirty="0" smtClean="0"/>
              <a:t> </a:t>
            </a:r>
            <a:r>
              <a:rPr lang="de-CH" altLang="fr-FR" dirty="0" err="1" smtClean="0"/>
              <a:t>Challenging</a:t>
            </a:r>
            <a:r>
              <a:rPr lang="de-CH" altLang="fr-FR" dirty="0" smtClean="0"/>
              <a:t> </a:t>
            </a:r>
            <a:r>
              <a:rPr lang="de-CH" altLang="fr-FR" dirty="0" err="1" smtClean="0"/>
              <a:t>or</a:t>
            </a:r>
            <a:r>
              <a:rPr lang="de-CH" altLang="fr-FR" dirty="0" smtClean="0"/>
              <a:t> </a:t>
            </a:r>
            <a:r>
              <a:rPr lang="de-CH" altLang="fr-FR" dirty="0" err="1" smtClean="0"/>
              <a:t>leading</a:t>
            </a:r>
            <a:r>
              <a:rPr lang="de-CH" altLang="fr-FR" dirty="0" smtClean="0"/>
              <a:t> </a:t>
            </a:r>
            <a:r>
              <a:rPr lang="de-CH" altLang="fr-FR" dirty="0" err="1" smtClean="0"/>
              <a:t>questions</a:t>
            </a:r>
            <a:endParaRPr lang="de-CH" altLang="fr-FR" dirty="0"/>
          </a:p>
          <a:p>
            <a:r>
              <a:rPr lang="de-CH" altLang="fr-FR" dirty="0" smtClean="0"/>
              <a:t> </a:t>
            </a:r>
            <a:r>
              <a:rPr lang="de-CH" altLang="fr-FR" dirty="0" err="1" smtClean="0"/>
              <a:t>Testing</a:t>
            </a:r>
            <a:r>
              <a:rPr lang="de-CH" altLang="fr-FR" dirty="0" smtClean="0"/>
              <a:t> </a:t>
            </a:r>
            <a:r>
              <a:rPr lang="de-CH" altLang="fr-FR" dirty="0" err="1"/>
              <a:t>too</a:t>
            </a:r>
            <a:r>
              <a:rPr lang="de-CH" altLang="fr-FR" dirty="0"/>
              <a:t> </a:t>
            </a:r>
            <a:r>
              <a:rPr lang="de-CH" altLang="fr-FR" dirty="0" err="1"/>
              <a:t>many</a:t>
            </a:r>
            <a:r>
              <a:rPr lang="de-CH" altLang="fr-FR" dirty="0"/>
              <a:t> </a:t>
            </a:r>
            <a:r>
              <a:rPr lang="de-CH" altLang="fr-FR" dirty="0" err="1"/>
              <a:t>pictures</a:t>
            </a:r>
            <a:r>
              <a:rPr lang="de-CH" altLang="fr-FR" dirty="0"/>
              <a:t> </a:t>
            </a:r>
            <a:r>
              <a:rPr lang="de-CH" altLang="fr-FR" dirty="0" err="1"/>
              <a:t>with</a:t>
            </a:r>
            <a:r>
              <a:rPr lang="de-CH" altLang="fr-FR" dirty="0"/>
              <a:t> </a:t>
            </a:r>
            <a:r>
              <a:rPr lang="de-CH" altLang="fr-FR" dirty="0" err="1"/>
              <a:t>one</a:t>
            </a:r>
            <a:r>
              <a:rPr lang="de-CH" altLang="fr-FR" dirty="0"/>
              <a:t> </a:t>
            </a:r>
            <a:r>
              <a:rPr lang="de-CH" altLang="fr-FR" dirty="0" err="1"/>
              <a:t>person</a:t>
            </a:r>
            <a:endParaRPr lang="de-CH" altLang="fr-FR" dirty="0"/>
          </a:p>
          <a:p>
            <a:r>
              <a:rPr lang="de-CH" altLang="fr-FR" dirty="0" smtClean="0"/>
              <a:t> </a:t>
            </a:r>
            <a:r>
              <a:rPr lang="de-CH" altLang="fr-FR" dirty="0" err="1" smtClean="0"/>
              <a:t>Testing</a:t>
            </a:r>
            <a:r>
              <a:rPr lang="de-CH" altLang="fr-FR" dirty="0" smtClean="0"/>
              <a:t> </a:t>
            </a:r>
            <a:r>
              <a:rPr lang="de-CH" altLang="fr-FR" dirty="0" err="1"/>
              <a:t>too</a:t>
            </a:r>
            <a:r>
              <a:rPr lang="de-CH" altLang="fr-FR" dirty="0"/>
              <a:t> </a:t>
            </a:r>
            <a:r>
              <a:rPr lang="de-CH" altLang="fr-FR" dirty="0" err="1"/>
              <a:t>much</a:t>
            </a:r>
            <a:r>
              <a:rPr lang="de-CH" altLang="fr-FR" dirty="0"/>
              <a:t> </a:t>
            </a:r>
            <a:r>
              <a:rPr lang="de-CH" altLang="fr-FR" dirty="0" smtClean="0"/>
              <a:t>at </a:t>
            </a:r>
            <a:r>
              <a:rPr lang="de-CH" altLang="fr-FR" dirty="0"/>
              <a:t>a time</a:t>
            </a:r>
          </a:p>
        </p:txBody>
      </p:sp>
    </p:spTree>
    <p:extLst>
      <p:ext uri="{BB962C8B-B14F-4D97-AF65-F5344CB8AC3E}">
        <p14:creationId xmlns:p14="http://schemas.microsoft.com/office/powerpoint/2010/main" val="1693144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81025"/>
            <a:ext cx="6552728" cy="1143000"/>
          </a:xfrm>
        </p:spPr>
        <p:txBody>
          <a:bodyPr/>
          <a:lstStyle/>
          <a:p>
            <a:r>
              <a:rPr lang="en-GB" dirty="0" smtClean="0"/>
              <a:t>So, practically, what we will do???					1/1</a:t>
            </a:r>
            <a:endParaRPr lang="fr-FR" dirty="0"/>
          </a:p>
        </p:txBody>
      </p:sp>
      <p:sp>
        <p:nvSpPr>
          <p:cNvPr id="3" name="Espace réservé du contenu 2"/>
          <p:cNvSpPr>
            <a:spLocks noGrp="1"/>
          </p:cNvSpPr>
          <p:nvPr>
            <p:ph idx="1"/>
          </p:nvPr>
        </p:nvSpPr>
        <p:spPr>
          <a:xfrm>
            <a:off x="467544" y="2708920"/>
            <a:ext cx="8229600" cy="3600400"/>
          </a:xfrm>
        </p:spPr>
        <p:txBody>
          <a:bodyPr/>
          <a:lstStyle/>
          <a:p>
            <a:r>
              <a:rPr lang="de-CH" altLang="fr-FR" dirty="0" smtClean="0"/>
              <a:t> </a:t>
            </a:r>
            <a:r>
              <a:rPr lang="de-CH" altLang="fr-FR" dirty="0" err="1" smtClean="0"/>
              <a:t>We</a:t>
            </a:r>
            <a:r>
              <a:rPr lang="de-CH" altLang="fr-FR" dirty="0" smtClean="0"/>
              <a:t> will interview school-</a:t>
            </a:r>
            <a:r>
              <a:rPr lang="de-CH" altLang="fr-FR" dirty="0" err="1" smtClean="0"/>
              <a:t>age</a:t>
            </a:r>
            <a:r>
              <a:rPr lang="de-CH" altLang="fr-FR" dirty="0" smtClean="0"/>
              <a:t> </a:t>
            </a:r>
            <a:r>
              <a:rPr lang="de-CH" altLang="fr-FR" dirty="0" err="1" smtClean="0"/>
              <a:t>children</a:t>
            </a:r>
            <a:r>
              <a:rPr lang="de-CH" altLang="fr-FR" dirty="0" smtClean="0"/>
              <a:t> </a:t>
            </a:r>
            <a:r>
              <a:rPr lang="de-CH" altLang="fr-FR" dirty="0" err="1" smtClean="0"/>
              <a:t>and</a:t>
            </a:r>
            <a:r>
              <a:rPr lang="de-CH" altLang="fr-FR" dirty="0" smtClean="0"/>
              <a:t> </a:t>
            </a:r>
            <a:r>
              <a:rPr lang="de-CH" altLang="fr-FR" dirty="0" err="1" smtClean="0"/>
              <a:t>youth</a:t>
            </a:r>
            <a:r>
              <a:rPr lang="de-CH" altLang="fr-FR" dirty="0" smtClean="0"/>
              <a:t> </a:t>
            </a:r>
            <a:r>
              <a:rPr lang="de-CH" altLang="fr-FR" dirty="0" err="1" smtClean="0"/>
              <a:t>only</a:t>
            </a:r>
            <a:r>
              <a:rPr lang="de-CH" altLang="fr-FR" dirty="0" smtClean="0"/>
              <a:t> (</a:t>
            </a:r>
            <a:r>
              <a:rPr lang="de-CH" altLang="fr-FR" dirty="0" err="1" smtClean="0"/>
              <a:t>no</a:t>
            </a:r>
            <a:r>
              <a:rPr lang="de-CH" altLang="fr-FR" dirty="0" smtClean="0"/>
              <a:t> </a:t>
            </a:r>
            <a:r>
              <a:rPr lang="de-CH" altLang="fr-FR" dirty="0" err="1" smtClean="0"/>
              <a:t>parents</a:t>
            </a:r>
            <a:r>
              <a:rPr lang="de-CH" altLang="fr-FR" dirty="0" smtClean="0"/>
              <a:t>, </a:t>
            </a:r>
            <a:r>
              <a:rPr lang="de-CH" altLang="fr-FR" dirty="0" err="1" smtClean="0"/>
              <a:t>no</a:t>
            </a:r>
            <a:r>
              <a:rPr lang="de-CH" altLang="fr-FR" dirty="0" smtClean="0"/>
              <a:t> </a:t>
            </a:r>
            <a:r>
              <a:rPr lang="de-CH" altLang="fr-FR" dirty="0" err="1" smtClean="0"/>
              <a:t>teachers</a:t>
            </a:r>
            <a:r>
              <a:rPr lang="de-CH" altLang="fr-FR" dirty="0" smtClean="0"/>
              <a:t>, </a:t>
            </a:r>
            <a:r>
              <a:rPr lang="de-CH" altLang="fr-FR" dirty="0" err="1" smtClean="0"/>
              <a:t>no</a:t>
            </a:r>
            <a:r>
              <a:rPr lang="de-CH" altLang="fr-FR" dirty="0" smtClean="0"/>
              <a:t> </a:t>
            </a:r>
            <a:r>
              <a:rPr lang="de-CH" altLang="fr-FR" dirty="0" err="1" smtClean="0"/>
              <a:t>community</a:t>
            </a:r>
            <a:r>
              <a:rPr lang="de-CH" altLang="fr-FR" dirty="0" smtClean="0"/>
              <a:t> </a:t>
            </a:r>
            <a:r>
              <a:rPr lang="de-CH" altLang="fr-FR" dirty="0" err="1" smtClean="0"/>
              <a:t>leaders</a:t>
            </a:r>
            <a:r>
              <a:rPr lang="de-CH" altLang="fr-FR" dirty="0" smtClean="0"/>
              <a:t>…);</a:t>
            </a:r>
          </a:p>
          <a:p>
            <a:r>
              <a:rPr lang="de-CH" altLang="fr-FR" dirty="0"/>
              <a:t> </a:t>
            </a:r>
            <a:r>
              <a:rPr lang="de-CH" altLang="fr-FR" dirty="0" err="1" smtClean="0"/>
              <a:t>Children</a:t>
            </a:r>
            <a:r>
              <a:rPr lang="de-CH" altLang="fr-FR" dirty="0" smtClean="0"/>
              <a:t>: </a:t>
            </a:r>
            <a:r>
              <a:rPr lang="de-CH" altLang="fr-FR" dirty="0" err="1" smtClean="0"/>
              <a:t>around</a:t>
            </a:r>
            <a:r>
              <a:rPr lang="de-CH" altLang="fr-FR" dirty="0" smtClean="0"/>
              <a:t> 6 – 12 </a:t>
            </a:r>
            <a:r>
              <a:rPr lang="de-CH" altLang="fr-FR" dirty="0" err="1" smtClean="0"/>
              <a:t>years</a:t>
            </a:r>
            <a:r>
              <a:rPr lang="de-CH" altLang="fr-FR" dirty="0" smtClean="0"/>
              <a:t> </a:t>
            </a:r>
            <a:r>
              <a:rPr lang="de-CH" altLang="fr-FR" dirty="0" err="1" smtClean="0"/>
              <a:t>old</a:t>
            </a:r>
            <a:r>
              <a:rPr lang="de-CH" altLang="fr-FR" dirty="0" smtClean="0"/>
              <a:t>;</a:t>
            </a:r>
          </a:p>
          <a:p>
            <a:r>
              <a:rPr lang="de-CH" altLang="fr-FR" dirty="0"/>
              <a:t> </a:t>
            </a:r>
            <a:r>
              <a:rPr lang="de-CH" altLang="fr-FR" dirty="0" smtClean="0"/>
              <a:t>Youth: 13 - 18 </a:t>
            </a:r>
            <a:r>
              <a:rPr lang="de-CH" altLang="fr-FR" dirty="0" err="1" smtClean="0"/>
              <a:t>years</a:t>
            </a:r>
            <a:r>
              <a:rPr lang="de-CH" altLang="fr-FR" dirty="0" smtClean="0"/>
              <a:t> </a:t>
            </a:r>
            <a:r>
              <a:rPr lang="de-CH" altLang="fr-FR" dirty="0" err="1" smtClean="0"/>
              <a:t>old</a:t>
            </a:r>
            <a:r>
              <a:rPr lang="de-CH" altLang="fr-FR" dirty="0" smtClean="0"/>
              <a:t>;</a:t>
            </a:r>
          </a:p>
          <a:p>
            <a:r>
              <a:rPr lang="de-CH" altLang="fr-FR" dirty="0"/>
              <a:t> </a:t>
            </a:r>
            <a:r>
              <a:rPr lang="de-CH" altLang="fr-FR" dirty="0" err="1" smtClean="0"/>
              <a:t>We</a:t>
            </a:r>
            <a:r>
              <a:rPr lang="de-CH" altLang="fr-FR" dirty="0" smtClean="0"/>
              <a:t> </a:t>
            </a:r>
            <a:r>
              <a:rPr lang="de-CH" altLang="fr-FR" dirty="0" err="1" smtClean="0"/>
              <a:t>can</a:t>
            </a:r>
            <a:r>
              <a:rPr lang="de-CH" altLang="fr-FR" dirty="0" smtClean="0"/>
              <a:t> interview also </a:t>
            </a:r>
            <a:r>
              <a:rPr lang="de-CH" altLang="fr-FR" dirty="0" err="1" smtClean="0"/>
              <a:t>children</a:t>
            </a:r>
            <a:r>
              <a:rPr lang="de-CH" altLang="fr-FR" dirty="0" smtClean="0"/>
              <a:t> </a:t>
            </a:r>
            <a:r>
              <a:rPr lang="de-CH" altLang="fr-FR" dirty="0" err="1" smtClean="0"/>
              <a:t>who</a:t>
            </a:r>
            <a:r>
              <a:rPr lang="de-CH" altLang="fr-FR" dirty="0" smtClean="0"/>
              <a:t> do not </a:t>
            </a:r>
            <a:r>
              <a:rPr lang="de-CH" altLang="fr-FR" dirty="0" err="1" smtClean="0"/>
              <a:t>go</a:t>
            </a:r>
            <a:r>
              <a:rPr lang="de-CH" altLang="fr-FR" dirty="0" smtClean="0"/>
              <a:t> </a:t>
            </a:r>
            <a:r>
              <a:rPr lang="de-CH" altLang="fr-FR" dirty="0" err="1" smtClean="0"/>
              <a:t>to</a:t>
            </a:r>
            <a:r>
              <a:rPr lang="de-CH" altLang="fr-FR" dirty="0" smtClean="0"/>
              <a:t> </a:t>
            </a:r>
            <a:r>
              <a:rPr lang="de-CH" altLang="fr-FR" dirty="0" err="1" smtClean="0"/>
              <a:t>school</a:t>
            </a:r>
            <a:endParaRPr lang="de-CH" altLang="fr-FR" dirty="0"/>
          </a:p>
        </p:txBody>
      </p:sp>
      <p:sp>
        <p:nvSpPr>
          <p:cNvPr id="4" name="Rectangle 3"/>
          <p:cNvSpPr/>
          <p:nvPr/>
        </p:nvSpPr>
        <p:spPr>
          <a:xfrm>
            <a:off x="467544" y="1988840"/>
            <a:ext cx="1181734" cy="523220"/>
          </a:xfrm>
          <a:prstGeom prst="rect">
            <a:avLst/>
          </a:prstGeom>
        </p:spPr>
        <p:txBody>
          <a:bodyPr wrap="none">
            <a:spAutoFit/>
          </a:bodyPr>
          <a:lstStyle/>
          <a:p>
            <a:r>
              <a:rPr lang="de-CH" altLang="fr-FR" sz="2800" b="1" dirty="0" smtClean="0">
                <a:solidFill>
                  <a:srgbClr val="C00000"/>
                </a:solidFill>
              </a:rPr>
              <a:t>Who?</a:t>
            </a:r>
            <a:endParaRPr lang="fr-FR" sz="2800" b="1" dirty="0">
              <a:solidFill>
                <a:srgbClr val="C00000"/>
              </a:solidFill>
            </a:endParaRPr>
          </a:p>
        </p:txBody>
      </p:sp>
    </p:spTree>
    <p:extLst>
      <p:ext uri="{BB962C8B-B14F-4D97-AF65-F5344CB8AC3E}">
        <p14:creationId xmlns:p14="http://schemas.microsoft.com/office/powerpoint/2010/main" val="2772096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81025"/>
            <a:ext cx="6552728" cy="1143000"/>
          </a:xfrm>
        </p:spPr>
        <p:txBody>
          <a:bodyPr/>
          <a:lstStyle/>
          <a:p>
            <a:r>
              <a:rPr lang="en-GB" dirty="0" smtClean="0"/>
              <a:t>So, practically, what we will do???					2/1</a:t>
            </a:r>
            <a:endParaRPr lang="fr-FR" dirty="0"/>
          </a:p>
        </p:txBody>
      </p:sp>
      <p:sp>
        <p:nvSpPr>
          <p:cNvPr id="3" name="Espace réservé du contenu 2"/>
          <p:cNvSpPr>
            <a:spLocks noGrp="1"/>
          </p:cNvSpPr>
          <p:nvPr>
            <p:ph idx="1"/>
          </p:nvPr>
        </p:nvSpPr>
        <p:spPr>
          <a:xfrm>
            <a:off x="467544" y="2532370"/>
            <a:ext cx="8229600" cy="3848957"/>
          </a:xfrm>
        </p:spPr>
        <p:txBody>
          <a:bodyPr/>
          <a:lstStyle/>
          <a:p>
            <a:r>
              <a:rPr lang="de-CH" altLang="fr-FR" dirty="0" smtClean="0"/>
              <a:t> </a:t>
            </a:r>
            <a:r>
              <a:rPr lang="de-CH" altLang="fr-FR" dirty="0" err="1" smtClean="0"/>
              <a:t>We</a:t>
            </a:r>
            <a:r>
              <a:rPr lang="de-CH" altLang="fr-FR" dirty="0" smtClean="0"/>
              <a:t> will follow </a:t>
            </a:r>
            <a:r>
              <a:rPr lang="de-CH" altLang="fr-FR" dirty="0" err="1" smtClean="0"/>
              <a:t>the</a:t>
            </a:r>
            <a:r>
              <a:rPr lang="de-CH" altLang="fr-FR" dirty="0" smtClean="0"/>
              <a:t> </a:t>
            </a:r>
            <a:r>
              <a:rPr lang="de-CH" altLang="fr-FR" dirty="0" err="1" smtClean="0"/>
              <a:t>test</a:t>
            </a:r>
            <a:r>
              <a:rPr lang="de-CH" altLang="fr-FR" dirty="0" smtClean="0"/>
              <a:t> </a:t>
            </a:r>
            <a:r>
              <a:rPr lang="de-CH" altLang="fr-FR" dirty="0" err="1" smtClean="0"/>
              <a:t>guidelines</a:t>
            </a:r>
            <a:r>
              <a:rPr lang="de-CH" altLang="fr-FR" dirty="0" smtClean="0"/>
              <a:t> </a:t>
            </a:r>
            <a:r>
              <a:rPr lang="de-CH" altLang="fr-FR" dirty="0" err="1" smtClean="0"/>
              <a:t>that</a:t>
            </a:r>
            <a:r>
              <a:rPr lang="de-CH" altLang="fr-FR" dirty="0" smtClean="0"/>
              <a:t> </a:t>
            </a:r>
            <a:r>
              <a:rPr lang="de-CH" altLang="fr-FR" dirty="0" err="1" smtClean="0"/>
              <a:t>we</a:t>
            </a:r>
            <a:r>
              <a:rPr lang="de-CH" altLang="fr-FR" dirty="0" smtClean="0"/>
              <a:t> will </a:t>
            </a:r>
            <a:r>
              <a:rPr lang="de-CH" altLang="fr-FR" dirty="0" err="1" smtClean="0"/>
              <a:t>analyse</a:t>
            </a:r>
            <a:r>
              <a:rPr lang="de-CH" altLang="fr-FR" dirty="0" smtClean="0"/>
              <a:t> </a:t>
            </a:r>
            <a:r>
              <a:rPr lang="de-CH" altLang="fr-FR" dirty="0" err="1" smtClean="0"/>
              <a:t>later</a:t>
            </a:r>
            <a:r>
              <a:rPr lang="de-CH" altLang="fr-FR" dirty="0" smtClean="0"/>
              <a:t>;</a:t>
            </a:r>
          </a:p>
          <a:p>
            <a:r>
              <a:rPr lang="de-CH" altLang="fr-FR" dirty="0"/>
              <a:t> </a:t>
            </a:r>
            <a:r>
              <a:rPr lang="de-CH" altLang="fr-FR" dirty="0" err="1" smtClean="0"/>
              <a:t>We</a:t>
            </a:r>
            <a:r>
              <a:rPr lang="de-CH" altLang="fr-FR" dirty="0" smtClean="0"/>
              <a:t> will </a:t>
            </a:r>
            <a:r>
              <a:rPr lang="de-CH" altLang="fr-FR" dirty="0" err="1" smtClean="0"/>
              <a:t>work</a:t>
            </a:r>
            <a:r>
              <a:rPr lang="de-CH" altLang="fr-FR" dirty="0" smtClean="0"/>
              <a:t> in </a:t>
            </a:r>
            <a:r>
              <a:rPr lang="de-CH" altLang="fr-FR" dirty="0" err="1" smtClean="0"/>
              <a:t>team</a:t>
            </a:r>
            <a:r>
              <a:rPr lang="de-CH" altLang="fr-FR" dirty="0" smtClean="0"/>
              <a:t> </a:t>
            </a:r>
            <a:r>
              <a:rPr lang="de-CH" altLang="fr-FR" dirty="0" err="1" smtClean="0"/>
              <a:t>of</a:t>
            </a:r>
            <a:r>
              <a:rPr lang="de-CH" altLang="fr-FR" dirty="0" smtClean="0"/>
              <a:t> 2 (1 </a:t>
            </a:r>
            <a:r>
              <a:rPr lang="de-CH" altLang="fr-FR" dirty="0" err="1" smtClean="0"/>
              <a:t>member</a:t>
            </a:r>
            <a:r>
              <a:rPr lang="de-CH" altLang="fr-FR" dirty="0" smtClean="0"/>
              <a:t> </a:t>
            </a:r>
            <a:r>
              <a:rPr lang="de-CH" altLang="fr-FR" dirty="0" err="1" smtClean="0"/>
              <a:t>is</a:t>
            </a:r>
            <a:r>
              <a:rPr lang="de-CH" altLang="fr-FR" dirty="0" smtClean="0"/>
              <a:t> </a:t>
            </a:r>
            <a:r>
              <a:rPr lang="de-CH" altLang="fr-FR" dirty="0" err="1" smtClean="0"/>
              <a:t>the</a:t>
            </a:r>
            <a:r>
              <a:rPr lang="de-CH" altLang="fr-FR" dirty="0" smtClean="0"/>
              <a:t> </a:t>
            </a:r>
            <a:r>
              <a:rPr lang="de-CH" altLang="fr-FR" dirty="0" err="1" smtClean="0"/>
              <a:t>interviewer</a:t>
            </a:r>
            <a:r>
              <a:rPr lang="de-CH" altLang="fr-FR" dirty="0" smtClean="0"/>
              <a:t>, 1 </a:t>
            </a:r>
            <a:r>
              <a:rPr lang="de-CH" altLang="fr-FR" dirty="0" err="1" smtClean="0"/>
              <a:t>member</a:t>
            </a:r>
            <a:r>
              <a:rPr lang="de-CH" altLang="fr-FR" dirty="0" smtClean="0"/>
              <a:t> </a:t>
            </a:r>
            <a:r>
              <a:rPr lang="de-CH" altLang="fr-FR" dirty="0" err="1" smtClean="0"/>
              <a:t>is</a:t>
            </a:r>
            <a:r>
              <a:rPr lang="de-CH" altLang="fr-FR" dirty="0" smtClean="0"/>
              <a:t> </a:t>
            </a:r>
            <a:r>
              <a:rPr lang="de-CH" altLang="fr-FR" dirty="0" err="1" smtClean="0"/>
              <a:t>the</a:t>
            </a:r>
            <a:r>
              <a:rPr lang="de-CH" altLang="fr-FR" dirty="0" smtClean="0"/>
              <a:t> </a:t>
            </a:r>
            <a:r>
              <a:rPr lang="de-CH" altLang="fr-FR" dirty="0" err="1" smtClean="0"/>
              <a:t>reporter</a:t>
            </a:r>
            <a:r>
              <a:rPr lang="de-CH" altLang="fr-FR" dirty="0" smtClean="0"/>
              <a:t>);</a:t>
            </a:r>
          </a:p>
          <a:p>
            <a:r>
              <a:rPr lang="de-CH" altLang="fr-FR" dirty="0" smtClean="0"/>
              <a:t> Every </a:t>
            </a:r>
            <a:r>
              <a:rPr lang="de-CH" altLang="fr-FR" dirty="0" err="1" smtClean="0"/>
              <a:t>team</a:t>
            </a:r>
            <a:r>
              <a:rPr lang="de-CH" altLang="fr-FR" dirty="0" smtClean="0"/>
              <a:t> </a:t>
            </a:r>
            <a:r>
              <a:rPr lang="de-CH" altLang="fr-FR" dirty="0" err="1" smtClean="0"/>
              <a:t>we’ll</a:t>
            </a:r>
            <a:r>
              <a:rPr lang="de-CH" altLang="fr-FR" dirty="0" smtClean="0"/>
              <a:t> </a:t>
            </a:r>
            <a:r>
              <a:rPr lang="de-CH" altLang="fr-FR" dirty="0" err="1" smtClean="0"/>
              <a:t>have</a:t>
            </a:r>
            <a:r>
              <a:rPr lang="de-CH" altLang="fr-FR" dirty="0" smtClean="0"/>
              <a:t> a </a:t>
            </a:r>
            <a:r>
              <a:rPr lang="de-CH" altLang="fr-FR" dirty="0" err="1" smtClean="0"/>
              <a:t>supervisor</a:t>
            </a:r>
            <a:r>
              <a:rPr lang="de-CH" altLang="fr-FR" dirty="0" smtClean="0"/>
              <a:t>, </a:t>
            </a:r>
            <a:r>
              <a:rPr lang="de-CH" altLang="fr-FR" dirty="0" err="1" smtClean="0"/>
              <a:t>who</a:t>
            </a:r>
            <a:r>
              <a:rPr lang="de-CH" altLang="fr-FR" dirty="0" smtClean="0"/>
              <a:t> </a:t>
            </a:r>
            <a:r>
              <a:rPr lang="de-CH" altLang="fr-FR" dirty="0" err="1" smtClean="0"/>
              <a:t>can</a:t>
            </a:r>
            <a:r>
              <a:rPr lang="de-CH" altLang="fr-FR" dirty="0" smtClean="0"/>
              <a:t> </a:t>
            </a:r>
            <a:r>
              <a:rPr lang="de-CH" altLang="fr-FR" dirty="0" err="1" smtClean="0"/>
              <a:t>actively</a:t>
            </a:r>
            <a:r>
              <a:rPr lang="de-CH" altLang="fr-FR" dirty="0" smtClean="0"/>
              <a:t> </a:t>
            </a:r>
            <a:r>
              <a:rPr lang="de-CH" altLang="fr-FR" dirty="0" err="1" smtClean="0"/>
              <a:t>support</a:t>
            </a:r>
            <a:r>
              <a:rPr lang="de-CH" altLang="fr-FR" dirty="0" smtClean="0"/>
              <a:t> </a:t>
            </a:r>
            <a:r>
              <a:rPr lang="de-CH" altLang="fr-FR" dirty="0" err="1" smtClean="0"/>
              <a:t>the</a:t>
            </a:r>
            <a:r>
              <a:rPr lang="de-CH" altLang="fr-FR" dirty="0" smtClean="0"/>
              <a:t> </a:t>
            </a:r>
            <a:r>
              <a:rPr lang="de-CH" altLang="fr-FR" dirty="0" err="1" smtClean="0"/>
              <a:t>excercise</a:t>
            </a:r>
            <a:r>
              <a:rPr lang="de-CH" altLang="fr-FR" dirty="0" smtClean="0"/>
              <a:t>;</a:t>
            </a:r>
            <a:endParaRPr lang="de-CH" altLang="fr-FR" dirty="0"/>
          </a:p>
        </p:txBody>
      </p:sp>
      <p:sp>
        <p:nvSpPr>
          <p:cNvPr id="4" name="Rectangle 3"/>
          <p:cNvSpPr/>
          <p:nvPr/>
        </p:nvSpPr>
        <p:spPr>
          <a:xfrm>
            <a:off x="467544" y="1988840"/>
            <a:ext cx="1162498" cy="523220"/>
          </a:xfrm>
          <a:prstGeom prst="rect">
            <a:avLst/>
          </a:prstGeom>
        </p:spPr>
        <p:txBody>
          <a:bodyPr wrap="none">
            <a:spAutoFit/>
          </a:bodyPr>
          <a:lstStyle/>
          <a:p>
            <a:r>
              <a:rPr lang="de-CH" altLang="fr-FR" sz="2800" b="1" dirty="0" err="1" smtClean="0">
                <a:solidFill>
                  <a:srgbClr val="C00000"/>
                </a:solidFill>
              </a:rPr>
              <a:t>How</a:t>
            </a:r>
            <a:r>
              <a:rPr lang="de-CH" altLang="fr-FR" sz="2800" b="1" dirty="0" smtClean="0">
                <a:solidFill>
                  <a:srgbClr val="C00000"/>
                </a:solidFill>
              </a:rPr>
              <a:t>?</a:t>
            </a:r>
            <a:endParaRPr lang="fr-FR" sz="2800" b="1" dirty="0">
              <a:solidFill>
                <a:srgbClr val="C00000"/>
              </a:solidFill>
            </a:endParaRPr>
          </a:p>
        </p:txBody>
      </p:sp>
    </p:spTree>
    <p:extLst>
      <p:ext uri="{BB962C8B-B14F-4D97-AF65-F5344CB8AC3E}">
        <p14:creationId xmlns:p14="http://schemas.microsoft.com/office/powerpoint/2010/main" val="39264687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81025"/>
            <a:ext cx="6552728" cy="1143000"/>
          </a:xfrm>
        </p:spPr>
        <p:txBody>
          <a:bodyPr/>
          <a:lstStyle/>
          <a:p>
            <a:r>
              <a:rPr lang="en-GB" dirty="0" smtClean="0"/>
              <a:t>So, practically, what we will do???					2/1</a:t>
            </a:r>
            <a:endParaRPr lang="fr-FR" dirty="0"/>
          </a:p>
        </p:txBody>
      </p:sp>
      <p:sp>
        <p:nvSpPr>
          <p:cNvPr id="3" name="Espace réservé du contenu 2"/>
          <p:cNvSpPr>
            <a:spLocks noGrp="1"/>
          </p:cNvSpPr>
          <p:nvPr>
            <p:ph idx="1"/>
          </p:nvPr>
        </p:nvSpPr>
        <p:spPr>
          <a:xfrm>
            <a:off x="467544" y="2676386"/>
            <a:ext cx="8229600" cy="680606"/>
          </a:xfrm>
        </p:spPr>
        <p:txBody>
          <a:bodyPr/>
          <a:lstStyle/>
          <a:p>
            <a:r>
              <a:rPr lang="de-CH" altLang="fr-FR" dirty="0" smtClean="0"/>
              <a:t> </a:t>
            </a:r>
            <a:r>
              <a:rPr lang="de-CH" altLang="fr-FR" dirty="0" err="1" smtClean="0"/>
              <a:t>Wednesday</a:t>
            </a:r>
            <a:r>
              <a:rPr lang="de-CH" altLang="fr-FR" dirty="0" smtClean="0"/>
              <a:t>, </a:t>
            </a:r>
            <a:r>
              <a:rPr lang="de-CH" altLang="fr-FR" dirty="0" err="1" smtClean="0"/>
              <a:t>Thursday</a:t>
            </a:r>
            <a:r>
              <a:rPr lang="de-CH" altLang="fr-FR" dirty="0" smtClean="0"/>
              <a:t> </a:t>
            </a:r>
            <a:r>
              <a:rPr lang="de-CH" altLang="fr-FR" dirty="0" err="1" smtClean="0"/>
              <a:t>and</a:t>
            </a:r>
            <a:r>
              <a:rPr lang="de-CH" altLang="fr-FR" dirty="0" smtClean="0"/>
              <a:t> </a:t>
            </a:r>
            <a:r>
              <a:rPr lang="de-CH" altLang="fr-FR" dirty="0" err="1" smtClean="0"/>
              <a:t>Friday</a:t>
            </a:r>
            <a:r>
              <a:rPr lang="de-CH" altLang="fr-FR" dirty="0" smtClean="0"/>
              <a:t>;</a:t>
            </a:r>
          </a:p>
        </p:txBody>
      </p:sp>
      <p:sp>
        <p:nvSpPr>
          <p:cNvPr id="4" name="Rectangle 3"/>
          <p:cNvSpPr/>
          <p:nvPr/>
        </p:nvSpPr>
        <p:spPr>
          <a:xfrm>
            <a:off x="467544" y="2132855"/>
            <a:ext cx="1382110" cy="523220"/>
          </a:xfrm>
          <a:prstGeom prst="rect">
            <a:avLst/>
          </a:prstGeom>
        </p:spPr>
        <p:txBody>
          <a:bodyPr wrap="none">
            <a:spAutoFit/>
          </a:bodyPr>
          <a:lstStyle/>
          <a:p>
            <a:r>
              <a:rPr lang="de-CH" altLang="fr-FR" sz="2800" b="1" dirty="0" err="1" smtClean="0">
                <a:solidFill>
                  <a:srgbClr val="C00000"/>
                </a:solidFill>
              </a:rPr>
              <a:t>When</a:t>
            </a:r>
            <a:r>
              <a:rPr lang="de-CH" altLang="fr-FR" sz="2800" b="1" dirty="0" smtClean="0">
                <a:solidFill>
                  <a:srgbClr val="C00000"/>
                </a:solidFill>
              </a:rPr>
              <a:t>?</a:t>
            </a:r>
            <a:endParaRPr lang="fr-FR" sz="2800" b="1" dirty="0">
              <a:solidFill>
                <a:srgbClr val="C00000"/>
              </a:solidFill>
            </a:endParaRPr>
          </a:p>
        </p:txBody>
      </p:sp>
    </p:spTree>
    <p:extLst>
      <p:ext uri="{BB962C8B-B14F-4D97-AF65-F5344CB8AC3E}">
        <p14:creationId xmlns:p14="http://schemas.microsoft.com/office/powerpoint/2010/main" val="2860855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a:t>
            </a:r>
            <a:r>
              <a:rPr lang="en-GB" b="1" dirty="0" smtClean="0"/>
              <a:t> </a:t>
            </a:r>
            <a:r>
              <a:rPr lang="en-GB" dirty="0" smtClean="0"/>
              <a:t>we will reach together?</a:t>
            </a:r>
            <a:endParaRPr lang="en-GB" dirty="0"/>
          </a:p>
        </p:txBody>
      </p:sp>
      <p:sp>
        <p:nvSpPr>
          <p:cNvPr id="3" name="Content Placeholder 2"/>
          <p:cNvSpPr>
            <a:spLocks noGrp="1"/>
          </p:cNvSpPr>
          <p:nvPr>
            <p:ph idx="1"/>
          </p:nvPr>
        </p:nvSpPr>
        <p:spPr/>
        <p:txBody>
          <a:bodyPr/>
          <a:lstStyle/>
          <a:p>
            <a:pPr>
              <a:buClr>
                <a:srgbClr val="C00000"/>
              </a:buClr>
            </a:pPr>
            <a:r>
              <a:rPr lang="de-CH" altLang="fr-FR" dirty="0" smtClean="0"/>
              <a:t> </a:t>
            </a:r>
            <a:r>
              <a:rPr lang="de-CH" altLang="fr-FR" dirty="0" err="1"/>
              <a:t>Undertstanding</a:t>
            </a:r>
            <a:r>
              <a:rPr lang="de-CH" altLang="fr-FR" dirty="0"/>
              <a:t> </a:t>
            </a:r>
            <a:r>
              <a:rPr lang="de-CH" altLang="fr-FR" dirty="0" err="1"/>
              <a:t>why</a:t>
            </a:r>
            <a:r>
              <a:rPr lang="de-CH" altLang="fr-FR" dirty="0"/>
              <a:t> </a:t>
            </a:r>
            <a:r>
              <a:rPr lang="de-CH" altLang="fr-FR" dirty="0" err="1"/>
              <a:t>are</a:t>
            </a:r>
            <a:r>
              <a:rPr lang="de-CH" altLang="fr-FR" dirty="0"/>
              <a:t> </a:t>
            </a:r>
            <a:r>
              <a:rPr lang="de-CH" altLang="fr-FR" dirty="0" err="1"/>
              <a:t>we</a:t>
            </a:r>
            <a:r>
              <a:rPr lang="de-CH" altLang="fr-FR" dirty="0"/>
              <a:t> </a:t>
            </a:r>
            <a:r>
              <a:rPr lang="de-CH" altLang="fr-FR" dirty="0" err="1"/>
              <a:t>here</a:t>
            </a:r>
            <a:endParaRPr lang="de-CH" altLang="fr-FR" dirty="0"/>
          </a:p>
          <a:p>
            <a:pPr>
              <a:buClr>
                <a:srgbClr val="C00000"/>
              </a:buClr>
            </a:pPr>
            <a:r>
              <a:rPr lang="de-CH" altLang="fr-FR" dirty="0"/>
              <a:t> </a:t>
            </a:r>
            <a:r>
              <a:rPr lang="de-CH" altLang="fr-FR" dirty="0" err="1"/>
              <a:t>Understand</a:t>
            </a:r>
            <a:r>
              <a:rPr lang="de-CH" altLang="fr-FR" dirty="0"/>
              <a:t> </a:t>
            </a:r>
            <a:r>
              <a:rPr lang="de-CH" altLang="fr-FR" dirty="0" err="1"/>
              <a:t>what</a:t>
            </a:r>
            <a:r>
              <a:rPr lang="de-CH" altLang="fr-FR" dirty="0"/>
              <a:t> I.E.C. </a:t>
            </a:r>
            <a:r>
              <a:rPr lang="de-CH" altLang="fr-FR" dirty="0" err="1"/>
              <a:t>materials</a:t>
            </a:r>
            <a:r>
              <a:rPr lang="de-CH" altLang="fr-FR" dirty="0"/>
              <a:t> </a:t>
            </a:r>
            <a:r>
              <a:rPr lang="de-CH" altLang="fr-FR" dirty="0" err="1"/>
              <a:t>are</a:t>
            </a:r>
            <a:endParaRPr lang="de-CH" altLang="fr-FR" dirty="0"/>
          </a:p>
          <a:p>
            <a:pPr>
              <a:buClr>
                <a:srgbClr val="C00000"/>
              </a:buClr>
            </a:pPr>
            <a:r>
              <a:rPr lang="de-CH" altLang="fr-FR" dirty="0"/>
              <a:t> Understanding </a:t>
            </a:r>
            <a:r>
              <a:rPr lang="de-CH" altLang="fr-FR" dirty="0" err="1"/>
              <a:t>of</a:t>
            </a:r>
            <a:r>
              <a:rPr lang="de-CH" altLang="fr-FR" dirty="0"/>
              <a:t> </a:t>
            </a:r>
            <a:r>
              <a:rPr lang="de-CH" altLang="fr-FR" dirty="0" err="1"/>
              <a:t>testing</a:t>
            </a:r>
            <a:r>
              <a:rPr lang="de-CH" altLang="fr-FR" dirty="0"/>
              <a:t>/</a:t>
            </a:r>
            <a:r>
              <a:rPr lang="de-CH" altLang="fr-FR" dirty="0" err="1"/>
              <a:t>development</a:t>
            </a:r>
            <a:r>
              <a:rPr lang="de-CH" altLang="fr-FR" dirty="0"/>
              <a:t>/</a:t>
            </a:r>
            <a:r>
              <a:rPr lang="de-CH" altLang="fr-FR" dirty="0" err="1"/>
              <a:t>pretesting</a:t>
            </a:r>
            <a:endParaRPr lang="de-CH" altLang="fr-FR" dirty="0"/>
          </a:p>
          <a:p>
            <a:pPr>
              <a:buClr>
                <a:srgbClr val="C00000"/>
              </a:buClr>
            </a:pPr>
            <a:r>
              <a:rPr lang="de-CH" altLang="fr-FR" dirty="0"/>
              <a:t> </a:t>
            </a:r>
            <a:r>
              <a:rPr lang="de-CH" altLang="fr-FR" dirty="0" err="1"/>
              <a:t>Understand</a:t>
            </a:r>
            <a:r>
              <a:rPr lang="de-CH" altLang="fr-FR" dirty="0"/>
              <a:t> </a:t>
            </a:r>
            <a:r>
              <a:rPr lang="de-CH" altLang="fr-FR" dirty="0" err="1"/>
              <a:t>what</a:t>
            </a:r>
            <a:r>
              <a:rPr lang="de-CH" altLang="fr-FR" dirty="0"/>
              <a:t> </a:t>
            </a:r>
            <a:r>
              <a:rPr lang="de-CH" altLang="fr-FR" dirty="0" err="1"/>
              <a:t>and</a:t>
            </a:r>
            <a:r>
              <a:rPr lang="de-CH" altLang="fr-FR" dirty="0"/>
              <a:t> </a:t>
            </a:r>
            <a:r>
              <a:rPr lang="de-CH" altLang="fr-FR" dirty="0" err="1"/>
              <a:t>how</a:t>
            </a:r>
            <a:r>
              <a:rPr lang="de-CH" altLang="fr-FR" dirty="0"/>
              <a:t> </a:t>
            </a:r>
            <a:r>
              <a:rPr lang="de-CH" altLang="fr-FR" dirty="0" err="1"/>
              <a:t>to</a:t>
            </a:r>
            <a:r>
              <a:rPr lang="de-CH" altLang="fr-FR" dirty="0"/>
              <a:t> </a:t>
            </a:r>
            <a:r>
              <a:rPr lang="de-CH" altLang="fr-FR" dirty="0" err="1"/>
              <a:t>pretest</a:t>
            </a:r>
            <a:endParaRPr lang="de-CH" altLang="fr-FR" dirty="0"/>
          </a:p>
          <a:p>
            <a:pPr>
              <a:buClr>
                <a:srgbClr val="C00000"/>
              </a:buClr>
            </a:pPr>
            <a:r>
              <a:rPr lang="de-CH" altLang="fr-FR" dirty="0"/>
              <a:t> </a:t>
            </a:r>
            <a:r>
              <a:rPr lang="de-CH" altLang="fr-FR" dirty="0" err="1"/>
              <a:t>Learn</a:t>
            </a:r>
            <a:r>
              <a:rPr lang="de-CH" altLang="fr-FR" dirty="0"/>
              <a:t> </a:t>
            </a:r>
            <a:r>
              <a:rPr lang="de-CH" altLang="fr-FR" dirty="0" err="1"/>
              <a:t>skills</a:t>
            </a:r>
            <a:r>
              <a:rPr lang="de-CH" altLang="fr-FR" dirty="0"/>
              <a:t> </a:t>
            </a:r>
            <a:r>
              <a:rPr lang="de-CH" altLang="fr-FR" dirty="0" err="1"/>
              <a:t>to</a:t>
            </a:r>
            <a:r>
              <a:rPr lang="de-CH" altLang="fr-FR" dirty="0"/>
              <a:t> </a:t>
            </a:r>
            <a:r>
              <a:rPr lang="de-CH" altLang="fr-FR" dirty="0" err="1"/>
              <a:t>conduct</a:t>
            </a:r>
            <a:r>
              <a:rPr lang="de-CH" altLang="fr-FR" dirty="0"/>
              <a:t> </a:t>
            </a:r>
            <a:r>
              <a:rPr lang="de-CH" altLang="fr-FR" dirty="0" err="1"/>
              <a:t>pretesting</a:t>
            </a:r>
            <a:r>
              <a:rPr lang="de-CH" altLang="fr-FR" dirty="0"/>
              <a:t> </a:t>
            </a:r>
            <a:r>
              <a:rPr lang="de-CH" altLang="fr-FR" dirty="0" smtClean="0"/>
              <a:t>interview (</a:t>
            </a:r>
            <a:r>
              <a:rPr lang="de-CH" altLang="fr-FR" dirty="0" err="1" smtClean="0"/>
              <a:t>children</a:t>
            </a:r>
            <a:r>
              <a:rPr lang="de-CH" altLang="fr-FR" dirty="0" smtClean="0"/>
              <a:t> </a:t>
            </a:r>
            <a:r>
              <a:rPr lang="de-CH" altLang="fr-FR" dirty="0" err="1" smtClean="0"/>
              <a:t>and</a:t>
            </a:r>
            <a:r>
              <a:rPr lang="de-CH" altLang="fr-FR" dirty="0" smtClean="0"/>
              <a:t> </a:t>
            </a:r>
            <a:r>
              <a:rPr lang="de-CH" altLang="fr-FR" dirty="0" err="1" smtClean="0"/>
              <a:t>youth</a:t>
            </a:r>
            <a:r>
              <a:rPr lang="de-CH" altLang="fr-FR" dirty="0" smtClean="0"/>
              <a:t>)</a:t>
            </a:r>
            <a:endParaRPr lang="de-CH" altLang="fr-FR" dirty="0"/>
          </a:p>
        </p:txBody>
      </p:sp>
    </p:spTree>
    <p:extLst>
      <p:ext uri="{BB962C8B-B14F-4D97-AF65-F5344CB8AC3E}">
        <p14:creationId xmlns:p14="http://schemas.microsoft.com/office/powerpoint/2010/main" val="2447060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81025"/>
            <a:ext cx="6552728" cy="1143000"/>
          </a:xfrm>
        </p:spPr>
        <p:txBody>
          <a:bodyPr/>
          <a:lstStyle/>
          <a:p>
            <a:r>
              <a:rPr lang="en-GB" dirty="0" smtClean="0"/>
              <a:t>So, practically, what we will do???					2/1</a:t>
            </a:r>
            <a:endParaRPr lang="fr-FR" dirty="0"/>
          </a:p>
        </p:txBody>
      </p:sp>
      <p:sp>
        <p:nvSpPr>
          <p:cNvPr id="3" name="Espace réservé du contenu 2"/>
          <p:cNvSpPr>
            <a:spLocks noGrp="1"/>
          </p:cNvSpPr>
          <p:nvPr>
            <p:ph idx="1"/>
          </p:nvPr>
        </p:nvSpPr>
        <p:spPr>
          <a:xfrm>
            <a:off x="467544" y="2676386"/>
            <a:ext cx="8229600" cy="680606"/>
          </a:xfrm>
        </p:spPr>
        <p:txBody>
          <a:bodyPr/>
          <a:lstStyle/>
          <a:p>
            <a:r>
              <a:rPr lang="de-CH" altLang="fr-FR" dirty="0" smtClean="0"/>
              <a:t> Schools in Honiara (</a:t>
            </a:r>
            <a:r>
              <a:rPr lang="de-CH" altLang="fr-FR" dirty="0" err="1" smtClean="0"/>
              <a:t>Wednesday</a:t>
            </a:r>
            <a:r>
              <a:rPr lang="de-CH" altLang="fr-FR" dirty="0" smtClean="0"/>
              <a:t>);</a:t>
            </a:r>
          </a:p>
          <a:p>
            <a:r>
              <a:rPr lang="de-CH" altLang="fr-FR" dirty="0"/>
              <a:t> </a:t>
            </a:r>
            <a:r>
              <a:rPr lang="de-CH" altLang="fr-FR" dirty="0" smtClean="0"/>
              <a:t>Peri-urban </a:t>
            </a:r>
            <a:r>
              <a:rPr lang="de-CH" altLang="fr-FR" dirty="0" err="1" smtClean="0"/>
              <a:t>communities</a:t>
            </a:r>
            <a:r>
              <a:rPr lang="de-CH" altLang="fr-FR" dirty="0" smtClean="0"/>
              <a:t> (</a:t>
            </a:r>
            <a:r>
              <a:rPr lang="de-CH" altLang="fr-FR" dirty="0" err="1" smtClean="0"/>
              <a:t>Thursday</a:t>
            </a:r>
            <a:r>
              <a:rPr lang="de-CH" altLang="fr-FR" dirty="0" smtClean="0"/>
              <a:t>);</a:t>
            </a:r>
          </a:p>
          <a:p>
            <a:r>
              <a:rPr lang="de-CH" altLang="fr-FR" dirty="0"/>
              <a:t> </a:t>
            </a:r>
            <a:r>
              <a:rPr lang="de-CH" altLang="fr-FR" dirty="0" smtClean="0"/>
              <a:t>Rural </a:t>
            </a:r>
            <a:r>
              <a:rPr lang="de-CH" altLang="fr-FR" dirty="0" err="1" smtClean="0"/>
              <a:t>communities</a:t>
            </a:r>
            <a:r>
              <a:rPr lang="de-CH" altLang="fr-FR" dirty="0" smtClean="0"/>
              <a:t> (</a:t>
            </a:r>
            <a:r>
              <a:rPr lang="de-CH" altLang="fr-FR" dirty="0" err="1" smtClean="0"/>
              <a:t>Thursday</a:t>
            </a:r>
            <a:r>
              <a:rPr lang="de-CH" altLang="fr-FR" dirty="0" smtClean="0"/>
              <a:t> </a:t>
            </a:r>
            <a:r>
              <a:rPr lang="de-CH" altLang="fr-FR" dirty="0" err="1" smtClean="0"/>
              <a:t>and</a:t>
            </a:r>
            <a:r>
              <a:rPr lang="de-CH" altLang="fr-FR" dirty="0" smtClean="0"/>
              <a:t> </a:t>
            </a:r>
            <a:r>
              <a:rPr lang="de-CH" altLang="fr-FR" dirty="0" err="1" smtClean="0"/>
              <a:t>Friday</a:t>
            </a:r>
            <a:r>
              <a:rPr lang="de-CH" altLang="fr-FR" dirty="0" smtClean="0"/>
              <a:t>);</a:t>
            </a:r>
          </a:p>
          <a:p>
            <a:endParaRPr lang="de-CH" altLang="fr-FR" dirty="0" smtClean="0"/>
          </a:p>
        </p:txBody>
      </p:sp>
      <p:sp>
        <p:nvSpPr>
          <p:cNvPr id="4" name="Rectangle 3"/>
          <p:cNvSpPr/>
          <p:nvPr/>
        </p:nvSpPr>
        <p:spPr>
          <a:xfrm>
            <a:off x="467544" y="2132855"/>
            <a:ext cx="1502334" cy="523220"/>
          </a:xfrm>
          <a:prstGeom prst="rect">
            <a:avLst/>
          </a:prstGeom>
        </p:spPr>
        <p:txBody>
          <a:bodyPr wrap="none">
            <a:spAutoFit/>
          </a:bodyPr>
          <a:lstStyle/>
          <a:p>
            <a:r>
              <a:rPr lang="de-CH" altLang="fr-FR" sz="2800" b="1" dirty="0" err="1" smtClean="0">
                <a:solidFill>
                  <a:srgbClr val="C00000"/>
                </a:solidFill>
              </a:rPr>
              <a:t>Where</a:t>
            </a:r>
            <a:r>
              <a:rPr lang="de-CH" altLang="fr-FR" sz="2800" b="1" dirty="0" smtClean="0">
                <a:solidFill>
                  <a:srgbClr val="C00000"/>
                </a:solidFill>
              </a:rPr>
              <a:t>?</a:t>
            </a:r>
            <a:endParaRPr lang="fr-FR" sz="2800" b="1" dirty="0">
              <a:solidFill>
                <a:srgbClr val="C00000"/>
              </a:solidFill>
            </a:endParaRPr>
          </a:p>
        </p:txBody>
      </p:sp>
    </p:spTree>
    <p:extLst>
      <p:ext uri="{BB962C8B-B14F-4D97-AF65-F5344CB8AC3E}">
        <p14:creationId xmlns:p14="http://schemas.microsoft.com/office/powerpoint/2010/main" val="1590169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81025"/>
            <a:ext cx="6552728" cy="1143000"/>
          </a:xfrm>
        </p:spPr>
        <p:txBody>
          <a:bodyPr/>
          <a:lstStyle/>
          <a:p>
            <a:r>
              <a:rPr lang="en-GB" dirty="0" smtClean="0"/>
              <a:t>Lesson learned from a session already conducted in </a:t>
            </a:r>
            <a:r>
              <a:rPr lang="en-GB" dirty="0" err="1" smtClean="0"/>
              <a:t>tacaboro</a:t>
            </a:r>
            <a:r>
              <a:rPr lang="en-GB" dirty="0" smtClean="0"/>
              <a:t>					</a:t>
            </a:r>
            <a:endParaRPr lang="fr-FR" dirty="0"/>
          </a:p>
        </p:txBody>
      </p:sp>
      <p:sp>
        <p:nvSpPr>
          <p:cNvPr id="3" name="Espace réservé du contenu 2"/>
          <p:cNvSpPr>
            <a:spLocks noGrp="1"/>
          </p:cNvSpPr>
          <p:nvPr>
            <p:ph idx="1"/>
          </p:nvPr>
        </p:nvSpPr>
        <p:spPr>
          <a:xfrm>
            <a:off x="467544" y="1916832"/>
            <a:ext cx="8229600" cy="4608512"/>
          </a:xfrm>
        </p:spPr>
        <p:txBody>
          <a:bodyPr/>
          <a:lstStyle/>
          <a:p>
            <a:r>
              <a:rPr lang="de-CH" altLang="fr-FR" dirty="0" smtClean="0"/>
              <a:t> </a:t>
            </a:r>
            <a:r>
              <a:rPr lang="de-CH" altLang="fr-FR" dirty="0" err="1" smtClean="0"/>
              <a:t>Adults</a:t>
            </a:r>
            <a:r>
              <a:rPr lang="de-CH" altLang="fr-FR" dirty="0" smtClean="0"/>
              <a:t> </a:t>
            </a:r>
            <a:r>
              <a:rPr lang="de-CH" altLang="fr-FR" dirty="0" err="1" smtClean="0"/>
              <a:t>tent</a:t>
            </a:r>
            <a:r>
              <a:rPr lang="de-CH" altLang="fr-FR" dirty="0" smtClean="0"/>
              <a:t> </a:t>
            </a:r>
            <a:r>
              <a:rPr lang="de-CH" altLang="fr-FR" dirty="0" err="1" smtClean="0"/>
              <a:t>to</a:t>
            </a:r>
            <a:r>
              <a:rPr lang="de-CH" altLang="fr-FR" dirty="0" smtClean="0"/>
              <a:t> </a:t>
            </a:r>
            <a:r>
              <a:rPr lang="de-CH" altLang="fr-FR" dirty="0" err="1" smtClean="0"/>
              <a:t>intervene</a:t>
            </a:r>
            <a:r>
              <a:rPr lang="de-CH" altLang="fr-FR" dirty="0" smtClean="0"/>
              <a:t> </a:t>
            </a:r>
            <a:r>
              <a:rPr lang="de-CH" altLang="fr-FR" dirty="0" err="1" smtClean="0"/>
              <a:t>and</a:t>
            </a:r>
            <a:r>
              <a:rPr lang="de-CH" altLang="fr-FR" dirty="0" smtClean="0"/>
              <a:t> push </a:t>
            </a:r>
            <a:r>
              <a:rPr lang="de-CH" altLang="fr-FR" dirty="0" err="1" smtClean="0"/>
              <a:t>kids</a:t>
            </a:r>
            <a:r>
              <a:rPr lang="de-CH" altLang="fr-FR" dirty="0" smtClean="0"/>
              <a:t> </a:t>
            </a:r>
            <a:r>
              <a:rPr lang="de-CH" altLang="fr-FR" dirty="0" err="1" smtClean="0"/>
              <a:t>to</a:t>
            </a:r>
            <a:r>
              <a:rPr lang="de-CH" altLang="fr-FR" dirty="0" smtClean="0"/>
              <a:t> </a:t>
            </a:r>
            <a:r>
              <a:rPr lang="de-CH" altLang="fr-FR" dirty="0" err="1" smtClean="0"/>
              <a:t>answer</a:t>
            </a:r>
            <a:endParaRPr lang="de-CH" altLang="fr-FR" dirty="0" smtClean="0"/>
          </a:p>
          <a:p>
            <a:r>
              <a:rPr lang="de-CH" altLang="fr-FR" dirty="0"/>
              <a:t> </a:t>
            </a:r>
            <a:r>
              <a:rPr lang="de-CH" altLang="fr-FR" dirty="0" smtClean="0"/>
              <a:t>Kids </a:t>
            </a:r>
            <a:r>
              <a:rPr lang="de-CH" altLang="fr-FR" dirty="0" err="1" smtClean="0"/>
              <a:t>tent</a:t>
            </a:r>
            <a:r>
              <a:rPr lang="de-CH" altLang="fr-FR" dirty="0" smtClean="0"/>
              <a:t>, at </a:t>
            </a:r>
            <a:r>
              <a:rPr lang="de-CH" altLang="fr-FR" dirty="0" err="1" smtClean="0"/>
              <a:t>the</a:t>
            </a:r>
            <a:r>
              <a:rPr lang="de-CH" altLang="fr-FR" dirty="0" smtClean="0"/>
              <a:t> </a:t>
            </a:r>
            <a:r>
              <a:rPr lang="de-CH" altLang="fr-FR" dirty="0" err="1" smtClean="0"/>
              <a:t>beginning</a:t>
            </a:r>
            <a:r>
              <a:rPr lang="de-CH" altLang="fr-FR" dirty="0" smtClean="0"/>
              <a:t>, not </a:t>
            </a:r>
            <a:r>
              <a:rPr lang="de-CH" altLang="fr-FR" dirty="0" err="1" smtClean="0"/>
              <a:t>to</a:t>
            </a:r>
            <a:r>
              <a:rPr lang="de-CH" altLang="fr-FR" dirty="0" smtClean="0"/>
              <a:t> </a:t>
            </a:r>
            <a:r>
              <a:rPr lang="de-CH" altLang="fr-FR" dirty="0" err="1" smtClean="0"/>
              <a:t>give</a:t>
            </a:r>
            <a:r>
              <a:rPr lang="de-CH" altLang="fr-FR" dirty="0" smtClean="0"/>
              <a:t> </a:t>
            </a:r>
            <a:r>
              <a:rPr lang="de-CH" altLang="fr-FR" dirty="0" err="1" smtClean="0"/>
              <a:t>any</a:t>
            </a:r>
            <a:r>
              <a:rPr lang="de-CH" altLang="fr-FR" dirty="0" smtClean="0"/>
              <a:t> «negative» </a:t>
            </a:r>
            <a:r>
              <a:rPr lang="de-CH" altLang="fr-FR" dirty="0" err="1" smtClean="0"/>
              <a:t>or</a:t>
            </a:r>
            <a:r>
              <a:rPr lang="de-CH" altLang="fr-FR" dirty="0" smtClean="0"/>
              <a:t> «</a:t>
            </a:r>
            <a:r>
              <a:rPr lang="de-CH" altLang="fr-FR" dirty="0" err="1" smtClean="0"/>
              <a:t>critical</a:t>
            </a:r>
            <a:r>
              <a:rPr lang="de-CH" altLang="fr-FR" dirty="0" smtClean="0"/>
              <a:t>» </a:t>
            </a:r>
            <a:r>
              <a:rPr lang="de-CH" altLang="fr-FR" dirty="0" err="1" smtClean="0"/>
              <a:t>answer</a:t>
            </a:r>
            <a:endParaRPr lang="de-CH" altLang="fr-FR" dirty="0" smtClean="0"/>
          </a:p>
          <a:p>
            <a:pPr lvl="0"/>
            <a:r>
              <a:rPr lang="de-CH" altLang="fr-FR" dirty="0"/>
              <a:t> </a:t>
            </a:r>
            <a:r>
              <a:rPr lang="en-GB" dirty="0"/>
              <a:t>Children tent to not recognise the shape of “community latrines” since there are none in the community</a:t>
            </a:r>
            <a:endParaRPr lang="fr-FR" dirty="0"/>
          </a:p>
          <a:p>
            <a:pPr lvl="0"/>
            <a:r>
              <a:rPr lang="en-GB" dirty="0" smtClean="0"/>
              <a:t> When </a:t>
            </a:r>
            <a:r>
              <a:rPr lang="en-GB" dirty="0"/>
              <a:t>asked which card/image they prefer they tent to answer that they like the ones with a positive </a:t>
            </a:r>
            <a:r>
              <a:rPr lang="en-GB" dirty="0" smtClean="0"/>
              <a:t>message</a:t>
            </a:r>
            <a:endParaRPr lang="de-CH" altLang="fr-FR" dirty="0" smtClean="0"/>
          </a:p>
          <a:p>
            <a:endParaRPr lang="de-CH" altLang="fr-FR" dirty="0" smtClean="0"/>
          </a:p>
        </p:txBody>
      </p:sp>
    </p:spTree>
    <p:extLst>
      <p:ext uri="{BB962C8B-B14F-4D97-AF65-F5344CB8AC3E}">
        <p14:creationId xmlns:p14="http://schemas.microsoft.com/office/powerpoint/2010/main" val="3239086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81025"/>
            <a:ext cx="6552728" cy="1143000"/>
          </a:xfrm>
        </p:spPr>
        <p:txBody>
          <a:bodyPr/>
          <a:lstStyle/>
          <a:p>
            <a:r>
              <a:rPr lang="en-GB" dirty="0" smtClean="0"/>
              <a:t>Lesson learned from a session already conducted in </a:t>
            </a:r>
            <a:r>
              <a:rPr lang="en-GB" dirty="0" err="1" smtClean="0"/>
              <a:t>tacaboro</a:t>
            </a:r>
            <a:r>
              <a:rPr lang="en-GB" dirty="0" smtClean="0"/>
              <a:t>					</a:t>
            </a:r>
            <a:endParaRPr lang="fr-FR" dirty="0"/>
          </a:p>
        </p:txBody>
      </p:sp>
      <p:sp>
        <p:nvSpPr>
          <p:cNvPr id="3" name="Espace réservé du contenu 2"/>
          <p:cNvSpPr>
            <a:spLocks noGrp="1"/>
          </p:cNvSpPr>
          <p:nvPr>
            <p:ph idx="1"/>
          </p:nvPr>
        </p:nvSpPr>
        <p:spPr>
          <a:xfrm>
            <a:off x="395536" y="1988840"/>
            <a:ext cx="8208912" cy="3384376"/>
          </a:xfrm>
        </p:spPr>
        <p:txBody>
          <a:bodyPr/>
          <a:lstStyle/>
          <a:p>
            <a:pPr lvl="0"/>
            <a:r>
              <a:rPr lang="de-CH" altLang="fr-FR" dirty="0" smtClean="0"/>
              <a:t> </a:t>
            </a:r>
            <a:r>
              <a:rPr lang="en-GB" dirty="0"/>
              <a:t>“Sensitive” pictures make kids laugh, no apparent shame regarding them</a:t>
            </a:r>
            <a:endParaRPr lang="fr-FR" dirty="0"/>
          </a:p>
          <a:p>
            <a:pPr lvl="0"/>
            <a:r>
              <a:rPr lang="en-GB" dirty="0" smtClean="0"/>
              <a:t> No </a:t>
            </a:r>
            <a:r>
              <a:rPr lang="en-GB" dirty="0"/>
              <a:t>picture is openly disliked</a:t>
            </a:r>
            <a:endParaRPr lang="fr-FR" dirty="0"/>
          </a:p>
          <a:p>
            <a:pPr lvl="0"/>
            <a:r>
              <a:rPr lang="en-GB" dirty="0" smtClean="0"/>
              <a:t> No </a:t>
            </a:r>
            <a:r>
              <a:rPr lang="en-GB" dirty="0"/>
              <a:t>picture is not really ignored as meaning, a part from the toilet</a:t>
            </a:r>
            <a:endParaRPr lang="fr-FR" dirty="0"/>
          </a:p>
          <a:p>
            <a:pPr lvl="0"/>
            <a:r>
              <a:rPr lang="en-GB" dirty="0" smtClean="0"/>
              <a:t> Girls </a:t>
            </a:r>
            <a:r>
              <a:rPr lang="en-GB" dirty="0"/>
              <a:t>participation is higher than then </a:t>
            </a:r>
            <a:r>
              <a:rPr lang="en-GB" dirty="0" smtClean="0"/>
              <a:t>boys</a:t>
            </a:r>
            <a:endParaRPr lang="fr-FR" dirty="0"/>
          </a:p>
        </p:txBody>
      </p:sp>
    </p:spTree>
    <p:extLst>
      <p:ext uri="{BB962C8B-B14F-4D97-AF65-F5344CB8AC3E}">
        <p14:creationId xmlns:p14="http://schemas.microsoft.com/office/powerpoint/2010/main" val="703804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Why are we here?</a:t>
            </a:r>
            <a:endParaRPr lang="fr-FR" dirty="0"/>
          </a:p>
        </p:txBody>
      </p:sp>
      <p:sp>
        <p:nvSpPr>
          <p:cNvPr id="3" name="Espace réservé du contenu 2"/>
          <p:cNvSpPr>
            <a:spLocks noGrp="1"/>
          </p:cNvSpPr>
          <p:nvPr>
            <p:ph idx="1"/>
          </p:nvPr>
        </p:nvSpPr>
        <p:spPr/>
        <p:txBody>
          <a:bodyPr/>
          <a:lstStyle/>
          <a:p>
            <a:r>
              <a:rPr lang="en-GB" dirty="0" smtClean="0"/>
              <a:t> To know each others</a:t>
            </a:r>
          </a:p>
          <a:p>
            <a:r>
              <a:rPr lang="en-GB" dirty="0"/>
              <a:t> </a:t>
            </a:r>
            <a:r>
              <a:rPr lang="en-GB" dirty="0" smtClean="0"/>
              <a:t>To understand what I am doing in the SI</a:t>
            </a:r>
          </a:p>
          <a:p>
            <a:r>
              <a:rPr lang="en-GB" dirty="0"/>
              <a:t> </a:t>
            </a:r>
            <a:r>
              <a:rPr lang="en-GB" dirty="0" smtClean="0"/>
              <a:t>To understand the importance of the I.E.C. materials testing exercise</a:t>
            </a:r>
          </a:p>
          <a:p>
            <a:r>
              <a:rPr lang="en-GB" dirty="0"/>
              <a:t> </a:t>
            </a:r>
            <a:r>
              <a:rPr lang="en-GB" dirty="0" smtClean="0"/>
              <a:t>To understand clearly how to conduct the </a:t>
            </a:r>
            <a:r>
              <a:rPr lang="en-GB" dirty="0"/>
              <a:t>I.E.C. materials testing </a:t>
            </a:r>
            <a:r>
              <a:rPr lang="en-GB" dirty="0" smtClean="0"/>
              <a:t>exercise</a:t>
            </a:r>
            <a:endParaRPr lang="en-GB" dirty="0"/>
          </a:p>
        </p:txBody>
      </p:sp>
    </p:spTree>
    <p:extLst>
      <p:ext uri="{BB962C8B-B14F-4D97-AF65-F5344CB8AC3E}">
        <p14:creationId xmlns:p14="http://schemas.microsoft.com/office/powerpoint/2010/main" val="1133777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What I.E.C. stands for?</a:t>
            </a:r>
            <a:endParaRPr lang="fr-FR" dirty="0"/>
          </a:p>
        </p:txBody>
      </p:sp>
      <p:sp>
        <p:nvSpPr>
          <p:cNvPr id="3" name="Espace réservé du contenu 2"/>
          <p:cNvSpPr>
            <a:spLocks noGrp="1"/>
          </p:cNvSpPr>
          <p:nvPr>
            <p:ph idx="1"/>
          </p:nvPr>
        </p:nvSpPr>
        <p:spPr>
          <a:xfrm>
            <a:off x="395536" y="2780928"/>
            <a:ext cx="8229600" cy="2220848"/>
          </a:xfrm>
        </p:spPr>
        <p:txBody>
          <a:bodyPr/>
          <a:lstStyle/>
          <a:p>
            <a:r>
              <a:rPr lang="en-GB" sz="3600" dirty="0" smtClean="0"/>
              <a:t> I = Information</a:t>
            </a:r>
          </a:p>
          <a:p>
            <a:r>
              <a:rPr lang="en-GB" sz="3600" dirty="0" smtClean="0"/>
              <a:t> E = Education</a:t>
            </a:r>
          </a:p>
          <a:p>
            <a:r>
              <a:rPr lang="en-GB" sz="3600" dirty="0"/>
              <a:t> </a:t>
            </a:r>
            <a:r>
              <a:rPr lang="en-GB" sz="3600" dirty="0" smtClean="0"/>
              <a:t>C = Communication</a:t>
            </a:r>
            <a:endParaRPr lang="fr-FR" sz="3600" dirty="0"/>
          </a:p>
        </p:txBody>
      </p:sp>
    </p:spTree>
    <p:extLst>
      <p:ext uri="{BB962C8B-B14F-4D97-AF65-F5344CB8AC3E}">
        <p14:creationId xmlns:p14="http://schemas.microsoft.com/office/powerpoint/2010/main" val="3368597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Example of </a:t>
            </a:r>
            <a:r>
              <a:rPr lang="en-GB" dirty="0" err="1" smtClean="0"/>
              <a:t>i.e.c</a:t>
            </a:r>
            <a:r>
              <a:rPr lang="en-GB" dirty="0" smtClean="0"/>
              <a:t>. materials</a:t>
            </a:r>
            <a:endParaRPr lang="fr-FR" dirty="0"/>
          </a:p>
        </p:txBody>
      </p:sp>
      <p:sp>
        <p:nvSpPr>
          <p:cNvPr id="3" name="Espace réservé du contenu 2"/>
          <p:cNvSpPr>
            <a:spLocks noGrp="1"/>
          </p:cNvSpPr>
          <p:nvPr>
            <p:ph idx="1"/>
          </p:nvPr>
        </p:nvSpPr>
        <p:spPr>
          <a:xfrm>
            <a:off x="395536" y="2564904"/>
            <a:ext cx="8229600" cy="2148840"/>
          </a:xfrm>
        </p:spPr>
        <p:txBody>
          <a:bodyPr/>
          <a:lstStyle/>
          <a:p>
            <a:r>
              <a:rPr lang="en-US" dirty="0" smtClean="0"/>
              <a:t> Printed: posters</a:t>
            </a:r>
            <a:r>
              <a:rPr lang="en-US" dirty="0"/>
              <a:t>, </a:t>
            </a:r>
            <a:r>
              <a:rPr lang="en-US" dirty="0" smtClean="0"/>
              <a:t>banners, leaflets, brochures</a:t>
            </a:r>
            <a:r>
              <a:rPr lang="en-US" dirty="0"/>
              <a:t>, </a:t>
            </a:r>
            <a:r>
              <a:rPr lang="en-US" dirty="0" smtClean="0"/>
              <a:t>flyers… </a:t>
            </a:r>
          </a:p>
          <a:p>
            <a:r>
              <a:rPr lang="en-US" dirty="0"/>
              <a:t> </a:t>
            </a:r>
            <a:r>
              <a:rPr lang="en-US" dirty="0" smtClean="0"/>
              <a:t>Other media: radio</a:t>
            </a:r>
            <a:r>
              <a:rPr lang="en-US" dirty="0"/>
              <a:t>, television, </a:t>
            </a:r>
            <a:r>
              <a:rPr lang="en-US" dirty="0" smtClean="0"/>
              <a:t>internet, video programs…</a:t>
            </a:r>
          </a:p>
          <a:p>
            <a:pPr marL="91712" indent="0">
              <a:buNone/>
            </a:pPr>
            <a:endParaRPr lang="en-US" dirty="0"/>
          </a:p>
          <a:p>
            <a:endParaRPr lang="fr-FR" dirty="0"/>
          </a:p>
        </p:txBody>
      </p:sp>
    </p:spTree>
    <p:extLst>
      <p:ext uri="{BB962C8B-B14F-4D97-AF65-F5344CB8AC3E}">
        <p14:creationId xmlns:p14="http://schemas.microsoft.com/office/powerpoint/2010/main" val="3463147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Why are those materials used?</a:t>
            </a:r>
            <a:endParaRPr lang="fr-FR" dirty="0"/>
          </a:p>
        </p:txBody>
      </p:sp>
      <p:sp>
        <p:nvSpPr>
          <p:cNvPr id="4" name="ZoneTexte 3"/>
          <p:cNvSpPr txBox="1"/>
          <p:nvPr/>
        </p:nvSpPr>
        <p:spPr>
          <a:xfrm>
            <a:off x="3863745" y="4492277"/>
            <a:ext cx="4596688" cy="1384995"/>
          </a:xfrm>
          <a:prstGeom prst="rect">
            <a:avLst/>
          </a:prstGeom>
          <a:noFill/>
        </p:spPr>
        <p:txBody>
          <a:bodyPr wrap="square" rtlCol="0">
            <a:spAutoFit/>
          </a:bodyPr>
          <a:lstStyle/>
          <a:p>
            <a:pPr marL="91712" indent="0">
              <a:buNone/>
            </a:pPr>
            <a:r>
              <a:rPr lang="en-US" sz="2800" dirty="0" smtClean="0"/>
              <a:t>2. To encourage </a:t>
            </a:r>
            <a:r>
              <a:rPr lang="en-US" sz="2800" dirty="0"/>
              <a:t>the reader/viewer </a:t>
            </a:r>
            <a:r>
              <a:rPr lang="en-US" sz="2800" dirty="0" smtClean="0"/>
              <a:t>to take </a:t>
            </a:r>
            <a:r>
              <a:rPr lang="en-US" sz="2800" dirty="0"/>
              <a:t>some kind of </a:t>
            </a:r>
            <a:r>
              <a:rPr lang="en-US" sz="2800" dirty="0" smtClean="0"/>
              <a:t>action</a:t>
            </a:r>
            <a:endParaRPr lang="fr-FR" sz="2800" dirty="0"/>
          </a:p>
        </p:txBody>
      </p:sp>
      <p:sp>
        <p:nvSpPr>
          <p:cNvPr id="6" name="Rectangle 5"/>
          <p:cNvSpPr/>
          <p:nvPr/>
        </p:nvSpPr>
        <p:spPr>
          <a:xfrm>
            <a:off x="899592" y="2394115"/>
            <a:ext cx="2520280"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3863745" y="2983148"/>
            <a:ext cx="4320480" cy="523220"/>
          </a:xfrm>
          <a:prstGeom prst="rect">
            <a:avLst/>
          </a:prstGeom>
        </p:spPr>
        <p:txBody>
          <a:bodyPr wrap="square">
            <a:spAutoFit/>
          </a:bodyPr>
          <a:lstStyle/>
          <a:p>
            <a:pPr marL="91712" indent="0">
              <a:buNone/>
            </a:pPr>
            <a:r>
              <a:rPr lang="en-US" sz="2800" dirty="0" smtClean="0"/>
              <a:t>1. To provide </a:t>
            </a:r>
            <a:r>
              <a:rPr lang="en-US" sz="2800" dirty="0"/>
              <a:t>information</a:t>
            </a:r>
          </a:p>
        </p:txBody>
      </p:sp>
      <p:sp>
        <p:nvSpPr>
          <p:cNvPr id="8" name="Rectangle 7"/>
          <p:cNvSpPr/>
          <p:nvPr/>
        </p:nvSpPr>
        <p:spPr>
          <a:xfrm>
            <a:off x="899592" y="4365104"/>
            <a:ext cx="2520280"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367644" y="4613356"/>
            <a:ext cx="1584176" cy="1200329"/>
          </a:xfrm>
          <a:prstGeom prst="rect">
            <a:avLst/>
          </a:prstGeom>
        </p:spPr>
        <p:txBody>
          <a:bodyPr wrap="square">
            <a:spAutoFit/>
          </a:bodyPr>
          <a:lstStyle/>
          <a:p>
            <a:pPr marL="91712" indent="0">
              <a:buNone/>
            </a:pPr>
            <a:r>
              <a:rPr lang="en-US" dirty="0" smtClean="0"/>
              <a:t>Have u taken </a:t>
            </a:r>
            <a:r>
              <a:rPr lang="en-US" dirty="0" err="1" smtClean="0"/>
              <a:t>ur</a:t>
            </a:r>
            <a:r>
              <a:rPr lang="en-US" dirty="0" smtClean="0"/>
              <a:t> 30 min walk today</a:t>
            </a:r>
            <a:endParaRPr lang="en-US" dirty="0"/>
          </a:p>
        </p:txBody>
      </p:sp>
    </p:spTree>
    <p:extLst>
      <p:ext uri="{BB962C8B-B14F-4D97-AF65-F5344CB8AC3E}">
        <p14:creationId xmlns:p14="http://schemas.microsoft.com/office/powerpoint/2010/main" val="1110191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Main characteristic </a:t>
            </a:r>
            <a:r>
              <a:rPr lang="en-GB" dirty="0" err="1" smtClean="0"/>
              <a:t>i.e.c</a:t>
            </a:r>
            <a:r>
              <a:rPr lang="en-GB" dirty="0" smtClean="0"/>
              <a:t>. materials should have</a:t>
            </a:r>
            <a:endParaRPr lang="fr-FR" dirty="0"/>
          </a:p>
        </p:txBody>
      </p:sp>
      <p:sp>
        <p:nvSpPr>
          <p:cNvPr id="3" name="Rectangle 2"/>
          <p:cNvSpPr/>
          <p:nvPr/>
        </p:nvSpPr>
        <p:spPr>
          <a:xfrm>
            <a:off x="467544" y="2101827"/>
            <a:ext cx="6552728" cy="4899803"/>
          </a:xfrm>
          <a:prstGeom prst="rect">
            <a:avLst/>
          </a:prstGeom>
        </p:spPr>
        <p:txBody>
          <a:bodyPr wrap="square">
            <a:spAutoFit/>
          </a:bodyPr>
          <a:lstStyle/>
          <a:p>
            <a:pPr marL="360000" indent="-268288" defTabSz="1463040" fontAlgn="base">
              <a:spcBef>
                <a:spcPct val="20000"/>
              </a:spcBef>
              <a:spcAft>
                <a:spcPts val="300"/>
              </a:spcAft>
              <a:buClr>
                <a:schemeClr val="accent1"/>
              </a:buClr>
              <a:buFont typeface="Wingdings" pitchFamily="2" charset="2"/>
              <a:buChar char="n"/>
            </a:pPr>
            <a:r>
              <a:rPr lang="de-CH" altLang="fr-FR" sz="2800" dirty="0" smtClean="0"/>
              <a:t> </a:t>
            </a:r>
            <a:r>
              <a:rPr lang="de-CH" altLang="fr-FR" sz="2800" b="1" dirty="0" smtClean="0"/>
              <a:t>Recognition</a:t>
            </a:r>
            <a:r>
              <a:rPr lang="de-CH" altLang="fr-FR" sz="2800" dirty="0"/>
              <a:t>: </a:t>
            </a:r>
            <a:r>
              <a:rPr lang="de-CH" altLang="fr-FR" sz="2800" dirty="0" err="1"/>
              <a:t>have</a:t>
            </a:r>
            <a:r>
              <a:rPr lang="de-CH" altLang="fr-FR" sz="2800" dirty="0"/>
              <a:t> </a:t>
            </a:r>
            <a:r>
              <a:rPr lang="de-CH" altLang="fr-FR" sz="2800" dirty="0" err="1"/>
              <a:t>the</a:t>
            </a:r>
            <a:r>
              <a:rPr lang="de-CH" altLang="fr-FR" sz="2800" dirty="0"/>
              <a:t> </a:t>
            </a:r>
            <a:r>
              <a:rPr lang="de-CH" altLang="fr-FR" sz="2800" dirty="0" err="1"/>
              <a:t>materials</a:t>
            </a:r>
            <a:r>
              <a:rPr lang="de-CH" altLang="fr-FR" sz="2800" dirty="0"/>
              <a:t> </a:t>
            </a:r>
            <a:r>
              <a:rPr lang="de-CH" altLang="fr-FR" sz="2800" dirty="0" err="1"/>
              <a:t>been</a:t>
            </a:r>
            <a:r>
              <a:rPr lang="de-CH" altLang="fr-FR" sz="2800" dirty="0"/>
              <a:t> </a:t>
            </a:r>
            <a:r>
              <a:rPr lang="de-CH" altLang="fr-FR" sz="2800" dirty="0" err="1"/>
              <a:t>understood</a:t>
            </a:r>
            <a:r>
              <a:rPr lang="de-CH" altLang="fr-FR" sz="2800" dirty="0" smtClean="0"/>
              <a:t>?</a:t>
            </a:r>
          </a:p>
          <a:p>
            <a:pPr marL="360000" indent="-268288" defTabSz="1463040" fontAlgn="base">
              <a:spcBef>
                <a:spcPct val="20000"/>
              </a:spcBef>
              <a:spcAft>
                <a:spcPts val="300"/>
              </a:spcAft>
              <a:buClr>
                <a:schemeClr val="accent1"/>
              </a:buClr>
              <a:buFont typeface="Wingdings" pitchFamily="2" charset="2"/>
              <a:buChar char="n"/>
            </a:pPr>
            <a:r>
              <a:rPr lang="de-CH" altLang="fr-FR" sz="2800" dirty="0" smtClean="0"/>
              <a:t> </a:t>
            </a:r>
            <a:r>
              <a:rPr lang="de-CH" altLang="fr-FR" sz="2800" b="1" dirty="0" err="1" smtClean="0"/>
              <a:t>Acceptability</a:t>
            </a:r>
            <a:r>
              <a:rPr lang="de-CH" altLang="fr-FR" sz="2800" dirty="0"/>
              <a:t>: </a:t>
            </a:r>
            <a:r>
              <a:rPr lang="de-CH" altLang="fr-FR" sz="2800" dirty="0" err="1"/>
              <a:t>is</a:t>
            </a:r>
            <a:r>
              <a:rPr lang="de-CH" altLang="fr-FR" sz="2800" dirty="0"/>
              <a:t> </a:t>
            </a:r>
            <a:r>
              <a:rPr lang="de-CH" altLang="fr-FR" sz="2800" dirty="0" err="1"/>
              <a:t>there</a:t>
            </a:r>
            <a:r>
              <a:rPr lang="de-CH" altLang="fr-FR" sz="2800" dirty="0"/>
              <a:t> </a:t>
            </a:r>
            <a:r>
              <a:rPr lang="de-CH" altLang="fr-FR" sz="2800" dirty="0" err="1"/>
              <a:t>anything</a:t>
            </a:r>
            <a:r>
              <a:rPr lang="de-CH" altLang="fr-FR" sz="2800" dirty="0"/>
              <a:t> offensive/</a:t>
            </a:r>
            <a:r>
              <a:rPr lang="de-CH" altLang="fr-FR" sz="2800" dirty="0" err="1"/>
              <a:t>unacceptable</a:t>
            </a:r>
            <a:r>
              <a:rPr lang="de-CH" altLang="fr-FR" sz="2800" dirty="0"/>
              <a:t> in </a:t>
            </a:r>
            <a:r>
              <a:rPr lang="de-CH" altLang="fr-FR" sz="2800" dirty="0" err="1"/>
              <a:t>the</a:t>
            </a:r>
            <a:r>
              <a:rPr lang="de-CH" altLang="fr-FR" sz="2800" dirty="0"/>
              <a:t> </a:t>
            </a:r>
            <a:r>
              <a:rPr lang="de-CH" altLang="fr-FR" sz="2800" dirty="0" err="1"/>
              <a:t>materials</a:t>
            </a:r>
            <a:r>
              <a:rPr lang="de-CH" altLang="fr-FR" sz="2800" dirty="0" smtClean="0"/>
              <a:t>?</a:t>
            </a:r>
          </a:p>
          <a:p>
            <a:pPr marL="360000" indent="-268288" defTabSz="1463040" fontAlgn="base">
              <a:spcBef>
                <a:spcPct val="20000"/>
              </a:spcBef>
              <a:spcAft>
                <a:spcPts val="300"/>
              </a:spcAft>
              <a:buClr>
                <a:schemeClr val="accent1"/>
              </a:buClr>
              <a:buFont typeface="Wingdings" pitchFamily="2" charset="2"/>
              <a:buChar char="n"/>
            </a:pPr>
            <a:r>
              <a:rPr lang="de-CH" altLang="fr-FR" sz="2800" dirty="0" smtClean="0"/>
              <a:t> </a:t>
            </a:r>
            <a:r>
              <a:rPr lang="de-CH" altLang="fr-FR" sz="2800" b="1" dirty="0" err="1" smtClean="0"/>
              <a:t>Familiarity</a:t>
            </a:r>
            <a:r>
              <a:rPr lang="de-CH" altLang="fr-FR" sz="2800" dirty="0" smtClean="0"/>
              <a:t> </a:t>
            </a:r>
            <a:r>
              <a:rPr lang="de-CH" altLang="fr-FR" sz="2800" dirty="0" err="1"/>
              <a:t>and</a:t>
            </a:r>
            <a:r>
              <a:rPr lang="de-CH" altLang="fr-FR" sz="2800" dirty="0"/>
              <a:t> </a:t>
            </a:r>
            <a:r>
              <a:rPr lang="de-CH" altLang="fr-FR" sz="2800" b="1" dirty="0" err="1"/>
              <a:t>relevance</a:t>
            </a:r>
            <a:r>
              <a:rPr lang="de-CH" altLang="fr-FR" sz="2800" dirty="0"/>
              <a:t>: </a:t>
            </a:r>
            <a:r>
              <a:rPr lang="de-CH" altLang="fr-FR" sz="2800" dirty="0" err="1"/>
              <a:t>is</a:t>
            </a:r>
            <a:r>
              <a:rPr lang="de-CH" altLang="fr-FR" sz="2800" dirty="0"/>
              <a:t> </a:t>
            </a:r>
            <a:r>
              <a:rPr lang="de-CH" altLang="fr-FR" sz="2800" dirty="0" err="1"/>
              <a:t>the</a:t>
            </a:r>
            <a:r>
              <a:rPr lang="de-CH" altLang="fr-FR" sz="2800" dirty="0"/>
              <a:t> </a:t>
            </a:r>
            <a:r>
              <a:rPr lang="de-CH" altLang="fr-FR" sz="2800" dirty="0" err="1"/>
              <a:t>problem</a:t>
            </a:r>
            <a:r>
              <a:rPr lang="de-CH" altLang="fr-FR" sz="2800" dirty="0"/>
              <a:t> </a:t>
            </a:r>
            <a:r>
              <a:rPr lang="de-CH" altLang="fr-FR" sz="2800" dirty="0" err="1"/>
              <a:t>known</a:t>
            </a:r>
            <a:r>
              <a:rPr lang="de-CH" altLang="fr-FR" sz="2800" dirty="0"/>
              <a:t> </a:t>
            </a:r>
            <a:r>
              <a:rPr lang="de-CH" altLang="fr-FR" sz="2800" dirty="0" err="1"/>
              <a:t>and</a:t>
            </a:r>
            <a:r>
              <a:rPr lang="de-CH" altLang="fr-FR" sz="2800" dirty="0"/>
              <a:t> relevant </a:t>
            </a:r>
            <a:r>
              <a:rPr lang="de-CH" altLang="fr-FR" sz="2800" dirty="0" err="1"/>
              <a:t>to</a:t>
            </a:r>
            <a:r>
              <a:rPr lang="de-CH" altLang="fr-FR" sz="2800" dirty="0"/>
              <a:t> </a:t>
            </a:r>
            <a:r>
              <a:rPr lang="de-CH" altLang="fr-FR" sz="2800" dirty="0" err="1"/>
              <a:t>the</a:t>
            </a:r>
            <a:r>
              <a:rPr lang="de-CH" altLang="fr-FR" sz="2800" dirty="0"/>
              <a:t> </a:t>
            </a:r>
            <a:r>
              <a:rPr lang="de-CH" altLang="fr-FR" sz="2800" dirty="0" err="1"/>
              <a:t>target</a:t>
            </a:r>
            <a:r>
              <a:rPr lang="de-CH" altLang="fr-FR" sz="2800" dirty="0"/>
              <a:t> </a:t>
            </a:r>
            <a:r>
              <a:rPr lang="de-CH" altLang="fr-FR" sz="2800" dirty="0" err="1"/>
              <a:t>audience</a:t>
            </a:r>
            <a:r>
              <a:rPr lang="de-CH" altLang="fr-FR" sz="2800" dirty="0"/>
              <a:t>?</a:t>
            </a:r>
            <a:endParaRPr lang="en-GB" altLang="fr-FR" sz="2800" dirty="0"/>
          </a:p>
          <a:p>
            <a:pPr marL="360000" indent="-268288" defTabSz="1463040" fontAlgn="base">
              <a:spcBef>
                <a:spcPct val="20000"/>
              </a:spcBef>
              <a:spcAft>
                <a:spcPts val="300"/>
              </a:spcAft>
              <a:buClr>
                <a:schemeClr val="accent1"/>
              </a:buClr>
              <a:buFont typeface="Wingdings" pitchFamily="2" charset="2"/>
              <a:buChar char="n"/>
            </a:pPr>
            <a:endParaRPr lang="de-CH" altLang="fr-FR" sz="2800" dirty="0"/>
          </a:p>
          <a:p>
            <a:pPr marL="360000" indent="-268288" defTabSz="1463040" fontAlgn="base">
              <a:spcBef>
                <a:spcPct val="20000"/>
              </a:spcBef>
              <a:spcAft>
                <a:spcPts val="300"/>
              </a:spcAft>
              <a:buClr>
                <a:schemeClr val="accent1"/>
              </a:buClr>
              <a:buFont typeface="Wingdings" pitchFamily="2" charset="2"/>
              <a:buChar char="n"/>
            </a:pPr>
            <a:endParaRPr lang="de-CH" altLang="fr-FR" sz="2800" dirty="0" smtClean="0"/>
          </a:p>
        </p:txBody>
      </p:sp>
      <p:sp>
        <p:nvSpPr>
          <p:cNvPr id="5" name="Rectangle 4"/>
          <p:cNvSpPr/>
          <p:nvPr/>
        </p:nvSpPr>
        <p:spPr>
          <a:xfrm>
            <a:off x="7236296" y="4572398"/>
            <a:ext cx="2052828" cy="1323439"/>
          </a:xfrm>
          <a:prstGeom prst="rect">
            <a:avLst/>
          </a:prstGeom>
        </p:spPr>
        <p:txBody>
          <a:bodyPr wrap="square">
            <a:spAutoFit/>
          </a:bodyPr>
          <a:lstStyle/>
          <a:p>
            <a:pPr marL="91712" defTabSz="1463040" fontAlgn="base">
              <a:spcBef>
                <a:spcPct val="20000"/>
              </a:spcBef>
              <a:spcAft>
                <a:spcPts val="300"/>
              </a:spcAft>
              <a:buClr>
                <a:schemeClr val="accent1"/>
              </a:buClr>
            </a:pPr>
            <a:r>
              <a:rPr lang="de-CH" altLang="fr-FR" sz="2000" b="1" dirty="0" err="1" smtClean="0">
                <a:solidFill>
                  <a:srgbClr val="C00000"/>
                </a:solidFill>
              </a:rPr>
              <a:t>Remember</a:t>
            </a:r>
            <a:r>
              <a:rPr lang="de-CH" altLang="fr-FR" sz="2000" b="1" dirty="0" smtClean="0">
                <a:solidFill>
                  <a:srgbClr val="C00000"/>
                </a:solidFill>
              </a:rPr>
              <a:t>: </a:t>
            </a:r>
            <a:r>
              <a:rPr lang="de-CH" altLang="fr-FR" sz="2000" b="1" dirty="0" err="1" smtClean="0">
                <a:solidFill>
                  <a:srgbClr val="C00000"/>
                </a:solidFill>
              </a:rPr>
              <a:t>we</a:t>
            </a:r>
            <a:r>
              <a:rPr lang="de-CH" altLang="fr-FR" sz="2000" b="1" dirty="0" smtClean="0">
                <a:solidFill>
                  <a:srgbClr val="C00000"/>
                </a:solidFill>
              </a:rPr>
              <a:t> </a:t>
            </a:r>
            <a:r>
              <a:rPr lang="de-CH" altLang="fr-FR" sz="2000" b="1" dirty="0" err="1" smtClean="0">
                <a:solidFill>
                  <a:srgbClr val="C00000"/>
                </a:solidFill>
              </a:rPr>
              <a:t>can</a:t>
            </a:r>
            <a:r>
              <a:rPr lang="de-CH" altLang="fr-FR" sz="2000" b="1" dirty="0" smtClean="0">
                <a:solidFill>
                  <a:srgbClr val="C00000"/>
                </a:solidFill>
              </a:rPr>
              <a:t> </a:t>
            </a:r>
            <a:r>
              <a:rPr lang="de-CH" altLang="fr-FR" sz="2000" b="1" dirty="0" err="1" smtClean="0">
                <a:solidFill>
                  <a:srgbClr val="C00000"/>
                </a:solidFill>
              </a:rPr>
              <a:t>intervene</a:t>
            </a:r>
            <a:r>
              <a:rPr lang="de-CH" altLang="fr-FR" sz="2000" b="1" dirty="0" smtClean="0">
                <a:solidFill>
                  <a:srgbClr val="C00000"/>
                </a:solidFill>
              </a:rPr>
              <a:t> on </a:t>
            </a:r>
            <a:r>
              <a:rPr lang="de-CH" altLang="fr-FR" sz="2000" b="1" dirty="0" err="1" smtClean="0">
                <a:solidFill>
                  <a:srgbClr val="C00000"/>
                </a:solidFill>
              </a:rPr>
              <a:t>this</a:t>
            </a:r>
            <a:r>
              <a:rPr lang="de-CH" altLang="fr-FR" sz="2000" b="1" dirty="0" smtClean="0">
                <a:solidFill>
                  <a:srgbClr val="C00000"/>
                </a:solidFill>
              </a:rPr>
              <a:t> </a:t>
            </a:r>
            <a:r>
              <a:rPr lang="de-CH" altLang="fr-FR" sz="2000" b="1" dirty="0" err="1" smtClean="0">
                <a:solidFill>
                  <a:srgbClr val="C00000"/>
                </a:solidFill>
              </a:rPr>
              <a:t>aspect</a:t>
            </a:r>
            <a:endParaRPr lang="en-GB" altLang="fr-FR" sz="2000" b="1" dirty="0">
              <a:solidFill>
                <a:srgbClr val="C00000"/>
              </a:solidFill>
            </a:endParaRPr>
          </a:p>
        </p:txBody>
      </p:sp>
      <p:cxnSp>
        <p:nvCxnSpPr>
          <p:cNvPr id="10" name="Connecteur droit avec flèche 9"/>
          <p:cNvCxnSpPr/>
          <p:nvPr/>
        </p:nvCxnSpPr>
        <p:spPr>
          <a:xfrm flipH="1">
            <a:off x="6742881" y="4797152"/>
            <a:ext cx="554781"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7669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How do you think is the best way to plan new I.E.C. materials?</a:t>
            </a:r>
            <a:endParaRPr lang="fr-FR" dirty="0"/>
          </a:p>
        </p:txBody>
      </p:sp>
      <p:sp>
        <p:nvSpPr>
          <p:cNvPr id="5" name="Rectangle 4"/>
          <p:cNvSpPr/>
          <p:nvPr/>
        </p:nvSpPr>
        <p:spPr>
          <a:xfrm>
            <a:off x="96732" y="3349327"/>
            <a:ext cx="1641332" cy="1152128"/>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Is there </a:t>
            </a:r>
            <a:r>
              <a:rPr lang="en-US" sz="1600" dirty="0">
                <a:solidFill>
                  <a:schemeClr val="tx1"/>
                </a:solidFill>
              </a:rPr>
              <a:t>a need for new/improved IEC </a:t>
            </a:r>
            <a:r>
              <a:rPr lang="en-US" sz="1600" dirty="0" smtClean="0">
                <a:solidFill>
                  <a:schemeClr val="tx1"/>
                </a:solidFill>
              </a:rPr>
              <a:t>materials?</a:t>
            </a:r>
            <a:endParaRPr lang="fr-FR" sz="1600" dirty="0">
              <a:solidFill>
                <a:schemeClr val="tx1"/>
              </a:solidFill>
            </a:endParaRPr>
          </a:p>
        </p:txBody>
      </p:sp>
      <p:sp>
        <p:nvSpPr>
          <p:cNvPr id="10" name="Rectangle 9"/>
          <p:cNvSpPr/>
          <p:nvPr/>
        </p:nvSpPr>
        <p:spPr>
          <a:xfrm>
            <a:off x="2119387" y="3637359"/>
            <a:ext cx="72008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YES</a:t>
            </a:r>
            <a:endParaRPr lang="fr-FR" b="1" dirty="0"/>
          </a:p>
        </p:txBody>
      </p:sp>
      <p:sp>
        <p:nvSpPr>
          <p:cNvPr id="11" name="Rectangle 10"/>
          <p:cNvSpPr/>
          <p:nvPr/>
        </p:nvSpPr>
        <p:spPr>
          <a:xfrm>
            <a:off x="557358" y="2379747"/>
            <a:ext cx="720080" cy="576064"/>
          </a:xfrm>
          <a:prstGeom prst="rect">
            <a:avLst/>
          </a:prstGeom>
          <a:solidFill>
            <a:schemeClr val="accent3">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NO</a:t>
            </a:r>
            <a:endParaRPr lang="fr-FR" b="1" dirty="0">
              <a:solidFill>
                <a:schemeClr val="tx1"/>
              </a:solidFill>
            </a:endParaRPr>
          </a:p>
        </p:txBody>
      </p:sp>
      <p:sp>
        <p:nvSpPr>
          <p:cNvPr id="13" name="Rectangle 12"/>
          <p:cNvSpPr/>
          <p:nvPr/>
        </p:nvSpPr>
        <p:spPr>
          <a:xfrm>
            <a:off x="823243" y="4910009"/>
            <a:ext cx="1656184" cy="1152128"/>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Existing materials need improvement</a:t>
            </a:r>
            <a:endParaRPr lang="fr-FR" sz="1600" dirty="0">
              <a:solidFill>
                <a:schemeClr val="tx1"/>
              </a:solidFill>
            </a:endParaRPr>
          </a:p>
        </p:txBody>
      </p:sp>
      <p:sp>
        <p:nvSpPr>
          <p:cNvPr id="14" name="Rectangle 13"/>
          <p:cNvSpPr/>
          <p:nvPr/>
        </p:nvSpPr>
        <p:spPr>
          <a:xfrm>
            <a:off x="1403648" y="1920458"/>
            <a:ext cx="1075779" cy="74732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No IEC materials</a:t>
            </a:r>
            <a:endParaRPr lang="fr-FR" sz="1600" dirty="0">
              <a:solidFill>
                <a:schemeClr val="tx1"/>
              </a:solidFill>
            </a:endParaRPr>
          </a:p>
        </p:txBody>
      </p:sp>
      <p:sp>
        <p:nvSpPr>
          <p:cNvPr id="22" name="Rectangle 21"/>
          <p:cNvSpPr/>
          <p:nvPr/>
        </p:nvSpPr>
        <p:spPr>
          <a:xfrm>
            <a:off x="2983527" y="1920458"/>
            <a:ext cx="1164860" cy="86047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Design new IEC materials</a:t>
            </a:r>
            <a:endParaRPr lang="fr-FR" sz="1600" dirty="0">
              <a:solidFill>
                <a:schemeClr val="tx1"/>
              </a:solidFill>
            </a:endParaRPr>
          </a:p>
        </p:txBody>
      </p:sp>
      <p:sp>
        <p:nvSpPr>
          <p:cNvPr id="23" name="Rectangle 22"/>
          <p:cNvSpPr/>
          <p:nvPr/>
        </p:nvSpPr>
        <p:spPr>
          <a:xfrm>
            <a:off x="3576711" y="3449499"/>
            <a:ext cx="1255948" cy="97323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Pre-test in community/school…</a:t>
            </a:r>
            <a:endParaRPr lang="fr-FR" sz="1600" dirty="0">
              <a:solidFill>
                <a:schemeClr val="tx1"/>
              </a:solidFill>
            </a:endParaRPr>
          </a:p>
        </p:txBody>
      </p:sp>
      <p:sp>
        <p:nvSpPr>
          <p:cNvPr id="24" name="Rectangle 23"/>
          <p:cNvSpPr/>
          <p:nvPr/>
        </p:nvSpPr>
        <p:spPr>
          <a:xfrm>
            <a:off x="5267909" y="3449499"/>
            <a:ext cx="1201325" cy="97323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Adapt according to feedback</a:t>
            </a:r>
            <a:endParaRPr lang="fr-FR" sz="1600" dirty="0">
              <a:solidFill>
                <a:schemeClr val="tx1"/>
              </a:solidFill>
            </a:endParaRPr>
          </a:p>
        </p:txBody>
      </p:sp>
      <p:sp>
        <p:nvSpPr>
          <p:cNvPr id="25" name="Rectangle 24"/>
          <p:cNvSpPr/>
          <p:nvPr/>
        </p:nvSpPr>
        <p:spPr>
          <a:xfrm>
            <a:off x="6806745" y="3438415"/>
            <a:ext cx="1164860" cy="973234"/>
          </a:xfrm>
          <a:prstGeom prst="rect">
            <a:avLst/>
          </a:prstGeom>
          <a:solidFill>
            <a:srgbClr val="92D050"/>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New IEC materials</a:t>
            </a:r>
            <a:endParaRPr lang="fr-FR" sz="1600" b="1" dirty="0">
              <a:solidFill>
                <a:schemeClr val="tx1"/>
              </a:solidFill>
            </a:endParaRPr>
          </a:p>
        </p:txBody>
      </p:sp>
      <p:sp>
        <p:nvSpPr>
          <p:cNvPr id="27" name="Rectangle 26"/>
          <p:cNvSpPr/>
          <p:nvPr/>
        </p:nvSpPr>
        <p:spPr>
          <a:xfrm>
            <a:off x="2874129" y="5434409"/>
            <a:ext cx="1973529" cy="100811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Test </a:t>
            </a:r>
            <a:r>
              <a:rPr lang="en-US" sz="1600" dirty="0">
                <a:solidFill>
                  <a:schemeClr val="tx1"/>
                </a:solidFill>
              </a:rPr>
              <a:t>what is not working via test in community/schools</a:t>
            </a:r>
            <a:endParaRPr lang="fr-FR" sz="1600" dirty="0">
              <a:solidFill>
                <a:schemeClr val="tx1"/>
              </a:solidFill>
            </a:endParaRPr>
          </a:p>
        </p:txBody>
      </p:sp>
      <p:sp>
        <p:nvSpPr>
          <p:cNvPr id="32" name="Rectangle 31"/>
          <p:cNvSpPr/>
          <p:nvPr/>
        </p:nvSpPr>
        <p:spPr>
          <a:xfrm>
            <a:off x="5510601" y="5450232"/>
            <a:ext cx="1296144" cy="96581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Fix/improve what not working</a:t>
            </a:r>
            <a:endParaRPr lang="fr-FR" sz="1600" dirty="0">
              <a:solidFill>
                <a:schemeClr val="tx1"/>
              </a:solidFill>
            </a:endParaRPr>
          </a:p>
        </p:txBody>
      </p:sp>
      <p:cxnSp>
        <p:nvCxnSpPr>
          <p:cNvPr id="36" name="Connecteur droit avec flèche 35"/>
          <p:cNvCxnSpPr>
            <a:stCxn id="5" idx="3"/>
            <a:endCxn id="10" idx="1"/>
          </p:cNvCxnSpPr>
          <p:nvPr/>
        </p:nvCxnSpPr>
        <p:spPr>
          <a:xfrm>
            <a:off x="1738064" y="3925391"/>
            <a:ext cx="381323"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flipV="1">
            <a:off x="917398" y="2959575"/>
            <a:ext cx="0" cy="3897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H="1" flipV="1">
            <a:off x="2267744" y="2667779"/>
            <a:ext cx="14569" cy="9695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2282313" y="4213423"/>
            <a:ext cx="0" cy="71884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0" name="Connecteur en angle 49"/>
          <p:cNvCxnSpPr/>
          <p:nvPr/>
        </p:nvCxnSpPr>
        <p:spPr>
          <a:xfrm rot="16200000" flipH="1">
            <a:off x="1933911" y="5502619"/>
            <a:ext cx="319191" cy="1399281"/>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9" name="Connecteur droit avec flèche 58"/>
          <p:cNvCxnSpPr/>
          <p:nvPr/>
        </p:nvCxnSpPr>
        <p:spPr>
          <a:xfrm>
            <a:off x="2458144" y="2292278"/>
            <a:ext cx="52968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a:off x="4847658" y="5920333"/>
            <a:ext cx="664722" cy="1280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8" name="Connecteur droit avec flèche 67"/>
          <p:cNvCxnSpPr/>
          <p:nvPr/>
        </p:nvCxnSpPr>
        <p:spPr>
          <a:xfrm>
            <a:off x="3823116" y="2779021"/>
            <a:ext cx="0" cy="65975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0" name="Ellipse 69"/>
          <p:cNvSpPr/>
          <p:nvPr/>
        </p:nvSpPr>
        <p:spPr>
          <a:xfrm>
            <a:off x="7301938" y="1785528"/>
            <a:ext cx="1656184" cy="1188439"/>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chemeClr val="tx1"/>
              </a:solidFill>
            </a:endParaRPr>
          </a:p>
        </p:txBody>
      </p:sp>
      <p:sp>
        <p:nvSpPr>
          <p:cNvPr id="71" name="Rectangle 70"/>
          <p:cNvSpPr/>
          <p:nvPr/>
        </p:nvSpPr>
        <p:spPr>
          <a:xfrm>
            <a:off x="7487800" y="2056581"/>
            <a:ext cx="1284459" cy="646331"/>
          </a:xfrm>
          <a:prstGeom prst="rect">
            <a:avLst/>
          </a:prstGeom>
        </p:spPr>
        <p:txBody>
          <a:bodyPr wrap="square">
            <a:spAutoFit/>
          </a:bodyPr>
          <a:lstStyle/>
          <a:p>
            <a:pPr algn="ctr"/>
            <a:r>
              <a:rPr lang="en-US" i="1" dirty="0">
                <a:solidFill>
                  <a:srgbClr val="0070C0"/>
                </a:solidFill>
              </a:rPr>
              <a:t>Impact evaluation</a:t>
            </a:r>
            <a:endParaRPr lang="fr-FR" i="1" dirty="0">
              <a:solidFill>
                <a:srgbClr val="0070C0"/>
              </a:solidFill>
            </a:endParaRPr>
          </a:p>
        </p:txBody>
      </p:sp>
      <p:cxnSp>
        <p:nvCxnSpPr>
          <p:cNvPr id="73" name="Connecteur en angle 72"/>
          <p:cNvCxnSpPr>
            <a:stCxn id="25" idx="3"/>
            <a:endCxn id="70" idx="4"/>
          </p:cNvCxnSpPr>
          <p:nvPr/>
        </p:nvCxnSpPr>
        <p:spPr>
          <a:xfrm flipV="1">
            <a:off x="7971605" y="2973967"/>
            <a:ext cx="158425" cy="951065"/>
          </a:xfrm>
          <a:prstGeom prst="bentConnector2">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5" name="Connecteur droit avec flèche 74"/>
          <p:cNvCxnSpPr>
            <a:endCxn id="24" idx="1"/>
          </p:cNvCxnSpPr>
          <p:nvPr/>
        </p:nvCxnSpPr>
        <p:spPr>
          <a:xfrm>
            <a:off x="4832659" y="3936116"/>
            <a:ext cx="43525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7" name="Connecteur droit avec flèche 76"/>
          <p:cNvCxnSpPr>
            <a:endCxn id="25" idx="1"/>
          </p:cNvCxnSpPr>
          <p:nvPr/>
        </p:nvCxnSpPr>
        <p:spPr>
          <a:xfrm>
            <a:off x="6469234" y="3925032"/>
            <a:ext cx="337511"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1738015" y="6457890"/>
            <a:ext cx="2327707" cy="400110"/>
          </a:xfrm>
          <a:prstGeom prst="rect">
            <a:avLst/>
          </a:prstGeom>
        </p:spPr>
        <p:txBody>
          <a:bodyPr wrap="square">
            <a:spAutoFit/>
          </a:bodyPr>
          <a:lstStyle/>
          <a:p>
            <a:r>
              <a:rPr lang="en-US" sz="2000" b="1" dirty="0" smtClean="0">
                <a:solidFill>
                  <a:srgbClr val="00B050"/>
                </a:solidFill>
              </a:rPr>
              <a:t>WE ARE HERE</a:t>
            </a:r>
            <a:endParaRPr lang="fr-FR" sz="2000" b="1" dirty="0">
              <a:solidFill>
                <a:srgbClr val="00B050"/>
              </a:solidFill>
            </a:endParaRPr>
          </a:p>
        </p:txBody>
      </p:sp>
      <p:sp>
        <p:nvSpPr>
          <p:cNvPr id="83" name="Ellipse 82"/>
          <p:cNvSpPr/>
          <p:nvPr/>
        </p:nvSpPr>
        <p:spPr>
          <a:xfrm>
            <a:off x="2839467" y="5322562"/>
            <a:ext cx="1993192" cy="1231805"/>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5" name="Groupe 84"/>
          <p:cNvGrpSpPr/>
          <p:nvPr/>
        </p:nvGrpSpPr>
        <p:grpSpPr>
          <a:xfrm>
            <a:off x="5312091" y="5352664"/>
            <a:ext cx="3579957" cy="1171601"/>
            <a:chOff x="5406773" y="5626195"/>
            <a:chExt cx="3579957" cy="1171601"/>
          </a:xfrm>
        </p:grpSpPr>
        <p:sp>
          <p:nvSpPr>
            <p:cNvPr id="79" name="Ellipse 78"/>
            <p:cNvSpPr/>
            <p:nvPr/>
          </p:nvSpPr>
          <p:spPr>
            <a:xfrm>
              <a:off x="5406773" y="5626195"/>
              <a:ext cx="1776988" cy="1171601"/>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000"/>
                </a:solidFill>
              </a:endParaRPr>
            </a:p>
          </p:txBody>
        </p:sp>
        <p:sp>
          <p:nvSpPr>
            <p:cNvPr id="84" name="Rectangle 83"/>
            <p:cNvSpPr/>
            <p:nvPr/>
          </p:nvSpPr>
          <p:spPr>
            <a:xfrm>
              <a:off x="7212369" y="5717901"/>
              <a:ext cx="1774361" cy="1015663"/>
            </a:xfrm>
            <a:prstGeom prst="rect">
              <a:avLst/>
            </a:prstGeom>
          </p:spPr>
          <p:txBody>
            <a:bodyPr wrap="square">
              <a:spAutoFit/>
            </a:bodyPr>
            <a:lstStyle/>
            <a:p>
              <a:r>
                <a:rPr lang="en-US" sz="2000" b="1" dirty="0" smtClean="0">
                  <a:solidFill>
                    <a:srgbClr val="FFC000"/>
                  </a:solidFill>
                </a:rPr>
                <a:t>WE WILL ARRIVE HERE</a:t>
              </a:r>
              <a:endParaRPr lang="fr-FR" sz="2000" b="1" dirty="0">
                <a:solidFill>
                  <a:srgbClr val="FFC000"/>
                </a:solidFill>
              </a:endParaRPr>
            </a:p>
          </p:txBody>
        </p:sp>
      </p:grpSp>
      <p:cxnSp>
        <p:nvCxnSpPr>
          <p:cNvPr id="90" name="Connecteur en angle 89"/>
          <p:cNvCxnSpPr/>
          <p:nvPr/>
        </p:nvCxnSpPr>
        <p:spPr>
          <a:xfrm rot="16200000" flipV="1">
            <a:off x="3255100" y="2828718"/>
            <a:ext cx="2669304" cy="2592716"/>
          </a:xfrm>
          <a:prstGeom prst="bentConnector3">
            <a:avLst>
              <a:gd name="adj1" fmla="val 2239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603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WHY I.E.C. MATERIALS MAY NOT HAVE THE EXPECTED IMPACT?</a:t>
            </a:r>
            <a:endParaRPr lang="fr-FR" dirty="0"/>
          </a:p>
        </p:txBody>
      </p:sp>
      <p:sp>
        <p:nvSpPr>
          <p:cNvPr id="3" name="Rectangle 2"/>
          <p:cNvSpPr/>
          <p:nvPr/>
        </p:nvSpPr>
        <p:spPr>
          <a:xfrm>
            <a:off x="311308" y="2204864"/>
            <a:ext cx="8581171" cy="3357842"/>
          </a:xfrm>
          <a:prstGeom prst="rect">
            <a:avLst/>
          </a:prstGeom>
        </p:spPr>
        <p:txBody>
          <a:bodyPr wrap="square">
            <a:spAutoFit/>
          </a:bodyPr>
          <a:lstStyle/>
          <a:p>
            <a:pPr marL="360000" indent="-268288" defTabSz="1463040" fontAlgn="base">
              <a:spcBef>
                <a:spcPct val="20000"/>
              </a:spcBef>
              <a:spcAft>
                <a:spcPts val="300"/>
              </a:spcAft>
              <a:buClr>
                <a:schemeClr val="accent1"/>
              </a:buClr>
              <a:buFont typeface="Wingdings" pitchFamily="2" charset="2"/>
              <a:buChar char="n"/>
            </a:pPr>
            <a:r>
              <a:rPr lang="en-US" sz="2800" dirty="0" smtClean="0"/>
              <a:t> People </a:t>
            </a:r>
            <a:r>
              <a:rPr lang="en-US" sz="2800" dirty="0"/>
              <a:t>do not identify themselves with the people portrayed in the visuals, text and radio </a:t>
            </a:r>
            <a:r>
              <a:rPr lang="en-US" sz="2800" dirty="0" smtClean="0"/>
              <a:t>programs </a:t>
            </a:r>
            <a:r>
              <a:rPr lang="en-US" sz="2800" dirty="0"/>
              <a:t>being shown to or discussed with them;</a:t>
            </a:r>
            <a:endParaRPr lang="fr-FR" sz="2800" dirty="0"/>
          </a:p>
          <a:p>
            <a:pPr marL="360000" indent="-268288" defTabSz="1463040" fontAlgn="base">
              <a:spcBef>
                <a:spcPct val="20000"/>
              </a:spcBef>
              <a:spcAft>
                <a:spcPts val="300"/>
              </a:spcAft>
              <a:buClr>
                <a:schemeClr val="accent1"/>
              </a:buClr>
              <a:buFont typeface="Wingdings" pitchFamily="2" charset="2"/>
              <a:buChar char="n"/>
            </a:pPr>
            <a:r>
              <a:rPr lang="en-US" sz="2800" dirty="0" smtClean="0"/>
              <a:t>The </a:t>
            </a:r>
            <a:r>
              <a:rPr lang="en-US" sz="2800" dirty="0"/>
              <a:t>practices shown are not </a:t>
            </a:r>
            <a:r>
              <a:rPr lang="en-US" sz="2800" dirty="0" smtClean="0"/>
              <a:t>acceptable, not </a:t>
            </a:r>
            <a:r>
              <a:rPr lang="en-US" sz="2800" dirty="0"/>
              <a:t>accessible and/or not affordable to them</a:t>
            </a:r>
            <a:endParaRPr lang="fr-FR" sz="2800" dirty="0"/>
          </a:p>
          <a:p>
            <a:pPr marL="360000" indent="-268288" defTabSz="1463040" fontAlgn="base">
              <a:spcBef>
                <a:spcPct val="20000"/>
              </a:spcBef>
              <a:spcAft>
                <a:spcPts val="300"/>
              </a:spcAft>
              <a:buClr>
                <a:schemeClr val="accent1"/>
              </a:buClr>
              <a:buFont typeface="Wingdings" pitchFamily="2" charset="2"/>
              <a:buChar char="n"/>
            </a:pPr>
            <a:r>
              <a:rPr lang="en-US" sz="2800" dirty="0" smtClean="0"/>
              <a:t> The </a:t>
            </a:r>
            <a:r>
              <a:rPr lang="en-US" sz="2800" dirty="0"/>
              <a:t>problem or situation described is not familiar/ not relevant to their </a:t>
            </a:r>
            <a:r>
              <a:rPr lang="en-US" sz="2800" dirty="0" smtClean="0"/>
              <a:t>lives</a:t>
            </a:r>
            <a:endParaRPr lang="fr-FR" sz="2800" dirty="0"/>
          </a:p>
        </p:txBody>
      </p:sp>
    </p:spTree>
    <p:extLst>
      <p:ext uri="{BB962C8B-B14F-4D97-AF65-F5344CB8AC3E}">
        <p14:creationId xmlns:p14="http://schemas.microsoft.com/office/powerpoint/2010/main" val="2850476197"/>
      </p:ext>
    </p:extLst>
  </p:cSld>
  <p:clrMapOvr>
    <a:masterClrMapping/>
  </p:clrMapOvr>
</p:sld>
</file>

<file path=ppt/theme/theme1.xml><?xml version="1.0" encoding="utf-8"?>
<a:theme xmlns:a="http://schemas.openxmlformats.org/drawingml/2006/main" name="CRF">
  <a:themeElements>
    <a:clrScheme name="">
      <a:dk1>
        <a:srgbClr val="000000"/>
      </a:dk1>
      <a:lt1>
        <a:srgbClr val="FFFFFF"/>
      </a:lt1>
      <a:dk2>
        <a:srgbClr val="000000"/>
      </a:dk2>
      <a:lt2>
        <a:srgbClr val="808080"/>
      </a:lt2>
      <a:accent1>
        <a:srgbClr val="DC0009"/>
      </a:accent1>
      <a:accent2>
        <a:srgbClr val="F0E0A6"/>
      </a:accent2>
      <a:accent3>
        <a:srgbClr val="FFFFFF"/>
      </a:accent3>
      <a:accent4>
        <a:srgbClr val="000000"/>
      </a:accent4>
      <a:accent5>
        <a:srgbClr val="EBAAAA"/>
      </a:accent5>
      <a:accent6>
        <a:srgbClr val="D9CB96"/>
      </a:accent6>
      <a:hlink>
        <a:srgbClr val="F78303"/>
      </a:hlink>
      <a:folHlink>
        <a:srgbClr val="29527B"/>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odèle par défaut 13">
        <a:dk1>
          <a:srgbClr val="000000"/>
        </a:dk1>
        <a:lt1>
          <a:srgbClr val="FFFFFF"/>
        </a:lt1>
        <a:dk2>
          <a:srgbClr val="000000"/>
        </a:dk2>
        <a:lt2>
          <a:srgbClr val="808080"/>
        </a:lt2>
        <a:accent1>
          <a:srgbClr val="C40009"/>
        </a:accent1>
        <a:accent2>
          <a:srgbClr val="333399"/>
        </a:accent2>
        <a:accent3>
          <a:srgbClr val="FFFFFF"/>
        </a:accent3>
        <a:accent4>
          <a:srgbClr val="000000"/>
        </a:accent4>
        <a:accent5>
          <a:srgbClr val="DEAAA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4">
        <a:dk1>
          <a:srgbClr val="000000"/>
        </a:dk1>
        <a:lt1>
          <a:srgbClr val="FFFFFF"/>
        </a:lt1>
        <a:dk2>
          <a:srgbClr val="000000"/>
        </a:dk2>
        <a:lt2>
          <a:srgbClr val="808080"/>
        </a:lt2>
        <a:accent1>
          <a:srgbClr val="C40009"/>
        </a:accent1>
        <a:accent2>
          <a:srgbClr val="CC9900"/>
        </a:accent2>
        <a:accent3>
          <a:srgbClr val="FFFFFF"/>
        </a:accent3>
        <a:accent4>
          <a:srgbClr val="000000"/>
        </a:accent4>
        <a:accent5>
          <a:srgbClr val="DEAAAA"/>
        </a:accent5>
        <a:accent6>
          <a:srgbClr val="B98A00"/>
        </a:accent6>
        <a:hlink>
          <a:srgbClr val="FF6600"/>
        </a:hlink>
        <a:folHlink>
          <a:srgbClr val="FF0000"/>
        </a:folHlink>
      </a:clrScheme>
      <a:clrMap bg1="lt1" tx1="dk1" bg2="lt2" tx2="dk2" accent1="accent1" accent2="accent2" accent3="accent3" accent4="accent4" accent5="accent5" accent6="accent6" hlink="hlink" folHlink="folHlink"/>
    </a:extraClrScheme>
    <a:extraClrScheme>
      <a:clrScheme name="Modèle par défaut 15">
        <a:dk1>
          <a:srgbClr val="000000"/>
        </a:dk1>
        <a:lt1>
          <a:srgbClr val="FFFFFF"/>
        </a:lt1>
        <a:dk2>
          <a:srgbClr val="000000"/>
        </a:dk2>
        <a:lt2>
          <a:srgbClr val="808080"/>
        </a:lt2>
        <a:accent1>
          <a:srgbClr val="C40009"/>
        </a:accent1>
        <a:accent2>
          <a:srgbClr val="EEB000"/>
        </a:accent2>
        <a:accent3>
          <a:srgbClr val="FFFFFF"/>
        </a:accent3>
        <a:accent4>
          <a:srgbClr val="000000"/>
        </a:accent4>
        <a:accent5>
          <a:srgbClr val="DEAAAA"/>
        </a:accent5>
        <a:accent6>
          <a:srgbClr val="D89F00"/>
        </a:accent6>
        <a:hlink>
          <a:srgbClr val="FF6600"/>
        </a:hlink>
        <a:folHlink>
          <a:srgbClr val="FF0000"/>
        </a:folHlink>
      </a:clrScheme>
      <a:clrMap bg1="lt1" tx1="dk1" bg2="lt2" tx2="dk2" accent1="accent1" accent2="accent2" accent3="accent3" accent4="accent4" accent5="accent5" accent6="accent6" hlink="hlink" folHlink="folHlink"/>
    </a:extraClrScheme>
    <a:extraClrScheme>
      <a:clrScheme name="Modèle par défaut 16">
        <a:dk1>
          <a:srgbClr val="000000"/>
        </a:dk1>
        <a:lt1>
          <a:srgbClr val="FFFFFF"/>
        </a:lt1>
        <a:dk2>
          <a:srgbClr val="000000"/>
        </a:dk2>
        <a:lt2>
          <a:srgbClr val="808080"/>
        </a:lt2>
        <a:accent1>
          <a:srgbClr val="E2000B"/>
        </a:accent1>
        <a:accent2>
          <a:srgbClr val="EEB000"/>
        </a:accent2>
        <a:accent3>
          <a:srgbClr val="FFFFFF"/>
        </a:accent3>
        <a:accent4>
          <a:srgbClr val="000000"/>
        </a:accent4>
        <a:accent5>
          <a:srgbClr val="EEAAAA"/>
        </a:accent5>
        <a:accent6>
          <a:srgbClr val="D89F00"/>
        </a:accent6>
        <a:hlink>
          <a:srgbClr val="FF6600"/>
        </a:hlink>
        <a:folHlink>
          <a:srgbClr val="FF00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CRF</Template>
  <TotalTime>1611</TotalTime>
  <Words>1161</Words>
  <Application>Microsoft Office PowerPoint</Application>
  <PresentationFormat>Affichage à l'écran (4:3)</PresentationFormat>
  <Paragraphs>119</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CRF</vt:lpstr>
      <vt:lpstr>I.E.C. materials testing:  getting started</vt:lpstr>
      <vt:lpstr>What we will reach together?</vt:lpstr>
      <vt:lpstr>Why are we here?</vt:lpstr>
      <vt:lpstr>What I.E.C. stands for?</vt:lpstr>
      <vt:lpstr>Example of i.e.c. materials</vt:lpstr>
      <vt:lpstr>Why are those materials used?</vt:lpstr>
      <vt:lpstr>Main characteristic i.e.c. materials should have</vt:lpstr>
      <vt:lpstr>How do you think is the best way to plan new I.E.C. materials?</vt:lpstr>
      <vt:lpstr>WHY I.E.C. MATERIALS MAY NOT HAVE THE EXPECTED IMPACT?</vt:lpstr>
      <vt:lpstr>WHY I.E.C. MATERIALS MAY NOT HAVE THE EXPECTED IMPACT?</vt:lpstr>
      <vt:lpstr>WHY I.E.C. MATERIALS MAY NOT HAVE THE EXPECTED IMPACT?</vt:lpstr>
      <vt:lpstr>WHY I.E.C. MATERIALS MAY NOT HAVE THE EXPECTED IMPACT?</vt:lpstr>
      <vt:lpstr>WHY I.E.C. MATERIALS MAY NOT HAVE THE EXPECTED IMPACT?</vt:lpstr>
      <vt:lpstr>WHICH FACTORS CAN INFLUENCE THE RESULT OF A TEST/PRE-TEST?</vt:lpstr>
      <vt:lpstr>General recommendations</vt:lpstr>
      <vt:lpstr>What to avoid?</vt:lpstr>
      <vt:lpstr>So, practically, what we will do???     1/1</vt:lpstr>
      <vt:lpstr>So, practically, what we will do???     2/1</vt:lpstr>
      <vt:lpstr>So, practically, what we will do???     2/1</vt:lpstr>
      <vt:lpstr>So, practically, what we will do???     2/1</vt:lpstr>
      <vt:lpstr>Lesson learned from a session already conducted in tacaboro     </vt:lpstr>
      <vt:lpstr>Lesson learned from a session already conducted in tacaboro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WATA kit</dc:title>
  <dc:creator>Simon</dc:creator>
  <cp:lastModifiedBy>Mission</cp:lastModifiedBy>
  <cp:revision>63</cp:revision>
  <dcterms:created xsi:type="dcterms:W3CDTF">2015-11-26T02:19:54Z</dcterms:created>
  <dcterms:modified xsi:type="dcterms:W3CDTF">2015-12-26T23:06:06Z</dcterms:modified>
</cp:coreProperties>
</file>