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7.jpg" ContentType="image/png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media/image10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5"/>
  </p:notesMasterIdLst>
  <p:sldIdLst>
    <p:sldId id="256" r:id="rId2"/>
    <p:sldId id="437" r:id="rId3"/>
    <p:sldId id="267" r:id="rId4"/>
    <p:sldId id="270" r:id="rId5"/>
    <p:sldId id="440" r:id="rId6"/>
    <p:sldId id="436" r:id="rId7"/>
    <p:sldId id="408" r:id="rId8"/>
    <p:sldId id="409" r:id="rId9"/>
    <p:sldId id="441" r:id="rId10"/>
    <p:sldId id="266" r:id="rId11"/>
    <p:sldId id="411" r:id="rId12"/>
    <p:sldId id="412" r:id="rId13"/>
    <p:sldId id="413" r:id="rId14"/>
    <p:sldId id="414" r:id="rId15"/>
    <p:sldId id="415" r:id="rId16"/>
    <p:sldId id="416" r:id="rId17"/>
    <p:sldId id="417" r:id="rId18"/>
    <p:sldId id="418" r:id="rId19"/>
    <p:sldId id="419" r:id="rId20"/>
    <p:sldId id="268" r:id="rId21"/>
    <p:sldId id="420" r:id="rId22"/>
    <p:sldId id="421" r:id="rId23"/>
    <p:sldId id="422" r:id="rId24"/>
    <p:sldId id="423" r:id="rId25"/>
    <p:sldId id="443" r:id="rId26"/>
    <p:sldId id="442" r:id="rId27"/>
    <p:sldId id="424" r:id="rId28"/>
    <p:sldId id="425" r:id="rId29"/>
    <p:sldId id="426" r:id="rId30"/>
    <p:sldId id="427" r:id="rId31"/>
    <p:sldId id="428" r:id="rId32"/>
    <p:sldId id="429" r:id="rId33"/>
    <p:sldId id="430" r:id="rId34"/>
    <p:sldId id="444" r:id="rId35"/>
    <p:sldId id="445" r:id="rId36"/>
    <p:sldId id="446" r:id="rId37"/>
    <p:sldId id="447" r:id="rId38"/>
    <p:sldId id="448" r:id="rId39"/>
    <p:sldId id="449" r:id="rId40"/>
    <p:sldId id="433" r:id="rId41"/>
    <p:sldId id="431" r:id="rId42"/>
    <p:sldId id="432" r:id="rId43"/>
    <p:sldId id="434" r:id="rId4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FD1CD01-9F1D-43FB-A732-FCFA26CC383E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5F323D-8ACA-4DD6-82DB-B0A72E86151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844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Make</a:t>
            </a:r>
            <a:r>
              <a:rPr lang="fr-FR" dirty="0" smtClean="0"/>
              <a:t> sure in the end </a:t>
            </a:r>
            <a:r>
              <a:rPr lang="fr-FR" dirty="0" err="1" smtClean="0"/>
              <a:t>that</a:t>
            </a:r>
            <a:r>
              <a:rPr lang="fr-FR" dirty="0" smtClean="0"/>
              <a:t> all the groups </a:t>
            </a:r>
            <a:r>
              <a:rPr lang="fr-FR" dirty="0" err="1" smtClean="0"/>
              <a:t>agree</a:t>
            </a:r>
            <a:r>
              <a:rPr lang="fr-FR" dirty="0" smtClean="0"/>
              <a:t> on: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There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handwashing</a:t>
            </a:r>
            <a:r>
              <a:rPr lang="fr-FR" dirty="0" smtClean="0"/>
              <a:t> stations </a:t>
            </a:r>
            <a:r>
              <a:rPr lang="fr-FR" dirty="0" err="1" smtClean="0"/>
              <a:t>with</a:t>
            </a:r>
            <a:r>
              <a:rPr lang="fr-FR" dirty="0" smtClean="0"/>
              <a:t> soap</a:t>
            </a:r>
            <a:r>
              <a:rPr lang="fr-FR" baseline="0" dirty="0" smtClean="0"/>
              <a:t> and water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toilets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 </a:t>
            </a:r>
            <a:r>
              <a:rPr lang="fr-FR" baseline="0" dirty="0" err="1" smtClean="0"/>
              <a:t>toilets</a:t>
            </a:r>
            <a:r>
              <a:rPr lang="fr-FR" baseline="0" dirty="0" smtClean="0"/>
              <a:t> must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separated</a:t>
            </a:r>
            <a:r>
              <a:rPr lang="fr-FR" baseline="0" dirty="0" smtClean="0"/>
              <a:t> boys / girls / staff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Space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storing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cleaning</a:t>
            </a:r>
            <a:r>
              <a:rPr lang="fr-FR" baseline="0" dirty="0" smtClean="0"/>
              <a:t> items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Handwashing</a:t>
            </a:r>
            <a:r>
              <a:rPr lang="fr-FR" baseline="0" dirty="0" smtClean="0"/>
              <a:t> / </a:t>
            </a:r>
            <a:r>
              <a:rPr lang="fr-FR" baseline="0" dirty="0" err="1" smtClean="0"/>
              <a:t>toilets</a:t>
            </a:r>
            <a:r>
              <a:rPr lang="fr-FR" baseline="0" dirty="0" smtClean="0"/>
              <a:t> / </a:t>
            </a:r>
            <a:r>
              <a:rPr lang="fr-FR" baseline="0" dirty="0" err="1" smtClean="0"/>
              <a:t>drinking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adapted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height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children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1 </a:t>
            </a:r>
            <a:r>
              <a:rPr lang="fr-FR" baseline="0" dirty="0" err="1" smtClean="0"/>
              <a:t>toilet</a:t>
            </a:r>
            <a:r>
              <a:rPr lang="fr-FR" baseline="0" dirty="0" smtClean="0"/>
              <a:t> at least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adapted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children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disabilities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access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easy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space</a:t>
            </a:r>
            <a:r>
              <a:rPr lang="fr-FR" baseline="0" dirty="0" smtClean="0"/>
              <a:t>, bars, </a:t>
            </a:r>
            <a:r>
              <a:rPr lang="fr-FR" baseline="0" dirty="0" err="1" smtClean="0"/>
              <a:t>seated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toilet</a:t>
            </a:r>
            <a:r>
              <a:rPr lang="fr-FR" baseline="0" smtClean="0"/>
              <a:t>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F323D-8ACA-4DD6-82DB-B0A72E861514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641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9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19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893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988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69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91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658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815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668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583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556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E8756C-740F-45EC-9E4F-BD2DEC85F590}" type="datetimeFigureOut">
              <a:rPr lang="en-IN" smtClean="0"/>
              <a:t>04-12-2019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583548A-A940-4204-AD9F-13F48FCC63A5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0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.jpeg"/><Relationship Id="rId7" Type="http://schemas.openxmlformats.org/officeDocument/2006/relationships/image" Target="../media/image3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jpe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.jpeg"/><Relationship Id="rId7" Type="http://schemas.openxmlformats.org/officeDocument/2006/relationships/image" Target="../media/image50.jpeg"/><Relationship Id="rId12" Type="http://schemas.openxmlformats.org/officeDocument/2006/relationships/image" Target="../media/image5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14.png"/><Relationship Id="rId7" Type="http://schemas.openxmlformats.org/officeDocument/2006/relationships/image" Target="../media/image6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4.jpeg"/><Relationship Id="rId9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4.jpeg"/><Relationship Id="rId7" Type="http://schemas.openxmlformats.org/officeDocument/2006/relationships/image" Target="../media/image8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jpeg"/><Relationship Id="rId11" Type="http://schemas.openxmlformats.org/officeDocument/2006/relationships/image" Target="../media/image31.jpeg"/><Relationship Id="rId5" Type="http://schemas.openxmlformats.org/officeDocument/2006/relationships/image" Target="../media/image78.jpeg"/><Relationship Id="rId10" Type="http://schemas.openxmlformats.org/officeDocument/2006/relationships/image" Target="../media/image83.jpeg"/><Relationship Id="rId4" Type="http://schemas.openxmlformats.org/officeDocument/2006/relationships/image" Target="../media/image77.jpeg"/><Relationship Id="rId9" Type="http://schemas.openxmlformats.org/officeDocument/2006/relationships/image" Target="../media/image82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14.png"/><Relationship Id="rId7" Type="http://schemas.openxmlformats.org/officeDocument/2006/relationships/image" Target="../media/image87.jpeg"/><Relationship Id="rId12" Type="http://schemas.openxmlformats.org/officeDocument/2006/relationships/image" Target="../media/image2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jpeg"/><Relationship Id="rId11" Type="http://schemas.openxmlformats.org/officeDocument/2006/relationships/image" Target="../media/image91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4.jpeg"/><Relationship Id="rId9" Type="http://schemas.openxmlformats.org/officeDocument/2006/relationships/image" Target="../media/image8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microsoft.com/office/2007/relationships/hdphoto" Target="../media/hdphoto1.wdp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png"/><Relationship Id="rId5" Type="http://schemas.openxmlformats.org/officeDocument/2006/relationships/image" Target="../media/image105.jpeg"/><Relationship Id="rId4" Type="http://schemas.openxmlformats.org/officeDocument/2006/relationships/image" Target="../media/image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sinhpsup-iraq.frc@croix-rouge.fr" TargetMode="External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imon.doreille@croix-rouge.fr" TargetMode="External"/><Relationship Id="rId4" Type="http://schemas.openxmlformats.org/officeDocument/2006/relationships/hyperlink" Target="mailto:lindsaynesan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rive.google.com/open?id=1JDnxYSdjrKzZgXKKSSSxibGtVYPbILT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تدريب الأطفال على النظافة والصرف الصحي </a:t>
            </a:r>
            <a:br>
              <a:rPr lang="ar-IQ" dirty="0" smtClean="0">
                <a:solidFill>
                  <a:schemeClr val="bg1"/>
                </a:solidFill>
              </a:rPr>
            </a:br>
            <a:endParaRPr lang="en-IN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632" y="4455621"/>
            <a:ext cx="18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09" y="4482917"/>
            <a:ext cx="1836761" cy="167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7164" y="177422"/>
            <a:ext cx="8629801" cy="1436226"/>
          </a:xfrm>
          <a:solidFill>
            <a:srgbClr val="FF0000"/>
          </a:solidFill>
        </p:spPr>
        <p:txBody>
          <a:bodyPr/>
          <a:lstStyle/>
          <a:p>
            <a:pPr algn="ct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كيف تم تطوير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CHAST </a:t>
            </a:r>
            <a:r>
              <a:rPr lang="ar-IQ" b="1" dirty="0" smtClean="0">
                <a:solidFill>
                  <a:schemeClr val="bg1"/>
                </a:solidFill>
                <a:latin typeface="+mn-lt"/>
              </a:rPr>
              <a:t> للسياق العراقي </a:t>
            </a:r>
            <a:br>
              <a:rPr lang="ar-IQ" b="1" dirty="0" smtClean="0">
                <a:solidFill>
                  <a:schemeClr val="bg1"/>
                </a:solidFill>
                <a:latin typeface="+mn-lt"/>
              </a:rPr>
            </a:b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59"/>
            <a:ext cx="10058400" cy="4885509"/>
          </a:xfrm>
        </p:spPr>
        <p:txBody>
          <a:bodyPr>
            <a:no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en-IN" b="1" dirty="0" smtClean="0">
                <a:solidFill>
                  <a:schemeClr val="tx1"/>
                </a:solidFill>
              </a:rPr>
              <a:t>  </a:t>
            </a:r>
            <a:r>
              <a:rPr lang="ar-IQ" b="1" dirty="0">
                <a:solidFill>
                  <a:schemeClr val="tx1"/>
                </a:solidFill>
              </a:rPr>
              <a:t>دراسة مفصلة </a:t>
            </a:r>
            <a:r>
              <a:rPr lang="ar-IQ" b="1" dirty="0" smtClean="0">
                <a:solidFill>
                  <a:schemeClr val="tx1"/>
                </a:solidFill>
              </a:rPr>
              <a:t>للمواقف </a:t>
            </a:r>
            <a:r>
              <a:rPr lang="ar-IQ" b="1" dirty="0">
                <a:solidFill>
                  <a:schemeClr val="tx1"/>
                </a:solidFill>
              </a:rPr>
              <a:t>والممارسات </a:t>
            </a:r>
            <a:r>
              <a:rPr lang="ar-IQ" b="1" dirty="0" smtClean="0">
                <a:solidFill>
                  <a:schemeClr val="tx1"/>
                </a:solidFill>
              </a:rPr>
              <a:t>في المدارس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>
                <a:solidFill>
                  <a:schemeClr val="tx1"/>
                </a:solidFill>
              </a:rPr>
              <a:t>توظيف فنان </a:t>
            </a:r>
            <a:r>
              <a:rPr lang="ar-IQ" b="1" dirty="0" smtClean="0">
                <a:solidFill>
                  <a:schemeClr val="tx1"/>
                </a:solidFill>
              </a:rPr>
              <a:t>محلي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>
                <a:solidFill>
                  <a:schemeClr val="tx1"/>
                </a:solidFill>
              </a:rPr>
              <a:t>مواصفات و مميزات ال </a:t>
            </a:r>
            <a:r>
              <a:rPr lang="en-US" b="1" dirty="0" smtClean="0">
                <a:solidFill>
                  <a:schemeClr val="tx1"/>
                </a:solidFill>
              </a:rPr>
              <a:t>IEC</a:t>
            </a:r>
            <a:endParaRPr lang="ar-IQ" b="1" dirty="0" smtClean="0">
              <a:solidFill>
                <a:schemeClr val="tx1"/>
              </a:solidFill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 smtClean="0">
                <a:solidFill>
                  <a:schemeClr val="tx1"/>
                </a:solidFill>
              </a:rPr>
              <a:t>عمل فني ( عمل الرسام)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>
                <a:solidFill>
                  <a:schemeClr val="tx1"/>
                </a:solidFill>
              </a:rPr>
              <a:t> اختبار قبلي ل </a:t>
            </a:r>
            <a:r>
              <a:rPr lang="en-IN" b="1" dirty="0">
                <a:solidFill>
                  <a:schemeClr val="tx1"/>
                </a:solidFill>
              </a:rPr>
              <a:t>IEC</a:t>
            </a:r>
            <a:endParaRPr lang="ar-IQ" b="1" dirty="0">
              <a:solidFill>
                <a:schemeClr val="tx1"/>
              </a:solidFill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 smtClean="0">
                <a:solidFill>
                  <a:schemeClr val="tx1"/>
                </a:solidFill>
              </a:rPr>
              <a:t>دليلي ال </a:t>
            </a:r>
            <a:r>
              <a:rPr lang="en-US" b="1" dirty="0" smtClean="0">
                <a:solidFill>
                  <a:schemeClr val="tx1"/>
                </a:solidFill>
              </a:rPr>
              <a:t>CHAST</a:t>
            </a:r>
            <a:endParaRPr lang="ar-IQ" b="1" dirty="0" smtClean="0">
              <a:solidFill>
                <a:schemeClr val="tx1"/>
              </a:solidFill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 smtClean="0">
                <a:solidFill>
                  <a:schemeClr val="tx1"/>
                </a:solidFill>
              </a:rPr>
              <a:t>تدريب المدربين </a:t>
            </a:r>
            <a:r>
              <a:rPr lang="en-US" b="1" dirty="0" err="1" smtClean="0">
                <a:solidFill>
                  <a:schemeClr val="tx1"/>
                </a:solidFill>
              </a:rPr>
              <a:t>ToT</a:t>
            </a:r>
            <a:endParaRPr lang="ar-IQ" b="1" dirty="0" smtClean="0">
              <a:solidFill>
                <a:schemeClr val="tx1"/>
              </a:solidFill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 smtClean="0">
                <a:solidFill>
                  <a:schemeClr val="tx1"/>
                </a:solidFill>
              </a:rPr>
              <a:t>تنفيذ خطوات ال </a:t>
            </a:r>
            <a:r>
              <a:rPr lang="en-US" b="1" dirty="0" smtClean="0">
                <a:solidFill>
                  <a:schemeClr val="tx1"/>
                </a:solidFill>
              </a:rPr>
              <a:t>CHAST</a:t>
            </a:r>
            <a:endParaRPr lang="ar-IQ" b="1" dirty="0" smtClean="0">
              <a:solidFill>
                <a:schemeClr val="tx1"/>
              </a:solidFill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>
                <a:solidFill>
                  <a:schemeClr val="tx1"/>
                </a:solidFill>
              </a:rPr>
              <a:t>الدروس </a:t>
            </a:r>
            <a:r>
              <a:rPr lang="ar-IQ" b="1" dirty="0" smtClean="0">
                <a:solidFill>
                  <a:schemeClr val="tx1"/>
                </a:solidFill>
              </a:rPr>
              <a:t>المستفادة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b="1" dirty="0" smtClean="0">
                <a:solidFill>
                  <a:schemeClr val="tx1"/>
                </a:solidFill>
              </a:rPr>
              <a:t>تعديلال على ال </a:t>
            </a:r>
            <a:r>
              <a:rPr lang="en-US" b="1" dirty="0" smtClean="0">
                <a:solidFill>
                  <a:schemeClr val="tx1"/>
                </a:solidFill>
              </a:rPr>
              <a:t>CHAST</a:t>
            </a: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87" y="177422"/>
            <a:ext cx="984847" cy="918331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231751" y="1737359"/>
            <a:ext cx="3589000" cy="44897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92366"/>
            <a:ext cx="10058400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 rtl="1"/>
            <a:r>
              <a:rPr lang="en-IN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ar-IQ" b="1" dirty="0">
                <a:solidFill>
                  <a:schemeClr val="bg1"/>
                </a:solidFill>
                <a:latin typeface="+mn-lt"/>
              </a:rPr>
              <a:t>دراسة مفصلة للمواقف والممارسات في المدارس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530" y="1953310"/>
            <a:ext cx="8421547" cy="39768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3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92366"/>
            <a:ext cx="10058400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 rtl="1"/>
            <a:r>
              <a:rPr lang="ar-IQ" b="1" dirty="0">
                <a:solidFill>
                  <a:schemeClr val="bg1"/>
                </a:solidFill>
                <a:latin typeface="+mn-lt"/>
              </a:rPr>
              <a:t>توظيف فنان محلي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715" y="1737360"/>
            <a:ext cx="6567421" cy="464373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8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86753" y="493712"/>
            <a:ext cx="8698326" cy="844994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1">
              <a:lnSpc>
                <a:spcPct val="85000"/>
              </a:lnSpc>
              <a:spcBef>
                <a:spcPct val="0"/>
              </a:spcBef>
              <a:buNone/>
              <a:defRPr sz="4800" b="1" spc="-50" baseline="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r>
              <a:rPr lang="ar-IQ" dirty="0"/>
              <a:t>مواصفات و مميزات ال </a:t>
            </a:r>
            <a:r>
              <a:rPr lang="en-US" dirty="0"/>
              <a:t>IEC</a:t>
            </a:r>
            <a:endParaRPr lang="ar-IQ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78" y="2112635"/>
            <a:ext cx="6257375" cy="342918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683" y="1815863"/>
            <a:ext cx="2833976" cy="4022725"/>
          </a:xfrm>
        </p:spPr>
      </p:pic>
      <p:sp>
        <p:nvSpPr>
          <p:cNvPr id="7" name="Right Arrow 6"/>
          <p:cNvSpPr/>
          <p:nvPr/>
        </p:nvSpPr>
        <p:spPr>
          <a:xfrm>
            <a:off x="6761018" y="3565236"/>
            <a:ext cx="812800" cy="637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025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612" y="497541"/>
            <a:ext cx="8054788" cy="927847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 rtl="1"/>
            <a:r>
              <a:rPr lang="ar-IQ" b="1" dirty="0">
                <a:solidFill>
                  <a:schemeClr val="bg1"/>
                </a:solidFill>
                <a:latin typeface="+mn-lt"/>
              </a:rPr>
              <a:t> اختبار قبلي ل </a:t>
            </a:r>
            <a:r>
              <a:rPr lang="en-IN" b="1" dirty="0">
                <a:solidFill>
                  <a:schemeClr val="bg1"/>
                </a:solidFill>
                <a:latin typeface="+mn-lt"/>
              </a:rPr>
              <a:t>IEC</a:t>
            </a:r>
            <a:endParaRPr lang="ar-IQ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702" y="4113742"/>
            <a:ext cx="1515476" cy="21457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423" y="4068224"/>
            <a:ext cx="1546917" cy="21902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788" y="1888269"/>
            <a:ext cx="1537390" cy="2176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424" y="1807645"/>
            <a:ext cx="1546917" cy="21902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834"/>
          <a:stretch/>
        </p:blipFill>
        <p:spPr>
          <a:xfrm rot="10800000">
            <a:off x="299566" y="4068224"/>
            <a:ext cx="1660367" cy="21902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49"/>
          <a:stretch/>
        </p:blipFill>
        <p:spPr>
          <a:xfrm rot="10800000">
            <a:off x="5914712" y="4068224"/>
            <a:ext cx="1481171" cy="22194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40"/>
          <a:stretch/>
        </p:blipFill>
        <p:spPr>
          <a:xfrm rot="10800000">
            <a:off x="5774852" y="1855692"/>
            <a:ext cx="1560376" cy="21716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5741" y="1855693"/>
            <a:ext cx="1638405" cy="2138083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5459509" y="2003610"/>
            <a:ext cx="33847" cy="40475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2205318" y="2702859"/>
            <a:ext cx="753035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2205318" y="4800600"/>
            <a:ext cx="753035" cy="295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7530353" y="2702859"/>
            <a:ext cx="688449" cy="26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7463118" y="4948517"/>
            <a:ext cx="755684" cy="2381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00" y="1095752"/>
            <a:ext cx="10058400" cy="655056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pPr algn="ct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تعديلات على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IEC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82183" y="1077180"/>
            <a:ext cx="4180114" cy="590847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16687" y="1220947"/>
            <a:ext cx="4180114" cy="562094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567" y="316551"/>
            <a:ext cx="8694867" cy="708843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r" rtl="1"/>
            <a:r>
              <a:rPr lang="ar-IQ" sz="3200" b="1" dirty="0" smtClean="0">
                <a:solidFill>
                  <a:schemeClr val="bg1"/>
                </a:solidFill>
                <a:latin typeface="+mn-lt"/>
              </a:rPr>
              <a:t>ترتيب دليل ال 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CHAST</a:t>
            </a:r>
            <a:r>
              <a:rPr lang="ar-IQ" sz="3200" b="1" dirty="0" smtClean="0">
                <a:solidFill>
                  <a:schemeClr val="bg1"/>
                </a:solidFill>
                <a:latin typeface="+mn-lt"/>
              </a:rPr>
              <a:t> بالعربي و الانكليزي ، تدريب المدربين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264" y="1336245"/>
            <a:ext cx="10207472" cy="48201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4671" y="568081"/>
            <a:ext cx="8337176" cy="711966"/>
          </a:xfrm>
          <a:solidFill>
            <a:srgbClr val="FF000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r" rtl="1"/>
            <a:r>
              <a:rPr lang="ar-IQ" sz="3200" b="1" dirty="0">
                <a:solidFill>
                  <a:schemeClr val="bg1"/>
                </a:solidFill>
                <a:latin typeface="+mn-lt"/>
              </a:rPr>
              <a:t>تنفيذ خطوات ال </a:t>
            </a:r>
            <a:r>
              <a:rPr lang="en-US" sz="3200" b="1" dirty="0">
                <a:solidFill>
                  <a:schemeClr val="bg1"/>
                </a:solidFill>
                <a:latin typeface="+mn-lt"/>
              </a:rPr>
              <a:t>CHAST</a:t>
            </a:r>
            <a:endParaRPr lang="ar-IQ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34" y="1795181"/>
            <a:ext cx="5728449" cy="4296337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9296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434" y="342283"/>
            <a:ext cx="8641081" cy="752307"/>
          </a:xfrm>
          <a:solidFill>
            <a:srgbClr val="FF000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r" rtl="1"/>
            <a:r>
              <a:rPr lang="ar-IQ" sz="3200" b="1" dirty="0" smtClean="0">
                <a:solidFill>
                  <a:schemeClr val="bg1"/>
                </a:solidFill>
                <a:latin typeface="+mn-lt"/>
              </a:rPr>
              <a:t>تنظيم ورشة - الدروس </a:t>
            </a:r>
            <a:r>
              <a:rPr lang="ar-IQ" sz="3200" b="1" dirty="0">
                <a:solidFill>
                  <a:schemeClr val="bg1"/>
                </a:solidFill>
                <a:latin typeface="+mn-lt"/>
              </a:rPr>
              <a:t>المستفادة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715760" y="1845734"/>
            <a:ext cx="4439920" cy="2242172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IQ" b="1" dirty="0" smtClean="0">
                <a:solidFill>
                  <a:schemeClr val="tx1"/>
                </a:solidFill>
              </a:rPr>
              <a:t>الهدف</a:t>
            </a:r>
            <a:endParaRPr lang="en-IN" b="1" dirty="0" smtClean="0">
              <a:solidFill>
                <a:schemeClr val="tx1"/>
              </a:solidFill>
            </a:endParaRPr>
          </a:p>
          <a:p>
            <a:pPr algn="r" rtl="1"/>
            <a:r>
              <a:rPr lang="ar-IQ" b="1" dirty="0">
                <a:solidFill>
                  <a:schemeClr val="tx1"/>
                </a:solidFill>
              </a:rPr>
              <a:t>مراجعة كل جلسات وقيام بتغييرات اللازمة / إزالة ما لم يكن واضحًا أو لا يعمل بشكل جيد</a:t>
            </a:r>
          </a:p>
          <a:p>
            <a:pPr algn="r" rtl="1"/>
            <a:r>
              <a:rPr lang="ar-IQ" b="1" dirty="0">
                <a:solidFill>
                  <a:schemeClr val="tx1"/>
                </a:solidFill>
              </a:rPr>
              <a:t> تغيير الصور التي لم تكن واضحة</a:t>
            </a:r>
          </a:p>
          <a:p>
            <a:pPr algn="r" rtl="1"/>
            <a:endParaRPr lang="ar-IQ" b="1" dirty="0">
              <a:solidFill>
                <a:schemeClr val="tx1"/>
              </a:solidFill>
            </a:endParaRPr>
          </a:p>
          <a:p>
            <a:pPr algn="r" rtl="1"/>
            <a:r>
              <a:rPr lang="ar-IQ" b="1" dirty="0">
                <a:solidFill>
                  <a:schemeClr val="tx1"/>
                </a:solidFill>
              </a:rPr>
              <a:t>الاستنتاجات الرئيسية</a:t>
            </a: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7" name="Picture 6" descr="C:\Users\LEAF Society\Downloads\IMG_20190516_10163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802" y="1982003"/>
            <a:ext cx="5730875" cy="3933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255" y="3948915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IQ" dirty="0"/>
              <a:t>تم تغيير بعض البطاقات أو إزالتها.</a:t>
            </a:r>
          </a:p>
          <a:p>
            <a:pPr marL="285750" indent="-285750" algn="r" rtl="1">
              <a:buFontTx/>
              <a:buChar char="-"/>
            </a:pPr>
            <a:r>
              <a:rPr lang="ar-IQ" dirty="0"/>
              <a:t>تعديل الوقت لبعض الأنشطة.</a:t>
            </a:r>
          </a:p>
          <a:p>
            <a:pPr marL="285750" indent="-285750" algn="r" rtl="1">
              <a:buFontTx/>
              <a:buChar char="-"/>
            </a:pPr>
            <a:r>
              <a:rPr lang="ar-IQ" dirty="0"/>
              <a:t>إزالة قصة الذئب والماعز بسبب الارتباك من الأطفال وكان من الصعب للغاية على المتطوعين إقامة صلة بين القصة وتغيير السلوك.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385538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801" y="433176"/>
            <a:ext cx="10058400" cy="948201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 rtl="1"/>
            <a:r>
              <a:rPr lang="ar-IQ" sz="3200" b="1" dirty="0" smtClean="0">
                <a:solidFill>
                  <a:schemeClr val="bg1"/>
                </a:solidFill>
                <a:latin typeface="+mn-lt"/>
              </a:rPr>
              <a:t>خطوات ال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CHAST</a:t>
            </a:r>
            <a:r>
              <a:rPr lang="ar-IQ" sz="3200" b="1" dirty="0" smtClean="0">
                <a:solidFill>
                  <a:schemeClr val="bg1"/>
                </a:solidFill>
                <a:latin typeface="+mn-lt"/>
              </a:rPr>
              <a:t> – مدخلات &amp; إقتراحات</a:t>
            </a:r>
            <a:endParaRPr lang="en-IN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59" y="1737360"/>
            <a:ext cx="9764874" cy="46111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6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/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الترحيب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7"/>
            <a:ext cx="1116468" cy="1099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47155" y="1776799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ألتعارف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توقعات المشاركين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إنشاء 4 مجموعات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قوانين الدورة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جدول الدورة</a:t>
            </a:r>
          </a:p>
          <a:p>
            <a:pPr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Image result for group wor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54" y="1993931"/>
            <a:ext cx="5597307" cy="419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7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607" y="293143"/>
            <a:ext cx="8508014" cy="1296537"/>
          </a:xfrm>
          <a:solidFill>
            <a:srgbClr val="FF0000"/>
          </a:solidFill>
        </p:spPr>
        <p:txBody>
          <a:bodyPr/>
          <a:lstStyle/>
          <a:p>
            <a:pPr algn="ct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هيكلية ال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CHAST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IQ" b="1" dirty="0" smtClean="0">
                <a:solidFill>
                  <a:schemeClr val="tx1"/>
                </a:solidFill>
              </a:rPr>
              <a:t> ستة خطوات</a:t>
            </a:r>
            <a:endParaRPr lang="ar-IQ" b="1" dirty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مقدمة </a:t>
            </a:r>
            <a:r>
              <a:rPr lang="ar-IQ" b="1" dirty="0">
                <a:solidFill>
                  <a:schemeClr val="tx1"/>
                </a:solidFill>
              </a:rPr>
              <a:t>وتكوين صداقات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 </a:t>
            </a:r>
            <a:r>
              <a:rPr lang="ar-IQ" b="1" dirty="0">
                <a:solidFill>
                  <a:schemeClr val="tx1"/>
                </a:solidFill>
              </a:rPr>
              <a:t>تحديد المشكلة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 </a:t>
            </a:r>
            <a:r>
              <a:rPr lang="ar-IQ" b="1" dirty="0">
                <a:solidFill>
                  <a:schemeClr val="tx1"/>
                </a:solidFill>
              </a:rPr>
              <a:t>تحليل المشكلة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 ممارسة السلوكيات الصحية الجيدة </a:t>
            </a:r>
            <a:endParaRPr lang="ar-IQ" b="1" dirty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خطة </a:t>
            </a:r>
            <a:r>
              <a:rPr lang="ar-IQ" b="1" dirty="0">
                <a:solidFill>
                  <a:schemeClr val="tx1"/>
                </a:solidFill>
              </a:rPr>
              <a:t>العمل والخطوات المقبلة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b="1" dirty="0" smtClean="0">
                <a:solidFill>
                  <a:schemeClr val="tx1"/>
                </a:solidFill>
              </a:rPr>
              <a:t>المراقبة 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b="1" dirty="0" smtClean="0">
                <a:solidFill>
                  <a:schemeClr val="tx1"/>
                </a:solidFill>
              </a:rPr>
              <a:t>15 </a:t>
            </a:r>
            <a:r>
              <a:rPr lang="ar-IQ" b="1" dirty="0">
                <a:solidFill>
                  <a:schemeClr val="tx1"/>
                </a:solidFill>
              </a:rPr>
              <a:t>جلسات مع متعدد النشاطات مثل </a:t>
            </a:r>
            <a:r>
              <a:rPr lang="ar-IQ" b="1" dirty="0" smtClean="0">
                <a:solidFill>
                  <a:schemeClr val="tx1"/>
                </a:solidFill>
              </a:rPr>
              <a:t>الألعاب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b="1" dirty="0">
                <a:solidFill>
                  <a:schemeClr val="tx1"/>
                </a:solidFill>
              </a:rPr>
              <a:t>ثلاث شخصيات: أكرم وسارة وجلال. دمية آريا ، والبطاقات ، والملصقات ، والألعاب ، والأدوار ، وأنشطة الرسم</a:t>
            </a:r>
            <a:endParaRPr lang="ar-IQ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41" y="293143"/>
            <a:ext cx="1061455" cy="964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6283" y="340195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900953"/>
            <a:ext cx="9902415" cy="836407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/>
            <a:r>
              <a:rPr lang="ar-IQ" b="1" smtClean="0">
                <a:solidFill>
                  <a:schemeClr val="bg1"/>
                </a:solidFill>
                <a:latin typeface="+mn-lt"/>
              </a:rPr>
              <a:t>أليوم الأول </a:t>
            </a:r>
            <a:r>
              <a:rPr lang="ar-IQ" b="1" dirty="0" smtClean="0">
                <a:solidFill>
                  <a:schemeClr val="bg1"/>
                </a:solidFill>
                <a:latin typeface="+mn-lt"/>
              </a:rPr>
              <a:t>– 4 نشاطات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494929" y="1865876"/>
            <a:ext cx="4504766" cy="1401759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تكوين الصداقة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سرد الروتين اليومي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اختبار ما قبل التنفيذ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تعليم الأغنية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algn="r" rtl="1"/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014" y="3692349"/>
            <a:ext cx="3583658" cy="2531970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0105" y="4135670"/>
            <a:ext cx="3792070" cy="20886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05" y="1795518"/>
            <a:ext cx="4039109" cy="30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582" y="847618"/>
            <a:ext cx="9794839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الثاني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096437" y="1961185"/>
            <a:ext cx="5795681" cy="121313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2800" dirty="0"/>
              <a:t>تحديد السلوكيات الجيدة و </a:t>
            </a:r>
            <a:r>
              <a:rPr lang="ar-IQ" sz="2800" dirty="0" smtClean="0"/>
              <a:t>السيئة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sz="2800" dirty="0"/>
              <a:t>لعبة الجراثيم والسلم</a:t>
            </a:r>
            <a:endParaRPr lang="en-IN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291" y="3493225"/>
            <a:ext cx="1222022" cy="122202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5124" y="3493225"/>
            <a:ext cx="1249795" cy="1249795"/>
          </a:xfrm>
          <a:prstGeom prst="rect">
            <a:avLst/>
          </a:prstGeom>
        </p:spPr>
      </p:pic>
      <p:pic>
        <p:nvPicPr>
          <p:cNvPr id="10" name="Content Placeholder 12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360802" y="4887753"/>
            <a:ext cx="924037" cy="1306101"/>
          </a:xfr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900769" y="4887753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248012" y="4852686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3315" y="4933830"/>
            <a:ext cx="1383902" cy="130610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53526" y="4933831"/>
            <a:ext cx="924037" cy="130610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69" y="3096352"/>
            <a:ext cx="3972664" cy="297949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823" y="3481401"/>
            <a:ext cx="912226" cy="12901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8054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05840"/>
            <a:ext cx="9902414" cy="73152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الثالث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61934" y="1890034"/>
            <a:ext cx="4937760" cy="9915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2400" b="1" dirty="0" smtClean="0">
                <a:solidFill>
                  <a:schemeClr val="tx1"/>
                </a:solidFill>
              </a:rPr>
              <a:t>مطابقة السلوكيات المعاكسة</a:t>
            </a:r>
            <a:endParaRPr lang="en-IN" sz="24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2400" b="1" dirty="0" smtClean="0">
                <a:solidFill>
                  <a:schemeClr val="tx1"/>
                </a:solidFill>
              </a:rPr>
              <a:t>أكرم و جلال يلعبان كرة القدم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967" y="3034303"/>
            <a:ext cx="4094727" cy="30710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435" y="1755191"/>
            <a:ext cx="2988370" cy="3871170"/>
          </a:xfrm>
          <a:prstGeom prst="rect">
            <a:avLst/>
          </a:prstGeom>
        </p:spPr>
      </p:pic>
      <p:pic>
        <p:nvPicPr>
          <p:cNvPr id="18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12" y="1853005"/>
            <a:ext cx="2644123" cy="3675541"/>
          </a:xfrm>
        </p:spPr>
      </p:pic>
    </p:spTree>
    <p:extLst>
      <p:ext uri="{BB962C8B-B14F-4D97-AF65-F5344CB8AC3E}">
        <p14:creationId xmlns:p14="http://schemas.microsoft.com/office/powerpoint/2010/main" val="748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084" y="969517"/>
            <a:ext cx="6884424" cy="73152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الرابع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55342" y="1886654"/>
            <a:ext cx="5244352" cy="109917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IQ" sz="2800" b="1" dirty="0" smtClean="0">
                <a:solidFill>
                  <a:schemeClr val="tx1"/>
                </a:solidFill>
              </a:rPr>
              <a:t>رسم مخطط </a:t>
            </a:r>
            <a:r>
              <a:rPr lang="en-US" sz="2800" b="1" dirty="0" smtClean="0">
                <a:solidFill>
                  <a:schemeClr val="tx1"/>
                </a:solidFill>
              </a:rPr>
              <a:t>F</a:t>
            </a:r>
            <a:endParaRPr lang="en-IN" sz="2800" b="1" dirty="0" smtClean="0">
              <a:solidFill>
                <a:schemeClr val="tx1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2800" b="1" dirty="0" smtClean="0">
                <a:solidFill>
                  <a:schemeClr val="tx1"/>
                </a:solidFill>
              </a:rPr>
              <a:t>فرق حاجز الارسال</a:t>
            </a:r>
            <a:endParaRPr lang="en-IN" sz="28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659" y="3061623"/>
            <a:ext cx="4039996" cy="3229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59057" y="1180661"/>
            <a:ext cx="2414021" cy="36715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1" y="3891969"/>
            <a:ext cx="914839" cy="1154092"/>
          </a:xfr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873" y="4875051"/>
            <a:ext cx="1043113" cy="11540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273" y="5244346"/>
            <a:ext cx="1229806" cy="100203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624" y="4468461"/>
            <a:ext cx="687723" cy="11540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814" y="4591270"/>
            <a:ext cx="701421" cy="115409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254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30307" y="618565"/>
            <a:ext cx="9755940" cy="945816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defTabSz="914400">
              <a:lnSpc>
                <a:spcPct val="85000"/>
              </a:lnSpc>
              <a:spcBef>
                <a:spcPct val="0"/>
              </a:spcBef>
              <a:buNone/>
              <a:defRPr sz="4800" b="1" spc="-50" baseline="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pPr algn="r" rtl="1"/>
            <a:r>
              <a:rPr lang="ar-IQ" dirty="0" smtClean="0"/>
              <a:t>تشكيل اللجنة الصحية مع إيجاد </a:t>
            </a:r>
            <a:r>
              <a:rPr lang="ar-IQ" smtClean="0"/>
              <a:t>المؤشرات ليوم </a:t>
            </a:r>
            <a:r>
              <a:rPr lang="ar-IQ" dirty="0" smtClean="0"/>
              <a:t>12 و13</a:t>
            </a:r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39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0" t="8296" r="17656"/>
          <a:stretch/>
        </p:blipFill>
        <p:spPr>
          <a:xfrm>
            <a:off x="914398" y="1824124"/>
            <a:ext cx="4147075" cy="424112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30307" y="618565"/>
            <a:ext cx="9755940" cy="945816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defTabSz="914400">
              <a:lnSpc>
                <a:spcPct val="85000"/>
              </a:lnSpc>
              <a:spcBef>
                <a:spcPct val="0"/>
              </a:spcBef>
              <a:buNone/>
              <a:defRPr sz="4800" b="1" spc="-50" baseline="0">
                <a:solidFill>
                  <a:schemeClr val="bg1"/>
                </a:solidFill>
                <a:ea typeface="+mj-ea"/>
                <a:cs typeface="+mj-cs"/>
              </a:defRPr>
            </a:lvl1pPr>
          </a:lstStyle>
          <a:p>
            <a:pPr algn="r" rtl="1"/>
            <a:r>
              <a:rPr lang="ar-IQ" dirty="0"/>
              <a:t>البنى التحتية للمياه والصرف الصحي في المدارس بما في ذلك إدارة النظافة الشهرية</a:t>
            </a:r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544116"/>
              </p:ext>
            </p:extLst>
          </p:nvPr>
        </p:nvGraphicFramePr>
        <p:xfrm>
          <a:off x="5849471" y="1933007"/>
          <a:ext cx="5263179" cy="3916465"/>
        </p:xfrm>
        <a:graphic>
          <a:graphicData uri="http://schemas.openxmlformats.org/drawingml/2006/table">
            <a:tbl>
              <a:tblPr/>
              <a:tblGrid>
                <a:gridCol w="1685593">
                  <a:extLst>
                    <a:ext uri="{9D8B030D-6E8A-4147-A177-3AD203B41FA5}">
                      <a16:colId xmlns:a16="http://schemas.microsoft.com/office/drawing/2014/main" xmlns="" val="1976974998"/>
                    </a:ext>
                  </a:extLst>
                </a:gridCol>
                <a:gridCol w="1255595">
                  <a:extLst>
                    <a:ext uri="{9D8B030D-6E8A-4147-A177-3AD203B41FA5}">
                      <a16:colId xmlns:a16="http://schemas.microsoft.com/office/drawing/2014/main" xmlns="" val="2982009749"/>
                    </a:ext>
                  </a:extLst>
                </a:gridCol>
                <a:gridCol w="1255595">
                  <a:extLst>
                    <a:ext uri="{9D8B030D-6E8A-4147-A177-3AD203B41FA5}">
                      <a16:colId xmlns:a16="http://schemas.microsoft.com/office/drawing/2014/main" xmlns="" val="4112202770"/>
                    </a:ext>
                  </a:extLst>
                </a:gridCol>
                <a:gridCol w="1066396">
                  <a:extLst>
                    <a:ext uri="{9D8B030D-6E8A-4147-A177-3AD203B41FA5}">
                      <a16:colId xmlns:a16="http://schemas.microsoft.com/office/drawing/2014/main" xmlns="" val="3840405060"/>
                    </a:ext>
                  </a:extLst>
                </a:gridCol>
              </a:tblGrid>
              <a:tr h="406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Sphere 2018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Iraqi Wash cluster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Recommended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2340624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boys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1:60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48284176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girls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1682124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Toilets for staff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1:20 gender separated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29674580"/>
                  </a:ext>
                </a:extLst>
              </a:tr>
              <a:tr h="1816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041305"/>
                  </a:ext>
                </a:extLst>
              </a:tr>
              <a:tr h="1816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Taps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1:40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6720585"/>
                  </a:ext>
                </a:extLst>
              </a:tr>
              <a:tr h="1816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84441973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drinking and handwashing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5159135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cleaning toilets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l/toilett/day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2689816"/>
                  </a:ext>
                </a:extLst>
              </a:tr>
              <a:tr h="4503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flushing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8057034"/>
                  </a:ext>
                </a:extLst>
              </a:tr>
              <a:tr h="2626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for pour-flush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l/student/day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3109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064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05840"/>
            <a:ext cx="9754496" cy="73152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الخامس – 3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9349" y="1910479"/>
            <a:ext cx="6325498" cy="1193301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2400" b="1" dirty="0" smtClean="0">
                <a:solidFill>
                  <a:schemeClr val="tx1"/>
                </a:solidFill>
              </a:rPr>
              <a:t>التمثيل الصامت للروتين اليومي الصحي</a:t>
            </a:r>
            <a:endParaRPr lang="en-IN" sz="24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2400" b="1" dirty="0" smtClean="0">
                <a:solidFill>
                  <a:schemeClr val="tx1"/>
                </a:solidFill>
              </a:rPr>
              <a:t>تلوين : النظافة الشخصية</a:t>
            </a:r>
            <a:endParaRPr lang="en-IN" sz="24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2400" b="1" dirty="0" smtClean="0">
                <a:solidFill>
                  <a:schemeClr val="tx1"/>
                </a:solidFill>
              </a:rPr>
              <a:t>مناقشة جماعية : أنشطة النظافة اليومية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10" y="1737360"/>
            <a:ext cx="4545105" cy="2376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10" y="4178549"/>
            <a:ext cx="4478139" cy="2114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839" y="3276900"/>
            <a:ext cx="6387512" cy="30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5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902415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السادس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18345" y="1832975"/>
            <a:ext cx="5849087" cy="107866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توزيع : مذكرات النظافة اليومية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مناقشة جماعية:استخدام المراحيض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algn="r" rtl="1"/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894" y="2911641"/>
            <a:ext cx="6400799" cy="3346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985" y="4272532"/>
            <a:ext cx="1324304" cy="187298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6147" y="1256956"/>
            <a:ext cx="2323748" cy="328455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20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902415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السابع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548256" y="1818533"/>
            <a:ext cx="5357309" cy="1065219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مبرهنة غسل اليدين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سبع خطوات غسل اليدين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algn="r" rtl="1"/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302" y="3144825"/>
            <a:ext cx="4008724" cy="3006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537" y="3141021"/>
            <a:ext cx="3806868" cy="3010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01402" y="1585331"/>
            <a:ext cx="1836113" cy="259684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55" y="4060027"/>
            <a:ext cx="2738047" cy="1936035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2607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/>
          <a:lstStyle/>
          <a:p>
            <a:pPr algn="r" rtl="1"/>
            <a:r>
              <a:rPr lang="ar-IQ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ar-IQ" b="1" dirty="0" smtClean="0">
                <a:solidFill>
                  <a:schemeClr val="bg1"/>
                </a:solidFill>
                <a:latin typeface="+mn-lt"/>
              </a:rPr>
              <a:t>ما هو ال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CHAST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155" y="1776799"/>
            <a:ext cx="10058400" cy="4023360"/>
          </a:xfrm>
        </p:spPr>
        <p:txBody>
          <a:bodyPr>
            <a:normAutofit/>
          </a:bodyPr>
          <a:lstStyle/>
          <a:p>
            <a:pPr marL="0" indent="0" algn="r" rtl="1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ea typeface="Segoe UI Symbol" pitchFamily="34" charset="0"/>
                <a:cs typeface="Arial" panose="020B0604020202020204" pitchFamily="34" charset="0"/>
              </a:rPr>
              <a:t>  </a:t>
            </a:r>
            <a:r>
              <a:rPr lang="ar-IQ" b="1" dirty="0">
                <a:solidFill>
                  <a:schemeClr val="accent2"/>
                </a:solidFill>
                <a:ea typeface="Segoe UI Symbol" pitchFamily="34" charset="0"/>
              </a:rPr>
              <a:t>معنى اختصار </a:t>
            </a:r>
            <a:r>
              <a:rPr lang="ar-IQ" b="1" dirty="0" smtClean="0">
                <a:solidFill>
                  <a:schemeClr val="accent2"/>
                </a:solidFill>
                <a:ea typeface="Segoe UI Symbol" pitchFamily="34" charset="0"/>
              </a:rPr>
              <a:t>C</a:t>
            </a:r>
            <a:r>
              <a:rPr lang="en-US" b="1" dirty="0" smtClean="0">
                <a:solidFill>
                  <a:schemeClr val="accent2"/>
                </a:solidFill>
                <a:ea typeface="Segoe UI Symbol" pitchFamily="34" charset="0"/>
              </a:rPr>
              <a:t>HAST</a:t>
            </a:r>
          </a:p>
          <a:p>
            <a:pPr marL="0" indent="0" algn="r" rtl="1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ar-IQ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egoe UI Symbol" pitchFamily="34" charset="0"/>
              </a:rPr>
              <a:t>تدريب </a:t>
            </a:r>
            <a:r>
              <a:rPr lang="ar-IQ" b="1" dirty="0">
                <a:solidFill>
                  <a:schemeClr val="tx1">
                    <a:lumMod val="85000"/>
                    <a:lumOff val="15000"/>
                  </a:schemeClr>
                </a:solidFill>
                <a:ea typeface="Segoe UI Symbol" pitchFamily="34" charset="0"/>
              </a:rPr>
              <a:t>الأطفال على النظافة والصرف الصحي </a:t>
            </a:r>
            <a:r>
              <a:rPr lang="ar-IQ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egoe UI Symbol" pitchFamily="34" charset="0"/>
              </a:rPr>
              <a:t>–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egoe UI Symbol" pitchFamily="34" charset="0"/>
              </a:rPr>
              <a:t>Children And hygiene Sanitation </a:t>
            </a:r>
            <a:endParaRPr lang="ar-IQ" b="1" dirty="0" smtClean="0">
              <a:solidFill>
                <a:schemeClr val="tx1">
                  <a:lumMod val="85000"/>
                  <a:lumOff val="15000"/>
                </a:schemeClr>
              </a:solidFill>
              <a:ea typeface="Segoe UI Symbol" pitchFamily="34" charset="0"/>
            </a:endParaRPr>
          </a:p>
          <a:p>
            <a:pPr marL="0" indent="0" algn="r" rtl="1">
              <a:spcAft>
                <a:spcPts val="0"/>
              </a:spcAft>
              <a:buClr>
                <a:schemeClr val="accent2"/>
              </a:buClr>
              <a:buNone/>
              <a:defRPr/>
            </a:pPr>
            <a:r>
              <a:rPr lang="ar-IQ" b="1" dirty="0" smtClean="0">
                <a:solidFill>
                  <a:schemeClr val="accent2"/>
                </a:solidFill>
                <a:ea typeface="Segoe UI Symbol" pitchFamily="34" charset="0"/>
              </a:rPr>
              <a:t>ما </a:t>
            </a:r>
            <a:r>
              <a:rPr lang="ar-IQ" b="1" dirty="0">
                <a:solidFill>
                  <a:schemeClr val="accent2"/>
                </a:solidFill>
                <a:ea typeface="Segoe UI Symbol" pitchFamily="34" charset="0"/>
              </a:rPr>
              <a:t>هو </a:t>
            </a:r>
            <a:r>
              <a:rPr lang="en-US" b="1" dirty="0" smtClean="0">
                <a:solidFill>
                  <a:schemeClr val="accent2"/>
                </a:solidFill>
                <a:ea typeface="Segoe UI Symbol" pitchFamily="34" charset="0"/>
              </a:rPr>
              <a:t>CHAST</a:t>
            </a:r>
            <a:endParaRPr lang="ar-IQ" b="1" dirty="0" smtClean="0">
              <a:solidFill>
                <a:schemeClr val="accent2"/>
              </a:solidFill>
              <a:ea typeface="Segoe UI Symbol" pitchFamily="34" charset="0"/>
            </a:endParaRP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تدريب الأطفال على النظافة والصرف الصحي - </a:t>
            </a:r>
            <a:r>
              <a:rPr lang="en-US" b="1" dirty="0">
                <a:solidFill>
                  <a:schemeClr val="tx1"/>
                </a:solidFill>
              </a:rPr>
              <a:t>CHAST </a:t>
            </a:r>
            <a:r>
              <a:rPr lang="ar-IQ" b="1" dirty="0">
                <a:solidFill>
                  <a:schemeClr val="tx1"/>
                </a:solidFill>
              </a:rPr>
              <a:t>هي منهجية تهدف إلى تعليم الأطفال على السلوكيات الصحية السليمة والنظافة بطريقة تشاركية.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يهدف </a:t>
            </a:r>
            <a:r>
              <a:rPr lang="en-US" b="1" dirty="0">
                <a:solidFill>
                  <a:schemeClr val="tx1"/>
                </a:solidFill>
              </a:rPr>
              <a:t>CHAST </a:t>
            </a:r>
            <a:r>
              <a:rPr lang="ar-IQ" b="1" dirty="0">
                <a:solidFill>
                  <a:schemeClr val="tx1"/>
                </a:solidFill>
              </a:rPr>
              <a:t>إلى تعليم الأطفال النظافة الشخصية باستخدام أدوات مبتكرة مختلفة مثل الألعاب والقصص وعروض الدمى ولعب الأدوار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8"/>
            <a:ext cx="1116468" cy="938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الثامن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765949" y="1847720"/>
            <a:ext cx="5233745" cy="876960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مناقشة جماعية:التعامل الامن مع المياه الشرب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مناقشة جماعية: نظافة الطعام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algn="r" rtl="1"/>
            <a:endParaRPr lang="en-IN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697" y="4648854"/>
            <a:ext cx="1605297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70809" y="1438439"/>
            <a:ext cx="2298756" cy="324922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512" y="2904153"/>
            <a:ext cx="1869626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242" y="4852834"/>
            <a:ext cx="1412534" cy="119119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248" y="4708118"/>
            <a:ext cx="1613909" cy="14806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659" y="4388748"/>
            <a:ext cx="1966468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275947" y="2904153"/>
            <a:ext cx="1177829" cy="166483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4000" y="2904153"/>
            <a:ext cx="1205694" cy="170715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48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892366"/>
            <a:ext cx="9754497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التاسع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14016" y="1813391"/>
            <a:ext cx="4937760" cy="823172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742950" indent="-74295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لعب الأدوار – مدرستي مدرسة نظيفة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742950" indent="-74295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ماقشة جماعية – إدارة النفايات</a:t>
            </a:r>
            <a:endParaRPr lang="en-IN" sz="3600" b="1" dirty="0" smtClean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60" y="2181972"/>
            <a:ext cx="5341819" cy="40063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37777" y="2575880"/>
            <a:ext cx="1273459" cy="1800000"/>
          </a:xfrm>
          <a:ln w="28575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56440" y="2648424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563580" y="4362802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990494" y="4290258"/>
            <a:ext cx="1273459" cy="1800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6576" y="5091491"/>
            <a:ext cx="1230641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2640" y="2716307"/>
            <a:ext cx="1208876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982" y="3908951"/>
            <a:ext cx="1213831" cy="114683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6249" y="4290259"/>
            <a:ext cx="1375843" cy="194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92366"/>
            <a:ext cx="9512450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أليوم العاشر – 2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661212" y="1915148"/>
            <a:ext cx="6024629" cy="917301"/>
          </a:xfrm>
          <a:ln>
            <a:solidFill>
              <a:schemeClr val="accent1"/>
            </a:solidFill>
          </a:ln>
        </p:spPr>
        <p:txBody>
          <a:bodyPr vert="horz" lIns="0" tIns="45720" rIns="0" bIns="45720" rtlCol="0">
            <a:normAutofit fontScale="55000" lnSpcReduction="20000"/>
          </a:bodyPr>
          <a:lstStyle/>
          <a:p>
            <a:pPr marL="742950" indent="-742950" algn="r" rtl="1">
              <a:buFont typeface="+mj-lt"/>
              <a:buAutoNum type="arabicPeriod"/>
            </a:pPr>
            <a:r>
              <a:rPr lang="ar-IQ" sz="3600" b="1" dirty="0">
                <a:solidFill>
                  <a:schemeClr val="tx1"/>
                </a:solidFill>
              </a:rPr>
              <a:t>عرض تقديمي: ما هو السلوك الذي غيرته وما </a:t>
            </a:r>
            <a:r>
              <a:rPr lang="ar-IQ" sz="3600" b="1" dirty="0" smtClean="0">
                <a:solidFill>
                  <a:schemeClr val="tx1"/>
                </a:solidFill>
              </a:rPr>
              <a:t>الذي أخطط لتغييره</a:t>
            </a:r>
          </a:p>
          <a:p>
            <a:pPr marL="742950" indent="-742950" algn="r" rtl="1">
              <a:buFont typeface="+mj-lt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لعبة الذاكرة</a:t>
            </a:r>
            <a:endParaRPr lang="en-IN" sz="3600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681" y="3309378"/>
            <a:ext cx="1912918" cy="2520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919" y="3266754"/>
            <a:ext cx="1781782" cy="2520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390" y="3608520"/>
            <a:ext cx="1939522" cy="137140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97" y="2229378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r" rtl="1"/>
            <a:r>
              <a:rPr lang="ar-IQ" b="1" dirty="0">
                <a:solidFill>
                  <a:schemeClr val="bg1"/>
                </a:solidFill>
                <a:latin typeface="+mn-lt"/>
              </a:rPr>
              <a:t>أليوم الحادي </a:t>
            </a:r>
            <a:r>
              <a:rPr lang="ar-IQ" b="1" dirty="0" smtClean="0">
                <a:solidFill>
                  <a:schemeClr val="bg1"/>
                </a:solidFill>
                <a:latin typeface="+mn-lt"/>
              </a:rPr>
              <a:t>عشر – 3 نشاط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465290" y="1944067"/>
            <a:ext cx="5466327" cy="1226584"/>
          </a:xfrm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pPr marL="742950" indent="-742950" algn="r" rtl="1"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مسابقة موسيقية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742950" indent="-742950" algn="r" rtl="1"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اختبار ما بعد التنفيذ</a:t>
            </a:r>
            <a:endParaRPr lang="en-IN" sz="3600" b="1" dirty="0" smtClean="0">
              <a:solidFill>
                <a:schemeClr val="tx1"/>
              </a:solidFill>
            </a:endParaRPr>
          </a:p>
          <a:p>
            <a:pPr marL="742950" indent="-742950" algn="r" rtl="1">
              <a:buFont typeface="Calibri" panose="020F0502020204030204" pitchFamily="34" charset="0"/>
              <a:buAutoNum type="arabicPeriod"/>
            </a:pPr>
            <a:r>
              <a:rPr lang="ar-IQ" sz="3600" b="1" dirty="0" smtClean="0">
                <a:solidFill>
                  <a:schemeClr val="tx1"/>
                </a:solidFill>
              </a:rPr>
              <a:t>مقال: ماذا غيرت النظافة بالنسبة لي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910" y="3401464"/>
            <a:ext cx="2203088" cy="293745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1482" y="3411268"/>
            <a:ext cx="2195735" cy="292764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247" y="1856925"/>
            <a:ext cx="3334336" cy="444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127" y="1953312"/>
            <a:ext cx="5699297" cy="402336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IQ" dirty="0"/>
              <a:t> الهدف ال </a:t>
            </a:r>
            <a:r>
              <a:rPr lang="fr-FR" dirty="0"/>
              <a:t>CHAST : </a:t>
            </a:r>
            <a:r>
              <a:rPr lang="ar-IQ" dirty="0"/>
              <a:t>تغيير السلوك + تحسينات البنية التحتية</a:t>
            </a:r>
          </a:p>
          <a:p>
            <a:pPr algn="r" rtl="1"/>
            <a:r>
              <a:rPr lang="ar-IQ" dirty="0"/>
              <a:t>التغيرات طويلة الأجل =&gt; تشكيل لجنة لمراقبة التغييرات والإبلاغ عنها!</a:t>
            </a:r>
          </a:p>
          <a:p>
            <a:pPr algn="r" rtl="1"/>
            <a:r>
              <a:rPr lang="ar-IQ" dirty="0"/>
              <a:t>خطوات: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تجنيد الأطفال والموظفين المحفزين للجنة - اليوم 12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تحديد ما الذي سيراقبون (المؤشرات) - اليوم 12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تدريب اللجنة - يوم 13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إجراء تقييم -  يوم 14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قم بالإبلاغ عن حالة النظافة إلى الصف وأولياء الأمور والإدارة أو الجمعية - اليوم الخامس عشر</a:t>
            </a:r>
            <a:endParaRPr lang="fr-FR" dirty="0" smtClean="0"/>
          </a:p>
          <a:p>
            <a:pPr algn="r" rtl="1"/>
            <a:endParaRPr lang="fr-FR" dirty="0" smtClean="0"/>
          </a:p>
          <a:p>
            <a:pPr algn="r" rtl="1"/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15" y="385578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7476" y="418512"/>
            <a:ext cx="917523" cy="91752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30306" y="511514"/>
            <a:ext cx="9582237" cy="73152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IQ" b="1" dirty="0" smtClean="0">
                <a:solidFill>
                  <a:schemeClr val="bg1"/>
                </a:solidFill>
                <a:latin typeface="+mn-lt"/>
              </a:rPr>
              <a:t>لجنة النظافة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563" y="2864223"/>
            <a:ext cx="5323436" cy="188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66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97280" y="876693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b="1" dirty="0">
                <a:solidFill>
                  <a:schemeClr val="bg1"/>
                </a:solidFill>
                <a:latin typeface="+mn-lt"/>
              </a:rPr>
              <a:t>تشكيل لجنة النظافة - يوم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1211455" y="1845735"/>
            <a:ext cx="10705762" cy="4023360"/>
          </a:xfrm>
        </p:spPr>
        <p:txBody>
          <a:bodyPr>
            <a:normAutofit/>
          </a:bodyPr>
          <a:lstStyle/>
          <a:p>
            <a:pPr algn="r" rtl="1"/>
            <a:r>
              <a:rPr lang="ar-IQ" dirty="0"/>
              <a:t>كل مجموعة هي لجنة. يجب على اللجان بأن يكتبون على </a:t>
            </a:r>
            <a:r>
              <a:rPr lang="ar-IQ" dirty="0" smtClean="0"/>
              <a:t>الفليب </a:t>
            </a:r>
            <a:r>
              <a:rPr lang="ar-IQ" dirty="0"/>
              <a:t>جات:</a:t>
            </a:r>
          </a:p>
          <a:p>
            <a:pPr algn="r" rtl="1"/>
            <a:r>
              <a:rPr lang="ar-IQ" b="1" dirty="0"/>
              <a:t>الأهداف: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مراقبة سلوكيات النظافة والبنى التحتية للمياه والصرف الصحي.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dirty="0"/>
              <a:t>توثيق المشاكل والإبلاغ عنها للإدارة</a:t>
            </a:r>
          </a:p>
          <a:p>
            <a:pPr algn="r" rtl="1"/>
            <a:r>
              <a:rPr lang="ar-IQ" b="1" dirty="0" smtClean="0"/>
              <a:t>الأعضاء اللجنة: </a:t>
            </a:r>
            <a:r>
              <a:rPr lang="ar-IQ" dirty="0"/>
              <a:t>يقرر الأطفال من يجب أن يكون جزءًا من اللجنة ، ويمكن أن يكون الأطفال والآباء والإدارة والمعلمين والمنظفات</a:t>
            </a:r>
            <a:endParaRPr lang="fr-FR" dirty="0"/>
          </a:p>
          <a:p>
            <a:pPr algn="r" rtl="1"/>
            <a:endParaRPr lang="fr-FR" dirty="0" smtClean="0"/>
          </a:p>
          <a:p>
            <a:pPr algn="r" rtl="1"/>
            <a:endParaRPr lang="fr-FR" dirty="0" smtClean="0"/>
          </a:p>
          <a:p>
            <a:pPr algn="r" rt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105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474470" y="279400"/>
            <a:ext cx="9304020" cy="81635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b="1" dirty="0">
                <a:solidFill>
                  <a:schemeClr val="bg1"/>
                </a:solidFill>
                <a:latin typeface="+mn-lt"/>
              </a:rPr>
              <a:t>تحديد المؤشرات - اليوم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28470" y="1346200"/>
            <a:ext cx="90500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b="1" dirty="0"/>
              <a:t>ما الذي سيتم مراقبته: تحديد المؤشرات في 3 فئات:</a:t>
            </a:r>
          </a:p>
          <a:p>
            <a:pPr algn="r" rtl="1"/>
            <a:endParaRPr lang="ar-IQ" b="1" dirty="0"/>
          </a:p>
          <a:p>
            <a:pPr algn="r" rtl="1"/>
            <a:r>
              <a:rPr lang="ar-IQ" b="1" dirty="0"/>
              <a:t>كيف يمكننا أن نعرف أن المدرسة لديها صرف صحي جيد؟</a:t>
            </a:r>
          </a:p>
          <a:p>
            <a:pPr algn="r" rtl="1"/>
            <a:r>
              <a:rPr lang="ar-IQ" b="1" dirty="0"/>
              <a:t>أمثلة: </a:t>
            </a:r>
            <a:r>
              <a:rPr lang="ar-IQ" dirty="0"/>
              <a:t>يستخدم الطلاب دورات المياه في المدارس</a:t>
            </a:r>
          </a:p>
          <a:p>
            <a:pPr algn="r" rtl="1"/>
            <a:r>
              <a:rPr lang="ar-IQ" dirty="0"/>
              <a:t>المراحيض نظيفة</a:t>
            </a:r>
          </a:p>
          <a:p>
            <a:pPr algn="r" rtl="1"/>
            <a:r>
              <a:rPr lang="ar-IQ" dirty="0"/>
              <a:t>الفصول نظيفة بدون فضلات</a:t>
            </a:r>
          </a:p>
          <a:p>
            <a:pPr algn="r" rtl="1"/>
            <a:r>
              <a:rPr lang="ar-IQ" dirty="0"/>
              <a:t>الفناء نظيف بدون فضلات</a:t>
            </a:r>
          </a:p>
          <a:p>
            <a:pPr algn="r" rtl="1"/>
            <a:endParaRPr lang="ar-IQ" dirty="0"/>
          </a:p>
          <a:p>
            <a:pPr algn="r" rtl="1"/>
            <a:r>
              <a:rPr lang="ar-IQ" dirty="0"/>
              <a:t>كيف يمكننا أن نعرف أن المدرسة لديها نظافة جيدة؟</a:t>
            </a:r>
          </a:p>
          <a:p>
            <a:pPr algn="r" rtl="1"/>
            <a:r>
              <a:rPr lang="ar-IQ" dirty="0"/>
              <a:t>يغسل الطلاب أيديهم قبل تناول الطعام</a:t>
            </a:r>
          </a:p>
          <a:p>
            <a:pPr algn="r" rtl="1"/>
            <a:r>
              <a:rPr lang="ar-IQ" dirty="0"/>
              <a:t>يغسل الطلاب أيديهم بالماء والصابون بعد استخدام المراحيض</a:t>
            </a:r>
          </a:p>
          <a:p>
            <a:pPr algn="r" rtl="1"/>
            <a:r>
              <a:rPr lang="ar-IQ" dirty="0"/>
              <a:t>الطلاب يقصون أظافرهم و أيديهم نظيفة</a:t>
            </a:r>
          </a:p>
          <a:p>
            <a:pPr algn="r" rtl="1"/>
            <a:r>
              <a:rPr lang="ar-IQ" dirty="0"/>
              <a:t>الصابون متوفر في أماكن غسل اليدين</a:t>
            </a:r>
          </a:p>
          <a:p>
            <a:pPr algn="r" rtl="1"/>
            <a:r>
              <a:rPr lang="ar-IQ" dirty="0"/>
              <a:t>حاويات القمامة متاح في المرحاض</a:t>
            </a:r>
          </a:p>
          <a:p>
            <a:pPr algn="r" rtl="1"/>
            <a:r>
              <a:rPr lang="ar-IQ" dirty="0"/>
              <a:t>هل يتم تفريغ الصناديق في المراحيض بشكل مستمر</a:t>
            </a:r>
          </a:p>
          <a:p>
            <a:pPr algn="r" rtl="1"/>
            <a:r>
              <a:rPr lang="ar-IQ" dirty="0"/>
              <a:t>أبواب المرحاض لها أقفال</a:t>
            </a:r>
            <a:endParaRPr lang="fr-FR" dirty="0"/>
          </a:p>
          <a:p>
            <a:pPr algn="r" rtl="1"/>
            <a:endParaRPr lang="fr-FR" dirty="0"/>
          </a:p>
          <a:p>
            <a:pPr algn="r" rtl="1"/>
            <a:endParaRPr lang="fr-FR" dirty="0" smtClean="0"/>
          </a:p>
          <a:p>
            <a:pPr algn="r" rtl="1"/>
            <a:endParaRPr lang="fr-FR" dirty="0"/>
          </a:p>
          <a:p>
            <a:pPr algn="r" rtl="1"/>
            <a:endParaRPr lang="fr-FR" dirty="0" smtClean="0"/>
          </a:p>
          <a:p>
            <a:pPr algn="r" rt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7508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474470" y="279400"/>
            <a:ext cx="9304020" cy="816352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b="1" dirty="0">
                <a:solidFill>
                  <a:schemeClr val="bg1"/>
                </a:solidFill>
              </a:rPr>
              <a:t>تحديد المؤشرات - اليوم 12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34235" y="1399988"/>
            <a:ext cx="58242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b="1" dirty="0"/>
              <a:t>ما الذي سيتم مراقبته: تحديد المؤشرات في 3 فئات:</a:t>
            </a:r>
          </a:p>
          <a:p>
            <a:pPr algn="r" rtl="1"/>
            <a:endParaRPr lang="ar-IQ" b="1" dirty="0"/>
          </a:p>
          <a:p>
            <a:pPr algn="r" rtl="1"/>
            <a:r>
              <a:rPr lang="ar-IQ" b="1" dirty="0"/>
              <a:t>كيف يمكننا أن نعرف أن المدرسة لديها حالة مياه جيدة؟</a:t>
            </a:r>
          </a:p>
          <a:p>
            <a:pPr algn="r" rtl="1"/>
            <a:r>
              <a:rPr lang="ar-IQ" b="1" dirty="0"/>
              <a:t>مياه الشرب متاحة للطلاب</a:t>
            </a:r>
          </a:p>
          <a:p>
            <a:pPr algn="r" rtl="1"/>
            <a:r>
              <a:rPr lang="ar-IQ" b="1" dirty="0"/>
              <a:t>أماكن غسل اليدين بها ماء</a:t>
            </a:r>
          </a:p>
          <a:p>
            <a:pPr algn="r" rtl="1"/>
            <a:r>
              <a:rPr lang="ar-IQ" b="1" dirty="0"/>
              <a:t>لا يوجد تسرب على الصنابير</a:t>
            </a:r>
          </a:p>
          <a:p>
            <a:pPr algn="r" rtl="1"/>
            <a:r>
              <a:rPr lang="ar-IQ" b="1" dirty="0"/>
              <a:t>نوعية المياه جيدة</a:t>
            </a:r>
          </a:p>
          <a:p>
            <a:pPr algn="r" rtl="1"/>
            <a:r>
              <a:rPr lang="ar-IQ" b="1" dirty="0"/>
              <a:t>التانكات لها غطاء مغلق</a:t>
            </a:r>
          </a:p>
          <a:p>
            <a:pPr algn="r" rtl="1"/>
            <a:endParaRPr lang="ar-IQ" b="1" dirty="0"/>
          </a:p>
          <a:p>
            <a:pPr algn="r" rtl="1"/>
            <a:endParaRPr lang="ar-IQ" b="1" dirty="0"/>
          </a:p>
          <a:p>
            <a:pPr algn="r" rtl="1"/>
            <a:r>
              <a:rPr lang="ar-IQ" b="1" dirty="0"/>
              <a:t>على فليب جات ، حدد مؤشرين أو 3 مؤشرات لكل فئة اللتي تريد للجنة مراقبتها ورسم جدول مماثل</a:t>
            </a:r>
          </a:p>
          <a:p>
            <a:pPr algn="r" rtl="1"/>
            <a:r>
              <a:rPr lang="ar-IQ" b="1" dirty="0"/>
              <a:t>1: سيء للغاية ،</a:t>
            </a:r>
          </a:p>
          <a:p>
            <a:pPr algn="r" rtl="1"/>
            <a:r>
              <a:rPr lang="ar-IQ" b="1" dirty="0"/>
              <a:t>2: سيء</a:t>
            </a:r>
          </a:p>
          <a:p>
            <a:pPr algn="r" rtl="1"/>
            <a:r>
              <a:rPr lang="ar-IQ" b="1" dirty="0"/>
              <a:t>3 ، متوسط</a:t>
            </a:r>
          </a:p>
          <a:p>
            <a:pPr algn="r" rtl="1"/>
            <a:r>
              <a:rPr lang="ar-IQ" b="1" dirty="0"/>
              <a:t>4 جيد</a:t>
            </a:r>
          </a:p>
          <a:p>
            <a:pPr algn="r" rtl="1"/>
            <a:r>
              <a:rPr lang="ar-IQ" b="1" dirty="0"/>
              <a:t>5 ، ممتاز</a:t>
            </a:r>
            <a:endParaRPr lang="fr-FR" dirty="0" smtClean="0"/>
          </a:p>
          <a:p>
            <a:pPr algn="r" rtl="1"/>
            <a:endParaRPr lang="fr-FR" dirty="0"/>
          </a:p>
          <a:p>
            <a:pPr algn="r" rtl="1"/>
            <a:endParaRPr lang="fr-FR" dirty="0" smtClean="0"/>
          </a:p>
          <a:p>
            <a:pPr algn="r" rtl="1"/>
            <a:endParaRPr lang="fr-FR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687" y="2904563"/>
            <a:ext cx="5750535" cy="22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9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97280" y="876693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ألتدريب – اليوم 13 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15134" y="2218095"/>
            <a:ext cx="844054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sz="3600" dirty="0"/>
              <a:t>الأهداف</a:t>
            </a:r>
          </a:p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ar-IQ" sz="3600" dirty="0"/>
              <a:t>تحديد متى يتم إجراء تقييمات النظافة</a:t>
            </a:r>
          </a:p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ar-IQ" sz="3600" dirty="0"/>
              <a:t>تحديد من يشارك في التقييمات</a:t>
            </a:r>
          </a:p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ar-IQ" sz="3600" dirty="0"/>
              <a:t>تحديد من الذي يرفع التقارير</a:t>
            </a:r>
          </a:p>
          <a:p>
            <a:pPr marL="571500" indent="-571500" algn="r" rtl="1">
              <a:buFont typeface="Arial" panose="020B0604020202020204" pitchFamily="34" charset="0"/>
              <a:buChar char="•"/>
            </a:pPr>
            <a:r>
              <a:rPr lang="ar-IQ" sz="3600" dirty="0"/>
              <a:t>تحديد من يقوم بتوثيق النتائج</a:t>
            </a:r>
            <a:r>
              <a:rPr lang="fr-FR" dirty="0"/>
              <a:t>	</a:t>
            </a:r>
          </a:p>
          <a:p>
            <a:pPr algn="r" rtl="1"/>
            <a:endParaRPr lang="fr-FR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454" y="2218095"/>
            <a:ext cx="2250141" cy="225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7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9" y="168537"/>
            <a:ext cx="894565" cy="894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076374" y="888795"/>
            <a:ext cx="10058400" cy="86066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ألتقييم – أليوم 14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81691" y="3513275"/>
            <a:ext cx="56477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IQ" sz="4400" dirty="0"/>
              <a:t>دعونا نرى إبداعاتكم...</a:t>
            </a:r>
            <a:endParaRPr lang="en-US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233101"/>
            <a:ext cx="3693241" cy="276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41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1881" y="286603"/>
            <a:ext cx="7322426" cy="1380755"/>
          </a:xfrm>
          <a:solidFill>
            <a:srgbClr val="FF0000"/>
          </a:solidFill>
        </p:spPr>
        <p:txBody>
          <a:bodyPr/>
          <a:lstStyle/>
          <a:p>
            <a:pPr algn="ctr" rtl="1"/>
            <a:r>
              <a:rPr lang="ar-IQ" b="1" dirty="0" smtClean="0">
                <a:solidFill>
                  <a:schemeClr val="bg1"/>
                </a:solidFill>
              </a:rPr>
              <a:t>تاريخ ال</a:t>
            </a:r>
            <a:r>
              <a:rPr lang="en-US" b="1" dirty="0" smtClean="0">
                <a:solidFill>
                  <a:schemeClr val="bg1"/>
                </a:solidFill>
              </a:rPr>
              <a:t>CHAST 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IQ" sz="2400" b="1" dirty="0">
                <a:solidFill>
                  <a:schemeClr val="tx1"/>
                </a:solidFill>
              </a:rPr>
              <a:t>وضعت في البداية من قبل </a:t>
            </a:r>
            <a:r>
              <a:rPr lang="ar-IQ" sz="2400" b="1" dirty="0" smtClean="0">
                <a:solidFill>
                  <a:schemeClr val="tx1"/>
                </a:solidFill>
              </a:rPr>
              <a:t> منظمة </a:t>
            </a:r>
            <a:r>
              <a:rPr lang="ar-IQ" sz="2400" b="1" dirty="0" err="1" smtClean="0">
                <a:solidFill>
                  <a:schemeClr val="tx1"/>
                </a:solidFill>
              </a:rPr>
              <a:t>كاريتاس</a:t>
            </a:r>
            <a:r>
              <a:rPr lang="ar-IQ" sz="2400" b="1" dirty="0" smtClean="0">
                <a:solidFill>
                  <a:schemeClr val="tx1"/>
                </a:solidFill>
              </a:rPr>
              <a:t> </a:t>
            </a:r>
            <a:r>
              <a:rPr lang="ar-IQ" sz="2400" b="1" dirty="0">
                <a:solidFill>
                  <a:schemeClr val="tx1"/>
                </a:solidFill>
              </a:rPr>
              <a:t>لسياق الصومال في عام 2002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2400" b="1" dirty="0">
                <a:solidFill>
                  <a:schemeClr val="tx1"/>
                </a:solidFill>
              </a:rPr>
              <a:t>ولدت من توصيات قادمة من نهج </a:t>
            </a:r>
            <a:r>
              <a:rPr lang="en-IN" sz="2400" b="1" dirty="0">
                <a:solidFill>
                  <a:schemeClr val="tx1"/>
                </a:solidFill>
              </a:rPr>
              <a:t>PHAST </a:t>
            </a:r>
            <a:r>
              <a:rPr lang="ar-IQ" sz="2400" b="1" dirty="0">
                <a:solidFill>
                  <a:schemeClr val="tx1"/>
                </a:solidFill>
              </a:rPr>
              <a:t>الذي تم تنفيذه محليًا - النظافة التشاركية وتحول الصرف الصحي -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ar-IQ" sz="2400" b="1" dirty="0" smtClean="0">
                <a:solidFill>
                  <a:schemeClr val="tx1"/>
                </a:solidFill>
              </a:rPr>
              <a:t>تم تكييفها </a:t>
            </a:r>
            <a:r>
              <a:rPr lang="ar-IQ" sz="2400" b="1" dirty="0">
                <a:solidFill>
                  <a:schemeClr val="tx1"/>
                </a:solidFill>
              </a:rPr>
              <a:t>لتناسب الاحتياجات المحددة وفهم الأطفال </a:t>
            </a:r>
            <a:r>
              <a:rPr lang="ar-IQ" sz="2400" b="1" dirty="0" smtClean="0">
                <a:solidFill>
                  <a:schemeClr val="tx1"/>
                </a:solidFill>
              </a:rPr>
              <a:t>الصوماليين</a:t>
            </a:r>
            <a:endParaRPr lang="ar-IQ" sz="2400" b="1" dirty="0">
              <a:solidFill>
                <a:schemeClr val="tx1"/>
              </a:solidFill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2400" b="1" dirty="0" smtClean="0">
                <a:solidFill>
                  <a:schemeClr val="tx1"/>
                </a:solidFill>
              </a:rPr>
              <a:t>نفذت </a:t>
            </a:r>
            <a:r>
              <a:rPr lang="en-IN" sz="2400" b="1" dirty="0">
                <a:solidFill>
                  <a:schemeClr val="tx1"/>
                </a:solidFill>
              </a:rPr>
              <a:t>FRC CHAST </a:t>
            </a:r>
            <a:r>
              <a:rPr lang="ar-IQ" sz="2400" b="1" dirty="0">
                <a:solidFill>
                  <a:schemeClr val="tx1"/>
                </a:solidFill>
              </a:rPr>
              <a:t>لجزر </a:t>
            </a:r>
            <a:r>
              <a:rPr lang="ar-IQ" sz="2400" b="1" dirty="0" smtClean="0">
                <a:solidFill>
                  <a:schemeClr val="tx1"/>
                </a:solidFill>
              </a:rPr>
              <a:t>سلمون  و </a:t>
            </a:r>
            <a:r>
              <a:rPr lang="ar-IQ" sz="2400" b="1" dirty="0" err="1" smtClean="0">
                <a:solidFill>
                  <a:schemeClr val="tx1"/>
                </a:solidFill>
              </a:rPr>
              <a:t>الفيتنام</a:t>
            </a:r>
            <a:endParaRPr lang="ar-IQ" sz="2400" b="1" dirty="0">
              <a:solidFill>
                <a:schemeClr val="tx1"/>
              </a:solidFill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2400" b="1" dirty="0" smtClean="0">
                <a:solidFill>
                  <a:schemeClr val="tx1"/>
                </a:solidFill>
              </a:rPr>
              <a:t>بناءً </a:t>
            </a:r>
            <a:r>
              <a:rPr lang="ar-IQ" sz="2400" b="1" dirty="0">
                <a:solidFill>
                  <a:schemeClr val="tx1"/>
                </a:solidFill>
              </a:rPr>
              <a:t>على تجربة جزر </a:t>
            </a:r>
            <a:r>
              <a:rPr lang="ar-IQ" sz="2400" b="1" dirty="0" smtClean="0">
                <a:solidFill>
                  <a:schemeClr val="tx1"/>
                </a:solidFill>
              </a:rPr>
              <a:t>سلمون   و الفيتنام ، طورت </a:t>
            </a:r>
            <a:r>
              <a:rPr lang="en-IN" sz="2400" b="1" dirty="0">
                <a:solidFill>
                  <a:schemeClr val="tx1"/>
                </a:solidFill>
              </a:rPr>
              <a:t>FRC CHAST </a:t>
            </a:r>
            <a:r>
              <a:rPr lang="ar-IQ" sz="2400" b="1" dirty="0">
                <a:solidFill>
                  <a:schemeClr val="tx1"/>
                </a:solidFill>
              </a:rPr>
              <a:t>للسياق العراقي</a:t>
            </a:r>
            <a:endParaRPr lang="en-IN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26" y="445860"/>
            <a:ext cx="1040664" cy="1062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635" y="518218"/>
            <a:ext cx="917523" cy="91752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8183" y="3079377"/>
            <a:ext cx="2588119" cy="244762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1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1025394"/>
            <a:ext cx="9654988" cy="658177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r" rtl="1"/>
            <a:r>
              <a:rPr lang="ar-IQ" sz="3600" b="1" dirty="0">
                <a:solidFill>
                  <a:schemeClr val="bg1"/>
                </a:solidFill>
                <a:latin typeface="+mn-lt"/>
              </a:rPr>
              <a:t>ما تحتاجه لتنفيذ </a:t>
            </a:r>
            <a:r>
              <a:rPr lang="en-US" sz="3600" b="1" dirty="0">
                <a:solidFill>
                  <a:schemeClr val="bg1"/>
                </a:solidFill>
                <a:latin typeface="+mn-lt"/>
              </a:rPr>
              <a:t>CHAST </a:t>
            </a:r>
            <a:r>
              <a:rPr lang="ar-IQ" sz="3600" b="1" dirty="0">
                <a:solidFill>
                  <a:schemeClr val="bg1"/>
                </a:solidFill>
                <a:latin typeface="+mn-lt"/>
              </a:rPr>
              <a:t>في المدرسة</a:t>
            </a:r>
            <a:endParaRPr lang="en-IN" sz="36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12" name="Text Placeholder 7"/>
          <p:cNvSpPr txBox="1">
            <a:spLocks/>
          </p:cNvSpPr>
          <p:nvPr/>
        </p:nvSpPr>
        <p:spPr>
          <a:xfrm>
            <a:off x="3650778" y="1804595"/>
            <a:ext cx="7234518" cy="459555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400" b="1"/>
            </a:lvl1pPr>
            <a:lvl2pPr marL="38404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algn="r" rtl="1"/>
            <a:r>
              <a:rPr lang="ar-IQ" dirty="0"/>
              <a:t>مشروع المياه والصرف الصحي.</a:t>
            </a:r>
          </a:p>
          <a:p>
            <a:pPr algn="r" rtl="1"/>
            <a:r>
              <a:rPr lang="ar-IQ" dirty="0"/>
              <a:t>تعاون مديرية التربية.</a:t>
            </a:r>
          </a:p>
          <a:p>
            <a:pPr algn="r" rtl="1"/>
            <a:r>
              <a:rPr lang="ar-IQ" dirty="0"/>
              <a:t>الاهتمام من الجهات المانحة.</a:t>
            </a:r>
          </a:p>
          <a:p>
            <a:pPr algn="r" rtl="1"/>
            <a:r>
              <a:rPr lang="ar-IQ" dirty="0"/>
              <a:t>توافر مجموعات </a:t>
            </a:r>
            <a:r>
              <a:rPr lang="fr-FR" dirty="0"/>
              <a:t>CHAST .</a:t>
            </a:r>
          </a:p>
          <a:p>
            <a:pPr algn="r" rtl="1"/>
            <a:r>
              <a:rPr lang="ar-IQ" dirty="0"/>
              <a:t>توافر الأطفال في المدارس.</a:t>
            </a:r>
          </a:p>
          <a:p>
            <a:pPr algn="r" rtl="1"/>
            <a:r>
              <a:rPr lang="ar-IQ" dirty="0"/>
              <a:t>متطوع / مروج النظافة المدربين على جلسات </a:t>
            </a:r>
            <a:r>
              <a:rPr lang="fr-FR" dirty="0"/>
              <a:t>CHAST.</a:t>
            </a:r>
          </a:p>
          <a:p>
            <a:pPr algn="r" rtl="1"/>
            <a:r>
              <a:rPr lang="ar-IQ" dirty="0"/>
              <a:t>تكييف وترجمة دليل المعلم.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algn="r" rtl="1"/>
            <a:endParaRPr lang="fr-FR" dirty="0"/>
          </a:p>
          <a:p>
            <a:pPr algn="r" rt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12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r" rtl="1"/>
            <a:r>
              <a:rPr lang="ar-IQ" b="1" dirty="0">
                <a:solidFill>
                  <a:schemeClr val="bg1"/>
                </a:solidFill>
                <a:latin typeface="+mn-lt"/>
              </a:rPr>
              <a:t>النتائج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75267" y="2165872"/>
            <a:ext cx="67907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IQ" dirty="0"/>
              <a:t>بدأ الأطفال بغسل أيديهم بالماء والصابون بانتظام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IQ" dirty="0"/>
              <a:t>تحسنت نظافة المراحيض بشكل ملحوظ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IQ" dirty="0"/>
              <a:t>تم ملاحظة بأن الفصول الدراسية بدأت نظيفة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IQ" dirty="0"/>
              <a:t>بدأ الأطفال في مساعدة الأمهات على تنظيف المنزل والمطبخ وغسل الخضروات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IQ" dirty="0"/>
              <a:t>بدأ العديد من الأطفال بغسل اسنانهم بالفرشاة مرتين بعد حضورهم ل</a:t>
            </a:r>
            <a:r>
              <a:rPr lang="en-US" dirty="0"/>
              <a:t>CHAST</a:t>
            </a:r>
          </a:p>
        </p:txBody>
      </p:sp>
      <p:pic>
        <p:nvPicPr>
          <p:cNvPr id="12" name="Picture 1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6" y="2165872"/>
            <a:ext cx="4546667" cy="340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6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:\Users\LEAF Society\Downloads\Shareit\ONEPLUS A6000\photo\IMG-20190411-WA003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25166" y="2377151"/>
            <a:ext cx="1694329" cy="21111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892366"/>
            <a:ext cx="9654988" cy="844994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ملاحظات من قبل المتطوعين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3" y="130829"/>
            <a:ext cx="894565" cy="8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 rot="19979817" flipH="1">
            <a:off x="5977555" y="2160442"/>
            <a:ext cx="3712094" cy="228476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IQ" sz="1600" dirty="0">
                <a:solidFill>
                  <a:schemeClr val="tx1"/>
                </a:solidFill>
              </a:rPr>
              <a:t>كنت سعيدًا جدًا لمدة 11 يومًا. </a:t>
            </a:r>
            <a:r>
              <a:rPr lang="ar-IQ" sz="1600" dirty="0" smtClean="0">
                <a:solidFill>
                  <a:schemeClr val="tx1"/>
                </a:solidFill>
              </a:rPr>
              <a:t>هذا المنهج هي </a:t>
            </a:r>
            <a:r>
              <a:rPr lang="ar-IQ" sz="1600" dirty="0">
                <a:solidFill>
                  <a:schemeClr val="tx1"/>
                </a:solidFill>
              </a:rPr>
              <a:t>أفضل طريقة لتعزيز النظافة للأطفال ، لقد غيّرت الطريقة التي أعمل بها مع الأطفال "،" شكرًا على هذه الفرصة ، لن أنسى أبدًا "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 rot="1651121">
            <a:off x="1894456" y="2194628"/>
            <a:ext cx="3746410" cy="199982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IQ" sz="1400" dirty="0">
                <a:solidFill>
                  <a:schemeClr val="tx1"/>
                </a:solidFill>
              </a:rPr>
              <a:t>منهجية ال </a:t>
            </a:r>
            <a:r>
              <a:rPr lang="en-IN" sz="1400" dirty="0">
                <a:solidFill>
                  <a:schemeClr val="tx1"/>
                </a:solidFill>
              </a:rPr>
              <a:t>CHAST  </a:t>
            </a:r>
            <a:r>
              <a:rPr lang="ar-IQ" sz="1400" dirty="0">
                <a:solidFill>
                  <a:schemeClr val="tx1"/>
                </a:solidFill>
              </a:rPr>
              <a:t>تغير حياتي شخصيا . بدأت بالغناء والرقص ، وهو ما لم فعلته في حياتي من قبل. لم أكن أعتقد في يوم أنني سوف أرقص وأغني ، </a:t>
            </a:r>
            <a:r>
              <a:rPr lang="ar-IQ" sz="1400" dirty="0" smtClean="0">
                <a:solidFill>
                  <a:schemeClr val="tx1"/>
                </a:solidFill>
              </a:rPr>
              <a:t>ال </a:t>
            </a:r>
            <a:r>
              <a:rPr lang="en-US" sz="1400" dirty="0" smtClean="0">
                <a:solidFill>
                  <a:schemeClr val="tx1"/>
                </a:solidFill>
              </a:rPr>
              <a:t>CHAST</a:t>
            </a:r>
            <a:r>
              <a:rPr lang="ar-IQ" sz="1400" dirty="0" smtClean="0">
                <a:solidFill>
                  <a:schemeClr val="tx1"/>
                </a:solidFill>
              </a:rPr>
              <a:t>جعلني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ar-IQ" sz="1400" dirty="0" smtClean="0">
                <a:solidFill>
                  <a:schemeClr val="tx1"/>
                </a:solidFill>
              </a:rPr>
              <a:t>أساعد </a:t>
            </a:r>
            <a:r>
              <a:rPr lang="ar-IQ" sz="1400" dirty="0">
                <a:solidFill>
                  <a:schemeClr val="tx1"/>
                </a:solidFill>
              </a:rPr>
              <a:t>الأطفال </a:t>
            </a:r>
            <a:r>
              <a:rPr lang="ar-IQ" sz="1400" dirty="0" smtClean="0">
                <a:solidFill>
                  <a:schemeClr val="tx1"/>
                </a:solidFill>
              </a:rPr>
              <a:t>لتغير سلوك السيئ بطرق ترفيهية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2943861" y="4488341"/>
            <a:ext cx="3708018" cy="150607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en-IN" dirty="0">
                <a:solidFill>
                  <a:schemeClr val="tx1"/>
                </a:solidFill>
              </a:rPr>
              <a:t> CHAST </a:t>
            </a:r>
            <a:r>
              <a:rPr lang="ar-IQ" dirty="0">
                <a:solidFill>
                  <a:schemeClr val="tx1"/>
                </a:solidFill>
              </a:rPr>
              <a:t>هي أفضل منهجية فعالة . الأشياء التي تتعلمها في </a:t>
            </a:r>
            <a:r>
              <a:rPr lang="en-IN" dirty="0">
                <a:solidFill>
                  <a:schemeClr val="tx1"/>
                </a:solidFill>
              </a:rPr>
              <a:t>CHAST </a:t>
            </a:r>
            <a:r>
              <a:rPr lang="ar-IQ" dirty="0">
                <a:solidFill>
                  <a:schemeClr val="tx1"/>
                </a:solidFill>
              </a:rPr>
              <a:t>سيبقى للأبد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619828" y="4488341"/>
            <a:ext cx="1990165" cy="280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IQ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سمية – متطوعة من فرع دهوك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7972" y="4118639"/>
            <a:ext cx="1491114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IQ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عامر – متطوع فرع دهوك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06009" y="6082753"/>
            <a:ext cx="1521570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IQ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دونيا – متطوعة فرع أربيل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972" y="2120615"/>
            <a:ext cx="1618400" cy="20303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606009" y="4470381"/>
            <a:ext cx="1310958" cy="165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52682" y="1845734"/>
            <a:ext cx="6502998" cy="2336301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IQ" sz="16600" b="1" dirty="0" smtClean="0">
                <a:solidFill>
                  <a:schemeClr val="tx1"/>
                </a:solidFill>
              </a:rPr>
              <a:t>شكرا</a:t>
            </a:r>
            <a:endParaRPr lang="en-IN" sz="166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73"/>
          <a:stretch/>
        </p:blipFill>
        <p:spPr>
          <a:xfrm rot="16200000">
            <a:off x="-206064" y="1253424"/>
            <a:ext cx="5514043" cy="4404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827494" y="4182035"/>
            <a:ext cx="7189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dirty="0" smtClean="0"/>
              <a:t>لمزيد من المعلومات ، اتصل ب</a:t>
            </a:r>
            <a:endParaRPr lang="fr-FR" dirty="0" smtClean="0"/>
          </a:p>
          <a:p>
            <a:pPr algn="r" rtl="1"/>
            <a:r>
              <a:rPr lang="ar-IQ" dirty="0" smtClean="0"/>
              <a:t>ريناس حسين </a:t>
            </a:r>
            <a:r>
              <a:rPr lang="ar-IQ" dirty="0" smtClean="0">
                <a:hlinkClick r:id="rId3"/>
              </a:rPr>
              <a:t>–</a:t>
            </a:r>
            <a:r>
              <a:rPr lang="ar-IQ" dirty="0" smtClean="0"/>
              <a:t> مدير مشروع                           </a:t>
            </a:r>
            <a:r>
              <a:rPr lang="fr-FR" dirty="0" smtClean="0">
                <a:hlinkClick r:id="rId3"/>
              </a:rPr>
              <a:t>sinhpsup-iraq.frc@croix-rouge.fr</a:t>
            </a:r>
            <a:endParaRPr lang="fr-FR" dirty="0" smtClean="0"/>
          </a:p>
          <a:p>
            <a:pPr algn="r" rtl="1"/>
            <a:r>
              <a:rPr lang="ar-IQ" dirty="0" smtClean="0"/>
              <a:t>ليندساي </a:t>
            </a:r>
            <a:r>
              <a:rPr lang="ar-IQ" dirty="0"/>
              <a:t>ساثيانيسان </a:t>
            </a:r>
            <a:r>
              <a:rPr lang="ar-IQ" dirty="0" smtClean="0"/>
              <a:t>– استشاري ال</a:t>
            </a:r>
            <a:r>
              <a:rPr lang="en-US" dirty="0" smtClean="0"/>
              <a:t>CHAST</a:t>
            </a:r>
            <a:r>
              <a:rPr lang="ar-IQ" dirty="0" smtClean="0"/>
              <a:t>                      </a:t>
            </a:r>
            <a:r>
              <a:rPr lang="fr-FR" dirty="0" smtClean="0">
                <a:hlinkClick r:id="rId4"/>
              </a:rPr>
              <a:t>lindsaynesan@gmail.com</a:t>
            </a:r>
            <a:r>
              <a:rPr lang="ar-IQ" dirty="0" smtClean="0"/>
              <a:t>  </a:t>
            </a:r>
            <a:endParaRPr lang="fr-FR" dirty="0" smtClean="0"/>
          </a:p>
          <a:p>
            <a:pPr algn="r" rtl="1"/>
            <a:r>
              <a:rPr lang="ar-IQ" sz="1400" dirty="0" smtClean="0"/>
              <a:t>سيمون </a:t>
            </a:r>
            <a:r>
              <a:rPr lang="ar-IQ" sz="1400" dirty="0"/>
              <a:t>دوريل - </a:t>
            </a:r>
            <a:r>
              <a:rPr lang="ar-IQ" sz="1400" dirty="0" smtClean="0"/>
              <a:t>مستشارالإقليمي للمشارع المياه والصرف الصحي        </a:t>
            </a:r>
            <a:r>
              <a:rPr lang="fr-FR" dirty="0" smtClean="0">
                <a:hlinkClick r:id="rId5"/>
              </a:rPr>
              <a:t>simon.doreille@croix-rouge.fr</a:t>
            </a:r>
            <a:r>
              <a:rPr lang="ar-IQ" dirty="0" smtClean="0"/>
              <a:t> </a:t>
            </a:r>
            <a:r>
              <a:rPr lang="fr-FR" dirty="0" smtClean="0"/>
              <a:t> </a:t>
            </a:r>
          </a:p>
          <a:p>
            <a:pPr algn="r" rt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73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 rtl="1"/>
            <a:r>
              <a:rPr lang="ar-IQ" b="1" dirty="0" smtClean="0">
                <a:solidFill>
                  <a:schemeClr val="bg1"/>
                </a:solidFill>
                <a:latin typeface="+mn-lt"/>
              </a:rPr>
              <a:t>تبادل الخبرات في تسهيل الجلسات مع الأطفال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8"/>
            <a:ext cx="1116468" cy="938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234084" y="3052031"/>
            <a:ext cx="3822327" cy="2967159"/>
          </a:xfrm>
        </p:spPr>
        <p:txBody>
          <a:bodyPr/>
          <a:lstStyle/>
          <a:p>
            <a:pPr marL="0" indent="0" algn="r" rtl="1">
              <a:buNone/>
            </a:pPr>
            <a:endParaRPr lang="ar-IQ" dirty="0"/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v"/>
              <a:defRPr/>
            </a:pPr>
            <a:r>
              <a:rPr lang="ar-IQ" b="1" dirty="0" smtClean="0">
                <a:solidFill>
                  <a:schemeClr val="tx1"/>
                </a:solidFill>
              </a:rPr>
              <a:t>ما الذي يجب أن نفعل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1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2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274" y="1747892"/>
            <a:ext cx="501015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779061" y="3052031"/>
            <a:ext cx="3822327" cy="29671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Calibri" panose="020F0502020204030204" pitchFamily="34" charset="0"/>
              <a:buNone/>
            </a:pPr>
            <a:endParaRPr lang="ar-IQ" dirty="0" smtClean="0"/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v"/>
              <a:defRPr/>
            </a:pPr>
            <a:r>
              <a:rPr lang="ar-IQ" b="1" dirty="0" smtClean="0">
                <a:solidFill>
                  <a:schemeClr val="tx1"/>
                </a:solidFill>
              </a:rPr>
              <a:t>ما الذي يجب أن لا نفعل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1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 smtClean="0">
                <a:solidFill>
                  <a:schemeClr val="tx1"/>
                </a:solidFill>
              </a:rPr>
              <a:t>2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3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78" b="25413"/>
          <a:stretch/>
        </p:blipFill>
        <p:spPr>
          <a:xfrm>
            <a:off x="7854484" y="3903318"/>
            <a:ext cx="1477776" cy="1264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50" b="21337"/>
          <a:stretch/>
        </p:blipFill>
        <p:spPr>
          <a:xfrm>
            <a:off x="2029199" y="3916422"/>
            <a:ext cx="1155045" cy="133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5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722" y="409433"/>
            <a:ext cx="8221412" cy="1192745"/>
          </a:xfr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r" rtl="1"/>
            <a:r>
              <a:rPr lang="ar-SA" b="1" dirty="0">
                <a:solidFill>
                  <a:schemeClr val="bg1"/>
                </a:solidFill>
                <a:latin typeface="+mn-lt"/>
              </a:rPr>
              <a:t>ما هو تعزيز النظافة وتغيير السلوك؟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15" y="285328"/>
            <a:ext cx="1116468" cy="938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6411" y="306159"/>
            <a:ext cx="917523" cy="91752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847499" y="1908158"/>
            <a:ext cx="8208912" cy="430993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النظافة هي ممارسة </a:t>
            </a:r>
            <a:r>
              <a:rPr lang="ar-IQ" b="1" dirty="0" smtClean="0">
                <a:solidFill>
                  <a:schemeClr val="tx1"/>
                </a:solidFill>
              </a:rPr>
              <a:t>لإبقاء </a:t>
            </a:r>
            <a:r>
              <a:rPr lang="ar-IQ" b="1" dirty="0">
                <a:solidFill>
                  <a:schemeClr val="tx1"/>
                </a:solidFill>
              </a:rPr>
              <a:t>الشخص نفسه والمناطق المحيطة به نظيفة، خصوصا لتجنب المرض وانتشار العدوى</a:t>
            </a:r>
            <a:r>
              <a:rPr lang="ar-SA" b="1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وهي تركز على الأمراض التي تنتشر عن طريق البراز عن طريق الفم، وخاصة أمراض الإسهال</a:t>
            </a:r>
            <a:r>
              <a:rPr lang="ar-SA" b="1" dirty="0" smtClean="0">
                <a:solidFill>
                  <a:schemeClr val="tx1"/>
                </a:solidFill>
              </a:rPr>
              <a:t>.</a:t>
            </a:r>
            <a:endParaRPr lang="ar-IQ" b="1" dirty="0" smtClean="0">
              <a:solidFill>
                <a:schemeClr val="tx1"/>
              </a:solidFill>
            </a:endParaRP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ar-IQ" b="1" dirty="0">
                <a:solidFill>
                  <a:schemeClr val="tx1"/>
                </a:solidFill>
              </a:rPr>
              <a:t>الهدف الرئيسي من تعزيز النظافة هو: خفض معدل المرض – وفي النهاية القضاء على  الأمراض والوفيات الناتجة عن حالات وممارسات النظافة العامة السيئة.</a:t>
            </a:r>
          </a:p>
          <a:p>
            <a:pPr algn="r" rtl="1"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 rtl="1"/>
            <a:r>
              <a:rPr lang="ar-IQ" b="1" dirty="0">
                <a:solidFill>
                  <a:schemeClr val="bg1"/>
                </a:solidFill>
              </a:rPr>
              <a:t>مجموعة أدوات ال </a:t>
            </a:r>
            <a:r>
              <a:rPr lang="en-US" b="1" dirty="0" smtClean="0">
                <a:solidFill>
                  <a:schemeClr val="bg1"/>
                </a:solidFill>
              </a:rPr>
              <a:t>CHAS</a:t>
            </a:r>
            <a:r>
              <a:rPr lang="en-US" b="1" dirty="0">
                <a:solidFill>
                  <a:schemeClr val="bg1"/>
                </a:solidFill>
              </a:rPr>
              <a:t>T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711" y="1893134"/>
            <a:ext cx="2535936" cy="249936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22468" y="2079173"/>
            <a:ext cx="2534194" cy="317021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047" y="1901929"/>
            <a:ext cx="2547156" cy="1800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Picture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55647" y="4046158"/>
            <a:ext cx="1135991" cy="188595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698" y="4805038"/>
            <a:ext cx="2035814" cy="15585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227" y="4665197"/>
            <a:ext cx="1440160" cy="1399256"/>
          </a:xfrm>
          <a:prstGeom prst="rect">
            <a:avLst/>
          </a:prstGeom>
        </p:spPr>
      </p:pic>
      <p:sp>
        <p:nvSpPr>
          <p:cNvPr id="13" name="Text Placeholder 2"/>
          <p:cNvSpPr txBox="1">
            <a:spLocks/>
          </p:cNvSpPr>
          <p:nvPr/>
        </p:nvSpPr>
        <p:spPr>
          <a:xfrm>
            <a:off x="6387047" y="5910546"/>
            <a:ext cx="1089518" cy="30781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r" defTabSz="457200" rtl="1"/>
            <a:r>
              <a:rPr lang="ar-IQ" sz="1200" dirty="0" smtClean="0">
                <a:solidFill>
                  <a:schemeClr val="tx1"/>
                </a:solidFill>
              </a:rPr>
              <a:t>دمية أريا</a:t>
            </a:r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1766" y="4388198"/>
            <a:ext cx="266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sz="1200" dirty="0"/>
              <a:t>لعبة الصحة والسلم وضعت ل </a:t>
            </a:r>
            <a:r>
              <a:rPr lang="en-IN" sz="1200" dirty="0"/>
              <a:t>CHAST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22468" y="5334065"/>
            <a:ext cx="24392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IQ" sz="1200" dirty="0" smtClean="0"/>
              <a:t>3 شخصيات ، أكرم ، جلال ، سارة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552940" y="4818306"/>
            <a:ext cx="156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r" rtl="1"/>
            <a:r>
              <a:rPr lang="ar-IQ" dirty="0"/>
              <a:t>دليل خطوة بخطوة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27937" y="3723062"/>
            <a:ext cx="64043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ar-IQ" dirty="0" smtClean="0"/>
              <a:t>بوسترات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79823" y="6024696"/>
            <a:ext cx="1002967" cy="25853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defPPr>
              <a:defRPr lang="en-US"/>
            </a:defPPr>
            <a:lvl1pPr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200"/>
            </a:lvl1pPr>
            <a:lvl2pPr marL="38404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ar-IQ" dirty="0" smtClean="0"/>
              <a:t>بطاقات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40302" y="6086557"/>
            <a:ext cx="117532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ar-IQ" dirty="0" smtClean="0"/>
              <a:t>أقلام التلوين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5203" y="2069887"/>
            <a:ext cx="1828223" cy="259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292" y="1845734"/>
            <a:ext cx="10058400" cy="4023360"/>
          </a:xfrm>
        </p:spPr>
        <p:txBody>
          <a:bodyPr/>
          <a:lstStyle/>
          <a:p>
            <a:pPr lvl="1" algn="r" rtl="1"/>
            <a:r>
              <a:rPr lang="ar-IQ" b="1" dirty="0"/>
              <a:t>مناطق مختلفة ، واقع مختلف =&gt; صور مختلفة!</a:t>
            </a:r>
          </a:p>
          <a:p>
            <a:pPr lvl="1" algn="r" rtl="1"/>
            <a:r>
              <a:rPr lang="ar-IQ" b="1" dirty="0"/>
              <a:t>يجب أن تطابق الصور مع بيئة الأطفال</a:t>
            </a:r>
          </a:p>
          <a:p>
            <a:pPr lvl="1" algn="r" rtl="1"/>
            <a:r>
              <a:rPr lang="ar-IQ" b="1" dirty="0"/>
              <a:t>ارتداء الحجاب على سبيل المثال يختلف في المناطق الكردية والعربية</a:t>
            </a:r>
          </a:p>
          <a:p>
            <a:pPr lvl="1" algn="r" rtl="1"/>
            <a:r>
              <a:rPr lang="ar-IQ" b="1" dirty="0"/>
              <a:t>إذا كان هناك شيء ما لا يطابق واقع الأطفال أثناء التنفيذ في أحد المجالات ، فيمكن تكييفه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ar-IQ" b="1" dirty="0">
                <a:solidFill>
                  <a:schemeClr val="bg1"/>
                </a:solidFill>
                <a:latin typeface="+mn-lt"/>
              </a:rPr>
              <a:t>الإصدارات الكردية والعربية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227" y="2577121"/>
            <a:ext cx="2324988" cy="32919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956" y="3463265"/>
            <a:ext cx="3068135" cy="21669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38" y="2577121"/>
            <a:ext cx="2324989" cy="329197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060956" y="3012647"/>
            <a:ext cx="2166902" cy="306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08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289338" cy="4023360"/>
          </a:xfrm>
        </p:spPr>
        <p:txBody>
          <a:bodyPr>
            <a:normAutofit fontScale="92500" lnSpcReduction="20000"/>
          </a:bodyPr>
          <a:lstStyle/>
          <a:p>
            <a:pPr lvl="1" algn="r" rtl="1"/>
            <a:r>
              <a:rPr lang="ar-IQ" dirty="0"/>
              <a:t>إمكانية الحصول على المجموعة الكاملة مباشرة من أحد الموردين في دهوك (168 دولار) للمجموعة </a:t>
            </a:r>
            <a:r>
              <a:rPr lang="ar-IQ" dirty="0" smtClean="0"/>
              <a:t>الكاملة</a:t>
            </a:r>
          </a:p>
          <a:p>
            <a:pPr lvl="1" algn="r" rtl="1"/>
            <a:r>
              <a:rPr lang="ar-IQ" dirty="0"/>
              <a:t>يمكن أن يقدم الصليب الأحمر الفرنسي نسخة من ملف المشتريات مع عروض الأسعار التي تم جمعها حتى تتمكن المنظمات الأخرى من الحصول عليها </a:t>
            </a:r>
            <a:r>
              <a:rPr lang="ar-IQ" dirty="0" smtClean="0"/>
              <a:t>بسهولة</a:t>
            </a:r>
          </a:p>
          <a:p>
            <a:pPr lvl="1" algn="r" rtl="1"/>
            <a:endParaRPr lang="fr-FR" dirty="0"/>
          </a:p>
          <a:p>
            <a:pPr marL="201168" lvl="1" indent="0" algn="r" rtl="1">
              <a:buNone/>
            </a:pPr>
            <a:r>
              <a:rPr lang="ar-IQ" b="1" dirty="0" smtClean="0"/>
              <a:t>تحميل من الرابط</a:t>
            </a:r>
          </a:p>
          <a:p>
            <a:pPr lvl="1" algn="r" rtl="1"/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drive.google.com/open?id=1JDnxYSdjrKzZgXKKSSSxibGtVYPbILT9</a:t>
            </a:r>
            <a:r>
              <a:rPr lang="en-US" u="sng" dirty="0"/>
              <a:t/>
            </a:r>
            <a:br>
              <a:rPr lang="en-US" u="sng" dirty="0"/>
            </a:br>
            <a:r>
              <a:rPr lang="ar-IQ" dirty="0" smtClean="0"/>
              <a:t>و طباعته بنفسك</a:t>
            </a:r>
            <a:r>
              <a:rPr lang="en-US" dirty="0" smtClean="0"/>
              <a:t>!  </a:t>
            </a:r>
          </a:p>
          <a:p>
            <a:pPr lvl="1" algn="r" rtl="1"/>
            <a:endParaRPr lang="en-US" dirty="0"/>
          </a:p>
          <a:p>
            <a:pPr lvl="1" algn="r" rtl="1"/>
            <a:r>
              <a:rPr lang="ar-IQ" dirty="0"/>
              <a:t>في حالة رغبة أي منظمة خارجية في استخدامها ، قم بالإبلاغ عبر البريد الإلكتروني </a:t>
            </a:r>
            <a:r>
              <a:rPr lang="en-US" dirty="0"/>
              <a:t>watsan.dept@ircs.org.iq </a:t>
            </a:r>
            <a:r>
              <a:rPr lang="ar-IQ" dirty="0" smtClean="0"/>
              <a:t> و </a:t>
            </a:r>
            <a:r>
              <a:rPr lang="en-US" dirty="0"/>
              <a:t>hod-iraq.frc@croix-rouge.fr </a:t>
            </a:r>
            <a:r>
              <a:rPr lang="ar-IQ" dirty="0" smtClean="0"/>
              <a:t> مع </a:t>
            </a:r>
            <a:r>
              <a:rPr lang="ar-IQ" dirty="0"/>
              <a:t>توفير المعلومات التالية</a:t>
            </a:r>
            <a:r>
              <a:rPr lang="ar-IQ" dirty="0" smtClean="0"/>
              <a:t>:</a:t>
            </a:r>
          </a:p>
          <a:p>
            <a:pPr lvl="1" algn="r" rtl="1"/>
            <a:r>
              <a:rPr lang="ar-IQ" dirty="0" smtClean="0"/>
              <a:t>إسم المنظمة</a:t>
            </a:r>
            <a:endParaRPr lang="en-US" dirty="0"/>
          </a:p>
          <a:p>
            <a:pPr lvl="1" algn="r" rtl="1"/>
            <a:r>
              <a:rPr lang="ar-IQ" dirty="0" smtClean="0"/>
              <a:t>المحافظة </a:t>
            </a:r>
            <a:r>
              <a:rPr lang="ar-IQ" dirty="0"/>
              <a:t>والقضاء التي حيث سيتم تنفيذ </a:t>
            </a:r>
            <a:r>
              <a:rPr lang="en-US" dirty="0" smtClean="0"/>
              <a:t>CHAST</a:t>
            </a:r>
            <a:r>
              <a:rPr lang="ar-IQ" dirty="0" smtClean="0"/>
              <a:t> </a:t>
            </a:r>
            <a:endParaRPr lang="en-US" dirty="0" smtClean="0"/>
          </a:p>
          <a:p>
            <a:pPr lvl="1" algn="r" rtl="1"/>
            <a:r>
              <a:rPr lang="ar-IQ" dirty="0" smtClean="0"/>
              <a:t>عدد المدارس</a:t>
            </a:r>
            <a:endParaRPr lang="en-US" b="1" dirty="0"/>
          </a:p>
          <a:p>
            <a:pPr lvl="1" algn="r" rtl="1"/>
            <a:r>
              <a:rPr lang="ar-IQ" dirty="0" smtClean="0"/>
              <a:t>عدد الأطفال المستهدفين</a:t>
            </a:r>
            <a:endParaRPr lang="en-US" dirty="0"/>
          </a:p>
          <a:p>
            <a:pPr marL="201168" lvl="1" indent="0" algn="r" rtl="1">
              <a:buNone/>
            </a:pPr>
            <a:r>
              <a:rPr lang="ar-IQ" dirty="0"/>
              <a:t>ألنتائج و الأخطاء ، تحديات و صعوبات ، أي أقتراح ، نتستقبلها بصدر منفتح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08" y="286603"/>
            <a:ext cx="9437692" cy="1450757"/>
          </a:xfrm>
          <a:solidFill>
            <a:srgbClr val="FF0000"/>
          </a:solidFill>
        </p:spPr>
        <p:txBody>
          <a:bodyPr anchor="ctr"/>
          <a:lstStyle/>
          <a:p>
            <a:pPr algn="ctr"/>
            <a:r>
              <a:rPr lang="ar-IQ" b="1" dirty="0">
                <a:solidFill>
                  <a:schemeClr val="bg1"/>
                </a:solidFill>
                <a:latin typeface="+mn-lt"/>
              </a:rPr>
              <a:t>أين يمكن الحصول </a:t>
            </a:r>
            <a:r>
              <a:rPr lang="ar-IQ" b="1" dirty="0" smtClean="0">
                <a:solidFill>
                  <a:schemeClr val="bg1"/>
                </a:solidFill>
                <a:latin typeface="+mn-lt"/>
              </a:rPr>
              <a:t>على الأدوات؟</a:t>
            </a:r>
            <a:endParaRPr lang="en-IN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65" y="286603"/>
            <a:ext cx="894565" cy="894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694" y="178229"/>
            <a:ext cx="917523" cy="9175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9555"/>
          <a:stretch/>
        </p:blipFill>
        <p:spPr>
          <a:xfrm>
            <a:off x="9556172" y="1737360"/>
            <a:ext cx="2223655" cy="20033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6369" y="3740727"/>
            <a:ext cx="2455333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FF0000"/>
      </a:accent1>
      <a:accent2>
        <a:srgbClr val="FF0000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FF0000"/>
    </a:accent1>
    <a:accent2>
      <a:srgbClr val="FF0000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FF0000"/>
    </a:accent1>
    <a:accent2>
      <a:srgbClr val="FF0000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4598</TotalTime>
  <Words>1440</Words>
  <Application>Microsoft Office PowerPoint</Application>
  <PresentationFormat>Widescreen</PresentationFormat>
  <Paragraphs>276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Segoe UI Symbol</vt:lpstr>
      <vt:lpstr>Times New Roman</vt:lpstr>
      <vt:lpstr>Wingdings</vt:lpstr>
      <vt:lpstr>Retrospect</vt:lpstr>
      <vt:lpstr>تدريب الأطفال على النظافة والصرف الصحي  </vt:lpstr>
      <vt:lpstr>الترحيب</vt:lpstr>
      <vt:lpstr> ما هو ال CHAST </vt:lpstr>
      <vt:lpstr>تاريخ الCHAST </vt:lpstr>
      <vt:lpstr>تبادل الخبرات في تسهيل الجلسات مع الأطفال</vt:lpstr>
      <vt:lpstr>ما هو تعزيز النظافة وتغيير السلوك؟</vt:lpstr>
      <vt:lpstr>مجموعة أدوات ال CHAST</vt:lpstr>
      <vt:lpstr>الإصدارات الكردية والعربية</vt:lpstr>
      <vt:lpstr>أين يمكن الحصول على الأدوات؟</vt:lpstr>
      <vt:lpstr>كيف تم تطوير CHAST  للسياق العراقي  </vt:lpstr>
      <vt:lpstr> دراسة مفصلة للمواقف والممارسات في المدارس</vt:lpstr>
      <vt:lpstr>توظيف فنان محلي</vt:lpstr>
      <vt:lpstr>PowerPoint Presentation</vt:lpstr>
      <vt:lpstr> اختبار قبلي ل IEC</vt:lpstr>
      <vt:lpstr>تعديلات على IEC</vt:lpstr>
      <vt:lpstr>ترتيب دليل ال CHAST بالعربي و الانكليزي ، تدريب المدربين</vt:lpstr>
      <vt:lpstr>تنفيذ خطوات ال CHAST</vt:lpstr>
      <vt:lpstr>تنظيم ورشة - الدروس المستفادة</vt:lpstr>
      <vt:lpstr>خطوات الCHAST – مدخلات &amp; إقتراحات</vt:lpstr>
      <vt:lpstr>هيكلية ال CHAST</vt:lpstr>
      <vt:lpstr>أليوم الأول – 4 نشاطات</vt:lpstr>
      <vt:lpstr>أليوم الثاني – 2 نشاط</vt:lpstr>
      <vt:lpstr>أليوم الثالث – 2 نشاط</vt:lpstr>
      <vt:lpstr>أليوم الرابع – 2 نشاط</vt:lpstr>
      <vt:lpstr>PowerPoint Presentation</vt:lpstr>
      <vt:lpstr>PowerPoint Presentation</vt:lpstr>
      <vt:lpstr>أليوم الخامس – 3 نشاط</vt:lpstr>
      <vt:lpstr>أليوم السادس – 2 نشاط</vt:lpstr>
      <vt:lpstr>أليوم السابع – 2 نشاط</vt:lpstr>
      <vt:lpstr>أليوم الثامن – 2 نشاط</vt:lpstr>
      <vt:lpstr>أليوم التاسع – 2 نشاط</vt:lpstr>
      <vt:lpstr>أليوم العاشر – 2 نشاط</vt:lpstr>
      <vt:lpstr>أليوم الحادي عشر – 3 نشاط</vt:lpstr>
      <vt:lpstr>PowerPoint Presentation</vt:lpstr>
      <vt:lpstr>تشكيل لجنة النظافة - يوم 12</vt:lpstr>
      <vt:lpstr>تحديد المؤشرات - اليوم 12</vt:lpstr>
      <vt:lpstr>تحديد المؤشرات - اليوم 12</vt:lpstr>
      <vt:lpstr>ألتدريب – اليوم 13 </vt:lpstr>
      <vt:lpstr>ألتقييم – أليوم 14</vt:lpstr>
      <vt:lpstr>ما تحتاجه لتنفيذ CHAST في المدرسة</vt:lpstr>
      <vt:lpstr>النتائج</vt:lpstr>
      <vt:lpstr>ملاحظات من قبل المتطوعين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 Hygiene and Sanitation Training – CHAST</dc:title>
  <dc:creator>S.L.Sathiya Nesan</dc:creator>
  <cp:lastModifiedBy>Renas </cp:lastModifiedBy>
  <cp:revision>394</cp:revision>
  <cp:lastPrinted>2019-09-22T08:41:07Z</cp:lastPrinted>
  <dcterms:created xsi:type="dcterms:W3CDTF">2019-03-22T10:54:52Z</dcterms:created>
  <dcterms:modified xsi:type="dcterms:W3CDTF">2019-12-04T21:36:06Z</dcterms:modified>
</cp:coreProperties>
</file>