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9.jpg" ContentType="image/jpeg"/>
  <Override PartName="/ppt/media/image10.jpg" ContentType="image/jpeg"/>
  <Override PartName="/ppt/notesSlides/notesSlide1.xml" ContentType="application/vnd.openxmlformats-officedocument.presentationml.notesSlide+xml"/>
  <Override PartName="/ppt/media/image72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4"/>
  </p:notesMasterIdLst>
  <p:sldIdLst>
    <p:sldId id="256" r:id="rId2"/>
    <p:sldId id="471" r:id="rId3"/>
    <p:sldId id="267" r:id="rId4"/>
    <p:sldId id="270" r:id="rId5"/>
    <p:sldId id="472" r:id="rId6"/>
    <p:sldId id="473" r:id="rId7"/>
    <p:sldId id="389" r:id="rId8"/>
    <p:sldId id="469" r:id="rId9"/>
    <p:sldId id="470" r:id="rId10"/>
    <p:sldId id="405" r:id="rId11"/>
    <p:sldId id="464" r:id="rId12"/>
    <p:sldId id="406" r:id="rId13"/>
    <p:sldId id="407" r:id="rId14"/>
    <p:sldId id="474" r:id="rId15"/>
    <p:sldId id="409" r:id="rId16"/>
    <p:sldId id="410" r:id="rId17"/>
    <p:sldId id="411" r:id="rId18"/>
    <p:sldId id="412" r:id="rId19"/>
    <p:sldId id="413" r:id="rId20"/>
    <p:sldId id="268" r:id="rId21"/>
    <p:sldId id="417" r:id="rId22"/>
    <p:sldId id="423" r:id="rId23"/>
    <p:sldId id="475" r:id="rId24"/>
    <p:sldId id="476" r:id="rId25"/>
    <p:sldId id="485" r:id="rId26"/>
    <p:sldId id="486" r:id="rId27"/>
    <p:sldId id="488" r:id="rId28"/>
    <p:sldId id="491" r:id="rId29"/>
    <p:sldId id="493" r:id="rId30"/>
    <p:sldId id="489" r:id="rId31"/>
    <p:sldId id="484" r:id="rId32"/>
    <p:sldId id="477" r:id="rId33"/>
    <p:sldId id="478" r:id="rId34"/>
    <p:sldId id="479" r:id="rId35"/>
    <p:sldId id="480" r:id="rId36"/>
    <p:sldId id="481" r:id="rId37"/>
    <p:sldId id="482" r:id="rId38"/>
    <p:sldId id="483" r:id="rId39"/>
    <p:sldId id="466" r:id="rId40"/>
    <p:sldId id="467" r:id="rId41"/>
    <p:sldId id="465" r:id="rId42"/>
    <p:sldId id="463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76832" autoAdjust="0"/>
  </p:normalViewPr>
  <p:slideViewPr>
    <p:cSldViewPr snapToGrid="0">
      <p:cViewPr varScale="1">
        <p:scale>
          <a:sx n="53" d="100"/>
          <a:sy n="53" d="100"/>
        </p:scale>
        <p:origin x="556" y="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D1CD01-9F1D-43FB-A732-FCFA26CC383E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F323D-8ACA-4DD6-82DB-B0A72E86151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8444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Make</a:t>
            </a:r>
            <a:r>
              <a:rPr lang="fr-FR" dirty="0" smtClean="0"/>
              <a:t> sure in the end </a:t>
            </a:r>
            <a:r>
              <a:rPr lang="fr-FR" dirty="0" err="1" smtClean="0"/>
              <a:t>that</a:t>
            </a:r>
            <a:r>
              <a:rPr lang="fr-FR" dirty="0" smtClean="0"/>
              <a:t> all the groups </a:t>
            </a:r>
            <a:r>
              <a:rPr lang="fr-FR" dirty="0" err="1" smtClean="0"/>
              <a:t>agree</a:t>
            </a:r>
            <a:r>
              <a:rPr lang="fr-FR" dirty="0" smtClean="0"/>
              <a:t> on:</a:t>
            </a:r>
          </a:p>
          <a:p>
            <a:pPr marL="171450" indent="-171450">
              <a:buFontTx/>
              <a:buChar char="-"/>
            </a:pPr>
            <a:r>
              <a:rPr lang="fr-FR" dirty="0" smtClean="0"/>
              <a:t>There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handwashing</a:t>
            </a:r>
            <a:r>
              <a:rPr lang="fr-FR" dirty="0" smtClean="0"/>
              <a:t> stations </a:t>
            </a:r>
            <a:r>
              <a:rPr lang="fr-FR" dirty="0" err="1" smtClean="0"/>
              <a:t>with</a:t>
            </a:r>
            <a:r>
              <a:rPr lang="fr-FR" dirty="0" smtClean="0"/>
              <a:t> soap</a:t>
            </a:r>
            <a:r>
              <a:rPr lang="fr-FR" baseline="0" dirty="0" smtClean="0"/>
              <a:t> and water </a:t>
            </a:r>
            <a:r>
              <a:rPr lang="fr-FR" baseline="0" dirty="0" err="1" smtClean="0"/>
              <a:t>next</a:t>
            </a:r>
            <a:r>
              <a:rPr lang="fr-FR" baseline="0" dirty="0" smtClean="0"/>
              <a:t> to the </a:t>
            </a:r>
            <a:r>
              <a:rPr lang="fr-FR" baseline="0" dirty="0" err="1" smtClean="0"/>
              <a:t>toilets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The </a:t>
            </a:r>
            <a:r>
              <a:rPr lang="fr-FR" baseline="0" dirty="0" err="1" smtClean="0"/>
              <a:t>toilets</a:t>
            </a:r>
            <a:r>
              <a:rPr lang="fr-FR" baseline="0" dirty="0" smtClean="0"/>
              <a:t> must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separated</a:t>
            </a:r>
            <a:r>
              <a:rPr lang="fr-FR" baseline="0" dirty="0" smtClean="0"/>
              <a:t> boys / girls / staff</a:t>
            </a:r>
          </a:p>
          <a:p>
            <a:pPr marL="171450" indent="-171450">
              <a:buFontTx/>
              <a:buChar char="-"/>
            </a:pPr>
            <a:r>
              <a:rPr lang="fr-FR" baseline="0" dirty="0" err="1" smtClean="0"/>
              <a:t>Space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storing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cleaning</a:t>
            </a:r>
            <a:r>
              <a:rPr lang="fr-FR" baseline="0" dirty="0" smtClean="0"/>
              <a:t> items</a:t>
            </a:r>
          </a:p>
          <a:p>
            <a:pPr marL="171450" indent="-171450">
              <a:buFontTx/>
              <a:buChar char="-"/>
            </a:pPr>
            <a:r>
              <a:rPr lang="fr-FR" baseline="0" dirty="0" err="1" smtClean="0"/>
              <a:t>Handwashing</a:t>
            </a:r>
            <a:r>
              <a:rPr lang="fr-FR" baseline="0" dirty="0" smtClean="0"/>
              <a:t> / </a:t>
            </a:r>
            <a:r>
              <a:rPr lang="fr-FR" baseline="0" dirty="0" err="1" smtClean="0"/>
              <a:t>toilets</a:t>
            </a:r>
            <a:r>
              <a:rPr lang="fr-FR" baseline="0" dirty="0" smtClean="0"/>
              <a:t> / </a:t>
            </a:r>
            <a:r>
              <a:rPr lang="fr-FR" baseline="0" dirty="0" err="1" smtClean="0"/>
              <a:t>drinking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adapted</a:t>
            </a:r>
            <a:r>
              <a:rPr lang="fr-FR" baseline="0" dirty="0" smtClean="0"/>
              <a:t> to the </a:t>
            </a:r>
            <a:r>
              <a:rPr lang="fr-FR" baseline="0" dirty="0" err="1" smtClean="0"/>
              <a:t>height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children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1 </a:t>
            </a:r>
            <a:r>
              <a:rPr lang="fr-FR" baseline="0" dirty="0" err="1" smtClean="0"/>
              <a:t>toilet</a:t>
            </a:r>
            <a:r>
              <a:rPr lang="fr-FR" baseline="0" dirty="0" smtClean="0"/>
              <a:t> at least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adapted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children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disabilities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access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easy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space</a:t>
            </a:r>
            <a:r>
              <a:rPr lang="fr-FR" baseline="0" dirty="0" smtClean="0"/>
              <a:t>, bars, </a:t>
            </a:r>
            <a:r>
              <a:rPr lang="fr-FR" baseline="0" dirty="0" err="1" smtClean="0"/>
              <a:t>seated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toilet</a:t>
            </a:r>
            <a:r>
              <a:rPr lang="fr-FR" baseline="0" dirty="0" smtClean="0"/>
              <a:t>)</a:t>
            </a:r>
          </a:p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F323D-8ACA-4DD6-82DB-B0A72E861514}" type="slidenum">
              <a:rPr lang="en-IN" smtClean="0"/>
              <a:t>31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49445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796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0193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893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9882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3690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918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56587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28151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46688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5834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5563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401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4.jpeg"/><Relationship Id="rId7" Type="http://schemas.openxmlformats.org/officeDocument/2006/relationships/image" Target="../media/image3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7.jpeg"/><Relationship Id="rId7" Type="http://schemas.openxmlformats.org/officeDocument/2006/relationships/image" Target="../media/image49.jpeg"/><Relationship Id="rId12" Type="http://schemas.openxmlformats.org/officeDocument/2006/relationships/image" Target="../media/image5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jpeg"/><Relationship Id="rId11" Type="http://schemas.openxmlformats.org/officeDocument/2006/relationships/image" Target="../media/image53.jpe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6.png"/><Relationship Id="rId9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6.png"/><Relationship Id="rId7" Type="http://schemas.openxmlformats.org/officeDocument/2006/relationships/image" Target="../media/image61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10" Type="http://schemas.openxmlformats.org/officeDocument/2006/relationships/image" Target="../media/image64.jpeg"/><Relationship Id="rId4" Type="http://schemas.openxmlformats.org/officeDocument/2006/relationships/image" Target="../media/image4.jpeg"/><Relationship Id="rId9" Type="http://schemas.openxmlformats.org/officeDocument/2006/relationships/image" Target="../media/image6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image" Target="../media/image4.jpeg"/><Relationship Id="rId7" Type="http://schemas.openxmlformats.org/officeDocument/2006/relationships/image" Target="../media/image8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1.jpeg"/><Relationship Id="rId11" Type="http://schemas.openxmlformats.org/officeDocument/2006/relationships/image" Target="../media/image31.jpeg"/><Relationship Id="rId5" Type="http://schemas.openxmlformats.org/officeDocument/2006/relationships/image" Target="../media/image80.jpeg"/><Relationship Id="rId10" Type="http://schemas.openxmlformats.org/officeDocument/2006/relationships/image" Target="../media/image85.jpeg"/><Relationship Id="rId4" Type="http://schemas.openxmlformats.org/officeDocument/2006/relationships/image" Target="../media/image79.jpeg"/><Relationship Id="rId9" Type="http://schemas.openxmlformats.org/officeDocument/2006/relationships/image" Target="../media/image84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jpeg"/><Relationship Id="rId3" Type="http://schemas.openxmlformats.org/officeDocument/2006/relationships/image" Target="../media/image6.png"/><Relationship Id="rId7" Type="http://schemas.openxmlformats.org/officeDocument/2006/relationships/image" Target="../media/image89.jpeg"/><Relationship Id="rId12" Type="http://schemas.openxmlformats.org/officeDocument/2006/relationships/image" Target="../media/image29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8.jpeg"/><Relationship Id="rId11" Type="http://schemas.openxmlformats.org/officeDocument/2006/relationships/image" Target="../media/image93.jpeg"/><Relationship Id="rId5" Type="http://schemas.openxmlformats.org/officeDocument/2006/relationships/image" Target="../media/image87.jpeg"/><Relationship Id="rId10" Type="http://schemas.openxmlformats.org/officeDocument/2006/relationships/image" Target="../media/image92.jpeg"/><Relationship Id="rId4" Type="http://schemas.openxmlformats.org/officeDocument/2006/relationships/image" Target="../media/image4.jpeg"/><Relationship Id="rId9" Type="http://schemas.openxmlformats.org/officeDocument/2006/relationships/image" Target="../media/image9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9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microsoft.com/office/2007/relationships/hdphoto" Target="../media/hdphoto1.wdp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4.png"/><Relationship Id="rId5" Type="http://schemas.openxmlformats.org/officeDocument/2006/relationships/image" Target="../media/image103.jpeg"/><Relationship Id="rId4" Type="http://schemas.openxmlformats.org/officeDocument/2006/relationships/image" Target="../media/image7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mailto:sinhpsup-iraq.frc@croix-rouge.fr" TargetMode="External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simon.doreille@croix-rouge.fr" TargetMode="External"/><Relationship Id="rId4" Type="http://schemas.openxmlformats.org/officeDocument/2006/relationships/hyperlink" Target="mailto:lindsaynesan@gmail.co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2.jpeg"/><Relationship Id="rId7" Type="http://schemas.openxmlformats.org/officeDocument/2006/relationships/image" Target="../media/image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4.png"/><Relationship Id="rId10" Type="http://schemas.openxmlformats.org/officeDocument/2006/relationships/image" Target="../media/image17.png"/><Relationship Id="rId4" Type="http://schemas.openxmlformats.org/officeDocument/2006/relationships/image" Target="../media/image13.jpe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hyperlink" Target="mailto:watsan.dept@ircs.org.iq" TargetMode="External"/><Relationship Id="rId7" Type="http://schemas.openxmlformats.org/officeDocument/2006/relationships/image" Target="../media/image22.jpeg"/><Relationship Id="rId2" Type="http://schemas.openxmlformats.org/officeDocument/2006/relationships/hyperlink" Target="https://drive.google.com/open?id=1JDnxYSdjrKzZgXKKSSSxibGtVYPbILT9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hyperlink" Target="mailto:hod-iraq.frc@croix-rouge.f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en-IN" dirty="0" smtClean="0">
                <a:solidFill>
                  <a:schemeClr val="bg1"/>
                </a:solidFill>
              </a:rPr>
              <a:t>CHILDREN HYGIENE AND SANITATION TRAINING – CHAST 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800599"/>
            <a:ext cx="10058400" cy="798021"/>
          </a:xfrm>
        </p:spPr>
        <p:txBody>
          <a:bodyPr/>
          <a:lstStyle/>
          <a:p>
            <a:pPr algn="ctr"/>
            <a:r>
              <a:rPr lang="en-IN" b="1" dirty="0" smtClean="0">
                <a:solidFill>
                  <a:schemeClr val="tx1"/>
                </a:solidFill>
              </a:rPr>
              <a:t>Presentation of CHAST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4632" y="4455621"/>
            <a:ext cx="1800000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511" y="4455621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4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4480"/>
            <a:ext cx="9902414" cy="880864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IN" sz="6000" b="1" dirty="0" smtClean="0">
                <a:solidFill>
                  <a:schemeClr val="bg1"/>
                </a:solidFill>
                <a:latin typeface="+mn-lt"/>
              </a:rPr>
              <a:t>CHAST adaptation to Iraq steps</a:t>
            </a:r>
            <a:endParaRPr lang="en-IN" sz="6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4133626" cy="4489752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IN" sz="3200" b="1" dirty="0" smtClean="0">
                <a:solidFill>
                  <a:schemeClr val="tx1"/>
                </a:solidFill>
              </a:rPr>
              <a:t> KAP in schools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3200" b="1" dirty="0">
                <a:solidFill>
                  <a:schemeClr val="tx1"/>
                </a:solidFill>
              </a:rPr>
              <a:t> </a:t>
            </a:r>
            <a:r>
              <a:rPr lang="en-IN" sz="3200" b="1" dirty="0" smtClean="0">
                <a:solidFill>
                  <a:schemeClr val="tx1"/>
                </a:solidFill>
              </a:rPr>
              <a:t>Hiring local artist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3200" b="1" dirty="0" smtClean="0">
                <a:solidFill>
                  <a:schemeClr val="tx1"/>
                </a:solidFill>
              </a:rPr>
              <a:t> IEC specifications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3200" b="1" dirty="0">
                <a:solidFill>
                  <a:schemeClr val="tx1"/>
                </a:solidFill>
              </a:rPr>
              <a:t> </a:t>
            </a:r>
            <a:r>
              <a:rPr lang="en-IN" sz="3200" b="1" dirty="0" smtClean="0">
                <a:solidFill>
                  <a:schemeClr val="tx1"/>
                </a:solidFill>
              </a:rPr>
              <a:t>Art work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3200" b="1" dirty="0">
                <a:solidFill>
                  <a:schemeClr val="tx1"/>
                </a:solidFill>
              </a:rPr>
              <a:t> </a:t>
            </a:r>
            <a:r>
              <a:rPr lang="en-IN" sz="3200" b="1" dirty="0" smtClean="0">
                <a:solidFill>
                  <a:schemeClr val="tx1"/>
                </a:solidFill>
              </a:rPr>
              <a:t>IEC materials pre testing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3200" b="1" dirty="0">
                <a:solidFill>
                  <a:schemeClr val="tx1"/>
                </a:solidFill>
              </a:rPr>
              <a:t> </a:t>
            </a:r>
            <a:r>
              <a:rPr lang="en-IN" sz="3200" b="1" dirty="0" smtClean="0">
                <a:solidFill>
                  <a:schemeClr val="tx1"/>
                </a:solidFill>
              </a:rPr>
              <a:t>CHAST manual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3200" b="1" dirty="0">
                <a:solidFill>
                  <a:schemeClr val="tx1"/>
                </a:solidFill>
              </a:rPr>
              <a:t> </a:t>
            </a:r>
            <a:r>
              <a:rPr lang="en-IN" sz="3200" b="1" dirty="0" smtClean="0">
                <a:solidFill>
                  <a:schemeClr val="tx1"/>
                </a:solidFill>
              </a:rPr>
              <a:t>TOT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3200" b="1" dirty="0" smtClean="0">
                <a:solidFill>
                  <a:schemeClr val="tx1"/>
                </a:solidFill>
              </a:rPr>
              <a:t>CHAST Implementation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3200" b="1" dirty="0" smtClean="0">
                <a:solidFill>
                  <a:schemeClr val="tx1"/>
                </a:solidFill>
              </a:rPr>
              <a:t>Lessons learnt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3200" b="1" dirty="0" smtClean="0">
                <a:solidFill>
                  <a:schemeClr val="tx1"/>
                </a:solidFill>
              </a:rPr>
              <a:t>Modification of CHAST </a:t>
            </a:r>
          </a:p>
          <a:p>
            <a:pPr>
              <a:buFont typeface="Arial" panose="020B0604020202020204" pitchFamily="34" charset="0"/>
              <a:buChar char="•"/>
            </a:pPr>
            <a:endParaRPr lang="en-IN" sz="3200" b="1" dirty="0">
              <a:solidFill>
                <a:schemeClr val="tx1"/>
              </a:solidFill>
            </a:endParaRP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588598" y="1845733"/>
            <a:ext cx="3589000" cy="448975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15" y="284480"/>
            <a:ext cx="894565" cy="8945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16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892366"/>
            <a:ext cx="10058400" cy="844994"/>
          </a:xfrm>
          <a:solidFill>
            <a:srgbClr val="FF0000"/>
          </a:solidFill>
        </p:spPr>
        <p:txBody>
          <a:bodyPr>
            <a:noAutofit/>
          </a:bodyPr>
          <a:lstStyle/>
          <a:p>
            <a:r>
              <a:rPr lang="en-IN" sz="4400" b="1" dirty="0" smtClean="0">
                <a:solidFill>
                  <a:schemeClr val="bg1"/>
                </a:solidFill>
                <a:latin typeface="+mn-lt"/>
              </a:rPr>
              <a:t>CHAST adaptation – KAP in schools </a:t>
            </a:r>
            <a:endParaRPr lang="en-IN" sz="44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530" y="1953310"/>
            <a:ext cx="8421547" cy="39768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5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892366"/>
            <a:ext cx="10058400" cy="844994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IN" sz="4000" b="1" dirty="0" smtClean="0">
                <a:solidFill>
                  <a:schemeClr val="bg1"/>
                </a:solidFill>
                <a:latin typeface="+mn-lt"/>
              </a:rPr>
              <a:t>CHAST adaptation – Hiring local artist </a:t>
            </a:r>
            <a:endParaRPr lang="en-IN" sz="40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0715" y="1737360"/>
            <a:ext cx="6567421" cy="4643732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50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86753" y="493712"/>
            <a:ext cx="8698326" cy="844994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 fontScale="675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6000" b="1" dirty="0" smtClean="0">
                <a:solidFill>
                  <a:schemeClr val="bg1"/>
                </a:solidFill>
                <a:latin typeface="+mn-lt"/>
              </a:rPr>
              <a:t>CHAST adaptation– IEC Specifications </a:t>
            </a:r>
            <a:endParaRPr lang="en-IN" sz="60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778" y="2112635"/>
            <a:ext cx="6257375" cy="3429183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8605" y="1966335"/>
            <a:ext cx="2841089" cy="4022725"/>
          </a:xfrm>
        </p:spPr>
      </p:pic>
      <p:sp>
        <p:nvSpPr>
          <p:cNvPr id="7" name="Right Arrow 6"/>
          <p:cNvSpPr/>
          <p:nvPr/>
        </p:nvSpPr>
        <p:spPr>
          <a:xfrm>
            <a:off x="6761018" y="3565236"/>
            <a:ext cx="812800" cy="6373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54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3988" y="174811"/>
            <a:ext cx="8404412" cy="1250578"/>
          </a:xfrm>
          <a:solidFill>
            <a:srgbClr val="FF0000"/>
          </a:solidFill>
        </p:spPr>
        <p:txBody>
          <a:bodyPr vert="horz" lIns="91440" tIns="45720" rIns="91440" bIns="45720" rtlCol="0" anchor="b">
            <a:normAutofit fontScale="90000"/>
          </a:bodyPr>
          <a:lstStyle/>
          <a:p>
            <a:pPr rtl="1"/>
            <a:r>
              <a:rPr lang="en-IN" b="1" dirty="0">
                <a:solidFill>
                  <a:schemeClr val="bg1"/>
                </a:solidFill>
              </a:rPr>
              <a:t>CHAST adaptation – IEC materials pre-testing </a:t>
            </a:r>
            <a:endParaRPr lang="ar-IQ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3702" y="4113742"/>
            <a:ext cx="1515476" cy="21457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423" y="4068224"/>
            <a:ext cx="1546917" cy="21902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788" y="1888269"/>
            <a:ext cx="1537390" cy="21768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424" y="1807645"/>
            <a:ext cx="1546917" cy="21902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834"/>
          <a:stretch/>
        </p:blipFill>
        <p:spPr>
          <a:xfrm rot="10800000">
            <a:off x="299566" y="4068224"/>
            <a:ext cx="1660367" cy="21902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549"/>
          <a:stretch/>
        </p:blipFill>
        <p:spPr>
          <a:xfrm rot="10800000">
            <a:off x="5914712" y="4068224"/>
            <a:ext cx="1481171" cy="22194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40"/>
          <a:stretch/>
        </p:blipFill>
        <p:spPr>
          <a:xfrm rot="10800000">
            <a:off x="5774852" y="1855692"/>
            <a:ext cx="1560376" cy="21716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35741" y="1855693"/>
            <a:ext cx="1638405" cy="2138083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>
            <a:off x="5459509" y="2003610"/>
            <a:ext cx="33847" cy="40475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Right Arrow 20"/>
          <p:cNvSpPr/>
          <p:nvPr/>
        </p:nvSpPr>
        <p:spPr>
          <a:xfrm>
            <a:off x="2205318" y="2702859"/>
            <a:ext cx="753035" cy="2689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2205318" y="4800600"/>
            <a:ext cx="753035" cy="295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7530353" y="2702859"/>
            <a:ext cx="688449" cy="2689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7463118" y="4948517"/>
            <a:ext cx="755684" cy="2381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03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000" y="1095752"/>
            <a:ext cx="10058400" cy="655056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IN" b="1" dirty="0" smtClean="0">
                <a:solidFill>
                  <a:schemeClr val="bg1"/>
                </a:solidFill>
                <a:latin typeface="+mn-lt"/>
              </a:rPr>
              <a:t>CHAST adaption – IEC modification 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82183" y="1077180"/>
            <a:ext cx="4180114" cy="5908479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016687" y="1220947"/>
            <a:ext cx="4180114" cy="5620946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432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91" y="1095751"/>
            <a:ext cx="10058400" cy="708843"/>
          </a:xfrm>
          <a:solidFill>
            <a:srgbClr val="FF0000"/>
          </a:solidFill>
        </p:spPr>
        <p:txBody>
          <a:bodyPr>
            <a:noAutofit/>
          </a:bodyPr>
          <a:lstStyle/>
          <a:p>
            <a:r>
              <a:rPr lang="en-IN" sz="3200" b="1" dirty="0" smtClean="0">
                <a:solidFill>
                  <a:schemeClr val="bg1"/>
                </a:solidFill>
                <a:latin typeface="+mn-lt"/>
              </a:rPr>
              <a:t>CHAST adaptation – CHAST manual in English,  Arabic &amp; ToT </a:t>
            </a:r>
            <a:endParaRPr lang="en-IN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744" y="1941363"/>
            <a:ext cx="10207472" cy="48201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38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25394"/>
            <a:ext cx="10058400" cy="711966"/>
          </a:xfrm>
          <a:solidFill>
            <a:srgbClr val="FF0000"/>
          </a:solidFill>
        </p:spPr>
        <p:txBody>
          <a:bodyPr>
            <a:noAutofit/>
          </a:bodyPr>
          <a:lstStyle/>
          <a:p>
            <a:r>
              <a:rPr lang="en-IN" sz="3200" b="1" dirty="0" smtClean="0">
                <a:solidFill>
                  <a:schemeClr val="bg1"/>
                </a:solidFill>
                <a:latin typeface="+mn-lt"/>
              </a:rPr>
              <a:t>CHAST adaptation – CHAST Implementation with the pilot </a:t>
            </a:r>
            <a:endParaRPr lang="en-IN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3017" y="1737360"/>
            <a:ext cx="6426925" cy="48201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5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222" y="1025393"/>
            <a:ext cx="10058400" cy="752307"/>
          </a:xfrm>
          <a:solidFill>
            <a:srgbClr val="FF0000"/>
          </a:solidFill>
        </p:spPr>
        <p:txBody>
          <a:bodyPr>
            <a:noAutofit/>
          </a:bodyPr>
          <a:lstStyle/>
          <a:p>
            <a:r>
              <a:rPr lang="en-IN" sz="3200" b="1" dirty="0" smtClean="0">
                <a:solidFill>
                  <a:schemeClr val="bg1"/>
                </a:solidFill>
                <a:latin typeface="+mn-lt"/>
              </a:rPr>
              <a:t>CHAST adaptation – Lessons learnt Workshop </a:t>
            </a:r>
            <a:endParaRPr lang="en-IN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7" name="Picture 6" descr="C:\Users\LEAF Society\Downloads\IMG_20190516_101634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8802" y="1982003"/>
            <a:ext cx="5730875" cy="3933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715760" y="1845734"/>
            <a:ext cx="4439920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IN" b="1" dirty="0" smtClean="0">
                <a:solidFill>
                  <a:schemeClr val="tx1"/>
                </a:solidFill>
              </a:rPr>
              <a:t>Objective</a:t>
            </a:r>
          </a:p>
          <a:p>
            <a:r>
              <a:rPr lang="en-IN" b="1" dirty="0" smtClean="0">
                <a:solidFill>
                  <a:schemeClr val="tx1"/>
                </a:solidFill>
              </a:rPr>
              <a:t>Review each session and change / remove what was not clear or working</a:t>
            </a:r>
          </a:p>
          <a:p>
            <a:pPr marL="0" indent="0">
              <a:buNone/>
            </a:pPr>
            <a:r>
              <a:rPr lang="en-IN" b="1" dirty="0" smtClean="0">
                <a:solidFill>
                  <a:schemeClr val="tx1"/>
                </a:solidFill>
              </a:rPr>
              <a:t> Change the images that were not clear</a:t>
            </a:r>
          </a:p>
          <a:p>
            <a:pPr marL="0" indent="0">
              <a:buNone/>
            </a:pPr>
            <a:endParaRPr lang="en-IN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IN" b="1" dirty="0" smtClean="0">
                <a:solidFill>
                  <a:schemeClr val="tx1"/>
                </a:solidFill>
              </a:rPr>
              <a:t>Main conclusions</a:t>
            </a:r>
            <a:endParaRPr lang="en-IN" b="1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17341" y="4311084"/>
            <a:ext cx="50740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cards have been changed or removed.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 updated for some activities.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Removing the story of the wolf and goat due to the confusion of the children was very difficult for volunteers to establish a link between the story and behavior change.</a:t>
            </a:r>
          </a:p>
        </p:txBody>
      </p:sp>
    </p:spTree>
    <p:extLst>
      <p:ext uri="{BB962C8B-B14F-4D97-AF65-F5344CB8AC3E}">
        <p14:creationId xmlns:p14="http://schemas.microsoft.com/office/powerpoint/2010/main" val="169873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095752"/>
            <a:ext cx="10058400" cy="641608"/>
          </a:xfrm>
          <a:solidFill>
            <a:srgbClr val="FF0000"/>
          </a:solidFill>
        </p:spPr>
        <p:txBody>
          <a:bodyPr>
            <a:noAutofit/>
          </a:bodyPr>
          <a:lstStyle/>
          <a:p>
            <a:r>
              <a:rPr lang="en-IN" sz="3200" b="1" dirty="0" smtClean="0">
                <a:solidFill>
                  <a:schemeClr val="bg1"/>
                </a:solidFill>
                <a:latin typeface="+mn-lt"/>
              </a:rPr>
              <a:t>CHAST Steps – Inputs, feedback &amp; suggestions </a:t>
            </a:r>
            <a:endParaRPr lang="en-IN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759" y="1737360"/>
            <a:ext cx="9764874" cy="46111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87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06722" y="409433"/>
            <a:ext cx="8221412" cy="1192745"/>
          </a:xfrm>
          <a:solidFill>
            <a:srgbClr val="FF0000"/>
          </a:solidFill>
        </p:spPr>
        <p:txBody>
          <a:bodyPr/>
          <a:lstStyle/>
          <a:p>
            <a:pPr rtl="1"/>
            <a:r>
              <a:rPr lang="en-US" b="1" dirty="0" smtClean="0">
                <a:solidFill>
                  <a:schemeClr val="bg1"/>
                </a:solidFill>
                <a:latin typeface="+mn-lt"/>
              </a:rPr>
              <a:t>Welcome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15" y="285327"/>
            <a:ext cx="1116468" cy="10997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6411" y="306159"/>
            <a:ext cx="917523" cy="91752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947155" y="1776799"/>
            <a:ext cx="3880339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1"/>
                </a:solidFill>
              </a:rPr>
              <a:t>Introduction</a:t>
            </a:r>
          </a:p>
          <a:p>
            <a:pPr algn="l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1"/>
                </a:solidFill>
              </a:rPr>
              <a:t>Participants' expectations</a:t>
            </a:r>
          </a:p>
          <a:p>
            <a:pPr algn="l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1"/>
                </a:solidFill>
              </a:rPr>
              <a:t>Create 4 groups</a:t>
            </a:r>
          </a:p>
          <a:p>
            <a:pPr algn="l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1"/>
                </a:solidFill>
              </a:rPr>
              <a:t>Rules of the training</a:t>
            </a:r>
          </a:p>
          <a:p>
            <a:pPr algn="l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1"/>
                </a:solidFill>
              </a:rPr>
              <a:t>Training Agenda</a:t>
            </a:r>
            <a:endParaRPr lang="en-IN" b="1" dirty="0">
              <a:solidFill>
                <a:schemeClr val="tx1"/>
              </a:solidFill>
            </a:endParaRPr>
          </a:p>
        </p:txBody>
      </p:sp>
      <p:pic>
        <p:nvPicPr>
          <p:cNvPr id="9" name="Picture 2" descr="Image result for group wor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104" y="1993931"/>
            <a:ext cx="5597307" cy="4197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63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728" y="359186"/>
            <a:ext cx="9426389" cy="860612"/>
          </a:xfrm>
          <a:solidFill>
            <a:srgbClr val="CC0000"/>
          </a:solidFill>
        </p:spPr>
        <p:txBody>
          <a:bodyPr/>
          <a:lstStyle/>
          <a:p>
            <a:pPr algn="ctr"/>
            <a:r>
              <a:rPr lang="en-IN" b="1" dirty="0" smtClean="0">
                <a:solidFill>
                  <a:schemeClr val="bg1"/>
                </a:solidFill>
                <a:latin typeface="+mn-lt"/>
              </a:rPr>
              <a:t>Structure of CHAST 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IN" b="1" dirty="0" smtClean="0">
                <a:solidFill>
                  <a:schemeClr val="tx1"/>
                </a:solidFill>
              </a:rPr>
              <a:t>    Six Steps </a:t>
            </a:r>
          </a:p>
          <a:p>
            <a:r>
              <a:rPr lang="en-IN" b="1" dirty="0" smtClean="0">
                <a:solidFill>
                  <a:schemeClr val="tx1"/>
                </a:solidFill>
              </a:rPr>
              <a:t>1. Introduction and Making friends </a:t>
            </a:r>
          </a:p>
          <a:p>
            <a:r>
              <a:rPr lang="en-IN" b="1" dirty="0" smtClean="0">
                <a:solidFill>
                  <a:schemeClr val="tx1"/>
                </a:solidFill>
              </a:rPr>
              <a:t>2. Problem Identification </a:t>
            </a:r>
          </a:p>
          <a:p>
            <a:r>
              <a:rPr lang="en-IN" b="1" dirty="0" smtClean="0">
                <a:solidFill>
                  <a:schemeClr val="tx1"/>
                </a:solidFill>
              </a:rPr>
              <a:t>3. Problem Analysis </a:t>
            </a:r>
          </a:p>
          <a:p>
            <a:r>
              <a:rPr lang="en-IN" b="1" dirty="0" smtClean="0">
                <a:solidFill>
                  <a:schemeClr val="tx1"/>
                </a:solidFill>
              </a:rPr>
              <a:t>4. Adaptation of safe hygiene behaviours </a:t>
            </a:r>
          </a:p>
          <a:p>
            <a:r>
              <a:rPr lang="en-IN" b="1" dirty="0" smtClean="0">
                <a:solidFill>
                  <a:schemeClr val="tx1"/>
                </a:solidFill>
              </a:rPr>
              <a:t>5. Action plan and next steps </a:t>
            </a:r>
          </a:p>
          <a:p>
            <a:r>
              <a:rPr lang="en-IN" b="1" dirty="0" smtClean="0">
                <a:solidFill>
                  <a:schemeClr val="tx1"/>
                </a:solidFill>
              </a:rPr>
              <a:t>6. Monitoring CHAST learning </a:t>
            </a:r>
            <a:endParaRPr lang="en-IN" b="1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IN" b="1" dirty="0" smtClean="0">
                <a:solidFill>
                  <a:schemeClr val="tx1"/>
                </a:solidFill>
              </a:rPr>
              <a:t>  15 Sessions with multiple activities like games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b="1" dirty="0">
                <a:solidFill>
                  <a:schemeClr val="tx1"/>
                </a:solidFill>
              </a:rPr>
              <a:t> Three characters – </a:t>
            </a:r>
            <a:r>
              <a:rPr lang="en-IN" b="1" dirty="0" err="1">
                <a:solidFill>
                  <a:schemeClr val="tx1"/>
                </a:solidFill>
              </a:rPr>
              <a:t>Akram</a:t>
            </a:r>
            <a:r>
              <a:rPr lang="en-IN" b="1" dirty="0">
                <a:solidFill>
                  <a:schemeClr val="tx1"/>
                </a:solidFill>
              </a:rPr>
              <a:t>, Sara and Jalal. Puppet Arya, cards, posters , games, roles plays and   drawing activities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43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1095752"/>
            <a:ext cx="10267403" cy="641608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IN" b="1" dirty="0" smtClean="0">
                <a:solidFill>
                  <a:schemeClr val="bg1"/>
                </a:solidFill>
                <a:latin typeface="+mn-lt"/>
              </a:rPr>
              <a:t>Day 1 – 4 Activities 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097280" y="1893134"/>
            <a:ext cx="5028777" cy="1455183"/>
          </a:xfrm>
          <a:ln>
            <a:solidFill>
              <a:schemeClr val="accent1"/>
            </a:solidFill>
          </a:ln>
        </p:spPr>
        <p:txBody>
          <a:bodyPr>
            <a:normAutofit fontScale="4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IN" sz="3600" b="1" dirty="0" smtClean="0">
                <a:solidFill>
                  <a:schemeClr val="tx1"/>
                </a:solidFill>
              </a:rPr>
              <a:t>Making friends 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3600" b="1" dirty="0" smtClean="0">
                <a:solidFill>
                  <a:schemeClr val="tx1"/>
                </a:solidFill>
              </a:rPr>
              <a:t>Narrating daily routine 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3600" b="1" dirty="0" smtClean="0">
                <a:solidFill>
                  <a:schemeClr val="tx1"/>
                </a:solidFill>
              </a:rPr>
              <a:t>Pre CHAST Test 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3600" b="1" dirty="0" smtClean="0">
                <a:solidFill>
                  <a:schemeClr val="tx1"/>
                </a:solidFill>
              </a:rPr>
              <a:t>Songs</a:t>
            </a:r>
          </a:p>
          <a:p>
            <a:endParaRPr lang="en-IN" sz="14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79" y="3504091"/>
            <a:ext cx="3583658" cy="2531970"/>
          </a:xfrm>
          <a:prstGeom prst="rect">
            <a:avLst/>
          </a:prstGeom>
        </p:spPr>
      </p:pic>
      <p:pic>
        <p:nvPicPr>
          <p:cNvPr id="9" name="Content Placeholder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9470" y="3947412"/>
            <a:ext cx="3792070" cy="20886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1070" y="1893134"/>
            <a:ext cx="4039109" cy="302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2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892366"/>
            <a:ext cx="9794839" cy="844994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IN" b="1" dirty="0" smtClean="0">
                <a:solidFill>
                  <a:schemeClr val="bg1"/>
                </a:solidFill>
                <a:latin typeface="+mn-lt"/>
              </a:rPr>
              <a:t>Day 2 – 2 </a:t>
            </a:r>
            <a:r>
              <a:rPr lang="en-IN" b="1" dirty="0">
                <a:solidFill>
                  <a:schemeClr val="bg1"/>
                </a:solidFill>
              </a:rPr>
              <a:t>Activities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927847" y="1893134"/>
            <a:ext cx="5795681" cy="1213137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IN" sz="3600" b="1" dirty="0" smtClean="0">
                <a:solidFill>
                  <a:schemeClr val="tx1"/>
                </a:solidFill>
              </a:rPr>
              <a:t>Identification of good &amp; bad behaviour 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3600" b="1" dirty="0" smtClean="0">
                <a:solidFill>
                  <a:schemeClr val="tx1"/>
                </a:solidFill>
              </a:rPr>
              <a:t>Playing germs and ladder game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8" name="Content Placeholder 3"/>
          <p:cNvPicPr>
            <a:picLocks noGrp="1" noChangeAspect="1"/>
          </p:cNvPicPr>
          <p:nvPr>
            <p:ph sz="half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1" y="3234272"/>
            <a:ext cx="1222022" cy="1222022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0354" y="3234272"/>
            <a:ext cx="1249795" cy="1249795"/>
          </a:xfrm>
          <a:prstGeom prst="rect">
            <a:avLst/>
          </a:prstGeom>
        </p:spPr>
      </p:pic>
      <p:pic>
        <p:nvPicPr>
          <p:cNvPr id="10" name="Content Placeholder 12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586032" y="4628800"/>
            <a:ext cx="924037" cy="1306101"/>
          </a:xfrm>
          <a:ln w="28575">
            <a:solidFill>
              <a:schemeClr val="accent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125999" y="4628800"/>
            <a:ext cx="924037" cy="130610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473242" y="4593733"/>
            <a:ext cx="924037" cy="130610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8545" y="4674877"/>
            <a:ext cx="1383902" cy="130610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78756" y="4674878"/>
            <a:ext cx="924037" cy="130610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9270" y="2498897"/>
            <a:ext cx="3972664" cy="297949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5053" y="3222448"/>
            <a:ext cx="912226" cy="129017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41533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1505" y="1891920"/>
            <a:ext cx="5336224" cy="991595"/>
          </a:xfrm>
          <a:ln>
            <a:solidFill>
              <a:schemeClr val="accent1"/>
            </a:solidFill>
          </a:ln>
        </p:spPr>
        <p:txBody>
          <a:bodyPr vert="horz" lIns="0" tIns="45720" rIns="0" bIns="45720" rtlCol="0">
            <a:normAutofit fontScale="6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b="1" dirty="0">
                <a:solidFill>
                  <a:schemeClr val="tx1"/>
                </a:solidFill>
              </a:rPr>
              <a:t>Matching opposite </a:t>
            </a:r>
            <a:r>
              <a:rPr lang="en-US" sz="3600" b="1" dirty="0" smtClean="0">
                <a:solidFill>
                  <a:schemeClr val="tx1"/>
                </a:solidFill>
              </a:rPr>
              <a:t>behaviors Card </a:t>
            </a:r>
            <a:endParaRPr lang="en-US" sz="3600" b="1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3600" b="1" dirty="0">
                <a:solidFill>
                  <a:schemeClr val="tx1"/>
                </a:solidFill>
              </a:rPr>
              <a:t>Akram and Jalal playing </a:t>
            </a:r>
            <a:r>
              <a:rPr lang="en-US" sz="3600" b="1" dirty="0" smtClean="0">
                <a:solidFill>
                  <a:schemeClr val="tx1"/>
                </a:solidFill>
              </a:rPr>
              <a:t>football Posters </a:t>
            </a:r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025" y="3034303"/>
            <a:ext cx="4094727" cy="307104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6800" y="2234179"/>
            <a:ext cx="2988370" cy="3871170"/>
          </a:xfrm>
          <a:prstGeom prst="rect">
            <a:avLst/>
          </a:prstGeom>
        </p:spPr>
      </p:pic>
      <p:pic>
        <p:nvPicPr>
          <p:cNvPr id="18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6480" y="2387717"/>
            <a:ext cx="2644123" cy="3675541"/>
          </a:xfr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97280" y="1005840"/>
            <a:ext cx="10058400" cy="73152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b="1" dirty="0" smtClean="0">
                <a:solidFill>
                  <a:schemeClr val="bg1"/>
                </a:solidFill>
                <a:latin typeface="+mn-lt"/>
              </a:rPr>
              <a:t>Day 3 – 2 </a:t>
            </a:r>
            <a:r>
              <a:rPr lang="en-IN" b="1" dirty="0" smtClean="0">
                <a:solidFill>
                  <a:schemeClr val="bg1"/>
                </a:solidFill>
              </a:rPr>
              <a:t>Activities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98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307" y="832861"/>
            <a:ext cx="6884424" cy="73152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IN" b="1" dirty="0" smtClean="0">
                <a:solidFill>
                  <a:schemeClr val="bg1"/>
                </a:solidFill>
                <a:latin typeface="+mn-lt"/>
              </a:rPr>
              <a:t>Day 4 – 2 </a:t>
            </a:r>
            <a:r>
              <a:rPr lang="en-IN" b="1" dirty="0">
                <a:solidFill>
                  <a:schemeClr val="bg1"/>
                </a:solidFill>
              </a:rPr>
              <a:t>Activities</a:t>
            </a:r>
            <a:r>
              <a:rPr lang="en-IN" b="1" dirty="0" smtClean="0">
                <a:solidFill>
                  <a:schemeClr val="bg1"/>
                </a:solidFill>
                <a:latin typeface="+mn-lt"/>
              </a:rPr>
              <a:t> 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4777" y="1890720"/>
            <a:ext cx="5244352" cy="109917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solidFill>
                  <a:schemeClr val="tx1"/>
                </a:solidFill>
              </a:rPr>
              <a:t>Coloring: F </a:t>
            </a:r>
            <a:r>
              <a:rPr lang="en-US" sz="2800" b="1" dirty="0" smtClean="0">
                <a:solidFill>
                  <a:schemeClr val="tx1"/>
                </a:solidFill>
              </a:rPr>
              <a:t>Diagram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solidFill>
                  <a:schemeClr val="tx1"/>
                </a:solidFill>
              </a:rPr>
              <a:t>Transmission barrier squads</a:t>
            </a:r>
            <a:endParaRPr lang="en-IN" sz="2800" b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272" y="3053536"/>
            <a:ext cx="4039996" cy="32299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179176" y="1257905"/>
            <a:ext cx="2414021" cy="367152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1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0480" y="3969213"/>
            <a:ext cx="914839" cy="1154092"/>
          </a:xfrm>
          <a:ln w="28575">
            <a:solidFill>
              <a:schemeClr val="accent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8992" y="4952295"/>
            <a:ext cx="1043113" cy="115409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1392" y="5321590"/>
            <a:ext cx="1229806" cy="100203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3743" y="4545705"/>
            <a:ext cx="687723" cy="115409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5933" y="4668514"/>
            <a:ext cx="701421" cy="115409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5972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19" y="1845735"/>
            <a:ext cx="5699297" cy="4023360"/>
          </a:xfrm>
        </p:spPr>
        <p:txBody>
          <a:bodyPr>
            <a:normAutofit/>
          </a:bodyPr>
          <a:lstStyle/>
          <a:p>
            <a:r>
              <a:rPr lang="fr-FR" dirty="0" smtClean="0"/>
              <a:t>CHAST Goal: </a:t>
            </a:r>
            <a:r>
              <a:rPr lang="fr-FR" b="1" dirty="0" err="1" smtClean="0"/>
              <a:t>behavior</a:t>
            </a:r>
            <a:r>
              <a:rPr lang="fr-FR" b="1" dirty="0" smtClean="0"/>
              <a:t> change </a:t>
            </a:r>
            <a:r>
              <a:rPr lang="fr-FR" dirty="0" smtClean="0"/>
              <a:t>+ infrastructure </a:t>
            </a:r>
            <a:r>
              <a:rPr lang="fr-FR" dirty="0" err="1" smtClean="0"/>
              <a:t>improvements</a:t>
            </a:r>
            <a:endParaRPr lang="fr-FR" dirty="0" smtClean="0"/>
          </a:p>
          <a:p>
            <a:r>
              <a:rPr lang="fr-FR" b="1" dirty="0" smtClean="0"/>
              <a:t>Long </a:t>
            </a:r>
            <a:r>
              <a:rPr lang="fr-FR" b="1" dirty="0" err="1" smtClean="0"/>
              <a:t>term</a:t>
            </a:r>
            <a:r>
              <a:rPr lang="fr-FR" b="1" dirty="0" smtClean="0"/>
              <a:t> </a:t>
            </a:r>
            <a:r>
              <a:rPr lang="fr-FR" dirty="0" smtClean="0"/>
              <a:t>changes =&gt; set up a </a:t>
            </a:r>
            <a:r>
              <a:rPr lang="fr-FR" dirty="0" err="1" smtClean="0"/>
              <a:t>committee</a:t>
            </a:r>
            <a:r>
              <a:rPr lang="fr-FR" dirty="0" smtClean="0"/>
              <a:t> to monitor the changes and report!</a:t>
            </a:r>
          </a:p>
          <a:p>
            <a:r>
              <a:rPr lang="fr-FR" dirty="0" err="1" smtClean="0"/>
              <a:t>Steps</a:t>
            </a:r>
            <a:r>
              <a:rPr lang="fr-FR" dirty="0" smtClean="0"/>
              <a:t>: </a:t>
            </a:r>
          </a:p>
          <a:p>
            <a:pPr lvl="1"/>
            <a:r>
              <a:rPr lang="fr-FR" dirty="0" err="1" smtClean="0"/>
              <a:t>Recruiting</a:t>
            </a:r>
            <a:r>
              <a:rPr lang="fr-FR" dirty="0" smtClean="0"/>
              <a:t> </a:t>
            </a:r>
            <a:r>
              <a:rPr lang="fr-FR" dirty="0" err="1" smtClean="0"/>
              <a:t>motivated</a:t>
            </a:r>
            <a:r>
              <a:rPr lang="fr-FR" dirty="0" smtClean="0"/>
              <a:t> </a:t>
            </a:r>
            <a:r>
              <a:rPr lang="fr-FR" dirty="0" err="1" smtClean="0"/>
              <a:t>children</a:t>
            </a:r>
            <a:r>
              <a:rPr lang="fr-FR" dirty="0" smtClean="0"/>
              <a:t> and staff for the </a:t>
            </a:r>
            <a:r>
              <a:rPr lang="fr-FR" dirty="0" err="1" smtClean="0"/>
              <a:t>committee</a:t>
            </a:r>
            <a:r>
              <a:rPr lang="fr-FR" dirty="0" smtClean="0"/>
              <a:t> - </a:t>
            </a:r>
            <a:r>
              <a:rPr lang="fr-FR" dirty="0" err="1" smtClean="0"/>
              <a:t>day</a:t>
            </a:r>
            <a:r>
              <a:rPr lang="fr-FR" dirty="0" smtClean="0"/>
              <a:t> 12</a:t>
            </a:r>
          </a:p>
          <a:p>
            <a:pPr lvl="1"/>
            <a:r>
              <a:rPr lang="fr-FR" dirty="0" err="1" smtClean="0"/>
              <a:t>Defining</a:t>
            </a:r>
            <a:r>
              <a:rPr lang="fr-FR" dirty="0" smtClean="0"/>
              <a:t>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monitor (</a:t>
            </a:r>
            <a:r>
              <a:rPr lang="fr-FR" dirty="0" err="1" smtClean="0"/>
              <a:t>indicators</a:t>
            </a:r>
            <a:r>
              <a:rPr lang="fr-FR" dirty="0" smtClean="0"/>
              <a:t>) - </a:t>
            </a:r>
            <a:r>
              <a:rPr lang="fr-FR" dirty="0" err="1" smtClean="0"/>
              <a:t>day</a:t>
            </a:r>
            <a:r>
              <a:rPr lang="fr-FR" dirty="0" smtClean="0"/>
              <a:t> 12</a:t>
            </a:r>
          </a:p>
          <a:p>
            <a:pPr lvl="1"/>
            <a:r>
              <a:rPr lang="fr-FR" dirty="0" smtClean="0"/>
              <a:t>Train the </a:t>
            </a:r>
            <a:r>
              <a:rPr lang="fr-FR" dirty="0" err="1" smtClean="0"/>
              <a:t>committee</a:t>
            </a:r>
            <a:r>
              <a:rPr lang="fr-FR" dirty="0" smtClean="0"/>
              <a:t> - </a:t>
            </a:r>
            <a:r>
              <a:rPr lang="fr-FR" dirty="0" err="1" smtClean="0"/>
              <a:t>day</a:t>
            </a:r>
            <a:r>
              <a:rPr lang="fr-FR" dirty="0" smtClean="0"/>
              <a:t> 13</a:t>
            </a:r>
          </a:p>
          <a:p>
            <a:pPr lvl="1"/>
            <a:r>
              <a:rPr lang="fr-FR" dirty="0" err="1" smtClean="0"/>
              <a:t>Perform</a:t>
            </a:r>
            <a:r>
              <a:rPr lang="fr-FR" dirty="0" smtClean="0"/>
              <a:t> an </a:t>
            </a:r>
            <a:r>
              <a:rPr lang="fr-FR" dirty="0" err="1" smtClean="0"/>
              <a:t>assessment</a:t>
            </a:r>
            <a:r>
              <a:rPr lang="fr-FR" dirty="0"/>
              <a:t> </a:t>
            </a:r>
            <a:r>
              <a:rPr lang="fr-FR" dirty="0" smtClean="0"/>
              <a:t>- </a:t>
            </a:r>
            <a:r>
              <a:rPr lang="fr-FR" dirty="0" err="1" smtClean="0"/>
              <a:t>day</a:t>
            </a:r>
            <a:r>
              <a:rPr lang="fr-FR" dirty="0" smtClean="0"/>
              <a:t> 14</a:t>
            </a:r>
          </a:p>
          <a:p>
            <a:pPr lvl="1"/>
            <a:r>
              <a:rPr lang="fr-FR" dirty="0" smtClean="0"/>
              <a:t>Report about the </a:t>
            </a:r>
            <a:r>
              <a:rPr lang="fr-FR" dirty="0" err="1" smtClean="0"/>
              <a:t>hygiene</a:t>
            </a:r>
            <a:r>
              <a:rPr lang="fr-FR" dirty="0" smtClean="0"/>
              <a:t> situation to class, parents and administration - </a:t>
            </a:r>
            <a:r>
              <a:rPr lang="fr-FR" dirty="0" err="1" smtClean="0"/>
              <a:t>day</a:t>
            </a:r>
            <a:r>
              <a:rPr lang="fr-FR" dirty="0" smtClean="0"/>
              <a:t> 15</a:t>
            </a:r>
          </a:p>
          <a:p>
            <a:pPr lvl="1"/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715" y="385578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7476" y="418512"/>
            <a:ext cx="917523" cy="917523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230306" y="511514"/>
            <a:ext cx="9582237" cy="73152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b="1" dirty="0" smtClean="0">
                <a:solidFill>
                  <a:schemeClr val="bg1"/>
                </a:solidFill>
                <a:latin typeface="+mn-lt"/>
              </a:rPr>
              <a:t>Hygiene committee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335743" y="1893134"/>
            <a:ext cx="5956562" cy="2528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56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89" y="168537"/>
            <a:ext cx="894565" cy="8945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1097280" y="876693"/>
            <a:ext cx="10058400" cy="860667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b="1" dirty="0" smtClean="0">
                <a:solidFill>
                  <a:schemeClr val="bg1"/>
                </a:solidFill>
                <a:latin typeface="+mn-lt"/>
              </a:rPr>
              <a:t>Setting up hygiene committee - day 12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1211455" y="1845735"/>
            <a:ext cx="10705762" cy="4023360"/>
          </a:xfrm>
        </p:spPr>
        <p:txBody>
          <a:bodyPr>
            <a:normAutofit/>
          </a:bodyPr>
          <a:lstStyle/>
          <a:p>
            <a:r>
              <a:rPr lang="fr-FR" dirty="0" err="1"/>
              <a:t>Each</a:t>
            </a:r>
            <a:r>
              <a:rPr lang="fr-FR" dirty="0"/>
              <a:t> group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committee</a:t>
            </a:r>
            <a:r>
              <a:rPr lang="fr-FR" dirty="0" smtClean="0"/>
              <a:t>. </a:t>
            </a:r>
            <a:r>
              <a:rPr lang="fr-FR" dirty="0" err="1" smtClean="0"/>
              <a:t>Committees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write</a:t>
            </a:r>
            <a:r>
              <a:rPr lang="fr-FR" dirty="0" smtClean="0"/>
              <a:t> down on a flip chart:</a:t>
            </a:r>
          </a:p>
          <a:p>
            <a:r>
              <a:rPr lang="fr-FR" b="1" dirty="0" smtClean="0"/>
              <a:t>Goals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monitor </a:t>
            </a:r>
            <a:r>
              <a:rPr lang="fr-FR" dirty="0" err="1" smtClean="0"/>
              <a:t>hygiene</a:t>
            </a:r>
            <a:r>
              <a:rPr lang="fr-FR" dirty="0" smtClean="0"/>
              <a:t> </a:t>
            </a:r>
            <a:r>
              <a:rPr lang="fr-FR" dirty="0" err="1" smtClean="0"/>
              <a:t>behaviours</a:t>
            </a:r>
            <a:r>
              <a:rPr lang="fr-FR" dirty="0" smtClean="0"/>
              <a:t> and WASH infrastructures. </a:t>
            </a:r>
          </a:p>
          <a:p>
            <a:pPr lvl="1"/>
            <a:r>
              <a:rPr lang="fr-FR" dirty="0" smtClean="0"/>
              <a:t>Document and report </a:t>
            </a:r>
            <a:r>
              <a:rPr lang="fr-FR" dirty="0" err="1" smtClean="0"/>
              <a:t>problems</a:t>
            </a:r>
            <a:r>
              <a:rPr lang="fr-FR" dirty="0" smtClean="0"/>
              <a:t> to administration </a:t>
            </a:r>
          </a:p>
          <a:p>
            <a:r>
              <a:rPr lang="fr-FR" b="1" dirty="0" err="1" smtClean="0"/>
              <a:t>Members</a:t>
            </a:r>
            <a:r>
              <a:rPr lang="fr-FR" dirty="0" smtClean="0"/>
              <a:t>: Children </a:t>
            </a:r>
            <a:r>
              <a:rPr lang="fr-FR" dirty="0" err="1" smtClean="0"/>
              <a:t>decide</a:t>
            </a:r>
            <a:r>
              <a:rPr lang="fr-FR" dirty="0" smtClean="0"/>
              <a:t> </a:t>
            </a:r>
            <a:r>
              <a:rPr lang="fr-FR" dirty="0" err="1" smtClean="0"/>
              <a:t>who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part of the </a:t>
            </a:r>
            <a:r>
              <a:rPr lang="fr-FR" dirty="0" err="1" smtClean="0"/>
              <a:t>committee</a:t>
            </a:r>
            <a:r>
              <a:rPr lang="fr-FR" dirty="0" smtClean="0"/>
              <a:t>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/>
              <a:t> </a:t>
            </a:r>
            <a:r>
              <a:rPr lang="fr-FR" dirty="0" smtClean="0"/>
              <a:t>kids, parents, administration, </a:t>
            </a:r>
            <a:r>
              <a:rPr lang="fr-FR" dirty="0" err="1" smtClean="0"/>
              <a:t>teachers</a:t>
            </a:r>
            <a:r>
              <a:rPr lang="fr-FR" dirty="0" smtClean="0"/>
              <a:t>, </a:t>
            </a:r>
            <a:r>
              <a:rPr lang="fr-FR" dirty="0" err="1" smtClean="0"/>
              <a:t>cleaners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715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89" y="168537"/>
            <a:ext cx="894565" cy="8945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1474470" y="279400"/>
            <a:ext cx="9304020" cy="816352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b="1" dirty="0" smtClean="0">
                <a:solidFill>
                  <a:schemeClr val="bg1"/>
                </a:solidFill>
                <a:latin typeface="+mn-lt"/>
              </a:rPr>
              <a:t>Defining indicators - day 12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97280" y="1346200"/>
            <a:ext cx="9050020" cy="6186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/>
              <a:t>What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monitored</a:t>
            </a:r>
            <a:r>
              <a:rPr lang="fr-FR" dirty="0"/>
              <a:t>: </a:t>
            </a:r>
            <a:r>
              <a:rPr lang="fr-FR" dirty="0" err="1"/>
              <a:t>defining</a:t>
            </a:r>
            <a:r>
              <a:rPr lang="fr-FR" dirty="0"/>
              <a:t> </a:t>
            </a:r>
            <a:r>
              <a:rPr lang="fr-FR" dirty="0" err="1" smtClean="0"/>
              <a:t>indicators</a:t>
            </a:r>
            <a:r>
              <a:rPr lang="fr-FR" dirty="0"/>
              <a:t> </a:t>
            </a:r>
            <a:r>
              <a:rPr lang="fr-FR" dirty="0" smtClean="0"/>
              <a:t>in 3 </a:t>
            </a:r>
            <a:r>
              <a:rPr lang="fr-FR" dirty="0" err="1" smtClean="0"/>
              <a:t>categories</a:t>
            </a:r>
            <a:r>
              <a:rPr lang="fr-FR" dirty="0" smtClean="0"/>
              <a:t>:</a:t>
            </a:r>
          </a:p>
          <a:p>
            <a:endParaRPr lang="fr-FR" dirty="0"/>
          </a:p>
          <a:p>
            <a:r>
              <a:rPr lang="en-US" i="1" dirty="0"/>
              <a:t>how can we know that the school has good </a:t>
            </a:r>
            <a:r>
              <a:rPr lang="en-US" b="1" i="1" dirty="0"/>
              <a:t>sanitation</a:t>
            </a:r>
            <a:r>
              <a:rPr lang="en-US" i="1" dirty="0"/>
              <a:t>? </a:t>
            </a:r>
            <a:endParaRPr lang="en-US" i="1" dirty="0" smtClean="0"/>
          </a:p>
          <a:p>
            <a:pPr lvl="1"/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Examples: Students 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use the toilets in schools </a:t>
            </a:r>
          </a:p>
          <a:p>
            <a:pPr lvl="1"/>
            <a:r>
              <a:rPr lang="fr-F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fr-FR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toilets</a:t>
            </a:r>
            <a:r>
              <a:rPr lang="fr-F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are clean </a:t>
            </a:r>
          </a:p>
          <a:p>
            <a:pPr lvl="1"/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classes are clean with no litter </a:t>
            </a:r>
          </a:p>
          <a:p>
            <a:pPr lvl="1"/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i="1" dirty="0"/>
              <a:t>yard is clean with no litter </a:t>
            </a:r>
          </a:p>
          <a:p>
            <a:endParaRPr lang="en-US" i="1" dirty="0"/>
          </a:p>
          <a:p>
            <a:r>
              <a:rPr lang="en-US" i="1" dirty="0"/>
              <a:t>how can we know that the school has good </a:t>
            </a:r>
            <a:r>
              <a:rPr lang="en-US" b="1" i="1" dirty="0"/>
              <a:t>hygiene</a:t>
            </a:r>
            <a:r>
              <a:rPr lang="en-US" i="1" dirty="0"/>
              <a:t>? </a:t>
            </a:r>
            <a:endParaRPr lang="en-US" i="1" dirty="0" smtClean="0"/>
          </a:p>
          <a:p>
            <a:pPr lvl="1"/>
            <a:r>
              <a:rPr lang="en-US" dirty="0"/>
              <a:t>Students wash </a:t>
            </a:r>
            <a:r>
              <a:rPr lang="en-US" i="1" dirty="0"/>
              <a:t>their hands before having food </a:t>
            </a:r>
          </a:p>
          <a:p>
            <a:pPr lvl="1"/>
            <a:r>
              <a:rPr lang="en-US" i="1" dirty="0" smtClean="0"/>
              <a:t>Students </a:t>
            </a:r>
            <a:r>
              <a:rPr lang="en-US" i="1" dirty="0"/>
              <a:t>wash their hands with water and soap after using the toilets </a:t>
            </a:r>
          </a:p>
          <a:p>
            <a:pPr lvl="1"/>
            <a:r>
              <a:rPr lang="en-US" i="1" dirty="0" smtClean="0"/>
              <a:t>Student's </a:t>
            </a:r>
            <a:r>
              <a:rPr lang="en-US" i="1" dirty="0"/>
              <a:t>nails are cut and clean </a:t>
            </a:r>
          </a:p>
          <a:p>
            <a:pPr lvl="1"/>
            <a:r>
              <a:rPr lang="en-US" i="1" dirty="0" smtClean="0"/>
              <a:t>Soap </a:t>
            </a:r>
            <a:r>
              <a:rPr lang="en-US" i="1" dirty="0"/>
              <a:t>is available in the hand washing stations </a:t>
            </a:r>
          </a:p>
          <a:p>
            <a:pPr lvl="1"/>
            <a:r>
              <a:rPr lang="en-US" i="1" dirty="0" smtClean="0"/>
              <a:t>A </a:t>
            </a:r>
            <a:r>
              <a:rPr lang="en-US" i="1" dirty="0"/>
              <a:t>bin available in the toilet </a:t>
            </a:r>
          </a:p>
          <a:p>
            <a:pPr lvl="1"/>
            <a:r>
              <a:rPr lang="en-US" i="1" dirty="0" smtClean="0"/>
              <a:t>The </a:t>
            </a:r>
            <a:r>
              <a:rPr lang="en-US" i="1" dirty="0"/>
              <a:t>bins in the toilets is frequently emptied </a:t>
            </a:r>
          </a:p>
          <a:p>
            <a:pPr lvl="1"/>
            <a:r>
              <a:rPr lang="fr-FR" i="1" dirty="0" err="1" smtClean="0"/>
              <a:t>Toilet</a:t>
            </a:r>
            <a:r>
              <a:rPr lang="fr-FR" i="1" dirty="0" smtClean="0"/>
              <a:t> </a:t>
            </a:r>
            <a:r>
              <a:rPr lang="fr-FR" i="1" dirty="0" err="1"/>
              <a:t>doors</a:t>
            </a:r>
            <a:r>
              <a:rPr lang="fr-FR" i="1" dirty="0"/>
              <a:t> have locks </a:t>
            </a:r>
          </a:p>
          <a:p>
            <a:endParaRPr lang="fr-FR" dirty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50063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89" y="168537"/>
            <a:ext cx="894565" cy="8945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1474470" y="279400"/>
            <a:ext cx="9304020" cy="816352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b="1" dirty="0" smtClean="0">
                <a:solidFill>
                  <a:schemeClr val="bg1"/>
                </a:solidFill>
                <a:latin typeface="+mn-lt"/>
              </a:rPr>
              <a:t>Defining indicators - day 12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97280" y="1346200"/>
            <a:ext cx="58242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/>
              <a:t>What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monitored</a:t>
            </a:r>
            <a:r>
              <a:rPr lang="fr-FR" dirty="0"/>
              <a:t>: </a:t>
            </a:r>
            <a:r>
              <a:rPr lang="fr-FR" dirty="0" err="1"/>
              <a:t>defining</a:t>
            </a:r>
            <a:r>
              <a:rPr lang="fr-FR" dirty="0"/>
              <a:t> </a:t>
            </a:r>
            <a:r>
              <a:rPr lang="fr-FR" dirty="0" err="1" smtClean="0"/>
              <a:t>indicators</a:t>
            </a:r>
            <a:r>
              <a:rPr lang="fr-FR" dirty="0"/>
              <a:t> </a:t>
            </a:r>
            <a:r>
              <a:rPr lang="fr-FR" dirty="0" smtClean="0"/>
              <a:t>in 3 </a:t>
            </a:r>
            <a:r>
              <a:rPr lang="fr-FR" dirty="0" err="1" smtClean="0"/>
              <a:t>categories</a:t>
            </a:r>
            <a:r>
              <a:rPr lang="fr-FR" dirty="0" smtClean="0"/>
              <a:t>:</a:t>
            </a:r>
          </a:p>
          <a:p>
            <a:endParaRPr lang="fr-FR" dirty="0"/>
          </a:p>
          <a:p>
            <a:r>
              <a:rPr lang="en-US" i="1" dirty="0"/>
              <a:t>how can we know that the school has good </a:t>
            </a:r>
            <a:r>
              <a:rPr lang="en-US" b="1" i="1" dirty="0" smtClean="0"/>
              <a:t>water situation</a:t>
            </a:r>
            <a:r>
              <a:rPr lang="en-US" i="1" dirty="0" smtClean="0"/>
              <a:t>? </a:t>
            </a:r>
          </a:p>
          <a:p>
            <a:pPr lvl="1"/>
            <a:r>
              <a:rPr lang="en-US" i="1" dirty="0" smtClean="0"/>
              <a:t>Drinking </a:t>
            </a:r>
            <a:r>
              <a:rPr lang="en-US" i="1" dirty="0"/>
              <a:t>water is available for students </a:t>
            </a:r>
          </a:p>
          <a:p>
            <a:pPr lvl="1"/>
            <a:r>
              <a:rPr lang="en-US" i="1" dirty="0" smtClean="0"/>
              <a:t>Hand </a:t>
            </a:r>
            <a:r>
              <a:rPr lang="en-US" i="1" dirty="0"/>
              <a:t>washing stations have water </a:t>
            </a:r>
          </a:p>
          <a:p>
            <a:pPr lvl="1"/>
            <a:r>
              <a:rPr lang="en-US" i="1" dirty="0" smtClean="0"/>
              <a:t>There </a:t>
            </a:r>
            <a:r>
              <a:rPr lang="en-US" i="1" dirty="0"/>
              <a:t>no leak on the taps </a:t>
            </a:r>
          </a:p>
          <a:p>
            <a:pPr lvl="1"/>
            <a:r>
              <a:rPr lang="en-US" i="1" dirty="0" smtClean="0"/>
              <a:t>The </a:t>
            </a:r>
            <a:r>
              <a:rPr lang="en-US" i="1" dirty="0"/>
              <a:t>quality of water is good </a:t>
            </a:r>
          </a:p>
          <a:p>
            <a:pPr lvl="1"/>
            <a:r>
              <a:rPr lang="en-US" i="1" dirty="0" smtClean="0"/>
              <a:t>Tanks </a:t>
            </a:r>
            <a:r>
              <a:rPr lang="en-US" i="1" dirty="0"/>
              <a:t>have a closed lid 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On a flip chart select 2 or 3 </a:t>
            </a:r>
            <a:r>
              <a:rPr lang="fr-FR" dirty="0" err="1" smtClean="0"/>
              <a:t>indicators</a:t>
            </a:r>
            <a:r>
              <a:rPr lang="fr-FR" dirty="0" smtClean="0"/>
              <a:t> for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category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group </a:t>
            </a:r>
            <a:r>
              <a:rPr lang="fr-FR" dirty="0" err="1" smtClean="0"/>
              <a:t>want</a:t>
            </a:r>
            <a:r>
              <a:rPr lang="fr-FR" dirty="0" smtClean="0"/>
              <a:t> to monitor and </a:t>
            </a:r>
            <a:r>
              <a:rPr lang="fr-FR" dirty="0" err="1" smtClean="0"/>
              <a:t>draw</a:t>
            </a:r>
            <a:r>
              <a:rPr lang="fr-FR" dirty="0" smtClean="0"/>
              <a:t> a </a:t>
            </a:r>
            <a:r>
              <a:rPr lang="fr-FR" dirty="0" err="1" smtClean="0"/>
              <a:t>similar</a:t>
            </a:r>
            <a:r>
              <a:rPr lang="fr-FR" dirty="0" smtClean="0"/>
              <a:t> table</a:t>
            </a:r>
          </a:p>
          <a:p>
            <a:r>
              <a:rPr lang="en-US" dirty="0"/>
              <a:t>1: very bad,</a:t>
            </a:r>
          </a:p>
          <a:p>
            <a:r>
              <a:rPr lang="en-US" dirty="0" smtClean="0"/>
              <a:t>2</a:t>
            </a:r>
            <a:r>
              <a:rPr lang="en-US" dirty="0"/>
              <a:t>: bad</a:t>
            </a:r>
          </a:p>
          <a:p>
            <a:r>
              <a:rPr lang="en-US" dirty="0" smtClean="0"/>
              <a:t>3</a:t>
            </a:r>
            <a:r>
              <a:rPr lang="en-US" dirty="0"/>
              <a:t>, average</a:t>
            </a:r>
          </a:p>
          <a:p>
            <a:r>
              <a:rPr lang="en-US" dirty="0" smtClean="0"/>
              <a:t>4</a:t>
            </a:r>
            <a:r>
              <a:rPr lang="en-US" dirty="0"/>
              <a:t>, good</a:t>
            </a:r>
          </a:p>
          <a:p>
            <a:r>
              <a:rPr lang="en-US" dirty="0" smtClean="0"/>
              <a:t>5</a:t>
            </a:r>
            <a:r>
              <a:rPr lang="en-US" dirty="0"/>
              <a:t>, excellent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9823" y="2539951"/>
            <a:ext cx="4310789" cy="2501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56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89" y="168537"/>
            <a:ext cx="894565" cy="8945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1097280" y="876693"/>
            <a:ext cx="10058400" cy="860667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b="1" dirty="0" smtClean="0">
                <a:solidFill>
                  <a:schemeClr val="bg1"/>
                </a:solidFill>
                <a:latin typeface="+mn-lt"/>
              </a:rPr>
              <a:t>Training - day 13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8354" y="2433248"/>
            <a:ext cx="844054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dirty="0" smtClean="0"/>
              <a:t>Objectives</a:t>
            </a:r>
            <a:endParaRPr lang="fr-FR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Determine when hygiene assessments are conducted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Determine </a:t>
            </a:r>
            <a:r>
              <a:rPr lang="en-US" sz="2800" dirty="0"/>
              <a:t>who participates in the assessments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800" dirty="0" err="1" smtClean="0"/>
              <a:t>Determine</a:t>
            </a:r>
            <a:r>
              <a:rPr lang="fr-FR" sz="2800" dirty="0" smtClean="0"/>
              <a:t> </a:t>
            </a:r>
            <a:r>
              <a:rPr lang="fr-FR" sz="2800" dirty="0" err="1"/>
              <a:t>who</a:t>
            </a:r>
            <a:r>
              <a:rPr lang="fr-FR" sz="2800" dirty="0"/>
              <a:t> reports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Determine </a:t>
            </a:r>
            <a:r>
              <a:rPr lang="en-US" sz="2800" dirty="0"/>
              <a:t>who is documenting the findings </a:t>
            </a:r>
          </a:p>
          <a:p>
            <a:r>
              <a:rPr lang="fr-FR" dirty="0"/>
              <a:t>	</a:t>
            </a:r>
          </a:p>
          <a:p>
            <a:endParaRPr lang="fr-FR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04344" y="2445516"/>
            <a:ext cx="895350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78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>
                <a:solidFill>
                  <a:schemeClr val="tx1"/>
                </a:solidFill>
                <a:latin typeface="+mn-lt"/>
              </a:rPr>
              <a:t>WHAT is CHAST</a:t>
            </a:r>
            <a:endParaRPr lang="en-IN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Clr>
                <a:schemeClr val="accent2"/>
              </a:buClr>
              <a:buNone/>
              <a:defRPr/>
            </a:pPr>
            <a:r>
              <a:rPr lang="en-US" b="1" dirty="0" smtClean="0">
                <a:solidFill>
                  <a:schemeClr val="tx1"/>
                </a:solidFill>
                <a:ea typeface="Segoe UI Symbol" pitchFamily="34" charset="0"/>
                <a:cs typeface="Arial" panose="020B0604020202020204" pitchFamily="34" charset="0"/>
              </a:rPr>
              <a:t>  </a:t>
            </a:r>
            <a:r>
              <a:rPr lang="en-US" b="1" dirty="0" smtClean="0">
                <a:solidFill>
                  <a:schemeClr val="accent2"/>
                </a:solidFill>
                <a:ea typeface="Segoe UI Symbol" pitchFamily="34" charset="0"/>
                <a:cs typeface="Arial" panose="020B0604020202020204" pitchFamily="34" charset="0"/>
              </a:rPr>
              <a:t>Meaning </a:t>
            </a:r>
            <a:r>
              <a:rPr lang="en-US" b="1" dirty="0">
                <a:solidFill>
                  <a:schemeClr val="accent2"/>
                </a:solidFill>
                <a:ea typeface="Segoe UI Symbol" pitchFamily="34" charset="0"/>
                <a:cs typeface="Arial" panose="020B0604020202020204" pitchFamily="34" charset="0"/>
              </a:rPr>
              <a:t>of the acronym CHAST</a:t>
            </a:r>
          </a:p>
          <a:p>
            <a:pPr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GB" b="1" dirty="0">
                <a:solidFill>
                  <a:schemeClr val="tx1"/>
                </a:solidFill>
                <a:ea typeface="Segoe UI Symbol" pitchFamily="34" charset="0"/>
                <a:cs typeface="Arial" panose="020B0604020202020204" pitchFamily="34" charset="0"/>
              </a:rPr>
              <a:t>Children Hygiene and Sanitation </a:t>
            </a:r>
            <a:r>
              <a:rPr lang="en-GB" b="1" dirty="0" smtClean="0">
                <a:solidFill>
                  <a:schemeClr val="tx1"/>
                </a:solidFill>
                <a:ea typeface="Segoe UI Symbol" pitchFamily="34" charset="0"/>
                <a:cs typeface="Arial" panose="020B0604020202020204" pitchFamily="34" charset="0"/>
              </a:rPr>
              <a:t>Training - CHAST</a:t>
            </a:r>
            <a:endParaRPr lang="en-US" b="1" dirty="0">
              <a:solidFill>
                <a:schemeClr val="tx1"/>
              </a:solidFill>
              <a:ea typeface="Segoe UI Symbol" pitchFamily="34" charset="0"/>
              <a:cs typeface="Arial" panose="020B0604020202020204" pitchFamily="34" charset="0"/>
            </a:endParaRPr>
          </a:p>
          <a:p>
            <a:pPr marL="0" indent="0">
              <a:spcAft>
                <a:spcPts val="0"/>
              </a:spcAft>
              <a:buClr>
                <a:schemeClr val="accent2"/>
              </a:buClr>
              <a:buNone/>
              <a:defRPr/>
            </a:pPr>
            <a:r>
              <a:rPr lang="en-US" b="1" dirty="0" smtClean="0">
                <a:solidFill>
                  <a:schemeClr val="accent2"/>
                </a:solidFill>
                <a:ea typeface="Segoe UI Symbol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spcAft>
                <a:spcPts val="0"/>
              </a:spcAft>
              <a:buClr>
                <a:schemeClr val="accent2"/>
              </a:buClr>
              <a:buNone/>
              <a:defRPr/>
            </a:pPr>
            <a:r>
              <a:rPr lang="en-US" b="1" dirty="0" smtClean="0">
                <a:solidFill>
                  <a:schemeClr val="accent2"/>
                </a:solidFill>
                <a:ea typeface="Segoe UI Symbol" pitchFamily="34" charset="0"/>
                <a:cs typeface="Arial" panose="020B0604020202020204" pitchFamily="34" charset="0"/>
              </a:rPr>
              <a:t>What </a:t>
            </a:r>
            <a:r>
              <a:rPr lang="en-US" b="1" dirty="0">
                <a:solidFill>
                  <a:schemeClr val="accent2"/>
                </a:solidFill>
                <a:ea typeface="Segoe UI Symbol" pitchFamily="34" charset="0"/>
                <a:cs typeface="Arial" panose="020B0604020202020204" pitchFamily="34" charset="0"/>
              </a:rPr>
              <a:t>is CHAST</a:t>
            </a:r>
          </a:p>
          <a:p>
            <a:pPr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IN" b="1" dirty="0" smtClean="0">
                <a:solidFill>
                  <a:schemeClr val="tx1"/>
                </a:solidFill>
              </a:rPr>
              <a:t>  Children </a:t>
            </a:r>
            <a:r>
              <a:rPr lang="en-IN" b="1" dirty="0">
                <a:solidFill>
                  <a:schemeClr val="tx1"/>
                </a:solidFill>
              </a:rPr>
              <a:t>Hygiene and Sanitation Training – CHAST is a methodology aiming to teach children on safe sanitation and hygiene behaviours in a participatory manner</a:t>
            </a:r>
            <a:r>
              <a:rPr lang="en-IN" b="1" dirty="0" smtClean="0">
                <a:solidFill>
                  <a:schemeClr val="tx1"/>
                </a:solidFill>
              </a:rPr>
              <a:t>.</a:t>
            </a:r>
          </a:p>
          <a:p>
            <a:pPr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IN" b="1" dirty="0" smtClean="0">
                <a:solidFill>
                  <a:schemeClr val="tx1"/>
                </a:solidFill>
              </a:rPr>
              <a:t>CHAST </a:t>
            </a:r>
            <a:r>
              <a:rPr lang="en-IN" b="1" dirty="0">
                <a:solidFill>
                  <a:schemeClr val="tx1"/>
                </a:solidFill>
              </a:rPr>
              <a:t>aims to teach children personal hygiene using various innovative tools like games, stories, puppet shows and role-plays</a:t>
            </a:r>
            <a:endParaRPr lang="en-IN" b="1" dirty="0" smtClean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endParaRPr lang="en-GB" b="1" dirty="0">
              <a:solidFill>
                <a:schemeClr val="tx1"/>
              </a:solidFill>
              <a:ea typeface="Segoe UI Symbol" pitchFamily="34" charset="0"/>
              <a:cs typeface="Arial" panose="020B0604020202020204" pitchFamily="34" charset="0"/>
            </a:endParaRPr>
          </a:p>
          <a:p>
            <a:pPr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IN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44276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91676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39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89" y="168537"/>
            <a:ext cx="894565" cy="8945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1076374" y="888795"/>
            <a:ext cx="10058400" cy="860667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b="1" dirty="0" smtClean="0">
                <a:solidFill>
                  <a:schemeClr val="bg1"/>
                </a:solidFill>
                <a:latin typeface="+mn-lt"/>
              </a:rPr>
              <a:t>Assessment - day 14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11454" y="2435824"/>
            <a:ext cx="75261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dirty="0" smtClean="0"/>
              <a:t>On </a:t>
            </a:r>
            <a:r>
              <a:rPr lang="fr-FR" sz="3600" dirty="0" err="1" smtClean="0"/>
              <a:t>day</a:t>
            </a:r>
            <a:r>
              <a:rPr lang="fr-FR" sz="3600" dirty="0" smtClean="0"/>
              <a:t> 4 </a:t>
            </a:r>
            <a:r>
              <a:rPr lang="fr-FR" sz="3600" dirty="0" err="1" smtClean="0"/>
              <a:t>each</a:t>
            </a:r>
            <a:r>
              <a:rPr lang="fr-FR" sz="3600" dirty="0" smtClean="0"/>
              <a:t> group </a:t>
            </a:r>
            <a:r>
              <a:rPr lang="fr-FR" sz="3600" dirty="0" err="1" smtClean="0"/>
              <a:t>will</a:t>
            </a:r>
            <a:r>
              <a:rPr lang="fr-FR" sz="3600" dirty="0" smtClean="0"/>
              <a:t> report on the </a:t>
            </a:r>
            <a:r>
              <a:rPr lang="fr-FR" sz="3600" dirty="0" err="1" smtClean="0"/>
              <a:t>hygiene</a:t>
            </a:r>
            <a:r>
              <a:rPr lang="fr-FR" sz="3600" dirty="0" smtClean="0"/>
              <a:t> </a:t>
            </a:r>
            <a:r>
              <a:rPr lang="fr-FR" sz="3600" dirty="0" err="1" smtClean="0"/>
              <a:t>practises</a:t>
            </a:r>
            <a:r>
              <a:rPr lang="fr-FR" sz="3600" dirty="0" smtClean="0"/>
              <a:t> and infrastructures of the Training hall</a:t>
            </a:r>
          </a:p>
          <a:p>
            <a:endParaRPr lang="fr-FR" sz="3600" dirty="0"/>
          </a:p>
          <a:p>
            <a:r>
              <a:rPr lang="fr-FR" sz="3600" dirty="0" smtClean="0"/>
              <a:t>Good </a:t>
            </a:r>
            <a:r>
              <a:rPr lang="fr-FR" sz="3600" dirty="0" err="1" smtClean="0"/>
              <a:t>luck</a:t>
            </a:r>
            <a:r>
              <a:rPr lang="fr-FR" sz="3600" dirty="0" smtClean="0"/>
              <a:t>, </a:t>
            </a:r>
            <a:r>
              <a:rPr lang="fr-FR" sz="3600" dirty="0" err="1" smtClean="0"/>
              <a:t>make</a:t>
            </a:r>
            <a:r>
              <a:rPr lang="fr-FR" sz="3600" dirty="0" smtClean="0"/>
              <a:t> </a:t>
            </a:r>
            <a:r>
              <a:rPr lang="fr-FR" sz="3600" dirty="0" err="1" smtClean="0"/>
              <a:t>it</a:t>
            </a:r>
            <a:r>
              <a:rPr lang="fr-FR" sz="3600" dirty="0" smtClean="0"/>
              <a:t> </a:t>
            </a:r>
            <a:r>
              <a:rPr lang="fr-FR" sz="3600" dirty="0" err="1" smtClean="0"/>
              <a:t>entairtaining</a:t>
            </a:r>
            <a:r>
              <a:rPr lang="fr-FR" sz="3600" dirty="0" smtClean="0"/>
              <a:t> and </a:t>
            </a:r>
            <a:r>
              <a:rPr lang="fr-FR" sz="3600" dirty="0" err="1" smtClean="0"/>
              <a:t>creative</a:t>
            </a:r>
            <a:r>
              <a:rPr lang="fr-FR" sz="3600" dirty="0" smtClean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7035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0" t="8296" r="17656"/>
          <a:stretch/>
        </p:blipFill>
        <p:spPr>
          <a:xfrm>
            <a:off x="6883400" y="2590800"/>
            <a:ext cx="3914587" cy="342931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97150" y="3784600"/>
            <a:ext cx="4937760" cy="462548"/>
          </a:xfrm>
        </p:spPr>
        <p:txBody>
          <a:bodyPr/>
          <a:lstStyle/>
          <a:p>
            <a:r>
              <a:rPr lang="en-US" b="1" dirty="0" smtClean="0"/>
              <a:t>Standards </a:t>
            </a:r>
            <a:r>
              <a:rPr lang="en-US" dirty="0" smtClean="0"/>
              <a:t>at the schools: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30307" y="832861"/>
            <a:ext cx="9755940" cy="73152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defTabSz="914400">
              <a:lnSpc>
                <a:spcPct val="85000"/>
              </a:lnSpc>
              <a:spcBef>
                <a:spcPct val="0"/>
              </a:spcBef>
              <a:buNone/>
              <a:defRPr sz="4800" b="1" spc="-50" baseline="0">
                <a:solidFill>
                  <a:schemeClr val="bg1"/>
                </a:solidFill>
                <a:ea typeface="+mj-ea"/>
                <a:cs typeface="+mj-cs"/>
              </a:defRPr>
            </a:lvl1pPr>
          </a:lstStyle>
          <a:p>
            <a:r>
              <a:rPr lang="en-GB" dirty="0"/>
              <a:t>WASH infrastructures in schools including Menstrual Hygiene Management</a:t>
            </a:r>
            <a:endParaRPr lang="en-IN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1230307" y="1727426"/>
            <a:ext cx="4937760" cy="262615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 groups, on a flip chart, draw a map of an </a:t>
            </a:r>
            <a:r>
              <a:rPr lang="en-US" b="1" dirty="0" smtClean="0"/>
              <a:t>ideal school </a:t>
            </a:r>
            <a:r>
              <a:rPr lang="en-US" dirty="0" smtClean="0"/>
              <a:t>of 400 children :</a:t>
            </a:r>
          </a:p>
          <a:p>
            <a:pPr lvl="1"/>
            <a:r>
              <a:rPr lang="en-US" dirty="0" smtClean="0"/>
              <a:t>Locate the toilets, taps, bins and mention their number</a:t>
            </a:r>
          </a:p>
          <a:p>
            <a:pPr lvl="1"/>
            <a:r>
              <a:rPr lang="en-US" dirty="0" smtClean="0"/>
              <a:t>Each WASH infrastructure should be well equipped: don’t forget to mention the necessary items (light in toilets, flush, soap, locks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224744"/>
              </p:ext>
            </p:extLst>
          </p:nvPr>
        </p:nvGraphicFramePr>
        <p:xfrm>
          <a:off x="7100047" y="2135940"/>
          <a:ext cx="3886200" cy="3587750"/>
        </p:xfrm>
        <a:graphic>
          <a:graphicData uri="http://schemas.openxmlformats.org/drawingml/2006/table">
            <a:tbl>
              <a:tblPr/>
              <a:tblGrid>
                <a:gridCol w="1244600">
                  <a:extLst>
                    <a:ext uri="{9D8B030D-6E8A-4147-A177-3AD203B41FA5}">
                      <a16:colId xmlns:a16="http://schemas.microsoft.com/office/drawing/2014/main" val="1976974998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982009749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4112202770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3840405060"/>
                    </a:ext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Sphere 2018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Iraqi Wash cluster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Recommended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340624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Toilets for boys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1:60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1:30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8284176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Toilets for girls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1:30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1:20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682124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Toilets for staff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1:20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1:20 gender separated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9674580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041305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Taps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1:40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6720585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4441973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Water for drinking and handwashing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l/student/day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159135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Water for cleaning toilets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l/toilett/day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2689816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Water for flushing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l/student/day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8057034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Water for pour-flush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l/student/day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31093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683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005840"/>
            <a:ext cx="9754496" cy="731520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  <a:latin typeface="+mn-lt"/>
              </a:rPr>
              <a:t>Day 5 – 3 Activities 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5743" y="1945116"/>
            <a:ext cx="6325498" cy="1193301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chemeClr val="tx1"/>
                </a:solidFill>
              </a:rPr>
              <a:t>Roleplay: Mime daily hygiene </a:t>
            </a:r>
            <a:r>
              <a:rPr lang="en-US" sz="2400" b="1" dirty="0" smtClean="0">
                <a:solidFill>
                  <a:schemeClr val="tx1"/>
                </a:solidFill>
              </a:rPr>
              <a:t>routine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400" b="1" dirty="0" err="1" smtClean="0">
                <a:solidFill>
                  <a:schemeClr val="tx1"/>
                </a:solidFill>
              </a:rPr>
              <a:t>Coloring</a:t>
            </a:r>
            <a:r>
              <a:rPr lang="en-IN" sz="2400" b="1" dirty="0" smtClean="0">
                <a:solidFill>
                  <a:schemeClr val="tx1"/>
                </a:solidFill>
              </a:rPr>
              <a:t> : </a:t>
            </a:r>
            <a:r>
              <a:rPr lang="en-IN" sz="2400" b="1" dirty="0">
                <a:solidFill>
                  <a:schemeClr val="tx1"/>
                </a:solidFill>
              </a:rPr>
              <a:t>Personal </a:t>
            </a:r>
            <a:r>
              <a:rPr lang="en-IN" sz="2400" b="1" dirty="0" smtClean="0">
                <a:solidFill>
                  <a:schemeClr val="tx1"/>
                </a:solidFill>
              </a:rPr>
              <a:t>hygiene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schemeClr val="tx1"/>
                </a:solidFill>
              </a:rPr>
              <a:t>Group discussion: Daily hygiene activities</a:t>
            </a:r>
            <a:endParaRPr lang="en-IN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3350" y="1801644"/>
            <a:ext cx="4545105" cy="23769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0316" y="4178548"/>
            <a:ext cx="4478139" cy="21146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7" y="3266826"/>
            <a:ext cx="6387512" cy="301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76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892366"/>
            <a:ext cx="9902415" cy="844994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  <a:latin typeface="+mn-lt"/>
              </a:rPr>
              <a:t>Day 6 – 2 Activities 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766483" y="1845382"/>
            <a:ext cx="6948654" cy="1078666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b="1" dirty="0">
                <a:solidFill>
                  <a:schemeClr val="tx1"/>
                </a:solidFill>
              </a:rPr>
              <a:t>Distribution: Daily hygiene </a:t>
            </a:r>
            <a:r>
              <a:rPr lang="en-US" sz="3600" b="1" dirty="0" smtClean="0">
                <a:solidFill>
                  <a:schemeClr val="tx1"/>
                </a:solidFill>
              </a:rPr>
              <a:t>diary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b="1" dirty="0">
                <a:solidFill>
                  <a:schemeClr val="tx1"/>
                </a:solidFill>
              </a:rPr>
              <a:t>Group discussion: Using toilets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3600" b="1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IN" sz="14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82" y="2924048"/>
            <a:ext cx="6400799" cy="33467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8379" y="4380554"/>
            <a:ext cx="1324304" cy="1872982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195541" y="1364978"/>
            <a:ext cx="2323748" cy="3284556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3272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892366"/>
            <a:ext cx="9902415" cy="844994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  <a:latin typeface="+mn-lt"/>
              </a:rPr>
              <a:t>Day 7 – 2 Activities 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951748" y="2016251"/>
            <a:ext cx="5357309" cy="1065219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b="1" dirty="0">
                <a:solidFill>
                  <a:schemeClr val="tx1"/>
                </a:solidFill>
              </a:rPr>
              <a:t>Demonstration: hand washing 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3600" b="1" dirty="0">
                <a:solidFill>
                  <a:schemeClr val="tx1"/>
                </a:solidFill>
              </a:rPr>
              <a:t>Roleplay: 7 steps of handwashing</a:t>
            </a:r>
            <a:endParaRPr lang="en-IN" sz="14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79" y="3274830"/>
            <a:ext cx="4008724" cy="30065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0114" y="3271026"/>
            <a:ext cx="3806868" cy="30103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806876" y="1585331"/>
            <a:ext cx="1836113" cy="259684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6029" y="4060027"/>
            <a:ext cx="2738047" cy="1936035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12329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706" y="892366"/>
            <a:ext cx="9654988" cy="844994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  <a:latin typeface="+mn-lt"/>
              </a:rPr>
              <a:t>Day 8 – 2 Activities 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230309" y="1847720"/>
            <a:ext cx="5762162" cy="876960"/>
          </a:xfrm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b="1" dirty="0">
                <a:solidFill>
                  <a:schemeClr val="tx1"/>
                </a:solidFill>
              </a:rPr>
              <a:t>Group discussion: Safe handling of drinking water 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3600" b="1" dirty="0">
                <a:solidFill>
                  <a:schemeClr val="tx1"/>
                </a:solidFill>
              </a:rPr>
              <a:t>Group discussion: </a:t>
            </a:r>
            <a:r>
              <a:rPr lang="en-US" sz="3600" b="1" dirty="0" smtClean="0">
                <a:solidFill>
                  <a:schemeClr val="tx1"/>
                </a:solidFill>
              </a:rPr>
              <a:t>Food hygiene </a:t>
            </a:r>
            <a:endParaRPr lang="en-US" sz="3600" b="1" dirty="0">
              <a:solidFill>
                <a:schemeClr val="tx1"/>
              </a:solidFill>
            </a:endParaRPr>
          </a:p>
          <a:p>
            <a:pPr algn="l"/>
            <a:endParaRPr lang="en-IN" sz="14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4473" y="4648854"/>
            <a:ext cx="1605297" cy="148063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969657" y="1372484"/>
            <a:ext cx="2298756" cy="3249229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2288" y="2904153"/>
            <a:ext cx="1869626" cy="148063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0018" y="4852834"/>
            <a:ext cx="1412534" cy="119119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24" y="4708118"/>
            <a:ext cx="1613909" cy="148063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129" y="4256837"/>
            <a:ext cx="1966468" cy="180000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268723" y="2904153"/>
            <a:ext cx="1177829" cy="166483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776" y="2904153"/>
            <a:ext cx="1205694" cy="170715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84796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035424" y="1897456"/>
            <a:ext cx="4648604" cy="823172"/>
          </a:xfrm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pPr marL="349250" indent="-349250">
              <a:buFont typeface="+mj-lt"/>
              <a:buAutoNum type="arabicPeriod"/>
            </a:pPr>
            <a:r>
              <a:rPr lang="en-US" sz="3600" b="1" dirty="0">
                <a:solidFill>
                  <a:schemeClr val="tx1"/>
                </a:solidFill>
              </a:rPr>
              <a:t>Roleplay: My school, clean </a:t>
            </a:r>
            <a:r>
              <a:rPr lang="en-US" sz="3600" b="1" dirty="0" smtClean="0">
                <a:solidFill>
                  <a:schemeClr val="tx1"/>
                </a:solidFill>
              </a:rPr>
              <a:t> school </a:t>
            </a:r>
          </a:p>
          <a:p>
            <a:pPr marL="349250" indent="-349250">
              <a:buFont typeface="+mj-lt"/>
              <a:buAutoNum type="arabicPeriod"/>
            </a:pPr>
            <a:r>
              <a:rPr lang="en-US" sz="3600" b="1" dirty="0">
                <a:solidFill>
                  <a:schemeClr val="tx1"/>
                </a:solidFill>
              </a:rPr>
              <a:t>Group discussion: </a:t>
            </a:r>
            <a:r>
              <a:rPr lang="en-US" sz="3600" b="1" dirty="0" smtClean="0">
                <a:solidFill>
                  <a:schemeClr val="tx1"/>
                </a:solidFill>
              </a:rPr>
              <a:t>Waste management</a:t>
            </a:r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994" y="2224977"/>
            <a:ext cx="5341819" cy="40063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9" name="Content Placeholder 3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4125" y="2645663"/>
            <a:ext cx="1273459" cy="1800000"/>
          </a:xfrm>
          <a:ln w="28575">
            <a:solidFill>
              <a:schemeClr val="accent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72788" y="2718207"/>
            <a:ext cx="1273459" cy="180000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979928" y="4432585"/>
            <a:ext cx="1273459" cy="180000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6842" y="4360041"/>
            <a:ext cx="1273459" cy="180000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2924" y="5161274"/>
            <a:ext cx="1230641" cy="114683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8988" y="2786090"/>
            <a:ext cx="1208876" cy="114683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1330" y="3978734"/>
            <a:ext cx="1213831" cy="114683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597" y="4360042"/>
            <a:ext cx="1375843" cy="1948070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1344706" y="892366"/>
            <a:ext cx="9654988" cy="844994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  <a:latin typeface="+mn-lt"/>
              </a:rPr>
              <a:t>Day 9 – 2 Activities 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602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6670" y="3344452"/>
            <a:ext cx="1912918" cy="2520000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031" y="3344452"/>
            <a:ext cx="1781782" cy="2520000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6838" y="3869642"/>
            <a:ext cx="1939522" cy="1371409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7217" y="2135249"/>
            <a:ext cx="4800000" cy="3600000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1344706" y="892366"/>
            <a:ext cx="9654988" cy="844994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  <a:latin typeface="+mn-lt"/>
              </a:rPr>
              <a:t>Day 10 – 2 Activities 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Content Placeholder 6"/>
          <p:cNvSpPr>
            <a:spLocks noGrp="1"/>
          </p:cNvSpPr>
          <p:nvPr>
            <p:ph sz="half" idx="2"/>
          </p:nvPr>
        </p:nvSpPr>
        <p:spPr>
          <a:xfrm>
            <a:off x="514031" y="1897456"/>
            <a:ext cx="6438097" cy="823172"/>
          </a:xfrm>
          <a:ln>
            <a:solidFill>
              <a:schemeClr val="accent1"/>
            </a:solidFill>
          </a:ln>
        </p:spPr>
        <p:txBody>
          <a:bodyPr>
            <a:normAutofit fontScale="47500" lnSpcReduction="20000"/>
          </a:bodyPr>
          <a:lstStyle/>
          <a:p>
            <a:pPr marL="349250" indent="-349250">
              <a:buFont typeface="+mj-lt"/>
              <a:buAutoNum type="arabicPeriod"/>
            </a:pPr>
            <a:r>
              <a:rPr lang="en-US" sz="3600" b="1" dirty="0">
                <a:solidFill>
                  <a:schemeClr val="tx1"/>
                </a:solidFill>
              </a:rPr>
              <a:t>Presentation: What behavior I changed and what I plan to </a:t>
            </a:r>
            <a:r>
              <a:rPr lang="en-US" sz="3600" b="1" dirty="0" smtClean="0">
                <a:solidFill>
                  <a:schemeClr val="tx1"/>
                </a:solidFill>
              </a:rPr>
              <a:t>change</a:t>
            </a:r>
          </a:p>
          <a:p>
            <a:pPr marL="349250" indent="-349250">
              <a:buFont typeface="+mj-lt"/>
              <a:buAutoNum type="arabicPeriod"/>
            </a:pPr>
            <a:r>
              <a:rPr lang="en-US" sz="3600" b="1" dirty="0">
                <a:solidFill>
                  <a:schemeClr val="tx1"/>
                </a:solidFill>
              </a:rPr>
              <a:t>Game: Memory game</a:t>
            </a:r>
          </a:p>
        </p:txBody>
      </p:sp>
    </p:spTree>
    <p:extLst>
      <p:ext uri="{BB962C8B-B14F-4D97-AF65-F5344CB8AC3E}">
        <p14:creationId xmlns:p14="http://schemas.microsoft.com/office/powerpoint/2010/main" val="416705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335743" y="1919644"/>
            <a:ext cx="5466327" cy="1226584"/>
          </a:xfrm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pPr marL="742950" indent="-742950">
              <a:buAutoNum type="arabicPeriod"/>
            </a:pPr>
            <a:r>
              <a:rPr lang="en-US" sz="3600" b="1" dirty="0">
                <a:solidFill>
                  <a:schemeClr val="tx1"/>
                </a:solidFill>
              </a:rPr>
              <a:t>Music </a:t>
            </a:r>
            <a:r>
              <a:rPr lang="en-US" sz="3600" b="1" dirty="0" smtClean="0">
                <a:solidFill>
                  <a:schemeClr val="tx1"/>
                </a:solidFill>
              </a:rPr>
              <a:t>quiz</a:t>
            </a:r>
          </a:p>
          <a:p>
            <a:pPr marL="742950" indent="-742950">
              <a:buAutoNum type="arabicPeriod"/>
            </a:pPr>
            <a:r>
              <a:rPr lang="en-US" sz="3600" b="1" dirty="0">
                <a:solidFill>
                  <a:schemeClr val="tx1"/>
                </a:solidFill>
              </a:rPr>
              <a:t>Post-implementation </a:t>
            </a:r>
            <a:r>
              <a:rPr lang="en-US" sz="3600" b="1" dirty="0" smtClean="0">
                <a:solidFill>
                  <a:schemeClr val="tx1"/>
                </a:solidFill>
              </a:rPr>
              <a:t>test</a:t>
            </a:r>
          </a:p>
          <a:p>
            <a:pPr marL="742950" indent="-742950">
              <a:buAutoNum type="arabicPeriod"/>
            </a:pPr>
            <a:r>
              <a:rPr lang="en-US" sz="3600" b="1" dirty="0">
                <a:solidFill>
                  <a:schemeClr val="tx1"/>
                </a:solidFill>
              </a:rPr>
              <a:t>Essay: What did hygiene change for me?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804" y="3318708"/>
            <a:ext cx="2203088" cy="2937451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0962" y="3328512"/>
            <a:ext cx="2195735" cy="292764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4210" y="1829985"/>
            <a:ext cx="3334336" cy="4445781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344706" y="892366"/>
            <a:ext cx="9654988" cy="844994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  <a:latin typeface="+mn-lt"/>
              </a:rPr>
              <a:t>Day 11 – 3 Activities 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5707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706" y="892366"/>
            <a:ext cx="9654988" cy="844994"/>
          </a:xfr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R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esults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21024" y="2451497"/>
            <a:ext cx="67907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Children started washing hands with soap regularly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Cleanliness of the toilets improved significantly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Class rooms kept clean and littering classes reduced considerably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Children started helping mothers to clean the house, kitchen and washing vegetables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Many kids started brushing twice after attending CHAST </a:t>
            </a:r>
          </a:p>
        </p:txBody>
      </p:sp>
      <p:pic>
        <p:nvPicPr>
          <p:cNvPr id="12" name="Picture 1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1788" y="2351566"/>
            <a:ext cx="4546667" cy="340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74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>
                <a:solidFill>
                  <a:schemeClr val="tx1"/>
                </a:solidFill>
              </a:rPr>
              <a:t>History of CHAST</a:t>
            </a:r>
            <a:endParaRPr lang="en-IN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7511011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IN" sz="2400" b="1" dirty="0" smtClean="0">
                <a:solidFill>
                  <a:schemeClr val="tx1"/>
                </a:solidFill>
              </a:rPr>
              <a:t>   </a:t>
            </a:r>
            <a:r>
              <a:rPr lang="en-IN" sz="2400" b="1" dirty="0">
                <a:solidFill>
                  <a:schemeClr val="tx1"/>
                </a:solidFill>
              </a:rPr>
              <a:t>I</a:t>
            </a:r>
            <a:r>
              <a:rPr lang="en-IN" sz="2400" b="1" dirty="0" smtClean="0">
                <a:solidFill>
                  <a:schemeClr val="tx1"/>
                </a:solidFill>
              </a:rPr>
              <a:t>nitially </a:t>
            </a:r>
            <a:r>
              <a:rPr lang="en-IN" sz="2400" b="1" dirty="0">
                <a:solidFill>
                  <a:schemeClr val="tx1"/>
                </a:solidFill>
              </a:rPr>
              <a:t>developed by CARITAS for </a:t>
            </a:r>
            <a:r>
              <a:rPr lang="en-IN" sz="2400" b="1" dirty="0" smtClean="0">
                <a:solidFill>
                  <a:schemeClr val="tx1"/>
                </a:solidFill>
              </a:rPr>
              <a:t>Somalia in </a:t>
            </a:r>
            <a:r>
              <a:rPr lang="en-IN" sz="2400" b="1" dirty="0">
                <a:solidFill>
                  <a:schemeClr val="tx1"/>
                </a:solidFill>
              </a:rPr>
              <a:t>2002 </a:t>
            </a:r>
            <a:endParaRPr lang="en-IN" sz="2400" b="1" dirty="0" smtClean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Born </a:t>
            </a:r>
            <a:r>
              <a:rPr lang="en-GB" sz="2400" b="1" dirty="0">
                <a:solidFill>
                  <a:schemeClr val="tx1"/>
                </a:solidFill>
              </a:rPr>
              <a:t>from recommendations coming from the already locally implemented PHAST </a:t>
            </a:r>
            <a:r>
              <a:rPr lang="en-GB" sz="2400" b="1" dirty="0" smtClean="0">
                <a:solidFill>
                  <a:schemeClr val="tx1"/>
                </a:solidFill>
              </a:rPr>
              <a:t>– Participatory Hygiene  and Sanitation Transformation - approach</a:t>
            </a:r>
            <a:endParaRPr lang="en-GB" sz="2400" b="1" dirty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/>
                </a:solidFill>
              </a:rPr>
              <a:t>Adapted to suit the specific needs and understanding of young Somali children.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sz="2400" b="1" dirty="0" smtClean="0">
                <a:solidFill>
                  <a:schemeClr val="tx1"/>
                </a:solidFill>
              </a:rPr>
              <a:t>FRC adapted CHAST for Solomon Islands and Viet Nam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2400" b="1" dirty="0">
                <a:solidFill>
                  <a:schemeClr val="tx1"/>
                </a:solidFill>
              </a:rPr>
              <a:t> </a:t>
            </a:r>
            <a:r>
              <a:rPr lang="en-IN" sz="2400" b="1" dirty="0" smtClean="0">
                <a:solidFill>
                  <a:schemeClr val="tx1"/>
                </a:solidFill>
              </a:rPr>
              <a:t>   Based on these experience FRC developed CHAST for Iraqi context</a:t>
            </a:r>
            <a:endParaRPr lang="en-IN" sz="24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44276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91676"/>
            <a:ext cx="917523" cy="917523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740831" y="1957365"/>
            <a:ext cx="3333749" cy="31527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919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:\Users\LEAF Society\Downloads\Shareit\ONEPLUS A6000\photo\IMG-20190411-WA0030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25166" y="2377151"/>
            <a:ext cx="1694329" cy="211119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706" y="892366"/>
            <a:ext cx="9654988" cy="844994"/>
          </a:xfr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Feedback from volunteers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9" name="Oval Callout 8"/>
          <p:cNvSpPr/>
          <p:nvPr/>
        </p:nvSpPr>
        <p:spPr>
          <a:xfrm rot="19979817" flipH="1">
            <a:off x="5977555" y="2160442"/>
            <a:ext cx="3712094" cy="2284765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1600" dirty="0">
                <a:solidFill>
                  <a:schemeClr val="tx1"/>
                </a:solidFill>
              </a:rPr>
              <a:t>I was so happy for 11 days. CHAST is the best hygiene promotion method for children, it changed the way I work with children”, ‘Thanks for this opportunity, I will never forget’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 rot="1651121">
            <a:off x="1894456" y="2194628"/>
            <a:ext cx="3746410" cy="199982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>
                <a:solidFill>
                  <a:schemeClr val="tx1"/>
                </a:solidFill>
              </a:rPr>
              <a:t>CHAST personally changed my life. I started singing and dancing, which I never done in my life before. I never thought, I would dance and sing in my life and CHAST made me teach children with dance and songs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2943861" y="4488341"/>
            <a:ext cx="3708018" cy="1506071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dirty="0" smtClean="0">
                <a:solidFill>
                  <a:schemeClr val="tx1"/>
                </a:solidFill>
              </a:rPr>
              <a:t>CHAST </a:t>
            </a:r>
            <a:r>
              <a:rPr lang="en-IN" dirty="0">
                <a:solidFill>
                  <a:schemeClr val="tx1"/>
                </a:solidFill>
              </a:rPr>
              <a:t>is effective and best methodology. Its learning will remain forever’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619828" y="4488341"/>
            <a:ext cx="1990165" cy="478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200" b="1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Sumaiyah</a:t>
            </a:r>
            <a:r>
              <a:rPr lang="en-IN" sz="1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IRCS Volunteer, </a:t>
            </a:r>
            <a:r>
              <a:rPr lang="en-IN" sz="1200" b="1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Dohuk</a:t>
            </a:r>
            <a:r>
              <a:rPr lang="en-IN" sz="1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77972" y="4118639"/>
            <a:ext cx="1493166" cy="281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Amar – IRCS, </a:t>
            </a:r>
            <a:r>
              <a:rPr lang="en-IN" sz="1200" b="1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Dohuk</a:t>
            </a:r>
            <a:r>
              <a:rPr lang="en-IN" sz="1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06009" y="6082753"/>
            <a:ext cx="1342483" cy="281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Dyna – IRCS, Erbil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972" y="2120615"/>
            <a:ext cx="1618400" cy="203035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606009" y="4470381"/>
            <a:ext cx="1310958" cy="165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0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706" y="892366"/>
            <a:ext cx="9654988" cy="844994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What you need to adapt the kit to one country</a:t>
            </a:r>
            <a:endParaRPr lang="en-IN" sz="40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12" name="Text Placeholder 7"/>
          <p:cNvSpPr txBox="1">
            <a:spLocks/>
          </p:cNvSpPr>
          <p:nvPr/>
        </p:nvSpPr>
        <p:spPr>
          <a:xfrm>
            <a:off x="1344706" y="1831489"/>
            <a:ext cx="7234518" cy="4595557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91440" indent="-91440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400" b="1"/>
            </a:lvl1pPr>
            <a:lvl2pPr marL="384048" indent="-18288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66928" indent="-18288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49808" indent="-18288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32688" indent="-18288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1100000" indent="-22860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1300000" indent="-22860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1500000" indent="-22860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1700000" indent="-22860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r>
              <a:rPr lang="fr-FR" dirty="0"/>
              <a:t>A WASH </a:t>
            </a:r>
            <a:r>
              <a:rPr lang="fr-FR" dirty="0" smtClean="0"/>
              <a:t>Project / </a:t>
            </a:r>
            <a:r>
              <a:rPr lang="fr-FR" dirty="0" err="1" smtClean="0"/>
              <a:t>funds</a:t>
            </a:r>
            <a:endParaRPr lang="fr-FR" dirty="0"/>
          </a:p>
          <a:p>
            <a:r>
              <a:rPr lang="fr-FR" dirty="0"/>
              <a:t>Have </a:t>
            </a:r>
            <a:r>
              <a:rPr lang="fr-FR" dirty="0" err="1"/>
              <a:t>DoE</a:t>
            </a:r>
            <a:r>
              <a:rPr lang="fr-FR" dirty="0"/>
              <a:t> on </a:t>
            </a:r>
            <a:r>
              <a:rPr lang="fr-FR" dirty="0" err="1" smtClean="0"/>
              <a:t>board</a:t>
            </a:r>
            <a:endParaRPr lang="fr-FR" dirty="0" smtClean="0"/>
          </a:p>
          <a:p>
            <a:r>
              <a:rPr lang="fr-FR" dirty="0" err="1" smtClean="0"/>
              <a:t>Hire</a:t>
            </a:r>
            <a:r>
              <a:rPr lang="fr-FR" dirty="0" smtClean="0"/>
              <a:t> a consultant / </a:t>
            </a:r>
            <a:r>
              <a:rPr lang="fr-FR" dirty="0" err="1" smtClean="0"/>
              <a:t>volunteer</a:t>
            </a:r>
            <a:r>
              <a:rPr lang="fr-FR" dirty="0" smtClean="0"/>
              <a:t> for 3 or 4 </a:t>
            </a:r>
            <a:r>
              <a:rPr lang="fr-FR" dirty="0" err="1" smtClean="0"/>
              <a:t>months</a:t>
            </a:r>
            <a:endParaRPr lang="fr-FR" dirty="0" smtClean="0"/>
          </a:p>
          <a:p>
            <a:r>
              <a:rPr lang="fr-FR" dirty="0" err="1" smtClean="0"/>
              <a:t>Adapt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r>
              <a:rPr lang="fr-FR" dirty="0" smtClean="0"/>
              <a:t> to the </a:t>
            </a:r>
            <a:r>
              <a:rPr lang="fr-FR" dirty="0" err="1" smtClean="0"/>
              <a:t>context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volunteers</a:t>
            </a:r>
            <a:r>
              <a:rPr lang="fr-FR" dirty="0" smtClean="0"/>
              <a:t> and </a:t>
            </a:r>
            <a:r>
              <a:rPr lang="fr-FR" dirty="0" err="1" smtClean="0"/>
              <a:t>children</a:t>
            </a:r>
            <a:endParaRPr lang="fr-FR" dirty="0" smtClean="0"/>
          </a:p>
          <a:p>
            <a:r>
              <a:rPr lang="fr-FR" dirty="0" smtClean="0"/>
              <a:t>Translate  and </a:t>
            </a:r>
            <a:r>
              <a:rPr lang="fr-FR" dirty="0" err="1" smtClean="0"/>
              <a:t>adapt</a:t>
            </a:r>
            <a:r>
              <a:rPr lang="fr-FR" dirty="0" smtClean="0"/>
              <a:t> the </a:t>
            </a:r>
            <a:r>
              <a:rPr lang="fr-FR" dirty="0" err="1" smtClean="0"/>
              <a:t>manual</a:t>
            </a:r>
            <a:endParaRPr lang="fr-FR" dirty="0" smtClean="0"/>
          </a:p>
          <a:p>
            <a:r>
              <a:rPr lang="fr-FR" dirty="0" smtClean="0"/>
              <a:t>Design new images </a:t>
            </a:r>
            <a:r>
              <a:rPr lang="fr-FR" dirty="0" err="1" smtClean="0"/>
              <a:t>with</a:t>
            </a:r>
            <a:r>
              <a:rPr lang="fr-FR" dirty="0" smtClean="0"/>
              <a:t> local </a:t>
            </a:r>
            <a:r>
              <a:rPr lang="fr-FR" dirty="0" err="1" smtClean="0"/>
              <a:t>artist</a:t>
            </a:r>
            <a:endParaRPr lang="fr-FR" dirty="0" smtClean="0"/>
          </a:p>
          <a:p>
            <a:r>
              <a:rPr lang="fr-FR" dirty="0" err="1" smtClean="0"/>
              <a:t>Pretest</a:t>
            </a:r>
            <a:r>
              <a:rPr lang="fr-FR" dirty="0" smtClean="0"/>
              <a:t> images: 1 image, 1 </a:t>
            </a:r>
            <a:r>
              <a:rPr lang="fr-FR" dirty="0" err="1" smtClean="0"/>
              <a:t>clear</a:t>
            </a:r>
            <a:r>
              <a:rPr lang="fr-FR" dirty="0" smtClean="0"/>
              <a:t> message</a:t>
            </a:r>
          </a:p>
          <a:p>
            <a:r>
              <a:rPr lang="fr-FR" dirty="0" smtClean="0"/>
              <a:t>Pilot and </a:t>
            </a:r>
            <a:r>
              <a:rPr lang="fr-FR" dirty="0" err="1" smtClean="0"/>
              <a:t>readapt</a:t>
            </a:r>
            <a:r>
              <a:rPr lang="fr-FR" dirty="0" smtClean="0"/>
              <a:t> the </a:t>
            </a:r>
            <a:r>
              <a:rPr lang="fr-FR" dirty="0" err="1" smtClean="0"/>
              <a:t>methodology</a:t>
            </a:r>
            <a:endParaRPr lang="fr-FR" dirty="0" smtClean="0"/>
          </a:p>
          <a:p>
            <a:r>
              <a:rPr lang="fr-FR" dirty="0" smtClean="0"/>
              <a:t>Training of </a:t>
            </a:r>
            <a:r>
              <a:rPr lang="fr-FR" dirty="0" err="1" smtClean="0"/>
              <a:t>trainors</a:t>
            </a:r>
            <a:endParaRPr lang="fr-FR" dirty="0" smtClean="0"/>
          </a:p>
          <a:p>
            <a:r>
              <a:rPr lang="fr-FR" dirty="0" smtClean="0"/>
              <a:t>Duration: 6 to 8 </a:t>
            </a:r>
            <a:r>
              <a:rPr lang="fr-FR" dirty="0" err="1" smtClean="0"/>
              <a:t>months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289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52682" y="1845734"/>
            <a:ext cx="6502998" cy="2336301"/>
          </a:xfrm>
        </p:spPr>
        <p:txBody>
          <a:bodyPr>
            <a:normAutofit fontScale="92500"/>
          </a:bodyPr>
          <a:lstStyle/>
          <a:p>
            <a:r>
              <a:rPr lang="en-IN" sz="16600" b="1" dirty="0" smtClean="0">
                <a:solidFill>
                  <a:schemeClr val="tx1"/>
                </a:solidFill>
              </a:rPr>
              <a:t>Thanks </a:t>
            </a:r>
            <a:endParaRPr lang="en-IN" sz="16600" b="1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62689" y="1527606"/>
            <a:ext cx="5230908" cy="3698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827494" y="4182035"/>
            <a:ext cx="71890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For more information, contact:</a:t>
            </a:r>
          </a:p>
          <a:p>
            <a:r>
              <a:rPr lang="fr-FR" dirty="0" smtClean="0"/>
              <a:t>Renas Hussain - Program Manager - </a:t>
            </a:r>
            <a:r>
              <a:rPr lang="fr-FR" dirty="0" smtClean="0">
                <a:hlinkClick r:id="rId3"/>
              </a:rPr>
              <a:t>sinhpsup-iraq.frc@croix-rouge.fr</a:t>
            </a:r>
            <a:endParaRPr lang="fr-FR" dirty="0" smtClean="0"/>
          </a:p>
          <a:p>
            <a:r>
              <a:rPr lang="fr-FR" dirty="0" smtClean="0"/>
              <a:t>Lindsay </a:t>
            </a:r>
            <a:r>
              <a:rPr lang="fr-FR" dirty="0"/>
              <a:t>Sathiyanesan </a:t>
            </a:r>
            <a:r>
              <a:rPr lang="fr-FR" dirty="0" smtClean="0"/>
              <a:t>- </a:t>
            </a:r>
            <a:r>
              <a:rPr lang="fr-FR" dirty="0"/>
              <a:t>Consultant - </a:t>
            </a:r>
            <a:r>
              <a:rPr lang="fr-FR" dirty="0" smtClean="0">
                <a:hlinkClick r:id="rId4"/>
              </a:rPr>
              <a:t>lindsaynesan@gmail.com</a:t>
            </a:r>
            <a:endParaRPr lang="fr-FR" dirty="0" smtClean="0"/>
          </a:p>
          <a:p>
            <a:r>
              <a:rPr lang="fr-FR" dirty="0" smtClean="0"/>
              <a:t>Simon Doreille - WASH </a:t>
            </a:r>
            <a:r>
              <a:rPr lang="fr-FR" dirty="0" err="1" smtClean="0"/>
              <a:t>Regional</a:t>
            </a:r>
            <a:r>
              <a:rPr lang="fr-FR" dirty="0" smtClean="0"/>
              <a:t> </a:t>
            </a:r>
            <a:r>
              <a:rPr lang="fr-FR" dirty="0" err="1" smtClean="0"/>
              <a:t>Advisor</a:t>
            </a:r>
            <a:r>
              <a:rPr lang="fr-FR" dirty="0" smtClean="0"/>
              <a:t> - </a:t>
            </a:r>
            <a:r>
              <a:rPr lang="fr-FR" dirty="0" smtClean="0">
                <a:hlinkClick r:id="rId5"/>
              </a:rPr>
              <a:t>simon.doreille@croix-rouge.fr</a:t>
            </a:r>
            <a:r>
              <a:rPr lang="fr-FR" dirty="0" smtClean="0"/>
              <a:t>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95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9199" y="409433"/>
            <a:ext cx="8798935" cy="1192745"/>
          </a:xfrm>
          <a:solidFill>
            <a:srgbClr val="FF0000"/>
          </a:solidFill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+mn-lt"/>
              </a:rPr>
              <a:t>Share experiences in facilitating sessions with children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15" y="285328"/>
            <a:ext cx="1116468" cy="9383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6411" y="306159"/>
            <a:ext cx="917523" cy="917523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61449" y="2984796"/>
            <a:ext cx="3822327" cy="2967159"/>
          </a:xfrm>
        </p:spPr>
        <p:txBody>
          <a:bodyPr/>
          <a:lstStyle/>
          <a:p>
            <a:pPr marL="0" indent="0" algn="r" rtl="1">
              <a:buNone/>
            </a:pPr>
            <a:endParaRPr lang="ar-IQ" dirty="0"/>
          </a:p>
          <a:p>
            <a:pPr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 smtClean="0">
                <a:solidFill>
                  <a:schemeClr val="tx1"/>
                </a:solidFill>
              </a:rPr>
              <a:t>What should we do</a:t>
            </a:r>
            <a:endParaRPr lang="ar-IQ" b="1" dirty="0" smtClean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 smtClean="0">
                <a:solidFill>
                  <a:schemeClr val="tx1"/>
                </a:solidFill>
              </a:rPr>
              <a:t>1</a:t>
            </a:r>
          </a:p>
          <a:p>
            <a:pPr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 smtClean="0">
                <a:solidFill>
                  <a:schemeClr val="tx1"/>
                </a:solidFill>
              </a:rPr>
              <a:t>2</a:t>
            </a:r>
          </a:p>
          <a:p>
            <a:pPr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>
                <a:solidFill>
                  <a:schemeClr val="tx1"/>
                </a:solidFill>
              </a:rPr>
              <a:t>3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274" y="1747892"/>
            <a:ext cx="5010150" cy="91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7234084" y="2792130"/>
            <a:ext cx="3822327" cy="296715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Calibri" panose="020F0502020204030204" pitchFamily="34" charset="0"/>
              <a:buNone/>
            </a:pPr>
            <a:endParaRPr lang="ar-IQ" dirty="0" smtClean="0"/>
          </a:p>
          <a:p>
            <a:pPr algn="l"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 smtClean="0">
                <a:solidFill>
                  <a:schemeClr val="tx1"/>
                </a:solidFill>
              </a:rPr>
              <a:t>What </a:t>
            </a:r>
            <a:r>
              <a:rPr lang="en-US" b="1" dirty="0">
                <a:solidFill>
                  <a:schemeClr val="tx1"/>
                </a:solidFill>
              </a:rPr>
              <a:t>should we not </a:t>
            </a:r>
            <a:r>
              <a:rPr lang="en-US" b="1" dirty="0" smtClean="0">
                <a:solidFill>
                  <a:schemeClr val="tx1"/>
                </a:solidFill>
              </a:rPr>
              <a:t>do</a:t>
            </a:r>
            <a:endParaRPr lang="ar-IQ" b="1" dirty="0" smtClean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chemeClr val="tx1"/>
                </a:solidFill>
              </a:rPr>
              <a:t>1</a:t>
            </a:r>
          </a:p>
          <a:p>
            <a:pPr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chemeClr val="tx1"/>
                </a:solidFill>
              </a:rPr>
              <a:t>2</a:t>
            </a:r>
          </a:p>
          <a:p>
            <a:pPr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178" b="25413"/>
          <a:stretch/>
        </p:blipFill>
        <p:spPr>
          <a:xfrm>
            <a:off x="2677367" y="3975805"/>
            <a:ext cx="1477776" cy="12645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50" b="21337"/>
          <a:stretch/>
        </p:blipFill>
        <p:spPr>
          <a:xfrm>
            <a:off x="8771965" y="3975805"/>
            <a:ext cx="1155045" cy="133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15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6722" y="409433"/>
            <a:ext cx="8221412" cy="1192745"/>
          </a:xfrm>
          <a:solidFill>
            <a:srgbClr val="FF0000"/>
          </a:solidFill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What is hygiene promotion and behavior change?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15" y="285328"/>
            <a:ext cx="1116468" cy="9383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6411" y="306159"/>
            <a:ext cx="917523" cy="917523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166617" y="2002288"/>
            <a:ext cx="8208912" cy="430993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1"/>
                </a:solidFill>
              </a:rPr>
              <a:t>Hygiene is some practice to keep the person himself and his surrounding environment clean, especially to avoid illness and spread of infection.</a:t>
            </a:r>
          </a:p>
          <a:p>
            <a:pPr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1"/>
                </a:solidFill>
              </a:rPr>
              <a:t>It focuses on diseases that spread through stool, especially diarrheal diseases.</a:t>
            </a:r>
          </a:p>
          <a:p>
            <a:pPr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1"/>
                </a:solidFill>
              </a:rPr>
              <a:t>The main objective of hygiene promotion is to: reduce the rate of disease - and ultimately eliminate diseases and deaths resulting from poor hygiene cases and practices.</a:t>
            </a:r>
          </a:p>
        </p:txBody>
      </p:sp>
    </p:spTree>
    <p:extLst>
      <p:ext uri="{BB962C8B-B14F-4D97-AF65-F5344CB8AC3E}">
        <p14:creationId xmlns:p14="http://schemas.microsoft.com/office/powerpoint/2010/main" val="118227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308" y="286603"/>
            <a:ext cx="9437692" cy="1450757"/>
          </a:xfrm>
          <a:solidFill>
            <a:srgbClr val="FF0000"/>
          </a:solidFill>
        </p:spPr>
        <p:txBody>
          <a:bodyPr anchor="ctr"/>
          <a:lstStyle/>
          <a:p>
            <a:pPr algn="ctr"/>
            <a:r>
              <a:rPr lang="en-IN" b="1" dirty="0" smtClean="0">
                <a:solidFill>
                  <a:schemeClr val="bg1"/>
                </a:solidFill>
                <a:latin typeface="+mn-lt"/>
              </a:rPr>
              <a:t>CHAST Kit 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711" y="1893134"/>
            <a:ext cx="2535936" cy="249936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922468" y="2079173"/>
            <a:ext cx="2534194" cy="3170215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7047" y="1901929"/>
            <a:ext cx="2547156" cy="180000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55647" y="4046158"/>
            <a:ext cx="1135991" cy="188595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865" y="286603"/>
            <a:ext cx="894565" cy="8945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2698" y="4805038"/>
            <a:ext cx="2035814" cy="15585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1227" y="4665197"/>
            <a:ext cx="1440160" cy="1399256"/>
          </a:xfrm>
          <a:prstGeom prst="rect">
            <a:avLst/>
          </a:prstGeom>
        </p:spPr>
      </p:pic>
      <p:sp>
        <p:nvSpPr>
          <p:cNvPr id="13" name="Text Placeholder 2"/>
          <p:cNvSpPr txBox="1">
            <a:spLocks/>
          </p:cNvSpPr>
          <p:nvPr/>
        </p:nvSpPr>
        <p:spPr>
          <a:xfrm>
            <a:off x="6387047" y="5910546"/>
            <a:ext cx="1089518" cy="30781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defTabSz="457200"/>
            <a:r>
              <a:rPr lang="en-IN" sz="1200" dirty="0">
                <a:solidFill>
                  <a:schemeClr val="tx1"/>
                </a:solidFill>
              </a:rPr>
              <a:t>Puppet Arya </a:t>
            </a:r>
          </a:p>
        </p:txBody>
      </p:sp>
      <p:sp>
        <p:nvSpPr>
          <p:cNvPr id="8" name="Rectangle 7"/>
          <p:cNvSpPr/>
          <p:nvPr/>
        </p:nvSpPr>
        <p:spPr>
          <a:xfrm>
            <a:off x="3601443" y="4342802"/>
            <a:ext cx="26682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200" dirty="0"/>
              <a:t>Health and ladder game developed for CHAST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22468" y="5334065"/>
            <a:ext cx="24392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3 friends, </a:t>
            </a:r>
            <a:r>
              <a:rPr lang="en-US" sz="1200" dirty="0" smtClean="0"/>
              <a:t>Jalal, Sara and Akram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9552940" y="4818306"/>
            <a:ext cx="156209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A step by step manual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127937" y="3723062"/>
            <a:ext cx="64043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Posters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179823" y="6024696"/>
            <a:ext cx="1002967" cy="25853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defPPr>
              <a:defRPr lang="en-US"/>
            </a:defPPr>
            <a:lvl1pPr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200"/>
            </a:lvl1pPr>
            <a:lvl2pPr marL="384048" indent="-18288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66928" indent="-18288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49808" indent="-18288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32688" indent="-18288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1100000" indent="-22860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1300000" indent="-22860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1500000" indent="-22860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1700000" indent="-22860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r>
              <a:rPr lang="en-US" dirty="0"/>
              <a:t>Card games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40302" y="6086557"/>
            <a:ext cx="117532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Coloring pencils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15203" y="2069887"/>
            <a:ext cx="1828223" cy="259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53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1" dirty="0" smtClean="0"/>
              <a:t>Different areas</a:t>
            </a:r>
            <a:r>
              <a:rPr lang="en-US" dirty="0" smtClean="0"/>
              <a:t>, different realities =&gt; </a:t>
            </a:r>
            <a:r>
              <a:rPr lang="en-US" b="1" dirty="0" smtClean="0"/>
              <a:t>different images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Images must </a:t>
            </a:r>
            <a:r>
              <a:rPr lang="en-US" b="1" dirty="0" smtClean="0"/>
              <a:t>match children’s environment</a:t>
            </a:r>
          </a:p>
          <a:p>
            <a:pPr lvl="1"/>
            <a:r>
              <a:rPr lang="en-US" dirty="0" smtClean="0"/>
              <a:t>Wearing the </a:t>
            </a:r>
            <a:r>
              <a:rPr lang="en-US" b="1" dirty="0" smtClean="0"/>
              <a:t>veil</a:t>
            </a:r>
            <a:r>
              <a:rPr lang="en-US" dirty="0" smtClean="0"/>
              <a:t> for example in differs in Kurdish and Arabic areas</a:t>
            </a:r>
          </a:p>
          <a:p>
            <a:pPr lvl="1"/>
            <a:r>
              <a:rPr lang="en-US" dirty="0" smtClean="0"/>
              <a:t>If during implementation in one area something doesn’t match</a:t>
            </a:r>
            <a:br>
              <a:rPr lang="en-US" dirty="0" smtClean="0"/>
            </a:br>
            <a:r>
              <a:rPr lang="en-US" dirty="0" smtClean="0"/>
              <a:t>children’s reality </a:t>
            </a:r>
            <a:r>
              <a:rPr lang="en-US" b="1" dirty="0" smtClean="0"/>
              <a:t>report it</a:t>
            </a:r>
            <a:r>
              <a:rPr lang="en-US" dirty="0" smtClean="0"/>
              <a:t>, it is possible to adapt it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308" y="286603"/>
            <a:ext cx="9437692" cy="1450757"/>
          </a:xfrm>
          <a:solidFill>
            <a:srgbClr val="FF0000"/>
          </a:solidFill>
        </p:spPr>
        <p:txBody>
          <a:bodyPr anchor="ctr"/>
          <a:lstStyle/>
          <a:p>
            <a:pPr algn="ctr"/>
            <a:r>
              <a:rPr lang="en-IN" b="1" dirty="0" smtClean="0">
                <a:solidFill>
                  <a:schemeClr val="bg1"/>
                </a:solidFill>
                <a:latin typeface="+mn-lt"/>
              </a:rPr>
              <a:t>Kurdish and Arabic versions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865" y="286603"/>
            <a:ext cx="894565" cy="8945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295" y="2997099"/>
            <a:ext cx="2324988" cy="329197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38" y="4122171"/>
            <a:ext cx="3068135" cy="216690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306" y="2997099"/>
            <a:ext cx="2324989" cy="329197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655238" y="3671553"/>
            <a:ext cx="2166902" cy="306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2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7289338" cy="4023360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fr-FR" dirty="0" err="1" smtClean="0"/>
              <a:t>Possibility</a:t>
            </a:r>
            <a:r>
              <a:rPr lang="fr-FR" dirty="0" smtClean="0"/>
              <a:t> to </a:t>
            </a:r>
            <a:r>
              <a:rPr lang="fr-FR" b="1" dirty="0" err="1" smtClean="0"/>
              <a:t>get</a:t>
            </a:r>
            <a:r>
              <a:rPr lang="fr-FR" b="1" dirty="0" smtClean="0"/>
              <a:t> the full kit </a:t>
            </a:r>
            <a:r>
              <a:rPr lang="fr-FR" dirty="0" err="1" smtClean="0"/>
              <a:t>directly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supplier in Dohuk 168 USD for the full kit</a:t>
            </a:r>
          </a:p>
          <a:p>
            <a:pPr lvl="1"/>
            <a:r>
              <a:rPr lang="fr-FR" dirty="0" smtClean="0"/>
              <a:t>French Red Cross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provide</a:t>
            </a:r>
            <a:r>
              <a:rPr lang="fr-FR" dirty="0" smtClean="0"/>
              <a:t> a copy of the </a:t>
            </a:r>
            <a:r>
              <a:rPr lang="fr-FR" b="1" dirty="0" smtClean="0"/>
              <a:t>procurement file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b="1" dirty="0" err="1" smtClean="0"/>
              <a:t>quotations</a:t>
            </a:r>
            <a:r>
              <a:rPr lang="fr-FR" dirty="0" smtClean="0"/>
              <a:t> </a:t>
            </a:r>
            <a:r>
              <a:rPr lang="fr-FR" dirty="0" err="1" smtClean="0"/>
              <a:t>collected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organizations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procure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easily</a:t>
            </a:r>
            <a:endParaRPr lang="fr-FR" dirty="0" smtClean="0"/>
          </a:p>
          <a:p>
            <a:pPr lvl="1"/>
            <a:endParaRPr lang="fr-FR" dirty="0"/>
          </a:p>
          <a:p>
            <a:pPr lvl="1"/>
            <a:r>
              <a:rPr lang="fr-FR" b="1" dirty="0" err="1" smtClean="0"/>
              <a:t>Download</a:t>
            </a:r>
            <a:r>
              <a:rPr lang="fr-FR" b="1" dirty="0" smtClean="0"/>
              <a:t> </a:t>
            </a:r>
            <a:r>
              <a:rPr lang="fr-FR" b="1" dirty="0" err="1" smtClean="0"/>
              <a:t>it</a:t>
            </a:r>
            <a:r>
              <a:rPr lang="fr-FR" b="1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en-US" u="sng" dirty="0">
                <a:hlinkClick r:id="rId2"/>
              </a:rPr>
              <a:t>https://</a:t>
            </a:r>
            <a:r>
              <a:rPr lang="en-US" u="sng" dirty="0" smtClean="0">
                <a:hlinkClick r:id="rId2"/>
              </a:rPr>
              <a:t>drive.google.com/open?id=1JDnxYSdjrKzZgXKKSSSxibGtVYPbILT9</a:t>
            </a:r>
            <a:r>
              <a:rPr lang="en-US" u="sng" dirty="0"/>
              <a:t/>
            </a:r>
            <a:br>
              <a:rPr lang="en-US" u="sng" dirty="0"/>
            </a:br>
            <a:r>
              <a:rPr lang="en-US" dirty="0" smtClean="0"/>
              <a:t>and print it yourself! 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In case an external organization uses it, </a:t>
            </a:r>
            <a:r>
              <a:rPr lang="en-US" b="1" dirty="0"/>
              <a:t>notify by </a:t>
            </a:r>
            <a:r>
              <a:rPr lang="en-US" b="1" dirty="0" smtClean="0"/>
              <a:t>email  </a:t>
            </a:r>
            <a:r>
              <a:rPr lang="en-US" dirty="0" smtClean="0">
                <a:hlinkClick r:id="rId3"/>
              </a:rPr>
              <a:t>watsan.dept@ircs.org.iq</a:t>
            </a:r>
            <a:r>
              <a:rPr lang="en-US" dirty="0" smtClean="0"/>
              <a:t>  </a:t>
            </a:r>
            <a:r>
              <a:rPr lang="en-US" dirty="0"/>
              <a:t>and </a:t>
            </a:r>
            <a:r>
              <a:rPr lang="en-US" dirty="0" smtClean="0">
                <a:hlinkClick r:id="rId4"/>
              </a:rPr>
              <a:t>hod-iraq.frc@croix-rouge.fr</a:t>
            </a:r>
            <a:r>
              <a:rPr lang="en-US" dirty="0" smtClean="0"/>
              <a:t> with </a:t>
            </a:r>
            <a:r>
              <a:rPr lang="en-US" dirty="0"/>
              <a:t>the following elements:</a:t>
            </a:r>
          </a:p>
          <a:p>
            <a:pPr lvl="1"/>
            <a:r>
              <a:rPr lang="en-US" dirty="0"/>
              <a:t>•	</a:t>
            </a:r>
            <a:r>
              <a:rPr lang="en-US" b="1" dirty="0"/>
              <a:t>Name</a:t>
            </a:r>
            <a:r>
              <a:rPr lang="en-US" dirty="0"/>
              <a:t> of their organization</a:t>
            </a:r>
          </a:p>
          <a:p>
            <a:pPr lvl="1"/>
            <a:r>
              <a:rPr lang="en-US" dirty="0"/>
              <a:t>•	</a:t>
            </a:r>
            <a:r>
              <a:rPr lang="en-US" b="1" dirty="0"/>
              <a:t>Governorates and Districts </a:t>
            </a:r>
            <a:r>
              <a:rPr lang="en-US" dirty="0"/>
              <a:t>where  CHAST will be implemented</a:t>
            </a:r>
          </a:p>
          <a:p>
            <a:pPr lvl="1"/>
            <a:r>
              <a:rPr lang="en-US" dirty="0"/>
              <a:t>•	Number of </a:t>
            </a:r>
            <a:r>
              <a:rPr lang="en-US" b="1" dirty="0"/>
              <a:t>schools</a:t>
            </a:r>
          </a:p>
          <a:p>
            <a:pPr lvl="1"/>
            <a:r>
              <a:rPr lang="en-US" dirty="0"/>
              <a:t>•	Number of </a:t>
            </a:r>
            <a:r>
              <a:rPr lang="en-US" b="1" dirty="0"/>
              <a:t>children</a:t>
            </a:r>
            <a:r>
              <a:rPr lang="en-US" dirty="0"/>
              <a:t> targeted</a:t>
            </a:r>
          </a:p>
          <a:p>
            <a:pPr marL="201168" lvl="1" indent="0">
              <a:buNone/>
            </a:pPr>
            <a:r>
              <a:rPr lang="en-US" dirty="0" smtClean="0"/>
              <a:t>feedbacks </a:t>
            </a:r>
            <a:r>
              <a:rPr lang="en-US" dirty="0"/>
              <a:t>on errors, difficult sessions and suggestions </a:t>
            </a:r>
            <a:r>
              <a:rPr lang="en-US" dirty="0" smtClean="0"/>
              <a:t>are valued</a:t>
            </a:r>
            <a:endParaRPr lang="en-US" dirty="0"/>
          </a:p>
          <a:p>
            <a:pPr lvl="1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308" y="286603"/>
            <a:ext cx="9437692" cy="1450757"/>
          </a:xfrm>
          <a:solidFill>
            <a:srgbClr val="FF0000"/>
          </a:solidFill>
        </p:spPr>
        <p:txBody>
          <a:bodyPr anchor="ctr"/>
          <a:lstStyle/>
          <a:p>
            <a:pPr algn="ctr"/>
            <a:r>
              <a:rPr lang="en-IN" b="1" dirty="0" smtClean="0">
                <a:solidFill>
                  <a:schemeClr val="bg1"/>
                </a:solidFill>
                <a:latin typeface="+mn-lt"/>
              </a:rPr>
              <a:t>Where to get them?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865" y="286603"/>
            <a:ext cx="894565" cy="8945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55"/>
          <a:stretch/>
        </p:blipFill>
        <p:spPr>
          <a:xfrm>
            <a:off x="9556172" y="1737360"/>
            <a:ext cx="2223655" cy="20033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46369" y="3740727"/>
            <a:ext cx="2455333" cy="241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46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Custom 4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FF0000"/>
      </a:accent1>
      <a:accent2>
        <a:srgbClr val="FF0000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5001</TotalTime>
  <Words>1641</Words>
  <Application>Microsoft Office PowerPoint</Application>
  <PresentationFormat>Widescreen</PresentationFormat>
  <Paragraphs>291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Calibri</vt:lpstr>
      <vt:lpstr>Calibri Light</vt:lpstr>
      <vt:lpstr>Segoe UI Symbol</vt:lpstr>
      <vt:lpstr>Times New Roman</vt:lpstr>
      <vt:lpstr>Wingdings</vt:lpstr>
      <vt:lpstr>Retrospect</vt:lpstr>
      <vt:lpstr>CHILDREN HYGIENE AND SANITATION TRAINING – CHAST </vt:lpstr>
      <vt:lpstr>Welcome</vt:lpstr>
      <vt:lpstr>WHAT is CHAST</vt:lpstr>
      <vt:lpstr>History of CHAST</vt:lpstr>
      <vt:lpstr>Share experiences in facilitating sessions with children</vt:lpstr>
      <vt:lpstr>What is hygiene promotion and behavior change?</vt:lpstr>
      <vt:lpstr>CHAST Kit </vt:lpstr>
      <vt:lpstr>Kurdish and Arabic versions</vt:lpstr>
      <vt:lpstr>Where to get them?</vt:lpstr>
      <vt:lpstr>CHAST adaptation to Iraq steps</vt:lpstr>
      <vt:lpstr>CHAST adaptation – KAP in schools </vt:lpstr>
      <vt:lpstr>CHAST adaptation – Hiring local artist </vt:lpstr>
      <vt:lpstr>PowerPoint Presentation</vt:lpstr>
      <vt:lpstr>CHAST adaptation – IEC materials pre-testing </vt:lpstr>
      <vt:lpstr>CHAST adaption – IEC modification </vt:lpstr>
      <vt:lpstr>CHAST adaptation – CHAST manual in English,  Arabic &amp; ToT </vt:lpstr>
      <vt:lpstr>CHAST adaptation – CHAST Implementation with the pilot </vt:lpstr>
      <vt:lpstr>CHAST adaptation – Lessons learnt Workshop </vt:lpstr>
      <vt:lpstr>CHAST Steps – Inputs, feedback &amp; suggestions </vt:lpstr>
      <vt:lpstr>Structure of CHAST </vt:lpstr>
      <vt:lpstr>Day 1 – 4 Activities </vt:lpstr>
      <vt:lpstr>Day 2 – 2 Activities</vt:lpstr>
      <vt:lpstr>PowerPoint Presentation</vt:lpstr>
      <vt:lpstr>Day 4 – 2 Activities </vt:lpstr>
      <vt:lpstr>PowerPoint Presentation</vt:lpstr>
      <vt:lpstr>Setting up hygiene committee - day 12</vt:lpstr>
      <vt:lpstr>Defining indicators - day 12</vt:lpstr>
      <vt:lpstr>Defining indicators - day 12</vt:lpstr>
      <vt:lpstr>Training - day 13</vt:lpstr>
      <vt:lpstr>Assessment - day 14</vt:lpstr>
      <vt:lpstr>PowerPoint Presentation</vt:lpstr>
      <vt:lpstr>Day 5 – 3 Activities </vt:lpstr>
      <vt:lpstr>Day 6 – 2 Activities </vt:lpstr>
      <vt:lpstr>Day 7 – 2 Activities </vt:lpstr>
      <vt:lpstr>Day 8 – 2 Activities </vt:lpstr>
      <vt:lpstr>PowerPoint Presentation</vt:lpstr>
      <vt:lpstr>PowerPoint Presentation</vt:lpstr>
      <vt:lpstr>PowerPoint Presentation</vt:lpstr>
      <vt:lpstr>Results</vt:lpstr>
      <vt:lpstr>Feedback from volunteers</vt:lpstr>
      <vt:lpstr>What you need to adapt the kit to one country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 Hygiene and Sanitation Training – CHAST</dc:title>
  <dc:creator>S.L.Sathiya Nesan</dc:creator>
  <cp:lastModifiedBy>Doreille Simon</cp:lastModifiedBy>
  <cp:revision>239</cp:revision>
  <dcterms:created xsi:type="dcterms:W3CDTF">2019-03-22T10:54:52Z</dcterms:created>
  <dcterms:modified xsi:type="dcterms:W3CDTF">2019-12-04T13:30:52Z</dcterms:modified>
</cp:coreProperties>
</file>