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45" r:id="rId2"/>
    <p:sldId id="426" r:id="rId3"/>
    <p:sldId id="446" r:id="rId4"/>
    <p:sldId id="447" r:id="rId5"/>
    <p:sldId id="448" r:id="rId6"/>
    <p:sldId id="450" r:id="rId7"/>
    <p:sldId id="451" r:id="rId8"/>
    <p:sldId id="406" r:id="rId9"/>
    <p:sldId id="449" r:id="rId10"/>
    <p:sldId id="424" r:id="rId11"/>
    <p:sldId id="425" r:id="rId12"/>
  </p:sldIdLst>
  <p:sldSz cx="9144000" cy="6858000" type="screen4x3"/>
  <p:notesSz cx="6889750" cy="96710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8982"/>
    <a:srgbClr val="B4ACA6"/>
    <a:srgbClr val="541818"/>
    <a:srgbClr val="CF1C21"/>
    <a:srgbClr val="8B4907"/>
    <a:srgbClr val="5C4F46"/>
    <a:srgbClr val="66584E"/>
    <a:srgbClr val="E8C7B0"/>
    <a:srgbClr val="F4D1B9"/>
    <a:srgbClr val="B9B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82564" autoAdjust="0"/>
  </p:normalViewPr>
  <p:slideViewPr>
    <p:cSldViewPr>
      <p:cViewPr varScale="1">
        <p:scale>
          <a:sx n="58" d="100"/>
          <a:sy n="58" d="100"/>
        </p:scale>
        <p:origin x="157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EB5B68-93BD-4CDA-8C8D-F5EB12152544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8110800C-22E1-4A50-B233-E5669BD23B60}">
      <dgm:prSet phldrT="[Text]" custT="1"/>
      <dgm:spPr/>
      <dgm:t>
        <a:bodyPr/>
        <a:lstStyle/>
        <a:p>
          <a:r>
            <a:rPr lang="en-NZ" sz="1900" dirty="0" smtClean="0"/>
            <a:t>MHM </a:t>
          </a:r>
          <a:r>
            <a:rPr lang="en-NZ" sz="2000" dirty="0" smtClean="0"/>
            <a:t>m</a:t>
          </a:r>
          <a:r>
            <a:rPr lang="en-NZ" sz="1900" dirty="0" smtClean="0"/>
            <a:t>aterials and supplies </a:t>
          </a:r>
          <a:endParaRPr lang="en-NZ" sz="1900" dirty="0"/>
        </a:p>
      </dgm:t>
    </dgm:pt>
    <dgm:pt modelId="{54AD437E-7F2A-45D1-A8F5-5BAE0CC46F16}" type="parTrans" cxnId="{166E211B-B22E-4CED-8F5D-8D172AE90DFD}">
      <dgm:prSet/>
      <dgm:spPr/>
      <dgm:t>
        <a:bodyPr/>
        <a:lstStyle/>
        <a:p>
          <a:endParaRPr lang="en-NZ"/>
        </a:p>
      </dgm:t>
    </dgm:pt>
    <dgm:pt modelId="{EC2670DF-E620-4D03-9211-ED5DA4753390}" type="sibTrans" cxnId="{166E211B-B22E-4CED-8F5D-8D172AE90DFD}">
      <dgm:prSet/>
      <dgm:spPr/>
      <dgm:t>
        <a:bodyPr/>
        <a:lstStyle/>
        <a:p>
          <a:endParaRPr lang="en-NZ"/>
        </a:p>
      </dgm:t>
    </dgm:pt>
    <dgm:pt modelId="{6BDF3641-E7CB-4DA5-9A98-E47A09390DE7}">
      <dgm:prSet phldrT="[Text]"/>
      <dgm:spPr/>
      <dgm:t>
        <a:bodyPr/>
        <a:lstStyle/>
        <a:p>
          <a:r>
            <a:rPr lang="en-NZ" dirty="0" smtClean="0"/>
            <a:t>Private WASH facilities for washing, drying and disposal </a:t>
          </a:r>
          <a:endParaRPr lang="en-NZ" dirty="0"/>
        </a:p>
      </dgm:t>
    </dgm:pt>
    <dgm:pt modelId="{27C0EE14-82FA-4EEF-81C6-1F63DFC499E9}" type="parTrans" cxnId="{86CB29CC-E8C7-470C-B587-CF41D2CF66DC}">
      <dgm:prSet/>
      <dgm:spPr/>
      <dgm:t>
        <a:bodyPr/>
        <a:lstStyle/>
        <a:p>
          <a:endParaRPr lang="en-NZ"/>
        </a:p>
      </dgm:t>
    </dgm:pt>
    <dgm:pt modelId="{4AA1D5F2-A7AA-4C4F-A2E4-8778D563707B}" type="sibTrans" cxnId="{86CB29CC-E8C7-470C-B587-CF41D2CF66DC}">
      <dgm:prSet/>
      <dgm:spPr/>
      <dgm:t>
        <a:bodyPr/>
        <a:lstStyle/>
        <a:p>
          <a:endParaRPr lang="en-NZ"/>
        </a:p>
      </dgm:t>
    </dgm:pt>
    <dgm:pt modelId="{BE6B502F-5FB7-4305-BFB5-D3A578D6D287}">
      <dgm:prSet phldrT="[Text]"/>
      <dgm:spPr/>
      <dgm:t>
        <a:bodyPr/>
        <a:lstStyle/>
        <a:p>
          <a:r>
            <a:rPr lang="en-NZ" dirty="0" smtClean="0"/>
            <a:t>Practical information (incl. taboos, beliefs etc.)  </a:t>
          </a:r>
          <a:endParaRPr lang="en-NZ" dirty="0"/>
        </a:p>
      </dgm:t>
    </dgm:pt>
    <dgm:pt modelId="{4EF34516-C379-4A8C-9407-34880BD42DD9}" type="parTrans" cxnId="{8D228152-F88E-4378-9C49-11837F088323}">
      <dgm:prSet/>
      <dgm:spPr/>
      <dgm:t>
        <a:bodyPr/>
        <a:lstStyle/>
        <a:p>
          <a:endParaRPr lang="en-NZ"/>
        </a:p>
      </dgm:t>
    </dgm:pt>
    <dgm:pt modelId="{D0E6996C-A36B-4E78-B5B9-8BBCB539DD8F}" type="sibTrans" cxnId="{8D228152-F88E-4378-9C49-11837F088323}">
      <dgm:prSet/>
      <dgm:spPr/>
      <dgm:t>
        <a:bodyPr/>
        <a:lstStyle/>
        <a:p>
          <a:endParaRPr lang="en-NZ"/>
        </a:p>
      </dgm:t>
    </dgm:pt>
    <dgm:pt modelId="{C4E3CE5F-46AA-488D-BA13-7D5F0B450907}" type="pres">
      <dgm:prSet presAssocID="{C6EB5B68-93BD-4CDA-8C8D-F5EB12152544}" presName="compositeShape" presStyleCnt="0">
        <dgm:presLayoutVars>
          <dgm:chMax val="7"/>
          <dgm:dir/>
          <dgm:resizeHandles val="exact"/>
        </dgm:presLayoutVars>
      </dgm:prSet>
      <dgm:spPr/>
    </dgm:pt>
    <dgm:pt modelId="{65A571DE-0139-49BF-8C78-38F223985FD6}" type="pres">
      <dgm:prSet presAssocID="{8110800C-22E1-4A50-B233-E5669BD23B60}" presName="circ1" presStyleLbl="vennNode1" presStyleIdx="0" presStyleCnt="3"/>
      <dgm:spPr/>
      <dgm:t>
        <a:bodyPr/>
        <a:lstStyle/>
        <a:p>
          <a:endParaRPr lang="en-NZ"/>
        </a:p>
      </dgm:t>
    </dgm:pt>
    <dgm:pt modelId="{2192DF30-9885-4566-894E-DD675FD01302}" type="pres">
      <dgm:prSet presAssocID="{8110800C-22E1-4A50-B233-E5669BD23B6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92BA25D-747C-47B8-A4AD-BD0A8687F722}" type="pres">
      <dgm:prSet presAssocID="{6BDF3641-E7CB-4DA5-9A98-E47A09390DE7}" presName="circ2" presStyleLbl="vennNode1" presStyleIdx="1" presStyleCnt="3"/>
      <dgm:spPr/>
      <dgm:t>
        <a:bodyPr/>
        <a:lstStyle/>
        <a:p>
          <a:endParaRPr lang="en-NZ"/>
        </a:p>
      </dgm:t>
    </dgm:pt>
    <dgm:pt modelId="{5F3172C9-4A08-4132-B942-7E60A29FA16D}" type="pres">
      <dgm:prSet presAssocID="{6BDF3641-E7CB-4DA5-9A98-E47A09390DE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E0E231C4-60F8-4825-B88B-CE03259BE76D}" type="pres">
      <dgm:prSet presAssocID="{BE6B502F-5FB7-4305-BFB5-D3A578D6D287}" presName="circ3" presStyleLbl="vennNode1" presStyleIdx="2" presStyleCnt="3"/>
      <dgm:spPr/>
      <dgm:t>
        <a:bodyPr/>
        <a:lstStyle/>
        <a:p>
          <a:endParaRPr lang="en-NZ"/>
        </a:p>
      </dgm:t>
    </dgm:pt>
    <dgm:pt modelId="{31791DF3-F66F-44A2-87FA-1EECBAAECA04}" type="pres">
      <dgm:prSet presAssocID="{BE6B502F-5FB7-4305-BFB5-D3A578D6D28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604F8EB7-7126-4225-8225-2A36AE2EED20}" type="presOf" srcId="{BE6B502F-5FB7-4305-BFB5-D3A578D6D287}" destId="{E0E231C4-60F8-4825-B88B-CE03259BE76D}" srcOrd="0" destOrd="0" presId="urn:microsoft.com/office/officeart/2005/8/layout/venn1"/>
    <dgm:cxn modelId="{166E211B-B22E-4CED-8F5D-8D172AE90DFD}" srcId="{C6EB5B68-93BD-4CDA-8C8D-F5EB12152544}" destId="{8110800C-22E1-4A50-B233-E5669BD23B60}" srcOrd="0" destOrd="0" parTransId="{54AD437E-7F2A-45D1-A8F5-5BAE0CC46F16}" sibTransId="{EC2670DF-E620-4D03-9211-ED5DA4753390}"/>
    <dgm:cxn modelId="{3A6BD2DF-AC67-4F57-A0B2-33A0AE2357BB}" type="presOf" srcId="{BE6B502F-5FB7-4305-BFB5-D3A578D6D287}" destId="{31791DF3-F66F-44A2-87FA-1EECBAAECA04}" srcOrd="1" destOrd="0" presId="urn:microsoft.com/office/officeart/2005/8/layout/venn1"/>
    <dgm:cxn modelId="{F978B60B-8072-42F4-B6A4-D0DED8F988C3}" type="presOf" srcId="{6BDF3641-E7CB-4DA5-9A98-E47A09390DE7}" destId="{5F3172C9-4A08-4132-B942-7E60A29FA16D}" srcOrd="1" destOrd="0" presId="urn:microsoft.com/office/officeart/2005/8/layout/venn1"/>
    <dgm:cxn modelId="{F6C188CE-6AF4-4F84-B81E-ED67AA03C274}" type="presOf" srcId="{8110800C-22E1-4A50-B233-E5669BD23B60}" destId="{65A571DE-0139-49BF-8C78-38F223985FD6}" srcOrd="0" destOrd="0" presId="urn:microsoft.com/office/officeart/2005/8/layout/venn1"/>
    <dgm:cxn modelId="{DD009473-DDFA-4E2C-85B6-D4A6095B8E4E}" type="presOf" srcId="{6BDF3641-E7CB-4DA5-9A98-E47A09390DE7}" destId="{292BA25D-747C-47B8-A4AD-BD0A8687F722}" srcOrd="0" destOrd="0" presId="urn:microsoft.com/office/officeart/2005/8/layout/venn1"/>
    <dgm:cxn modelId="{D77BB6A3-B278-4390-B38A-5EB97A993A06}" type="presOf" srcId="{C6EB5B68-93BD-4CDA-8C8D-F5EB12152544}" destId="{C4E3CE5F-46AA-488D-BA13-7D5F0B450907}" srcOrd="0" destOrd="0" presId="urn:microsoft.com/office/officeart/2005/8/layout/venn1"/>
    <dgm:cxn modelId="{86CB29CC-E8C7-470C-B587-CF41D2CF66DC}" srcId="{C6EB5B68-93BD-4CDA-8C8D-F5EB12152544}" destId="{6BDF3641-E7CB-4DA5-9A98-E47A09390DE7}" srcOrd="1" destOrd="0" parTransId="{27C0EE14-82FA-4EEF-81C6-1F63DFC499E9}" sibTransId="{4AA1D5F2-A7AA-4C4F-A2E4-8778D563707B}"/>
    <dgm:cxn modelId="{8D228152-F88E-4378-9C49-11837F088323}" srcId="{C6EB5B68-93BD-4CDA-8C8D-F5EB12152544}" destId="{BE6B502F-5FB7-4305-BFB5-D3A578D6D287}" srcOrd="2" destOrd="0" parTransId="{4EF34516-C379-4A8C-9407-34880BD42DD9}" sibTransId="{D0E6996C-A36B-4E78-B5B9-8BBCB539DD8F}"/>
    <dgm:cxn modelId="{82E5608E-6E3B-4F16-8097-9187BDA71D21}" type="presOf" srcId="{8110800C-22E1-4A50-B233-E5669BD23B60}" destId="{2192DF30-9885-4566-894E-DD675FD01302}" srcOrd="1" destOrd="0" presId="urn:microsoft.com/office/officeart/2005/8/layout/venn1"/>
    <dgm:cxn modelId="{E166165A-09FF-4DF0-A25B-F359F3A28872}" type="presParOf" srcId="{C4E3CE5F-46AA-488D-BA13-7D5F0B450907}" destId="{65A571DE-0139-49BF-8C78-38F223985FD6}" srcOrd="0" destOrd="0" presId="urn:microsoft.com/office/officeart/2005/8/layout/venn1"/>
    <dgm:cxn modelId="{D4AD9A3C-9772-4935-A663-672C6045A20E}" type="presParOf" srcId="{C4E3CE5F-46AA-488D-BA13-7D5F0B450907}" destId="{2192DF30-9885-4566-894E-DD675FD01302}" srcOrd="1" destOrd="0" presId="urn:microsoft.com/office/officeart/2005/8/layout/venn1"/>
    <dgm:cxn modelId="{BD5F4EAF-E799-4391-BF1A-C51AED667D54}" type="presParOf" srcId="{C4E3CE5F-46AA-488D-BA13-7D5F0B450907}" destId="{292BA25D-747C-47B8-A4AD-BD0A8687F722}" srcOrd="2" destOrd="0" presId="urn:microsoft.com/office/officeart/2005/8/layout/venn1"/>
    <dgm:cxn modelId="{7F3A3494-9600-453B-8BBD-210A9BC6D03A}" type="presParOf" srcId="{C4E3CE5F-46AA-488D-BA13-7D5F0B450907}" destId="{5F3172C9-4A08-4132-B942-7E60A29FA16D}" srcOrd="3" destOrd="0" presId="urn:microsoft.com/office/officeart/2005/8/layout/venn1"/>
    <dgm:cxn modelId="{D0F72149-7219-4D83-BA74-775B9A079BBA}" type="presParOf" srcId="{C4E3CE5F-46AA-488D-BA13-7D5F0B450907}" destId="{E0E231C4-60F8-4825-B88B-CE03259BE76D}" srcOrd="4" destOrd="0" presId="urn:microsoft.com/office/officeart/2005/8/layout/venn1"/>
    <dgm:cxn modelId="{797BE21E-B140-4BA3-81CA-098D8576B1F6}" type="presParOf" srcId="{C4E3CE5F-46AA-488D-BA13-7D5F0B450907}" destId="{31791DF3-F66F-44A2-87FA-1EECBAAECA0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19ECF0-7D58-4099-92B4-C7D6B6A64F29}" type="doc">
      <dgm:prSet loTypeId="urn:microsoft.com/office/officeart/2005/8/layout/radial5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NZ"/>
        </a:p>
      </dgm:t>
    </dgm:pt>
    <dgm:pt modelId="{BACE25CE-A93B-46F2-9FEF-30DB715674CB}">
      <dgm:prSet phldrT="[Text]"/>
      <dgm:spPr/>
      <dgm:t>
        <a:bodyPr/>
        <a:lstStyle/>
        <a:p>
          <a:r>
            <a:rPr lang="en-NZ" b="1" dirty="0" smtClean="0"/>
            <a:t>What can Hygiene Promoters do? </a:t>
          </a:r>
          <a:endParaRPr lang="en-NZ" b="1" dirty="0"/>
        </a:p>
      </dgm:t>
    </dgm:pt>
    <dgm:pt modelId="{3A825E48-03E2-4B1F-831B-9432042D5CE0}" type="parTrans" cxnId="{7A264D67-9712-4F23-921D-6E2BF2C5255C}">
      <dgm:prSet/>
      <dgm:spPr/>
      <dgm:t>
        <a:bodyPr/>
        <a:lstStyle/>
        <a:p>
          <a:endParaRPr lang="en-NZ"/>
        </a:p>
      </dgm:t>
    </dgm:pt>
    <dgm:pt modelId="{969F428B-06FF-4F4A-AC87-F0689A5E406F}" type="sibTrans" cxnId="{7A264D67-9712-4F23-921D-6E2BF2C5255C}">
      <dgm:prSet/>
      <dgm:spPr/>
      <dgm:t>
        <a:bodyPr/>
        <a:lstStyle/>
        <a:p>
          <a:endParaRPr lang="en-NZ"/>
        </a:p>
      </dgm:t>
    </dgm:pt>
    <dgm:pt modelId="{0B05D49A-16C9-4995-A8E1-3D571FAACA20}">
      <dgm:prSet phldrT="[Text]"/>
      <dgm:spPr/>
      <dgm:t>
        <a:bodyPr/>
        <a:lstStyle/>
        <a:p>
          <a:r>
            <a:rPr lang="en-NZ" dirty="0" smtClean="0"/>
            <a:t>Consult with women &amp; girls on MHM needs, challenges, beliefs etc. </a:t>
          </a:r>
          <a:endParaRPr lang="en-NZ" dirty="0"/>
        </a:p>
      </dgm:t>
    </dgm:pt>
    <dgm:pt modelId="{DA2C473C-79E5-43C4-B0D8-7640E428EB2E}" type="parTrans" cxnId="{424AD76D-A0FA-4883-A064-BB9575CC38BB}">
      <dgm:prSet/>
      <dgm:spPr/>
      <dgm:t>
        <a:bodyPr/>
        <a:lstStyle/>
        <a:p>
          <a:endParaRPr lang="en-NZ"/>
        </a:p>
      </dgm:t>
    </dgm:pt>
    <dgm:pt modelId="{770A8634-1480-479B-823F-07E218DCDBFF}" type="sibTrans" cxnId="{424AD76D-A0FA-4883-A064-BB9575CC38BB}">
      <dgm:prSet/>
      <dgm:spPr/>
      <dgm:t>
        <a:bodyPr/>
        <a:lstStyle/>
        <a:p>
          <a:endParaRPr lang="en-NZ"/>
        </a:p>
      </dgm:t>
    </dgm:pt>
    <dgm:pt modelId="{5C95AE69-46C3-46DD-8000-E0F431F0EBBC}">
      <dgm:prSet phldrT="[Text]"/>
      <dgm:spPr/>
      <dgm:t>
        <a:bodyPr/>
        <a:lstStyle/>
        <a:p>
          <a:r>
            <a:rPr lang="en-NZ" dirty="0" smtClean="0"/>
            <a:t>Give feedback to engineers on WASH facilities &amp; improvements needed/suggested by women &amp; girls </a:t>
          </a:r>
          <a:endParaRPr lang="en-NZ" dirty="0"/>
        </a:p>
      </dgm:t>
    </dgm:pt>
    <dgm:pt modelId="{B6D90F94-027E-4A91-8225-400EC7A39A50}" type="parTrans" cxnId="{FB88B025-707A-4D92-8A4A-A86173BA1649}">
      <dgm:prSet/>
      <dgm:spPr/>
      <dgm:t>
        <a:bodyPr/>
        <a:lstStyle/>
        <a:p>
          <a:endParaRPr lang="en-NZ"/>
        </a:p>
      </dgm:t>
    </dgm:pt>
    <dgm:pt modelId="{B16DF99A-89F1-4714-BC74-2F8E453B7179}" type="sibTrans" cxnId="{FB88B025-707A-4D92-8A4A-A86173BA1649}">
      <dgm:prSet/>
      <dgm:spPr/>
      <dgm:t>
        <a:bodyPr/>
        <a:lstStyle/>
        <a:p>
          <a:endParaRPr lang="en-NZ"/>
        </a:p>
      </dgm:t>
    </dgm:pt>
    <dgm:pt modelId="{B17F6A30-B446-4EF1-A61B-5B870CDAA8D4}">
      <dgm:prSet phldrT="[Text]"/>
      <dgm:spPr/>
      <dgm:t>
        <a:bodyPr/>
        <a:lstStyle/>
        <a:p>
          <a:r>
            <a:rPr lang="en-NZ" dirty="0" smtClean="0"/>
            <a:t>Do demonstration of MHM kits/items during distribution </a:t>
          </a:r>
          <a:endParaRPr lang="en-NZ" dirty="0"/>
        </a:p>
      </dgm:t>
    </dgm:pt>
    <dgm:pt modelId="{5A4A958D-D95E-4772-BCE2-2A8505CC67B0}" type="parTrans" cxnId="{9F7B1B60-6127-4311-ACA2-FC8DA22655BA}">
      <dgm:prSet/>
      <dgm:spPr/>
      <dgm:t>
        <a:bodyPr/>
        <a:lstStyle/>
        <a:p>
          <a:endParaRPr lang="en-NZ"/>
        </a:p>
      </dgm:t>
    </dgm:pt>
    <dgm:pt modelId="{7513C703-90E6-4FCF-A547-D392A2C77008}" type="sibTrans" cxnId="{9F7B1B60-6127-4311-ACA2-FC8DA22655BA}">
      <dgm:prSet/>
      <dgm:spPr/>
      <dgm:t>
        <a:bodyPr/>
        <a:lstStyle/>
        <a:p>
          <a:endParaRPr lang="en-NZ"/>
        </a:p>
      </dgm:t>
    </dgm:pt>
    <dgm:pt modelId="{63A74041-5EF9-4555-92E5-C11558850246}">
      <dgm:prSet phldrT="[Text]"/>
      <dgm:spPr/>
      <dgm:t>
        <a:bodyPr/>
        <a:lstStyle/>
        <a:p>
          <a:r>
            <a:rPr lang="en-NZ" dirty="0" smtClean="0"/>
            <a:t>Include a few questions on MHM in regular FGDs with women</a:t>
          </a:r>
          <a:endParaRPr lang="en-NZ" dirty="0"/>
        </a:p>
      </dgm:t>
    </dgm:pt>
    <dgm:pt modelId="{5237DCF2-0BF0-4C4A-979B-53D631AF29EC}" type="parTrans" cxnId="{4FD26531-F5D1-46E0-8D5A-451C6395C99B}">
      <dgm:prSet/>
      <dgm:spPr/>
      <dgm:t>
        <a:bodyPr/>
        <a:lstStyle/>
        <a:p>
          <a:endParaRPr lang="en-NZ"/>
        </a:p>
      </dgm:t>
    </dgm:pt>
    <dgm:pt modelId="{9D942CAF-2DF0-4249-896A-AAD16CF68F55}" type="sibTrans" cxnId="{4FD26531-F5D1-46E0-8D5A-451C6395C99B}">
      <dgm:prSet/>
      <dgm:spPr/>
      <dgm:t>
        <a:bodyPr/>
        <a:lstStyle/>
        <a:p>
          <a:endParaRPr lang="en-NZ"/>
        </a:p>
      </dgm:t>
    </dgm:pt>
    <dgm:pt modelId="{123936A3-A386-4994-8A3D-DADFC923E93B}">
      <dgm:prSet phldrT="[Text]"/>
      <dgm:spPr/>
      <dgm:t>
        <a:bodyPr/>
        <a:lstStyle/>
        <a:p>
          <a:r>
            <a:rPr lang="en-NZ" dirty="0" smtClean="0"/>
            <a:t>Coordinate with PGI team &amp; advocate with others for MHM </a:t>
          </a:r>
          <a:endParaRPr lang="en-NZ" dirty="0"/>
        </a:p>
      </dgm:t>
    </dgm:pt>
    <dgm:pt modelId="{4FE7EBE2-F7B4-4E6B-96FE-8F7C033A9CE5}" type="parTrans" cxnId="{0DE97494-9D1A-4C3D-AFDF-C42B50A195EA}">
      <dgm:prSet/>
      <dgm:spPr/>
      <dgm:t>
        <a:bodyPr/>
        <a:lstStyle/>
        <a:p>
          <a:endParaRPr lang="en-NZ"/>
        </a:p>
      </dgm:t>
    </dgm:pt>
    <dgm:pt modelId="{F8FECCB8-5ED6-4DE0-A838-027075B8A421}" type="sibTrans" cxnId="{0DE97494-9D1A-4C3D-AFDF-C42B50A195EA}">
      <dgm:prSet/>
      <dgm:spPr/>
      <dgm:t>
        <a:bodyPr/>
        <a:lstStyle/>
        <a:p>
          <a:endParaRPr lang="en-NZ"/>
        </a:p>
      </dgm:t>
    </dgm:pt>
    <dgm:pt modelId="{F596319A-230A-4779-9BDD-BCFA654E0E97}" type="pres">
      <dgm:prSet presAssocID="{E119ECF0-7D58-4099-92B4-C7D6B6A64F2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7A0FE6DA-C466-4D05-B47D-7F41127DA6FD}" type="pres">
      <dgm:prSet presAssocID="{BACE25CE-A93B-46F2-9FEF-30DB715674CB}" presName="centerShape" presStyleLbl="node0" presStyleIdx="0" presStyleCnt="1"/>
      <dgm:spPr/>
      <dgm:t>
        <a:bodyPr/>
        <a:lstStyle/>
        <a:p>
          <a:endParaRPr lang="en-NZ"/>
        </a:p>
      </dgm:t>
    </dgm:pt>
    <dgm:pt modelId="{23621C9B-F7E9-460C-9373-4C100796E2A5}" type="pres">
      <dgm:prSet presAssocID="{DA2C473C-79E5-43C4-B0D8-7640E428EB2E}" presName="parTrans" presStyleLbl="sibTrans2D1" presStyleIdx="0" presStyleCnt="5"/>
      <dgm:spPr/>
      <dgm:t>
        <a:bodyPr/>
        <a:lstStyle/>
        <a:p>
          <a:endParaRPr lang="en-NZ"/>
        </a:p>
      </dgm:t>
    </dgm:pt>
    <dgm:pt modelId="{67488114-AB22-44AE-BB4B-3F18946EBC65}" type="pres">
      <dgm:prSet presAssocID="{DA2C473C-79E5-43C4-B0D8-7640E428EB2E}" presName="connectorText" presStyleLbl="sibTrans2D1" presStyleIdx="0" presStyleCnt="5"/>
      <dgm:spPr/>
      <dgm:t>
        <a:bodyPr/>
        <a:lstStyle/>
        <a:p>
          <a:endParaRPr lang="en-NZ"/>
        </a:p>
      </dgm:t>
    </dgm:pt>
    <dgm:pt modelId="{6E82A7E1-159B-4324-B308-D66D8B17E53B}" type="pres">
      <dgm:prSet presAssocID="{0B05D49A-16C9-4995-A8E1-3D571FAACA2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80DEAA2-66DB-46A1-B71D-8FDCD502DC6C}" type="pres">
      <dgm:prSet presAssocID="{5A4A958D-D95E-4772-BCE2-2A8505CC67B0}" presName="parTrans" presStyleLbl="sibTrans2D1" presStyleIdx="1" presStyleCnt="5"/>
      <dgm:spPr/>
      <dgm:t>
        <a:bodyPr/>
        <a:lstStyle/>
        <a:p>
          <a:endParaRPr lang="en-NZ"/>
        </a:p>
      </dgm:t>
    </dgm:pt>
    <dgm:pt modelId="{516E21BE-480E-4DD3-B9E5-18F1D4ADB59C}" type="pres">
      <dgm:prSet presAssocID="{5A4A958D-D95E-4772-BCE2-2A8505CC67B0}" presName="connectorText" presStyleLbl="sibTrans2D1" presStyleIdx="1" presStyleCnt="5"/>
      <dgm:spPr/>
      <dgm:t>
        <a:bodyPr/>
        <a:lstStyle/>
        <a:p>
          <a:endParaRPr lang="en-NZ"/>
        </a:p>
      </dgm:t>
    </dgm:pt>
    <dgm:pt modelId="{C0428BB0-F1FE-4C16-8233-20B550C6B393}" type="pres">
      <dgm:prSet presAssocID="{B17F6A30-B446-4EF1-A61B-5B870CDAA8D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5C0EF88A-F2C5-44E9-AD10-8AF099FF4147}" type="pres">
      <dgm:prSet presAssocID="{B6D90F94-027E-4A91-8225-400EC7A39A50}" presName="parTrans" presStyleLbl="sibTrans2D1" presStyleIdx="2" presStyleCnt="5"/>
      <dgm:spPr/>
      <dgm:t>
        <a:bodyPr/>
        <a:lstStyle/>
        <a:p>
          <a:endParaRPr lang="en-NZ"/>
        </a:p>
      </dgm:t>
    </dgm:pt>
    <dgm:pt modelId="{83A35C41-BF8D-4CFB-A1DA-23603E7AF11B}" type="pres">
      <dgm:prSet presAssocID="{B6D90F94-027E-4A91-8225-400EC7A39A50}" presName="connectorText" presStyleLbl="sibTrans2D1" presStyleIdx="2" presStyleCnt="5"/>
      <dgm:spPr/>
      <dgm:t>
        <a:bodyPr/>
        <a:lstStyle/>
        <a:p>
          <a:endParaRPr lang="en-NZ"/>
        </a:p>
      </dgm:t>
    </dgm:pt>
    <dgm:pt modelId="{4C5A3590-6834-47AC-9BC8-6A1B44AF124E}" type="pres">
      <dgm:prSet presAssocID="{5C95AE69-46C3-46DD-8000-E0F431F0EBB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E7D40A19-0E22-4288-A12A-29A6A4553CE3}" type="pres">
      <dgm:prSet presAssocID="{5237DCF2-0BF0-4C4A-979B-53D631AF29EC}" presName="parTrans" presStyleLbl="sibTrans2D1" presStyleIdx="3" presStyleCnt="5"/>
      <dgm:spPr/>
      <dgm:t>
        <a:bodyPr/>
        <a:lstStyle/>
        <a:p>
          <a:endParaRPr lang="en-NZ"/>
        </a:p>
      </dgm:t>
    </dgm:pt>
    <dgm:pt modelId="{BB7ACAE7-82F0-4EB7-B40C-B8EC9425EC13}" type="pres">
      <dgm:prSet presAssocID="{5237DCF2-0BF0-4C4A-979B-53D631AF29EC}" presName="connectorText" presStyleLbl="sibTrans2D1" presStyleIdx="3" presStyleCnt="5"/>
      <dgm:spPr/>
      <dgm:t>
        <a:bodyPr/>
        <a:lstStyle/>
        <a:p>
          <a:endParaRPr lang="en-NZ"/>
        </a:p>
      </dgm:t>
    </dgm:pt>
    <dgm:pt modelId="{B81A0D5F-6498-4A44-8F49-3ECE052CF879}" type="pres">
      <dgm:prSet presAssocID="{63A74041-5EF9-4555-92E5-C1155885024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12E174C-8A42-4A9F-8A94-76AB1F82A5C6}" type="pres">
      <dgm:prSet presAssocID="{4FE7EBE2-F7B4-4E6B-96FE-8F7C033A9CE5}" presName="parTrans" presStyleLbl="sibTrans2D1" presStyleIdx="4" presStyleCnt="5"/>
      <dgm:spPr/>
      <dgm:t>
        <a:bodyPr/>
        <a:lstStyle/>
        <a:p>
          <a:endParaRPr lang="en-NZ"/>
        </a:p>
      </dgm:t>
    </dgm:pt>
    <dgm:pt modelId="{9A6E7A6C-43F7-4DB8-B165-932C37F3A5E2}" type="pres">
      <dgm:prSet presAssocID="{4FE7EBE2-F7B4-4E6B-96FE-8F7C033A9CE5}" presName="connectorText" presStyleLbl="sibTrans2D1" presStyleIdx="4" presStyleCnt="5"/>
      <dgm:spPr/>
      <dgm:t>
        <a:bodyPr/>
        <a:lstStyle/>
        <a:p>
          <a:endParaRPr lang="en-NZ"/>
        </a:p>
      </dgm:t>
    </dgm:pt>
    <dgm:pt modelId="{C6AD6492-4DD7-4654-9228-9B67864495F1}" type="pres">
      <dgm:prSet presAssocID="{123936A3-A386-4994-8A3D-DADFC923E93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80BF616E-C9D4-4C99-8015-8394CD380532}" type="presOf" srcId="{DA2C473C-79E5-43C4-B0D8-7640E428EB2E}" destId="{23621C9B-F7E9-460C-9373-4C100796E2A5}" srcOrd="0" destOrd="0" presId="urn:microsoft.com/office/officeart/2005/8/layout/radial5"/>
    <dgm:cxn modelId="{0728C475-FB6D-4266-A1F3-161F0E7EEF5B}" type="presOf" srcId="{5C95AE69-46C3-46DD-8000-E0F431F0EBBC}" destId="{4C5A3590-6834-47AC-9BC8-6A1B44AF124E}" srcOrd="0" destOrd="0" presId="urn:microsoft.com/office/officeart/2005/8/layout/radial5"/>
    <dgm:cxn modelId="{424AD76D-A0FA-4883-A064-BB9575CC38BB}" srcId="{BACE25CE-A93B-46F2-9FEF-30DB715674CB}" destId="{0B05D49A-16C9-4995-A8E1-3D571FAACA20}" srcOrd="0" destOrd="0" parTransId="{DA2C473C-79E5-43C4-B0D8-7640E428EB2E}" sibTransId="{770A8634-1480-479B-823F-07E218DCDBFF}"/>
    <dgm:cxn modelId="{0A1538F7-096F-4C0B-9CAC-E949B28BC8DE}" type="presOf" srcId="{5237DCF2-0BF0-4C4A-979B-53D631AF29EC}" destId="{BB7ACAE7-82F0-4EB7-B40C-B8EC9425EC13}" srcOrd="1" destOrd="0" presId="urn:microsoft.com/office/officeart/2005/8/layout/radial5"/>
    <dgm:cxn modelId="{4FD26531-F5D1-46E0-8D5A-451C6395C99B}" srcId="{BACE25CE-A93B-46F2-9FEF-30DB715674CB}" destId="{63A74041-5EF9-4555-92E5-C11558850246}" srcOrd="3" destOrd="0" parTransId="{5237DCF2-0BF0-4C4A-979B-53D631AF29EC}" sibTransId="{9D942CAF-2DF0-4249-896A-AAD16CF68F55}"/>
    <dgm:cxn modelId="{62107265-CEE9-400B-9D82-1C8D2D48AA54}" type="presOf" srcId="{B6D90F94-027E-4A91-8225-400EC7A39A50}" destId="{83A35C41-BF8D-4CFB-A1DA-23603E7AF11B}" srcOrd="1" destOrd="0" presId="urn:microsoft.com/office/officeart/2005/8/layout/radial5"/>
    <dgm:cxn modelId="{0DE97494-9D1A-4C3D-AFDF-C42B50A195EA}" srcId="{BACE25CE-A93B-46F2-9FEF-30DB715674CB}" destId="{123936A3-A386-4994-8A3D-DADFC923E93B}" srcOrd="4" destOrd="0" parTransId="{4FE7EBE2-F7B4-4E6B-96FE-8F7C033A9CE5}" sibTransId="{F8FECCB8-5ED6-4DE0-A838-027075B8A421}"/>
    <dgm:cxn modelId="{5ACBDFC8-15E8-47E4-8CED-BAA2998246FB}" type="presOf" srcId="{4FE7EBE2-F7B4-4E6B-96FE-8F7C033A9CE5}" destId="{9A6E7A6C-43F7-4DB8-B165-932C37F3A5E2}" srcOrd="1" destOrd="0" presId="urn:microsoft.com/office/officeart/2005/8/layout/radial5"/>
    <dgm:cxn modelId="{A038381B-58EC-4EA1-9DBF-474E531BE975}" type="presOf" srcId="{BACE25CE-A93B-46F2-9FEF-30DB715674CB}" destId="{7A0FE6DA-C466-4D05-B47D-7F41127DA6FD}" srcOrd="0" destOrd="0" presId="urn:microsoft.com/office/officeart/2005/8/layout/radial5"/>
    <dgm:cxn modelId="{170187AB-FF84-4304-B966-FD412A3F2355}" type="presOf" srcId="{B17F6A30-B446-4EF1-A61B-5B870CDAA8D4}" destId="{C0428BB0-F1FE-4C16-8233-20B550C6B393}" srcOrd="0" destOrd="0" presId="urn:microsoft.com/office/officeart/2005/8/layout/radial5"/>
    <dgm:cxn modelId="{4731AC8B-2457-4A30-965C-146831FEBA6A}" type="presOf" srcId="{5237DCF2-0BF0-4C4A-979B-53D631AF29EC}" destId="{E7D40A19-0E22-4288-A12A-29A6A4553CE3}" srcOrd="0" destOrd="0" presId="urn:microsoft.com/office/officeart/2005/8/layout/radial5"/>
    <dgm:cxn modelId="{ECC072D4-143E-4627-8088-0B56D5C67B94}" type="presOf" srcId="{5A4A958D-D95E-4772-BCE2-2A8505CC67B0}" destId="{516E21BE-480E-4DD3-B9E5-18F1D4ADB59C}" srcOrd="1" destOrd="0" presId="urn:microsoft.com/office/officeart/2005/8/layout/radial5"/>
    <dgm:cxn modelId="{FB88B025-707A-4D92-8A4A-A86173BA1649}" srcId="{BACE25CE-A93B-46F2-9FEF-30DB715674CB}" destId="{5C95AE69-46C3-46DD-8000-E0F431F0EBBC}" srcOrd="2" destOrd="0" parTransId="{B6D90F94-027E-4A91-8225-400EC7A39A50}" sibTransId="{B16DF99A-89F1-4714-BC74-2F8E453B7179}"/>
    <dgm:cxn modelId="{7A264D67-9712-4F23-921D-6E2BF2C5255C}" srcId="{E119ECF0-7D58-4099-92B4-C7D6B6A64F29}" destId="{BACE25CE-A93B-46F2-9FEF-30DB715674CB}" srcOrd="0" destOrd="0" parTransId="{3A825E48-03E2-4B1F-831B-9432042D5CE0}" sibTransId="{969F428B-06FF-4F4A-AC87-F0689A5E406F}"/>
    <dgm:cxn modelId="{53239E61-DFBD-430C-BBB0-A436634355CF}" type="presOf" srcId="{E119ECF0-7D58-4099-92B4-C7D6B6A64F29}" destId="{F596319A-230A-4779-9BDD-BCFA654E0E97}" srcOrd="0" destOrd="0" presId="urn:microsoft.com/office/officeart/2005/8/layout/radial5"/>
    <dgm:cxn modelId="{E280F02E-10FE-4768-A46D-38C3431EAC65}" type="presOf" srcId="{B6D90F94-027E-4A91-8225-400EC7A39A50}" destId="{5C0EF88A-F2C5-44E9-AD10-8AF099FF4147}" srcOrd="0" destOrd="0" presId="urn:microsoft.com/office/officeart/2005/8/layout/radial5"/>
    <dgm:cxn modelId="{382759A0-B186-46EC-83D3-42AD59D9C28C}" type="presOf" srcId="{4FE7EBE2-F7B4-4E6B-96FE-8F7C033A9CE5}" destId="{312E174C-8A42-4A9F-8A94-76AB1F82A5C6}" srcOrd="0" destOrd="0" presId="urn:microsoft.com/office/officeart/2005/8/layout/radial5"/>
    <dgm:cxn modelId="{FB067A9B-1AD1-4A6C-88BD-B15657A01FEE}" type="presOf" srcId="{DA2C473C-79E5-43C4-B0D8-7640E428EB2E}" destId="{67488114-AB22-44AE-BB4B-3F18946EBC65}" srcOrd="1" destOrd="0" presId="urn:microsoft.com/office/officeart/2005/8/layout/radial5"/>
    <dgm:cxn modelId="{87C3EFD4-913A-4B3D-9468-4AADA7CA158D}" type="presOf" srcId="{5A4A958D-D95E-4772-BCE2-2A8505CC67B0}" destId="{080DEAA2-66DB-46A1-B71D-8FDCD502DC6C}" srcOrd="0" destOrd="0" presId="urn:microsoft.com/office/officeart/2005/8/layout/radial5"/>
    <dgm:cxn modelId="{9F7B1B60-6127-4311-ACA2-FC8DA22655BA}" srcId="{BACE25CE-A93B-46F2-9FEF-30DB715674CB}" destId="{B17F6A30-B446-4EF1-A61B-5B870CDAA8D4}" srcOrd="1" destOrd="0" parTransId="{5A4A958D-D95E-4772-BCE2-2A8505CC67B0}" sibTransId="{7513C703-90E6-4FCF-A547-D392A2C77008}"/>
    <dgm:cxn modelId="{09EAA3E7-5308-43B3-9481-8E7B362E6ECD}" type="presOf" srcId="{63A74041-5EF9-4555-92E5-C11558850246}" destId="{B81A0D5F-6498-4A44-8F49-3ECE052CF879}" srcOrd="0" destOrd="0" presId="urn:microsoft.com/office/officeart/2005/8/layout/radial5"/>
    <dgm:cxn modelId="{68CB2E42-5FB2-46A0-BA14-1F4FE42565FD}" type="presOf" srcId="{0B05D49A-16C9-4995-A8E1-3D571FAACA20}" destId="{6E82A7E1-159B-4324-B308-D66D8B17E53B}" srcOrd="0" destOrd="0" presId="urn:microsoft.com/office/officeart/2005/8/layout/radial5"/>
    <dgm:cxn modelId="{2A576917-467A-4955-9752-D8402986A2D2}" type="presOf" srcId="{123936A3-A386-4994-8A3D-DADFC923E93B}" destId="{C6AD6492-4DD7-4654-9228-9B67864495F1}" srcOrd="0" destOrd="0" presId="urn:microsoft.com/office/officeart/2005/8/layout/radial5"/>
    <dgm:cxn modelId="{296A8C2C-2348-4586-AA0E-7B863E3EC5B1}" type="presParOf" srcId="{F596319A-230A-4779-9BDD-BCFA654E0E97}" destId="{7A0FE6DA-C466-4D05-B47D-7F41127DA6FD}" srcOrd="0" destOrd="0" presId="urn:microsoft.com/office/officeart/2005/8/layout/radial5"/>
    <dgm:cxn modelId="{44EBB74D-B35E-4529-84BB-527E8A7686A4}" type="presParOf" srcId="{F596319A-230A-4779-9BDD-BCFA654E0E97}" destId="{23621C9B-F7E9-460C-9373-4C100796E2A5}" srcOrd="1" destOrd="0" presId="urn:microsoft.com/office/officeart/2005/8/layout/radial5"/>
    <dgm:cxn modelId="{F66BDDE9-E699-4F9B-9472-35378D285880}" type="presParOf" srcId="{23621C9B-F7E9-460C-9373-4C100796E2A5}" destId="{67488114-AB22-44AE-BB4B-3F18946EBC65}" srcOrd="0" destOrd="0" presId="urn:microsoft.com/office/officeart/2005/8/layout/radial5"/>
    <dgm:cxn modelId="{FD308D9D-2022-4F58-A32B-8897971A780D}" type="presParOf" srcId="{F596319A-230A-4779-9BDD-BCFA654E0E97}" destId="{6E82A7E1-159B-4324-B308-D66D8B17E53B}" srcOrd="2" destOrd="0" presId="urn:microsoft.com/office/officeart/2005/8/layout/radial5"/>
    <dgm:cxn modelId="{36E0EFFB-2E69-49DD-8174-F504EE2FA520}" type="presParOf" srcId="{F596319A-230A-4779-9BDD-BCFA654E0E97}" destId="{080DEAA2-66DB-46A1-B71D-8FDCD502DC6C}" srcOrd="3" destOrd="0" presId="urn:microsoft.com/office/officeart/2005/8/layout/radial5"/>
    <dgm:cxn modelId="{837135C4-AE63-4B71-89DA-E97305214843}" type="presParOf" srcId="{080DEAA2-66DB-46A1-B71D-8FDCD502DC6C}" destId="{516E21BE-480E-4DD3-B9E5-18F1D4ADB59C}" srcOrd="0" destOrd="0" presId="urn:microsoft.com/office/officeart/2005/8/layout/radial5"/>
    <dgm:cxn modelId="{BAA10C35-4B89-4B10-96A8-373D5D13F979}" type="presParOf" srcId="{F596319A-230A-4779-9BDD-BCFA654E0E97}" destId="{C0428BB0-F1FE-4C16-8233-20B550C6B393}" srcOrd="4" destOrd="0" presId="urn:microsoft.com/office/officeart/2005/8/layout/radial5"/>
    <dgm:cxn modelId="{9D760491-822F-4157-97FF-15DA98A0C9BD}" type="presParOf" srcId="{F596319A-230A-4779-9BDD-BCFA654E0E97}" destId="{5C0EF88A-F2C5-44E9-AD10-8AF099FF4147}" srcOrd="5" destOrd="0" presId="urn:microsoft.com/office/officeart/2005/8/layout/radial5"/>
    <dgm:cxn modelId="{291A8290-90B1-4CEB-83FF-6851B6F33721}" type="presParOf" srcId="{5C0EF88A-F2C5-44E9-AD10-8AF099FF4147}" destId="{83A35C41-BF8D-4CFB-A1DA-23603E7AF11B}" srcOrd="0" destOrd="0" presId="urn:microsoft.com/office/officeart/2005/8/layout/radial5"/>
    <dgm:cxn modelId="{E49A652D-BD66-464F-980C-9DCDA4CC6726}" type="presParOf" srcId="{F596319A-230A-4779-9BDD-BCFA654E0E97}" destId="{4C5A3590-6834-47AC-9BC8-6A1B44AF124E}" srcOrd="6" destOrd="0" presId="urn:microsoft.com/office/officeart/2005/8/layout/radial5"/>
    <dgm:cxn modelId="{C3C70674-1ED8-4D12-938A-6DAA64AA1BDF}" type="presParOf" srcId="{F596319A-230A-4779-9BDD-BCFA654E0E97}" destId="{E7D40A19-0E22-4288-A12A-29A6A4553CE3}" srcOrd="7" destOrd="0" presId="urn:microsoft.com/office/officeart/2005/8/layout/radial5"/>
    <dgm:cxn modelId="{4A0F37DF-8182-42D0-A0EC-5783A37BDAB4}" type="presParOf" srcId="{E7D40A19-0E22-4288-A12A-29A6A4553CE3}" destId="{BB7ACAE7-82F0-4EB7-B40C-B8EC9425EC13}" srcOrd="0" destOrd="0" presId="urn:microsoft.com/office/officeart/2005/8/layout/radial5"/>
    <dgm:cxn modelId="{90579288-985B-4077-BD93-FE6823957880}" type="presParOf" srcId="{F596319A-230A-4779-9BDD-BCFA654E0E97}" destId="{B81A0D5F-6498-4A44-8F49-3ECE052CF879}" srcOrd="8" destOrd="0" presId="urn:microsoft.com/office/officeart/2005/8/layout/radial5"/>
    <dgm:cxn modelId="{B3F6C4DF-83A0-4237-9981-BA1CFB2DEEF4}" type="presParOf" srcId="{F596319A-230A-4779-9BDD-BCFA654E0E97}" destId="{312E174C-8A42-4A9F-8A94-76AB1F82A5C6}" srcOrd="9" destOrd="0" presId="urn:microsoft.com/office/officeart/2005/8/layout/radial5"/>
    <dgm:cxn modelId="{35C8AA74-DDBC-43D7-900A-87184ABF5675}" type="presParOf" srcId="{312E174C-8A42-4A9F-8A94-76AB1F82A5C6}" destId="{9A6E7A6C-43F7-4DB8-B165-932C37F3A5E2}" srcOrd="0" destOrd="0" presId="urn:microsoft.com/office/officeart/2005/8/layout/radial5"/>
    <dgm:cxn modelId="{9BE47327-E6B1-4179-A617-07E1ECBA02D3}" type="presParOf" srcId="{F596319A-230A-4779-9BDD-BCFA654E0E97}" destId="{C6AD6492-4DD7-4654-9228-9B67864495F1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571DE-0139-49BF-8C78-38F223985FD6}">
      <dsp:nvSpPr>
        <dsp:cNvPr id="0" name=""/>
        <dsp:cNvSpPr/>
      </dsp:nvSpPr>
      <dsp:spPr>
        <a:xfrm>
          <a:off x="1623557" y="52044"/>
          <a:ext cx="2498113" cy="249811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900" kern="1200" dirty="0" smtClean="0"/>
            <a:t>MHM </a:t>
          </a:r>
          <a:r>
            <a:rPr lang="en-NZ" sz="2000" kern="1200" dirty="0" smtClean="0"/>
            <a:t>m</a:t>
          </a:r>
          <a:r>
            <a:rPr lang="en-NZ" sz="1900" kern="1200" dirty="0" smtClean="0"/>
            <a:t>aterials and supplies </a:t>
          </a:r>
          <a:endParaRPr lang="en-NZ" sz="1900" kern="1200" dirty="0"/>
        </a:p>
      </dsp:txBody>
      <dsp:txXfrm>
        <a:off x="1956639" y="489213"/>
        <a:ext cx="1831949" cy="1124150"/>
      </dsp:txXfrm>
    </dsp:sp>
    <dsp:sp modelId="{292BA25D-747C-47B8-A4AD-BD0A8687F722}">
      <dsp:nvSpPr>
        <dsp:cNvPr id="0" name=""/>
        <dsp:cNvSpPr/>
      </dsp:nvSpPr>
      <dsp:spPr>
        <a:xfrm>
          <a:off x="2524959" y="1613364"/>
          <a:ext cx="2498113" cy="2498113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900" kern="1200" dirty="0" smtClean="0"/>
            <a:t>Private WASH facilities for washing, drying and disposal </a:t>
          </a:r>
          <a:endParaRPr lang="en-NZ" sz="1900" kern="1200" dirty="0"/>
        </a:p>
      </dsp:txBody>
      <dsp:txXfrm>
        <a:off x="3288966" y="2258710"/>
        <a:ext cx="1498867" cy="1373962"/>
      </dsp:txXfrm>
    </dsp:sp>
    <dsp:sp modelId="{E0E231C4-60F8-4825-B88B-CE03259BE76D}">
      <dsp:nvSpPr>
        <dsp:cNvPr id="0" name=""/>
        <dsp:cNvSpPr/>
      </dsp:nvSpPr>
      <dsp:spPr>
        <a:xfrm>
          <a:off x="722154" y="1613364"/>
          <a:ext cx="2498113" cy="2498113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900" kern="1200" dirty="0" smtClean="0"/>
            <a:t>Practical information (incl. taboos, beliefs etc.)  </a:t>
          </a:r>
          <a:endParaRPr lang="en-NZ" sz="1900" kern="1200" dirty="0"/>
        </a:p>
      </dsp:txBody>
      <dsp:txXfrm>
        <a:off x="957393" y="2258710"/>
        <a:ext cx="1498867" cy="13739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FE6DA-C466-4D05-B47D-7F41127DA6FD}">
      <dsp:nvSpPr>
        <dsp:cNvPr id="0" name=""/>
        <dsp:cNvSpPr/>
      </dsp:nvSpPr>
      <dsp:spPr>
        <a:xfrm>
          <a:off x="3602012" y="2718201"/>
          <a:ext cx="1939974" cy="19399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300" b="1" kern="1200" dirty="0" smtClean="0"/>
            <a:t>What can Hygiene Promoters do? </a:t>
          </a:r>
          <a:endParaRPr lang="en-NZ" sz="2300" b="1" kern="1200" dirty="0"/>
        </a:p>
      </dsp:txBody>
      <dsp:txXfrm>
        <a:off x="3886115" y="3002304"/>
        <a:ext cx="1371768" cy="1371768"/>
      </dsp:txXfrm>
    </dsp:sp>
    <dsp:sp modelId="{23621C9B-F7E9-460C-9373-4C100796E2A5}">
      <dsp:nvSpPr>
        <dsp:cNvPr id="0" name=""/>
        <dsp:cNvSpPr/>
      </dsp:nvSpPr>
      <dsp:spPr>
        <a:xfrm rot="16200000">
          <a:off x="4366814" y="2012877"/>
          <a:ext cx="410371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300" kern="1200"/>
        </a:p>
      </dsp:txBody>
      <dsp:txXfrm>
        <a:off x="4428370" y="2206351"/>
        <a:ext cx="287260" cy="395755"/>
      </dsp:txXfrm>
    </dsp:sp>
    <dsp:sp modelId="{6E82A7E1-159B-4324-B308-D66D8B17E53B}">
      <dsp:nvSpPr>
        <dsp:cNvPr id="0" name=""/>
        <dsp:cNvSpPr/>
      </dsp:nvSpPr>
      <dsp:spPr>
        <a:xfrm>
          <a:off x="3602012" y="3940"/>
          <a:ext cx="1939974" cy="193997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Consult with women &amp; girls on MHM needs, challenges, beliefs etc. </a:t>
          </a:r>
          <a:endParaRPr lang="en-NZ" sz="1300" kern="1200" dirty="0"/>
        </a:p>
      </dsp:txBody>
      <dsp:txXfrm>
        <a:off x="3886115" y="288043"/>
        <a:ext cx="1371768" cy="1371768"/>
      </dsp:txXfrm>
    </dsp:sp>
    <dsp:sp modelId="{080DEAA2-66DB-46A1-B71D-8FDCD502DC6C}">
      <dsp:nvSpPr>
        <dsp:cNvPr id="0" name=""/>
        <dsp:cNvSpPr/>
      </dsp:nvSpPr>
      <dsp:spPr>
        <a:xfrm rot="20520000">
          <a:off x="5646475" y="2942605"/>
          <a:ext cx="410371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300" kern="1200"/>
        </a:p>
      </dsp:txBody>
      <dsp:txXfrm>
        <a:off x="5649488" y="3093545"/>
        <a:ext cx="287260" cy="395755"/>
      </dsp:txXfrm>
    </dsp:sp>
    <dsp:sp modelId="{C0428BB0-F1FE-4C16-8233-20B550C6B393}">
      <dsp:nvSpPr>
        <dsp:cNvPr id="0" name=""/>
        <dsp:cNvSpPr/>
      </dsp:nvSpPr>
      <dsp:spPr>
        <a:xfrm>
          <a:off x="6183427" y="1879448"/>
          <a:ext cx="1939974" cy="19399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Do demonstration of MHM kits/items during distribution </a:t>
          </a:r>
          <a:endParaRPr lang="en-NZ" sz="1300" kern="1200" dirty="0"/>
        </a:p>
      </dsp:txBody>
      <dsp:txXfrm>
        <a:off x="6467530" y="2163551"/>
        <a:ext cx="1371768" cy="1371768"/>
      </dsp:txXfrm>
    </dsp:sp>
    <dsp:sp modelId="{5C0EF88A-F2C5-44E9-AD10-8AF099FF4147}">
      <dsp:nvSpPr>
        <dsp:cNvPr id="0" name=""/>
        <dsp:cNvSpPr/>
      </dsp:nvSpPr>
      <dsp:spPr>
        <a:xfrm rot="3240000">
          <a:off x="5157688" y="4446938"/>
          <a:ext cx="410371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300" kern="1200"/>
        </a:p>
      </dsp:txBody>
      <dsp:txXfrm>
        <a:off x="5183062" y="4529057"/>
        <a:ext cx="287260" cy="395755"/>
      </dsp:txXfrm>
    </dsp:sp>
    <dsp:sp modelId="{4C5A3590-6834-47AC-9BC8-6A1B44AF124E}">
      <dsp:nvSpPr>
        <dsp:cNvPr id="0" name=""/>
        <dsp:cNvSpPr/>
      </dsp:nvSpPr>
      <dsp:spPr>
        <a:xfrm>
          <a:off x="5197415" y="4914084"/>
          <a:ext cx="1939974" cy="193997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Give feedback to engineers on WASH facilities &amp; improvements needed/suggested by women &amp; girls </a:t>
          </a:r>
          <a:endParaRPr lang="en-NZ" sz="1300" kern="1200" dirty="0"/>
        </a:p>
      </dsp:txBody>
      <dsp:txXfrm>
        <a:off x="5481518" y="5198187"/>
        <a:ext cx="1371768" cy="1371768"/>
      </dsp:txXfrm>
    </dsp:sp>
    <dsp:sp modelId="{E7D40A19-0E22-4288-A12A-29A6A4553CE3}">
      <dsp:nvSpPr>
        <dsp:cNvPr id="0" name=""/>
        <dsp:cNvSpPr/>
      </dsp:nvSpPr>
      <dsp:spPr>
        <a:xfrm rot="7560000">
          <a:off x="3575939" y="4446938"/>
          <a:ext cx="410371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300" kern="1200"/>
        </a:p>
      </dsp:txBody>
      <dsp:txXfrm rot="10800000">
        <a:off x="3673676" y="4529057"/>
        <a:ext cx="287260" cy="395755"/>
      </dsp:txXfrm>
    </dsp:sp>
    <dsp:sp modelId="{B81A0D5F-6498-4A44-8F49-3ECE052CF879}">
      <dsp:nvSpPr>
        <dsp:cNvPr id="0" name=""/>
        <dsp:cNvSpPr/>
      </dsp:nvSpPr>
      <dsp:spPr>
        <a:xfrm>
          <a:off x="2006610" y="4914084"/>
          <a:ext cx="1939974" cy="193997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Include a few questions on MHM in regular FGDs with women</a:t>
          </a:r>
          <a:endParaRPr lang="en-NZ" sz="1300" kern="1200" dirty="0"/>
        </a:p>
      </dsp:txBody>
      <dsp:txXfrm>
        <a:off x="2290713" y="5198187"/>
        <a:ext cx="1371768" cy="1371768"/>
      </dsp:txXfrm>
    </dsp:sp>
    <dsp:sp modelId="{312E174C-8A42-4A9F-8A94-76AB1F82A5C6}">
      <dsp:nvSpPr>
        <dsp:cNvPr id="0" name=""/>
        <dsp:cNvSpPr/>
      </dsp:nvSpPr>
      <dsp:spPr>
        <a:xfrm rot="11880000">
          <a:off x="3087152" y="2942605"/>
          <a:ext cx="410371" cy="6595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300" kern="1200"/>
        </a:p>
      </dsp:txBody>
      <dsp:txXfrm rot="10800000">
        <a:off x="3207250" y="3093545"/>
        <a:ext cx="287260" cy="395755"/>
      </dsp:txXfrm>
    </dsp:sp>
    <dsp:sp modelId="{C6AD6492-4DD7-4654-9228-9B67864495F1}">
      <dsp:nvSpPr>
        <dsp:cNvPr id="0" name=""/>
        <dsp:cNvSpPr/>
      </dsp:nvSpPr>
      <dsp:spPr>
        <a:xfrm>
          <a:off x="1020597" y="1879448"/>
          <a:ext cx="1939974" cy="193997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Coordinate with PGI team &amp; advocate with others for MHM </a:t>
          </a:r>
          <a:endParaRPr lang="en-NZ" sz="1300" kern="1200" dirty="0"/>
        </a:p>
      </dsp:txBody>
      <dsp:txXfrm>
        <a:off x="1304700" y="2163551"/>
        <a:ext cx="1371768" cy="13717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483553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r">
              <a:defRPr sz="1200"/>
            </a:lvl1pPr>
          </a:lstStyle>
          <a:p>
            <a:fld id="{FCD17A2E-01AE-8744-8BF2-0E8BF9AF35EB}" type="datetimeFigureOut">
              <a:rPr lang="fr-FR" smtClean="0"/>
              <a:t>29/09/2021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85819"/>
            <a:ext cx="2985558" cy="483553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02597" y="9185819"/>
            <a:ext cx="2985558" cy="483553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r">
              <a:defRPr sz="1200"/>
            </a:lvl1pPr>
          </a:lstStyle>
          <a:p>
            <a:fld id="{0BEF196B-4847-304B-B661-79EE4B71ED2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939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485232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485232"/>
          </a:xfrm>
          <a:prstGeom prst="rect">
            <a:avLst/>
          </a:prstGeom>
        </p:spPr>
        <p:txBody>
          <a:bodyPr vert="horz" lIns="94631" tIns="47316" rIns="94631" bIns="47316" rtlCol="0"/>
          <a:lstStyle>
            <a:lvl1pPr algn="r">
              <a:defRPr sz="1200"/>
            </a:lvl1pPr>
          </a:lstStyle>
          <a:p>
            <a:fld id="{9B489445-6485-48BC-A5AD-48795CEF1601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68413" y="1208088"/>
            <a:ext cx="4352925" cy="3265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31" tIns="47316" rIns="94631" bIns="4731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654193"/>
            <a:ext cx="5511800" cy="3807976"/>
          </a:xfrm>
          <a:prstGeom prst="rect">
            <a:avLst/>
          </a:prstGeom>
        </p:spPr>
        <p:txBody>
          <a:bodyPr vert="horz" lIns="94631" tIns="47316" rIns="94631" bIns="4731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85820"/>
            <a:ext cx="2985558" cy="485231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597" y="9185820"/>
            <a:ext cx="2985558" cy="485231"/>
          </a:xfrm>
          <a:prstGeom prst="rect">
            <a:avLst/>
          </a:prstGeom>
        </p:spPr>
        <p:txBody>
          <a:bodyPr vert="horz" lIns="94631" tIns="47316" rIns="94631" bIns="47316" rtlCol="0" anchor="b"/>
          <a:lstStyle>
            <a:lvl1pPr algn="r">
              <a:defRPr sz="1200"/>
            </a:lvl1pPr>
          </a:lstStyle>
          <a:p>
            <a:fld id="{F7A14B2A-6FA9-41F1-A547-6428DFE17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060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dirty="0" smtClean="0"/>
              <a:t>Refer to </a:t>
            </a:r>
            <a:r>
              <a:rPr lang="en-GB" sz="2500" b="1" dirty="0">
                <a:solidFill>
                  <a:srgbClr val="002060"/>
                </a:solidFill>
              </a:rPr>
              <a:t>Tool 8: Minimum items for menstrual hygiene:</a:t>
            </a:r>
          </a:p>
          <a:p>
            <a:pPr marL="828023" lvl="1" indent="-354867">
              <a:buFont typeface="Arial" panose="020B0604020202020204" pitchFamily="34" charset="0"/>
              <a:buChar char="•"/>
            </a:pPr>
            <a:r>
              <a:rPr lang="en-GB" sz="2500" b="1" dirty="0">
                <a:solidFill>
                  <a:srgbClr val="002060"/>
                </a:solidFill>
              </a:rPr>
              <a:t>Kit with disposable pads </a:t>
            </a:r>
          </a:p>
          <a:p>
            <a:pPr marL="828023" lvl="1" indent="-354867">
              <a:buFont typeface="Arial" panose="020B0604020202020204" pitchFamily="34" charset="0"/>
              <a:buChar char="•"/>
            </a:pPr>
            <a:r>
              <a:rPr lang="en-GB" sz="2500" b="1" dirty="0">
                <a:solidFill>
                  <a:srgbClr val="002060"/>
                </a:solidFill>
              </a:rPr>
              <a:t>Kit with reusable pads </a:t>
            </a:r>
          </a:p>
          <a:p>
            <a:r>
              <a:rPr lang="en-GB" sz="2500" i="1" dirty="0">
                <a:solidFill>
                  <a:srgbClr val="C00000"/>
                </a:solidFill>
              </a:rPr>
              <a:t>→ making sure women and girls have all the basic items they need to manage their menstruation (using items, wash, dry, disposal, privacy)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E1987-CEAC-48DA-B404-DE5109E627C2}" type="slidenum">
              <a:rPr lang="es-ES_tradnl" smtClean="0"/>
              <a:pPr>
                <a:defRPr/>
              </a:pPr>
              <a:t>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54329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E1987-CEAC-48DA-B404-DE5109E627C2}" type="slidenum">
              <a:rPr lang="es-ES_tradnl" smtClean="0"/>
              <a:pPr>
                <a:defRPr/>
              </a:pPr>
              <a:t>11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99980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200" b="1" dirty="0" smtClean="0">
                <a:solidFill>
                  <a:srgbClr val="002060"/>
                </a:solidFill>
              </a:rPr>
              <a:t>Ensuring that women and girls can privately, safely and hygienically manage their monthly menstrual flow with confidence and dignity. 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14B2A-6FA9-41F1-A547-6428DFE179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037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Key point: Always think about the life-cycle of what is being distributed! </a:t>
            </a:r>
          </a:p>
          <a:p>
            <a:r>
              <a:rPr lang="en-NZ" dirty="0" smtClean="0"/>
              <a:t>See </a:t>
            </a:r>
            <a:r>
              <a:rPr lang="en-GB" dirty="0" smtClean="0"/>
              <a:t>Page 16 and</a:t>
            </a:r>
            <a:r>
              <a:rPr lang="en-GB" baseline="0" dirty="0" smtClean="0"/>
              <a:t> page 17 of IFRCs MHM Guide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E1987-CEAC-48DA-B404-DE5109E627C2}" type="slidenum">
              <a:rPr lang="es-ES_tradnl" smtClean="0"/>
              <a:pPr>
                <a:defRPr/>
              </a:pPr>
              <a:t>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71585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sz="2400" b="1" dirty="0" smtClean="0">
                <a:solidFill>
                  <a:srgbClr val="002060"/>
                </a:solidFill>
              </a:rPr>
              <a:t>Dignity kits are not a replacement for MHM kits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NZ" sz="2400" b="1" dirty="0" smtClean="0">
                <a:solidFill>
                  <a:srgbClr val="0070C0"/>
                </a:solidFill>
              </a:rPr>
              <a:t>coordinate with PGI; depending on situation they can be the same thing or distributed separately </a:t>
            </a: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dirty="0" smtClean="0"/>
              <a:t>3 essential components of any MHM response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E1987-CEAC-48DA-B404-DE5109E627C2}" type="slidenum">
              <a:rPr lang="es-ES_tradnl" smtClean="0"/>
              <a:pPr>
                <a:defRPr/>
              </a:pPr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9016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E1987-CEAC-48DA-B404-DE5109E627C2}" type="slidenum">
              <a:rPr lang="es-ES_tradnl" smtClean="0"/>
              <a:pPr>
                <a:defRPr/>
              </a:pPr>
              <a:t>5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47476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14B2A-6FA9-41F1-A547-6428DFE1797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Wrap-up/summary – tying it all together. If</a:t>
            </a:r>
            <a:r>
              <a:rPr lang="en-NZ" baseline="0" dirty="0" smtClean="0"/>
              <a:t> / when you are deployed as an ERU HP delegate, what can you do to support girls and women with MHM? 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14B2A-6FA9-41F1-A547-6428DFE1797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832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Many things influence</a:t>
            </a:r>
            <a:r>
              <a:rPr lang="en-GB" baseline="0" dirty="0" smtClean="0"/>
              <a:t> the materials that a girl/women uses to manage their monthly period (absorb the blood flow):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Preference of users?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May vary with age and cultural background?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Availability?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Softness?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Ability to wash, staining?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>
                <a:ea typeface="ＭＳ Ｐゴシック" pitchFamily="34" charset="-128"/>
              </a:rPr>
              <a:t>Supply chain?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>
                <a:ea typeface="ＭＳ Ｐゴシック" pitchFamily="34" charset="-128"/>
              </a:rPr>
              <a:t>Cost?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>
                <a:ea typeface="ＭＳ Ｐゴシック" pitchFamily="34" charset="-128"/>
              </a:rPr>
              <a:t>Access of funds to girls and women?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14B2A-6FA9-41F1-A547-6428DFE1797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982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FE1987-CEAC-48DA-B404-DE5109E627C2}" type="slidenum">
              <a:rPr lang="es-ES_tradnl" smtClean="0"/>
              <a:pPr>
                <a:defRPr/>
              </a:pPr>
              <a:t>10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66155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mailto:Alexandra.machado@ifrc.org" TargetMode="External"/><Relationship Id="rId2" Type="http://schemas.openxmlformats.org/officeDocument/2006/relationships/hyperlink" Target="mailto:Robert.fraser@ifrc.org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95536" y="2060848"/>
            <a:ext cx="82809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4"/>
          <p:cNvCxnSpPr/>
          <p:nvPr userDrawn="1"/>
        </p:nvCxnSpPr>
        <p:spPr>
          <a:xfrm>
            <a:off x="395536" y="908720"/>
            <a:ext cx="82809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395536" y="908720"/>
            <a:ext cx="828092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1828800" y="2234282"/>
            <a:ext cx="6858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124744"/>
            <a:ext cx="8839200" cy="5616624"/>
          </a:xfrm>
          <a:prstGeom prst="rect">
            <a:avLst/>
          </a:prstGeom>
          <a:solidFill>
            <a:srgbClr val="9589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819400"/>
            <a:ext cx="7239000" cy="647591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239000" cy="21350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54181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52400" y="188640"/>
            <a:ext cx="8812088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Image 9" descr="IFRC-Logo-RGB-Tagline-EN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6" t="1905" b="-2"/>
          <a:stretch/>
        </p:blipFill>
        <p:spPr>
          <a:xfrm>
            <a:off x="222334" y="0"/>
            <a:ext cx="3845610" cy="1070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395536" y="2204864"/>
            <a:ext cx="3414464" cy="396044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59770" y="2204864"/>
            <a:ext cx="4724400" cy="39604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8" name="Straight Connector 4"/>
          <p:cNvCxnSpPr/>
          <p:nvPr userDrawn="1"/>
        </p:nvCxnSpPr>
        <p:spPr>
          <a:xfrm>
            <a:off x="395536" y="2060848"/>
            <a:ext cx="82809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395536" y="908720"/>
            <a:ext cx="82809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 bwMode="auto">
          <a:xfrm>
            <a:off x="395536" y="908720"/>
            <a:ext cx="828092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28800" y="3468732"/>
            <a:ext cx="6858000" cy="275577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828800" y="2204864"/>
            <a:ext cx="6858000" cy="114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395536" y="2060848"/>
            <a:ext cx="82809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395536" y="908720"/>
            <a:ext cx="82809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nt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152400" y="152400"/>
            <a:ext cx="8839200" cy="6553200"/>
            <a:chOff x="152400" y="76200"/>
            <a:chExt cx="8839200" cy="6553200"/>
          </a:xfrm>
        </p:grpSpPr>
        <p:sp>
          <p:nvSpPr>
            <p:cNvPr id="3" name="Rectangle 2"/>
            <p:cNvSpPr/>
            <p:nvPr/>
          </p:nvSpPr>
          <p:spPr>
            <a:xfrm>
              <a:off x="152400" y="76200"/>
              <a:ext cx="8839200" cy="655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152400" y="76200"/>
              <a:ext cx="8839200" cy="5760000"/>
            </a:xfrm>
            <a:prstGeom prst="rect">
              <a:avLst/>
            </a:prstGeom>
            <a:solidFill>
              <a:srgbClr val="CF1C2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3400" y="498475"/>
              <a:ext cx="6198840" cy="443198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FOR FURTHER INFORMATION ON , PLEASE CONTACT: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b="1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IFRC WASH UNIT IN THE HEALTH DEPARTMENT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Robert Fraser, WASH Senior Officer</a:t>
              </a:r>
              <a:endParaRPr lang="en-US" sz="1600" b="1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EMAIL: </a:t>
              </a: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hlinkClick r:id="rId2"/>
                </a:rPr>
                <a:t>Robert.fraser@ifrc.org</a:t>
              </a: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;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Alexandra Machado, WASH Senior Officer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EMAIL: </a:t>
              </a: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hlinkClick r:id="rId3"/>
                </a:rPr>
                <a:t>Alexandra.machado@ifrc.org</a:t>
              </a:r>
              <a:endParaRPr lang="en-US" sz="1600" b="1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b="1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b="1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THIS PRESENTATION IS PUBLISHED BY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INTERNATIONAL FEDERATION OF </a:t>
              </a:r>
              <a:b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 CROSS AND RED CRESCENT SOCIETIES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P.O. BOX 303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CH-1211 GENEVA 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SWITZERLAND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b="1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TEL.: +41 22 730 42 22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baseline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FAX.: +41 22 733 03 95</a:t>
              </a:r>
              <a:endParaRPr lang="en-US" sz="16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1" name="Image 10" descr="IFRC-tagline-logo-EN.jp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805"/>
          <a:stretch/>
        </p:blipFill>
        <p:spPr>
          <a:xfrm>
            <a:off x="179512" y="5949280"/>
            <a:ext cx="2433619" cy="789432"/>
          </a:xfrm>
          <a:prstGeom prst="rect">
            <a:avLst/>
          </a:prstGeom>
        </p:spPr>
      </p:pic>
      <p:pic>
        <p:nvPicPr>
          <p:cNvPr id="12" name="Image 11" descr="IFRC-tagline-logo-EN.jp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91"/>
          <a:stretch/>
        </p:blipFill>
        <p:spPr>
          <a:xfrm>
            <a:off x="5004048" y="5949280"/>
            <a:ext cx="4052320" cy="7894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75588"/>
            <a:ext cx="12179696" cy="5851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28800" y="2895600"/>
            <a:ext cx="6858000" cy="2971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828800" y="1631732"/>
            <a:ext cx="6858000" cy="114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0012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0648"/>
            <a:ext cx="3737926" cy="553245"/>
          </a:xfrm>
          <a:prstGeom prst="rect">
            <a:avLst/>
          </a:prstGeom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395536" y="908720"/>
            <a:ext cx="828092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2234282"/>
            <a:ext cx="6858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Box 18"/>
          <p:cNvSpPr txBox="1"/>
          <p:nvPr/>
        </p:nvSpPr>
        <p:spPr bwMode="auto">
          <a:xfrm>
            <a:off x="4139952" y="6571425"/>
            <a:ext cx="5250094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Global RCRC MHM – HP workshop, Beirut , 22</a:t>
            </a:r>
            <a:r>
              <a:rPr lang="en-US" sz="1100" b="1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to 24</a:t>
            </a:r>
            <a:r>
              <a:rPr lang="en-US" sz="1100" b="1" baseline="30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October 2018</a:t>
            </a:r>
            <a:endParaRPr lang="en-US" sz="11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6" r:id="rId3"/>
    <p:sldLayoutId id="2147483727" r:id="rId4"/>
    <p:sldLayoutId id="2147483730" r:id="rId5"/>
    <p:sldLayoutId id="2147483731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 i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0850" indent="-17780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frcwatsanmissionassistant.wordpress.com/menstrual-hygiene-management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ashmatters.wateraid.org/publications/menstrual-hygiene-matters" TargetMode="External"/><Relationship Id="rId5" Type="http://schemas.openxmlformats.org/officeDocument/2006/relationships/hyperlink" Target="https://www.rescue.org/resource/menstrual-hygiene-management-mhm-emergencies-toolkit" TargetMode="External"/><Relationship Id="rId4" Type="http://schemas.openxmlformats.org/officeDocument/2006/relationships/hyperlink" Target="https://ifrc.csod.com/phnx/driver.aspx?routename=Social/Communities/LearningCommunityWithFeed&amp;Root=25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emf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08912" cy="585118"/>
          </a:xfrm>
        </p:spPr>
        <p:txBody>
          <a:bodyPr/>
          <a:lstStyle/>
          <a:p>
            <a:r>
              <a:rPr lang="en-NZ" dirty="0" smtClean="0"/>
              <a:t>MHM materials activity 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877889"/>
            <a:ext cx="81009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200" b="1" dirty="0" smtClean="0">
                <a:solidFill>
                  <a:srgbClr val="C00000"/>
                </a:solidFill>
              </a:rPr>
              <a:t>Tasks for your group:</a:t>
            </a:r>
          </a:p>
          <a:p>
            <a:endParaRPr lang="en-NZ" sz="2200" b="1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NZ" sz="2200" b="1" dirty="0" smtClean="0">
                <a:solidFill>
                  <a:srgbClr val="002060"/>
                </a:solidFill>
              </a:rPr>
              <a:t>Take a look at the picture cards. Each one shows an item or action. </a:t>
            </a:r>
          </a:p>
          <a:p>
            <a:pPr marL="457200" indent="-457200">
              <a:buFont typeface="+mj-lt"/>
              <a:buAutoNum type="arabicPeriod"/>
            </a:pPr>
            <a:endParaRPr lang="en-NZ" sz="2200" b="1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NZ" sz="2200" b="1" dirty="0" smtClean="0">
                <a:solidFill>
                  <a:srgbClr val="002060"/>
                </a:solidFill>
              </a:rPr>
              <a:t>Put yourself “into the shoes” of a person who is menstruating. Put the cards into order, of what you need to manage your period. </a:t>
            </a:r>
          </a:p>
          <a:p>
            <a:pPr marL="457200" indent="-457200">
              <a:buFont typeface="+mj-lt"/>
              <a:buAutoNum type="arabicPeriod"/>
            </a:pPr>
            <a:endParaRPr lang="en-NZ" sz="22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NZ" sz="2200" b="1" dirty="0" smtClean="0">
                <a:solidFill>
                  <a:srgbClr val="002060"/>
                </a:solidFill>
              </a:rPr>
              <a:t> Stick the cards up on the wall (or flipcharts). </a:t>
            </a:r>
          </a:p>
          <a:p>
            <a:pPr marL="457200" indent="-457200">
              <a:buFont typeface="+mj-lt"/>
              <a:buAutoNum type="arabicPeriod"/>
            </a:pPr>
            <a:endParaRPr lang="en-NZ" sz="2200" b="1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NZ" sz="2200" b="1" dirty="0" smtClean="0">
                <a:solidFill>
                  <a:srgbClr val="002060"/>
                </a:solidFill>
              </a:rPr>
              <a:t>Choose one person to present back to the group! </a:t>
            </a:r>
            <a:r>
              <a:rPr lang="en-NZ" sz="22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 </a:t>
            </a:r>
            <a:endParaRPr lang="en-NZ" sz="2200" b="1" dirty="0" smtClean="0">
              <a:solidFill>
                <a:srgbClr val="00206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24328" y="188640"/>
            <a:ext cx="143764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9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08912" cy="585118"/>
          </a:xfrm>
        </p:spPr>
        <p:txBody>
          <a:bodyPr/>
          <a:lstStyle/>
          <a:p>
            <a:r>
              <a:rPr lang="en-NZ" dirty="0" smtClean="0"/>
              <a:t>Example – disposable kits </a:t>
            </a:r>
            <a:endParaRPr lang="en-NZ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539552" y="1412776"/>
          <a:ext cx="7632848" cy="48112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4376"/>
                <a:gridCol w="576064"/>
                <a:gridCol w="216024"/>
                <a:gridCol w="2880320"/>
                <a:gridCol w="576064"/>
              </a:tblGrid>
              <a:tr h="493875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FULL, CORE KIT </a:t>
                      </a:r>
                      <a:br>
                        <a:rPr lang="en-NZ" sz="1600" dirty="0">
                          <a:effectLst/>
                        </a:rPr>
                      </a:br>
                      <a:r>
                        <a:rPr lang="en-NZ" sz="1600" dirty="0">
                          <a:effectLst/>
                        </a:rPr>
                        <a:t/>
                      </a:r>
                      <a:br>
                        <a:rPr lang="en-NZ" sz="1600" dirty="0">
                          <a:effectLst/>
                        </a:rPr>
                      </a:br>
                      <a:r>
                        <a:rPr lang="en-NZ" sz="1600" dirty="0">
                          <a:effectLst/>
                        </a:rPr>
                        <a:t>REDISTRIBUTE EVERY 12 MONTHS 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TOP-UP, REPLENISHMENT KIT </a:t>
                      </a:r>
                      <a:br>
                        <a:rPr lang="en-NZ" sz="1600" dirty="0">
                          <a:effectLst/>
                        </a:rPr>
                      </a:br>
                      <a:r>
                        <a:rPr lang="en-NZ" sz="1600" dirty="0">
                          <a:effectLst/>
                        </a:rPr>
                        <a:t/>
                      </a:r>
                      <a:br>
                        <a:rPr lang="en-NZ" sz="1600" dirty="0">
                          <a:effectLst/>
                        </a:rPr>
                      </a:br>
                      <a:r>
                        <a:rPr lang="en-NZ" sz="1600" dirty="0">
                          <a:effectLst/>
                        </a:rPr>
                        <a:t>EVERY 3 MONTHS (IN-KIND OR CASH)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9875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DESCRIPTION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QTY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DESCRIPTION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QTY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2925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DISPOSABLE SANITARY PADS (pack of), minimum 8 pads per pack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6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DISPOSABLE SANITARY PADS (pack of), minimum 8 pads per pack 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6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</a:tr>
              <a:tr h="19916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BATHING SOAP, 100 grams minimum 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6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BATHING SOAP, 100 grams minimum  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6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</a:tr>
              <a:tr h="32925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UNDERWEAR, cotton, not white or light colour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3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PAPER </a:t>
                      </a:r>
                      <a:r>
                        <a:rPr lang="en-NZ" sz="1600" dirty="0">
                          <a:effectLst/>
                        </a:rPr>
                        <a:t>BAGS, </a:t>
                      </a:r>
                      <a:r>
                        <a:rPr lang="en-NZ" sz="1600" dirty="0" smtClean="0">
                          <a:effectLst/>
                        </a:rPr>
                        <a:t>pack </a:t>
                      </a:r>
                      <a:r>
                        <a:rPr lang="en-NZ" sz="1600" dirty="0">
                          <a:effectLst/>
                        </a:rPr>
                        <a:t>of 20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 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</a:tr>
              <a:tr h="32925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SMALL CARRY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POUCH,</a:t>
                      </a:r>
                      <a:r>
                        <a:rPr lang="en-NZ" sz="1600" baseline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for </a:t>
                      </a: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storing or carrying pads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>
                    <a:noFill/>
                  </a:tcPr>
                </a:tc>
              </a:tr>
              <a:tr h="39833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INSTRUCTIONS FOR USE AND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CARE</a:t>
                      </a:r>
                      <a:r>
                        <a:rPr lang="en-NZ" sz="1600" baseline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</a:tr>
              <a:tr h="24927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PLASTIC BUCKET, with lid, 6 to 10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litres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</a:tr>
              <a:tr h="23720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CARRYING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BAG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</a:tr>
              <a:tr h="3292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 smtClean="0">
                          <a:effectLst/>
                        </a:rPr>
                        <a:t>PAPER BAGS, 1 – 2 litres, pack of 20</a:t>
                      </a:r>
                      <a:endParaRPr lang="en-NZ" sz="1600" dirty="0" smtClean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</a:tr>
              <a:tr h="2987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CLOTH, </a:t>
                      </a:r>
                      <a:r>
                        <a:rPr lang="en-NZ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kitenge</a:t>
                      </a:r>
                      <a:r>
                        <a:rPr lang="en-N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NZ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khanga</a:t>
                      </a:r>
                      <a:r>
                        <a:rPr lang="en-N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/sarong/</a:t>
                      </a:r>
                      <a:r>
                        <a:rPr lang="en-NZ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sulu</a:t>
                      </a:r>
                      <a:r>
                        <a:rPr lang="en-NZ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NZ" sz="1600" dirty="0" smtClean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24328" y="225527"/>
            <a:ext cx="143764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0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08912" cy="585118"/>
          </a:xfrm>
        </p:spPr>
        <p:txBody>
          <a:bodyPr/>
          <a:lstStyle/>
          <a:p>
            <a:r>
              <a:rPr lang="en-NZ" dirty="0" smtClean="0"/>
              <a:t>Example – reusable MHM kits</a:t>
            </a:r>
            <a:endParaRPr lang="en-NZ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95536" y="1277814"/>
          <a:ext cx="8352927" cy="59703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455"/>
                <a:gridCol w="504056"/>
                <a:gridCol w="432048"/>
                <a:gridCol w="2635104"/>
                <a:gridCol w="677264"/>
              </a:tblGrid>
              <a:tr h="612051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FULL, CORE KIT </a:t>
                      </a:r>
                      <a:br>
                        <a:rPr lang="en-NZ" sz="1600" dirty="0">
                          <a:effectLst/>
                        </a:rPr>
                      </a:br>
                      <a:r>
                        <a:rPr lang="en-NZ" sz="1600" dirty="0">
                          <a:effectLst/>
                        </a:rPr>
                        <a:t>REDISTRIBUTE EVERY 12 MONTHS 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TOP-UP, REPLENISHMENT KIT </a:t>
                      </a:r>
                      <a:br>
                        <a:rPr lang="en-NZ" sz="1600" dirty="0">
                          <a:effectLst/>
                        </a:rPr>
                      </a:br>
                      <a:r>
                        <a:rPr lang="en-NZ" sz="1600" dirty="0">
                          <a:effectLst/>
                        </a:rPr>
                        <a:t>EVERY 3 MONTHS (IN-KIND OR CASH)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DESCRIPTION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QTY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DESCRIPTION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QTY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804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WASHABLE / REUSABLE SANITARY PADS OR CLOTH, see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BATHING SOAP, 100 grams minimum  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BATHING SOAP, 100 grams minimum 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LAUNDRY SOAP, </a:t>
                      </a:r>
                      <a:r>
                        <a:rPr lang="en-NZ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200 grams/0.5 L min</a:t>
                      </a:r>
                      <a:r>
                        <a:rPr lang="en-NZ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LAUNDRY SOAP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 200 grams/ 0.5 L minimum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CLOTH </a:t>
                      </a:r>
                      <a:r>
                        <a:rPr lang="en-NZ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 PADS– depending on quality and </a:t>
                      </a:r>
                      <a:r>
                        <a:rPr lang="en-NZ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ROPE, at least 4 metres in length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PEGS, pack of 8 (minimum)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UNDERWEAR, cotton, not white or light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colour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SMALL CARRY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POUCH, storing </a:t>
                      </a: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 carrying pads 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INSTRUCTIONS FOR USE AND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CARE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PLASTIC BUCKET, with lid, 6 to 10 litres 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capacity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CARRYING BAG, with handles for easy transport</a:t>
                      </a:r>
                      <a:r>
                        <a:rPr lang="en-NZ" sz="16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en-NZ" sz="16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LAMP, TORCH, solar, solar panel integrated</a:t>
                      </a:r>
                      <a:endParaRPr lang="en-NZ" sz="16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40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CLOTH, </a:t>
                      </a:r>
                      <a:r>
                        <a:rPr lang="en-NZ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kitenge</a:t>
                      </a:r>
                      <a:r>
                        <a:rPr lang="en-N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NZ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khanga</a:t>
                      </a:r>
                      <a:r>
                        <a:rPr lang="en-N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/sarong/</a:t>
                      </a:r>
                      <a:r>
                        <a:rPr lang="en-NZ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sulu</a:t>
                      </a:r>
                      <a:r>
                        <a:rPr lang="en-NZ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NZ" sz="1600" dirty="0" smtClean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  <a:tr h="3040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SCARF</a:t>
                      </a:r>
                      <a:r>
                        <a:rPr lang="en-NZ" sz="1600" baseline="0" dirty="0" smtClean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, as locally appropriate 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" panose="020B0604020202020204" pitchFamily="34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16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52828" marR="52828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NZ" sz="1600" dirty="0">
                        <a:effectLst/>
                        <a:latin typeface="Arial" panose="020B0604020202020204" pitchFamily="34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28" marR="52828" marT="0" marB="0" anchor="b"/>
                </a:tc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452320" y="184555"/>
            <a:ext cx="143764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6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866" y="2162611"/>
            <a:ext cx="3869434" cy="257962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9131" y="1179252"/>
            <a:ext cx="2660643" cy="35470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2"/>
          <p:cNvSpPr txBox="1">
            <a:spLocks/>
          </p:cNvSpPr>
          <p:nvPr/>
        </p:nvSpPr>
        <p:spPr bwMode="auto">
          <a:xfrm>
            <a:off x="335783" y="568150"/>
            <a:ext cx="6828505" cy="916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 i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NZ" dirty="0" smtClean="0"/>
              <a:t>Addressing menstrual hygiene needs means addressing all 3 components </a:t>
            </a:r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5691" y="1500672"/>
            <a:ext cx="4685726" cy="31247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9A4A33A-EFDC-40A5-A7BD-C9FD6063F0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020" y="4395948"/>
            <a:ext cx="3708615" cy="2541598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62838" y="4355297"/>
            <a:ext cx="1966936" cy="262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92134" y="218691"/>
            <a:ext cx="143764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50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057263"/>
            <a:ext cx="7947768" cy="576064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4176464" cy="1723665"/>
          </a:xfrm>
        </p:spPr>
        <p:txBody>
          <a:bodyPr/>
          <a:lstStyle/>
          <a:p>
            <a:r>
              <a:rPr lang="en-NZ" dirty="0" smtClean="0"/>
              <a:t>Always think about </a:t>
            </a:r>
            <a:r>
              <a:rPr lang="en-NZ" dirty="0" smtClean="0"/>
              <a:t>the whole life-cycle </a:t>
            </a:r>
            <a:r>
              <a:rPr lang="en-NZ" dirty="0" smtClean="0"/>
              <a:t>of what is being distributed! </a:t>
            </a:r>
            <a:endParaRPr lang="en-NZ" dirty="0"/>
          </a:p>
        </p:txBody>
      </p:sp>
      <p:pic>
        <p:nvPicPr>
          <p:cNvPr id="6" name="Picture 5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24328" y="189523"/>
            <a:ext cx="143764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2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51052"/>
            <a:ext cx="8208912" cy="585118"/>
          </a:xfrm>
        </p:spPr>
        <p:txBody>
          <a:bodyPr/>
          <a:lstStyle/>
          <a:p>
            <a:r>
              <a:rPr lang="en-NZ" dirty="0" smtClean="0"/>
              <a:t>Key points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1916832"/>
            <a:ext cx="39964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sz="2000" b="1" dirty="0" smtClean="0">
                <a:solidFill>
                  <a:srgbClr val="002060"/>
                </a:solidFill>
              </a:rPr>
              <a:t>Pads and underwear alone do not address </a:t>
            </a:r>
            <a:r>
              <a:rPr lang="en-NZ" sz="2000" b="1" dirty="0" smtClean="0">
                <a:solidFill>
                  <a:srgbClr val="002060"/>
                </a:solidFill>
              </a:rPr>
              <a:t>MHM </a:t>
            </a:r>
          </a:p>
          <a:p>
            <a:pPr lvl="2"/>
            <a:r>
              <a:rPr lang="en-NZ" sz="2000" b="1" dirty="0" smtClean="0">
                <a:solidFill>
                  <a:srgbClr val="0070C0"/>
                </a:solidFill>
              </a:rPr>
              <a:t>need </a:t>
            </a:r>
            <a:r>
              <a:rPr lang="en-NZ" sz="2000" b="1" dirty="0" smtClean="0">
                <a:solidFill>
                  <a:srgbClr val="0070C0"/>
                </a:solidFill>
              </a:rPr>
              <a:t>complementary items (e.g. rope, laundry soap, bucket) </a:t>
            </a:r>
            <a:endParaRPr lang="en-NZ" sz="2000" b="1" dirty="0">
              <a:solidFill>
                <a:srgbClr val="0070C0"/>
              </a:solidFill>
            </a:endParaRPr>
          </a:p>
          <a:p>
            <a:pPr lvl="2"/>
            <a:endParaRPr lang="en-NZ" sz="2000" b="1" u="sng" dirty="0">
              <a:solidFill>
                <a:srgbClr val="0070C0"/>
              </a:solidFill>
            </a:endParaRPr>
          </a:p>
          <a:p>
            <a:pPr lvl="2"/>
            <a:r>
              <a:rPr lang="en-NZ" sz="2000" b="1" u="sng" dirty="0" smtClean="0">
                <a:solidFill>
                  <a:srgbClr val="0070C0"/>
                </a:solidFill>
              </a:rPr>
              <a:t>AND</a:t>
            </a:r>
            <a:r>
              <a:rPr lang="en-NZ" sz="2000" b="1" dirty="0" smtClean="0">
                <a:solidFill>
                  <a:srgbClr val="0070C0"/>
                </a:solidFill>
              </a:rPr>
              <a:t> </a:t>
            </a:r>
            <a:r>
              <a:rPr lang="en-NZ" sz="2000" b="1" dirty="0" smtClean="0">
                <a:solidFill>
                  <a:srgbClr val="0070C0"/>
                </a:solidFill>
              </a:rPr>
              <a:t>private, appropriate WASH facilities </a:t>
            </a:r>
            <a:endParaRPr lang="en-NZ" sz="2000" b="1" dirty="0">
              <a:solidFill>
                <a:srgbClr val="0070C0"/>
              </a:solidFill>
            </a:endParaRPr>
          </a:p>
          <a:p>
            <a:pPr lvl="2"/>
            <a:endParaRPr lang="en-NZ" sz="2000" b="1" u="sng" dirty="0" smtClean="0">
              <a:solidFill>
                <a:srgbClr val="0070C0"/>
              </a:solidFill>
            </a:endParaRPr>
          </a:p>
          <a:p>
            <a:pPr lvl="2"/>
            <a:r>
              <a:rPr lang="en-NZ" sz="2000" b="1" u="sng" dirty="0" smtClean="0">
                <a:solidFill>
                  <a:srgbClr val="0070C0"/>
                </a:solidFill>
              </a:rPr>
              <a:t>AND</a:t>
            </a:r>
            <a:r>
              <a:rPr lang="en-NZ" sz="2000" b="1" dirty="0" smtClean="0">
                <a:solidFill>
                  <a:srgbClr val="0070C0"/>
                </a:solidFill>
              </a:rPr>
              <a:t> information </a:t>
            </a:r>
            <a:endParaRPr lang="en-NZ" sz="2000" b="1" dirty="0" smtClean="0">
              <a:solidFill>
                <a:srgbClr val="0070C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24328" y="235469"/>
            <a:ext cx="1437640" cy="431165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18366766"/>
              </p:ext>
            </p:extLst>
          </p:nvPr>
        </p:nvGraphicFramePr>
        <p:xfrm>
          <a:off x="3563888" y="1412776"/>
          <a:ext cx="5745228" cy="4163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0456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51052"/>
            <a:ext cx="8208912" cy="585118"/>
          </a:xfrm>
        </p:spPr>
        <p:txBody>
          <a:bodyPr/>
          <a:lstStyle/>
          <a:p>
            <a:r>
              <a:rPr lang="en-NZ" dirty="0" smtClean="0"/>
              <a:t>Key </a:t>
            </a:r>
            <a:r>
              <a:rPr lang="en-NZ" dirty="0" smtClean="0"/>
              <a:t>points continued</a:t>
            </a:r>
            <a:endParaRPr lang="en-NZ" dirty="0"/>
          </a:p>
        </p:txBody>
      </p:sp>
      <p:pic>
        <p:nvPicPr>
          <p:cNvPr id="5" name="Picture 4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24328" y="163043"/>
            <a:ext cx="1437640" cy="4311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516" y="1196752"/>
            <a:ext cx="856895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sz="2200" b="1" dirty="0" smtClean="0">
                <a:solidFill>
                  <a:srgbClr val="002060"/>
                </a:solidFill>
              </a:rPr>
              <a:t>Any </a:t>
            </a:r>
            <a:r>
              <a:rPr lang="en-NZ" sz="2200" b="1" dirty="0">
                <a:solidFill>
                  <a:srgbClr val="002060"/>
                </a:solidFill>
              </a:rPr>
              <a:t>distribution must come with a </a:t>
            </a:r>
            <a:r>
              <a:rPr lang="en-NZ" sz="2200" b="1" u="sng" dirty="0">
                <a:solidFill>
                  <a:srgbClr val="002060"/>
                </a:solidFill>
              </a:rPr>
              <a:t>demonstration</a:t>
            </a:r>
            <a:r>
              <a:rPr lang="en-NZ" sz="2200" b="1" dirty="0">
                <a:solidFill>
                  <a:srgbClr val="002060"/>
                </a:solidFill>
              </a:rPr>
              <a:t> of use, </a:t>
            </a:r>
            <a:r>
              <a:rPr lang="en-NZ" sz="2200" b="1" u="sng" dirty="0">
                <a:solidFill>
                  <a:srgbClr val="002060"/>
                </a:solidFill>
              </a:rPr>
              <a:t>information</a:t>
            </a:r>
            <a:r>
              <a:rPr lang="en-NZ" sz="2200" b="1" dirty="0">
                <a:solidFill>
                  <a:srgbClr val="002060"/>
                </a:solidFill>
              </a:rPr>
              <a:t> on care &amp; disposal, body and menstruation literacy &amp; personal hygiene</a:t>
            </a:r>
          </a:p>
          <a:p>
            <a:pPr lvl="1"/>
            <a:r>
              <a:rPr lang="en-NZ" sz="2200" b="1" dirty="0">
                <a:solidFill>
                  <a:srgbClr val="0070C0"/>
                </a:solidFill>
              </a:rPr>
              <a:t>→ Health - provide information on SRH, STIs, HIV…. </a:t>
            </a:r>
          </a:p>
          <a:p>
            <a:pPr lvl="1"/>
            <a:r>
              <a:rPr lang="en-NZ" sz="2200" b="1" dirty="0">
                <a:solidFill>
                  <a:srgbClr val="0070C0"/>
                </a:solidFill>
              </a:rPr>
              <a:t>→ PGI – referrals to other services (e.g. SGBV</a:t>
            </a:r>
            <a:r>
              <a:rPr lang="en-NZ" sz="2200" b="1" dirty="0" smtClean="0">
                <a:solidFill>
                  <a:srgbClr val="0070C0"/>
                </a:solidFill>
              </a:rPr>
              <a:t>…) – AND coordination with any dignity kit distribution </a:t>
            </a:r>
          </a:p>
          <a:p>
            <a:pPr lvl="1"/>
            <a:endParaRPr lang="en-NZ" sz="2200" b="1" dirty="0">
              <a:solidFill>
                <a:srgbClr val="0070C0"/>
              </a:solidFill>
            </a:endParaRPr>
          </a:p>
          <a:p>
            <a:pPr lvl="1"/>
            <a:endParaRPr lang="en-NZ" sz="22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sz="2200" b="1" dirty="0">
                <a:solidFill>
                  <a:srgbClr val="002060"/>
                </a:solidFill>
              </a:rPr>
              <a:t>Ask &amp; listen to women and girls about their needs, challenges and suggestions </a:t>
            </a:r>
            <a:r>
              <a:rPr lang="en-NZ" sz="2200" b="1" dirty="0" smtClean="0">
                <a:solidFill>
                  <a:srgbClr val="002060"/>
                </a:solidFill>
              </a:rPr>
              <a:t>– and always involve men and boys </a:t>
            </a:r>
            <a:endParaRPr lang="en-NZ" sz="2200" b="1" dirty="0">
              <a:solidFill>
                <a:srgbClr val="00206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NZ" sz="2200" b="1" dirty="0">
                <a:solidFill>
                  <a:srgbClr val="0070C0"/>
                </a:solidFill>
              </a:rPr>
              <a:t>monitor between 1 – 2 months after any MHM related distribution </a:t>
            </a:r>
            <a:endParaRPr lang="en-NZ" sz="2200" b="1" dirty="0">
              <a:solidFill>
                <a:srgbClr val="00206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NZ" sz="2200" b="1" dirty="0">
                <a:solidFill>
                  <a:srgbClr val="0070C0"/>
                </a:solidFill>
              </a:rPr>
              <a:t>d</a:t>
            </a:r>
            <a:r>
              <a:rPr lang="en-NZ" sz="2200" b="1" dirty="0" smtClean="0">
                <a:solidFill>
                  <a:srgbClr val="0070C0"/>
                </a:solidFill>
              </a:rPr>
              <a:t>ecision making for household spending, cultural attitudes, teasing etc. </a:t>
            </a:r>
            <a:endParaRPr lang="en-NZ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45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12179696" cy="585118"/>
          </a:xfrm>
        </p:spPr>
        <p:txBody>
          <a:bodyPr/>
          <a:lstStyle/>
          <a:p>
            <a:r>
              <a:rPr lang="en-NZ" dirty="0" smtClean="0"/>
              <a:t>Want to know more? 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7584" y="1628799"/>
            <a:ext cx="7859216" cy="5011803"/>
          </a:xfrm>
        </p:spPr>
        <p:txBody>
          <a:bodyPr/>
          <a:lstStyle/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Check out all of IFRCs Practical Tools for MHM available: </a:t>
            </a:r>
          </a:p>
          <a:p>
            <a:pPr marL="0" indent="0">
              <a:buNone/>
            </a:pPr>
            <a:r>
              <a:rPr lang="en-NZ" sz="1600" dirty="0">
                <a:hlinkClick r:id="rId3"/>
              </a:rPr>
              <a:t>https://ifrcwatsanmissionassistant.wordpress.com/menstrual-hygiene-management</a:t>
            </a:r>
            <a:r>
              <a:rPr lang="en-NZ" sz="1600" dirty="0" smtClean="0">
                <a:hlinkClick r:id="rId3"/>
              </a:rPr>
              <a:t>/</a:t>
            </a:r>
            <a:r>
              <a:rPr lang="en-NZ" sz="1600" dirty="0" smtClean="0"/>
              <a:t> </a:t>
            </a:r>
            <a:endParaRPr lang="en-NZ" sz="1600" dirty="0" smtClean="0"/>
          </a:p>
          <a:p>
            <a:pPr marL="0" indent="0">
              <a:buNone/>
            </a:pPr>
            <a:endParaRPr lang="en-NZ" sz="1600" dirty="0"/>
          </a:p>
          <a:p>
            <a:pPr marL="0" indent="0">
              <a:buNone/>
            </a:pPr>
            <a:r>
              <a:rPr lang="en-NZ" sz="1600" dirty="0"/>
              <a:t>Join IFRC’s Community of Practice on MHM: </a:t>
            </a:r>
          </a:p>
          <a:p>
            <a:pPr marL="0" indent="0">
              <a:buNone/>
            </a:pPr>
            <a:r>
              <a:rPr lang="en-NZ" sz="1600" dirty="0">
                <a:hlinkClick r:id="rId4"/>
              </a:rPr>
              <a:t>https://ifrc.csod.com/phnx/driver.aspx?routename=Social/Communities/LearningCommunityWithFeed&amp;Root=25</a:t>
            </a:r>
            <a:r>
              <a:rPr lang="en-NZ" sz="1600" dirty="0"/>
              <a:t> </a:t>
            </a:r>
            <a:endParaRPr lang="en-NZ" sz="1600" dirty="0" smtClean="0"/>
          </a:p>
          <a:p>
            <a:pPr marL="0" indent="0">
              <a:buNone/>
            </a:pPr>
            <a:endParaRPr lang="en-NZ" dirty="0" smtClean="0"/>
          </a:p>
          <a:p>
            <a:pPr marL="0" indent="0">
              <a:buNone/>
            </a:pPr>
            <a:r>
              <a:rPr lang="en-NZ" dirty="0" smtClean="0"/>
              <a:t>Get a broader perspective from the Global MHM in Humanitarian Guide: </a:t>
            </a:r>
          </a:p>
          <a:p>
            <a:pPr marL="0" indent="0">
              <a:buNone/>
            </a:pPr>
            <a:r>
              <a:rPr lang="en-NZ" sz="1400" dirty="0">
                <a:hlinkClick r:id="rId5"/>
              </a:rPr>
              <a:t>https://</a:t>
            </a:r>
            <a:r>
              <a:rPr lang="en-NZ" sz="1400" dirty="0" smtClean="0">
                <a:hlinkClick r:id="rId5"/>
              </a:rPr>
              <a:t>www.rescue.org/resource/menstrual-hygiene-management-mhm-emergencies-toolkit</a:t>
            </a:r>
            <a:r>
              <a:rPr lang="en-NZ" sz="1400" dirty="0" smtClean="0"/>
              <a:t> </a:t>
            </a:r>
            <a:endParaRPr lang="en-NZ" sz="1400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Deep-dive into “Menstrual Hygiene Matters” resource: </a:t>
            </a:r>
          </a:p>
          <a:p>
            <a:pPr marL="0" indent="0">
              <a:buNone/>
            </a:pPr>
            <a:r>
              <a:rPr lang="en-NZ" sz="1800" dirty="0">
                <a:hlinkClick r:id="rId6"/>
              </a:rPr>
              <a:t>https://</a:t>
            </a:r>
            <a:r>
              <a:rPr lang="en-NZ" sz="1800" dirty="0" smtClean="0">
                <a:hlinkClick r:id="rId6"/>
              </a:rPr>
              <a:t>washmatters.wateraid.org/publications/menstrual-hygiene-matters</a:t>
            </a:r>
            <a:r>
              <a:rPr lang="en-NZ" sz="1800" dirty="0" smtClean="0"/>
              <a:t> </a:t>
            </a:r>
            <a:endParaRPr lang="en-NZ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24328" y="163043"/>
            <a:ext cx="143764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48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12179696" cy="585118"/>
          </a:xfrm>
        </p:spPr>
        <p:txBody>
          <a:bodyPr/>
          <a:lstStyle/>
          <a:p>
            <a:r>
              <a:rPr lang="en-NZ" dirty="0" smtClean="0"/>
              <a:t>Thanks! 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75656" y="1631732"/>
            <a:ext cx="7211144" cy="4749596"/>
          </a:xfrm>
        </p:spPr>
        <p:txBody>
          <a:bodyPr/>
          <a:lstStyle/>
          <a:p>
            <a:pPr marL="0" indent="0">
              <a:buNone/>
            </a:pPr>
            <a:endParaRPr lang="en-NZ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844" y="1702274"/>
            <a:ext cx="6912768" cy="46085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24328" y="163043"/>
            <a:ext cx="143764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36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55537296"/>
              </p:ext>
            </p:extLst>
          </p:nvPr>
        </p:nvGraphicFramePr>
        <p:xfrm>
          <a:off x="107504" y="2498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96336" y="116632"/>
            <a:ext cx="143764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04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13139"/>
            <a:ext cx="6408712" cy="1043654"/>
          </a:xfrm>
        </p:spPr>
        <p:txBody>
          <a:bodyPr/>
          <a:lstStyle/>
          <a:p>
            <a:r>
              <a:rPr lang="en-NZ" dirty="0" smtClean="0"/>
              <a:t>What do women &amp; girls use to manage </a:t>
            </a:r>
            <a:r>
              <a:rPr lang="en-NZ" dirty="0"/>
              <a:t>their </a:t>
            </a:r>
            <a:r>
              <a:rPr lang="en-NZ" dirty="0" smtClean="0"/>
              <a:t>periods</a:t>
            </a:r>
            <a:r>
              <a:rPr lang="en-NZ" dirty="0"/>
              <a:t>?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28800" y="1676400"/>
            <a:ext cx="6858000" cy="4191000"/>
          </a:xfrm>
          <a:prstGeom prst="rect">
            <a:avLst/>
          </a:prstGeom>
        </p:spPr>
        <p:txBody>
          <a:bodyPr/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085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2706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62706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62706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F1C21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endParaRPr lang="en-GB" smtClean="0"/>
          </a:p>
          <a:p>
            <a:endParaRPr lang="en-GB" dirty="0"/>
          </a:p>
        </p:txBody>
      </p:sp>
      <p:pic>
        <p:nvPicPr>
          <p:cNvPr id="7" name="Picture 6" descr="http://t1.gstatic.com/images?q=tbn:ANd9GcTAzUnIrnHlETIJK-WF3kFxIeili8ioGGgOy4qWa7pWAPwWofNV"/>
          <p:cNvPicPr/>
          <p:nvPr/>
        </p:nvPicPr>
        <p:blipFill>
          <a:blip r:embed="rId3" cstate="print"/>
          <a:srcRect l="9614" t="12827" r="12184" b="14067"/>
          <a:stretch>
            <a:fillRect/>
          </a:stretch>
        </p:blipFill>
        <p:spPr bwMode="auto">
          <a:xfrm>
            <a:off x="395536" y="1772816"/>
            <a:ext cx="2016423" cy="188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Sarah\Dropbox\Emergency MHM ToT\Toolkit - Documents for the CD\4 - IEC &amp; photographs\Photos - Sanitary products\P802039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3840163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Sarah\Dropbox\Emergency MHM ToT\Toolkit - Documents for the CD\4 - IEC &amp; photographs\Photos - Sanitary products\P91405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3589338" cy="269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11109" y="1772816"/>
            <a:ext cx="2315481" cy="1904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t0.gstatic.com/images?q=tbn:ANd9GcRuvFxa2O2fWgx-w3tC0OvOAOa-WgzHddi9SJ4_jAZHgK_2-StD2A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28945" y="4581128"/>
            <a:ext cx="3387274" cy="195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http://buy-her.com/wp-content/uploads/2009/05/diva-cup.jpg"/>
          <p:cNvPicPr/>
          <p:nvPr/>
        </p:nvPicPr>
        <p:blipFill>
          <a:blip r:embed="rId8" cstate="print"/>
          <a:srcRect t="10819" b="7602"/>
          <a:stretch>
            <a:fillRect/>
          </a:stretch>
        </p:blipFill>
        <p:spPr bwMode="auto">
          <a:xfrm>
            <a:off x="3810995" y="4581128"/>
            <a:ext cx="1586364" cy="1501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>
            <a:extLst>
              <a:ext uri="{FF2B5EF4-FFF2-40B4-BE49-F238E27FC236}">
                <a16:creationId xmlns:lc="http://schemas.openxmlformats.org/drawingml/2006/lockedCanvas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FB7BC62A-4E69-C94A-BDD8-92421C091ECC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6" t="24991" r="11248" b="23825"/>
          <a:stretch/>
        </p:blipFill>
        <p:spPr>
          <a:xfrm>
            <a:off x="7596336" y="147174"/>
            <a:ext cx="143764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5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RC_2011 presentation-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IFRC_2014 Presentation EN</Template>
  <TotalTime>1378</TotalTime>
  <Words>881</Words>
  <Application>Microsoft Office PowerPoint</Application>
  <PresentationFormat>On-screen Show (4:3)</PresentationFormat>
  <Paragraphs>154</Paragraphs>
  <Slides>11</Slides>
  <Notes>10</Notes>
  <HiddenSlides>4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Cambria</vt:lpstr>
      <vt:lpstr>Times New Roman</vt:lpstr>
      <vt:lpstr>Wingdings</vt:lpstr>
      <vt:lpstr>IFRC_2011 presentation-EN</vt:lpstr>
      <vt:lpstr>MHM materials activity </vt:lpstr>
      <vt:lpstr>PowerPoint Presentation</vt:lpstr>
      <vt:lpstr>Always think about the whole life-cycle of what is being distributed! </vt:lpstr>
      <vt:lpstr>Key points</vt:lpstr>
      <vt:lpstr>Key points continued</vt:lpstr>
      <vt:lpstr>Want to know more? </vt:lpstr>
      <vt:lpstr>Thanks! </vt:lpstr>
      <vt:lpstr>PowerPoint Presentation</vt:lpstr>
      <vt:lpstr>What do women &amp; girls use to manage their periods?</vt:lpstr>
      <vt:lpstr>Example – disposable kits </vt:lpstr>
      <vt:lpstr>Example – reusable MHM kits</vt:lpstr>
    </vt:vector>
  </TitlesOfParts>
  <Company>IFRC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WASH         IFRC Contribution to the GTFCC Road Map</dc:title>
  <dc:creator>Alexandra Machado</dc:creator>
  <cp:lastModifiedBy>cgh</cp:lastModifiedBy>
  <cp:revision>172</cp:revision>
  <cp:lastPrinted>2019-04-13T09:17:42Z</cp:lastPrinted>
  <dcterms:created xsi:type="dcterms:W3CDTF">2018-06-08T11:27:39Z</dcterms:created>
  <dcterms:modified xsi:type="dcterms:W3CDTF">2021-09-29T12:13:19Z</dcterms:modified>
</cp:coreProperties>
</file>