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35.jpg" ContentType="image/jpeg"/>
  <Override PartName="/ppt/media/image37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3"/>
  </p:notesMasterIdLst>
  <p:sldIdLst>
    <p:sldId id="269" r:id="rId2"/>
    <p:sldId id="264" r:id="rId3"/>
    <p:sldId id="265" r:id="rId4"/>
    <p:sldId id="273" r:id="rId5"/>
    <p:sldId id="274" r:id="rId6"/>
    <p:sldId id="277" r:id="rId7"/>
    <p:sldId id="278" r:id="rId8"/>
    <p:sldId id="275" r:id="rId9"/>
    <p:sldId id="276" r:id="rId10"/>
    <p:sldId id="280" r:id="rId11"/>
    <p:sldId id="281" r:id="rId12"/>
  </p:sldIdLst>
  <p:sldSz cx="9144000" cy="6858000" type="screen4x3"/>
  <p:notesSz cx="9144000" cy="68643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7D8"/>
    <a:srgbClr val="B30060"/>
    <a:srgbClr val="00B7D6"/>
    <a:srgbClr val="F18700"/>
    <a:srgbClr val="628B7C"/>
    <a:srgbClr val="4B1964"/>
    <a:srgbClr val="5D2249"/>
    <a:srgbClr val="0058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2" autoAdjust="0"/>
    <p:restoredTop sz="93979" autoAdjust="0"/>
  </p:normalViewPr>
  <p:slideViewPr>
    <p:cSldViewPr>
      <p:cViewPr>
        <p:scale>
          <a:sx n="66" d="100"/>
          <a:sy n="66" d="100"/>
        </p:scale>
        <p:origin x="1020" y="-12"/>
      </p:cViewPr>
      <p:guideLst>
        <p:guide orient="horz" pos="2880"/>
        <p:guide pos="2160"/>
        <p:guide orient="horz" pos="2877"/>
      </p:guideLst>
    </p:cSldViewPr>
  </p:slideViewPr>
  <p:outlineViewPr>
    <p:cViewPr>
      <p:scale>
        <a:sx n="33" d="100"/>
        <a:sy n="33" d="100"/>
      </p:scale>
      <p:origin x="0" y="-46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7A4C8-5AA8-48C4-B0BA-A8FFB70947C3}" type="datetimeFigureOut">
              <a:rPr lang="fr-FR" smtClean="0"/>
              <a:t>18/09/2018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027363" y="858838"/>
            <a:ext cx="3089275" cy="2316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3588"/>
            <a:ext cx="7315200" cy="27035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986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3" y="651986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67E2A-FB35-4265-B716-77D59D2C69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617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67E2A-FB35-4265-B716-77D59D2C69D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679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67E2A-FB35-4265-B716-77D59D2C69D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45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3575080"/>
          </a:xfrm>
        </p:spPr>
        <p:txBody>
          <a:bodyPr lIns="72000" bIns="648000" anchor="ctr" anchorCtr="0"/>
          <a:lstStyle>
            <a:lvl1pPr algn="ctr">
              <a:defRPr/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792"/>
            <a:ext cx="945156" cy="167259"/>
          </a:xfrm>
        </p:spPr>
        <p:txBody>
          <a:bodyPr/>
          <a:lstStyle>
            <a:lvl1pPr>
              <a:defRPr sz="1200"/>
            </a:lvl1pPr>
          </a:lstStyle>
          <a:p>
            <a:pPr marL="12700">
              <a:lnSpc>
                <a:spcPts val="1010"/>
              </a:lnSpc>
            </a:pPr>
            <a:fld id="{F3DD8146-AD69-4FA2-BBD8-F73E48F0E8C1}" type="datetime1">
              <a:rPr lang="fr-FR" smtClean="0"/>
              <a:pPr marL="12700">
                <a:lnSpc>
                  <a:spcPts val="1010"/>
                </a:lnSpc>
              </a:pPr>
              <a:t>18/09/2018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5426105"/>
            <a:ext cx="5410200" cy="304519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>
                <a:solidFill>
                  <a:schemeClr val="accent5"/>
                </a:solidFill>
              </a:defRPr>
            </a:lvl2pPr>
          </a:lstStyle>
          <a:p>
            <a:pPr lvl="0"/>
            <a:r>
              <a:rPr lang="fr-FR" dirty="0"/>
              <a:t>Sous-titre sur 1 ligne</a:t>
            </a:r>
          </a:p>
          <a:p>
            <a:pPr lvl="1"/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575080"/>
            <a:ext cx="9144000" cy="1635539"/>
          </a:xfrm>
          <a:solidFill>
            <a:srgbClr val="C00000"/>
          </a:solidFill>
        </p:spPr>
        <p:txBody>
          <a:bodyPr lIns="576000" rIns="1476000" anchor="ctr" anchorCtr="0">
            <a:normAutofit/>
          </a:bodyPr>
          <a:lstStyle>
            <a:lvl1pPr>
              <a:defRPr sz="2500" cap="all" baseline="0">
                <a:solidFill>
                  <a:schemeClr val="bg1"/>
                </a:solidFill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UNE OU DEUX LIGNES DE TEXTE,</a:t>
            </a:r>
          </a:p>
        </p:txBody>
      </p:sp>
      <p:sp>
        <p:nvSpPr>
          <p:cNvPr id="20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351727"/>
            <a:ext cx="9144000" cy="229532"/>
          </a:xfrm>
          <a:solidFill>
            <a:srgbClr val="C00000">
              <a:alpha val="69000"/>
            </a:srgbClr>
          </a:solidFill>
        </p:spPr>
        <p:txBody>
          <a:bodyPr lIns="576000" tIns="36000" rIns="1476000" anchor="ctr" anchorCtr="0">
            <a:noAutofit/>
          </a:bodyPr>
          <a:lstStyle>
            <a:lvl1pPr>
              <a:defRPr sz="1400" b="0" cap="all" baseline="0">
                <a:solidFill>
                  <a:schemeClr val="bg1"/>
                </a:solidFill>
                <a:latin typeface="Calibri Light" panose="020F0302020204030204" pitchFamily="34" charset="0"/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Document interne/ nom de l’activité (en </a:t>
            </a:r>
            <a:r>
              <a:rPr lang="fr-FR" dirty="0" err="1"/>
              <a:t>arial</a:t>
            </a:r>
            <a:r>
              <a:rPr lang="fr-FR" dirty="0"/>
              <a:t> black gras)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278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"/>
            <a:ext cx="9147810" cy="2439951"/>
          </a:xfrm>
          <a:custGeom>
            <a:avLst/>
            <a:gdLst/>
            <a:ahLst/>
            <a:cxnLst/>
            <a:rect l="l" t="t" r="r" b="b"/>
            <a:pathLst>
              <a:path w="9147810" h="2442210">
                <a:moveTo>
                  <a:pt x="0" y="2442006"/>
                </a:moveTo>
                <a:lnTo>
                  <a:pt x="9147606" y="2442006"/>
                </a:lnTo>
                <a:lnTo>
                  <a:pt x="9147606" y="0"/>
                </a:lnTo>
                <a:lnTo>
                  <a:pt x="0" y="0"/>
                </a:lnTo>
                <a:lnTo>
                  <a:pt x="0" y="2442006"/>
                </a:lnTo>
                <a:close/>
              </a:path>
            </a:pathLst>
          </a:custGeom>
          <a:solidFill>
            <a:srgbClr val="CED7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4546785"/>
            <a:ext cx="9147810" cy="668671"/>
          </a:xfrm>
          <a:custGeom>
            <a:avLst/>
            <a:gdLst/>
            <a:ahLst/>
            <a:cxnLst/>
            <a:rect l="l" t="t" r="r" b="b"/>
            <a:pathLst>
              <a:path w="9147810" h="669289">
                <a:moveTo>
                  <a:pt x="0" y="668997"/>
                </a:moveTo>
                <a:lnTo>
                  <a:pt x="9147606" y="668997"/>
                </a:lnTo>
                <a:lnTo>
                  <a:pt x="9147606" y="0"/>
                </a:lnTo>
                <a:lnTo>
                  <a:pt x="0" y="0"/>
                </a:lnTo>
                <a:lnTo>
                  <a:pt x="0" y="668997"/>
                </a:lnTo>
                <a:close/>
              </a:path>
            </a:pathLst>
          </a:custGeom>
          <a:solidFill>
            <a:srgbClr val="CED7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792"/>
            <a:ext cx="945156" cy="167259"/>
          </a:xfrm>
        </p:spPr>
        <p:txBody>
          <a:bodyPr/>
          <a:lstStyle>
            <a:lvl1pPr>
              <a:defRPr sz="1200"/>
            </a:lvl1pPr>
          </a:lstStyle>
          <a:p>
            <a:pPr marL="12700">
              <a:lnSpc>
                <a:spcPts val="1010"/>
              </a:lnSpc>
            </a:pPr>
            <a:fld id="{F3DD8146-AD69-4FA2-BBD8-F73E48F0E8C1}" type="datetime1">
              <a:rPr lang="fr-FR" smtClean="0"/>
              <a:pPr marL="12700">
                <a:lnSpc>
                  <a:spcPts val="1010"/>
                </a:lnSpc>
              </a:pPr>
              <a:t>18/09/2018</a:t>
            </a:fld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" y="4728861"/>
            <a:ext cx="5410200" cy="30451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Sous-titre sur 1 ligne</a:t>
            </a:r>
          </a:p>
          <a:p>
            <a:pPr lvl="1"/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669483"/>
            <a:ext cx="9144000" cy="1880376"/>
          </a:xfrm>
          <a:solidFill>
            <a:srgbClr val="C00000"/>
          </a:solidFill>
        </p:spPr>
        <p:txBody>
          <a:bodyPr lIns="576000" rIns="1476000" anchor="ctr" anchorCtr="0">
            <a:normAutofit/>
          </a:bodyPr>
          <a:lstStyle>
            <a:lvl1pPr>
              <a:defRPr sz="2500" cap="all" baseline="0">
                <a:solidFill>
                  <a:schemeClr val="bg1"/>
                </a:solidFill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TITRE DE LA PRÉSENTATION </a:t>
            </a:r>
            <a:br>
              <a:rPr lang="fr-FR" dirty="0"/>
            </a:br>
            <a:r>
              <a:rPr lang="fr-FR" dirty="0"/>
              <a:t>SUR UNE OU DEUX LIGNES DE TEXTE,</a:t>
            </a:r>
          </a:p>
        </p:txBody>
      </p:sp>
      <p:sp>
        <p:nvSpPr>
          <p:cNvPr id="20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2439951"/>
            <a:ext cx="9144000" cy="229532"/>
          </a:xfrm>
          <a:solidFill>
            <a:srgbClr val="C00000">
              <a:alpha val="69000"/>
            </a:srgbClr>
          </a:solidFill>
        </p:spPr>
        <p:txBody>
          <a:bodyPr lIns="576000" tIns="36000" rIns="1476000" anchor="ctr" anchorCtr="0">
            <a:noAutofit/>
          </a:bodyPr>
          <a:lstStyle>
            <a:lvl1pPr>
              <a:defRPr sz="1400" b="0" cap="all" baseline="0">
                <a:solidFill>
                  <a:schemeClr val="bg1"/>
                </a:solidFill>
                <a:latin typeface="Calibri Light" panose="020F0302020204030204" pitchFamily="34" charset="0"/>
              </a:defRPr>
            </a:lvl1pPr>
            <a:lvl2pPr>
              <a:defRPr sz="2500" cap="all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Document interne/ nom de l’activité (en </a:t>
            </a:r>
            <a:r>
              <a:rPr lang="fr-FR" dirty="0" err="1"/>
              <a:t>arial</a:t>
            </a:r>
            <a:r>
              <a:rPr lang="fr-FR" dirty="0"/>
              <a:t> black gras)</a:t>
            </a:r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992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3812400" cy="5421689"/>
          </a:xfrm>
        </p:spPr>
        <p:txBody>
          <a:bodyPr lIns="72000" bIns="648000" anchor="ctr" anchorCtr="0"/>
          <a:lstStyle>
            <a:lvl1pPr algn="ctr">
              <a:defRPr/>
            </a:lvl1pPr>
          </a:lstStyle>
          <a:p>
            <a:r>
              <a:rPr lang="fr-FR" dirty="0"/>
              <a:t>visuel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1712FEEB-0A22-46BB-824C-7D0AAA0166E8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3578227" y="0"/>
            <a:ext cx="231775" cy="5421056"/>
          </a:xfrm>
          <a:solidFill>
            <a:srgbClr val="C00000">
              <a:alpha val="44000"/>
            </a:srgb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810000" y="0"/>
            <a:ext cx="5334000" cy="542105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20" hasCustomPrompt="1"/>
          </p:nvPr>
        </p:nvSpPr>
        <p:spPr>
          <a:xfrm>
            <a:off x="4191002" y="307689"/>
            <a:ext cx="2547937" cy="1598720"/>
          </a:xfrm>
        </p:spPr>
        <p:txBody>
          <a:bodyPr>
            <a:noAutofit/>
          </a:bodyPr>
          <a:lstStyle>
            <a:lvl1pPr algn="l">
              <a:defRPr sz="9600" b="0" u="sng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1" hasCustomPrompt="1"/>
          </p:nvPr>
        </p:nvSpPr>
        <p:spPr>
          <a:xfrm>
            <a:off x="4191000" y="2318778"/>
            <a:ext cx="4343400" cy="2556683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 sz="2400" cap="none" baseline="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 marL="266700" indent="0">
              <a:buNone/>
              <a:defRPr/>
            </a:lvl3pPr>
          </a:lstStyle>
          <a:p>
            <a:pPr lvl="0"/>
            <a:r>
              <a:rPr lang="fr-FR" dirty="0"/>
              <a:t>Titre de chapitre sur une ou deux lignes de texte, texte </a:t>
            </a:r>
            <a:r>
              <a:rPr lang="fr-FR" dirty="0" err="1"/>
              <a:t>em</a:t>
            </a:r>
            <a:r>
              <a:rPr lang="fr-FR" dirty="0"/>
              <a:t> qui tem et quo </a:t>
            </a:r>
            <a:r>
              <a:rPr lang="fr-FR" dirty="0" err="1"/>
              <a:t>omniene</a:t>
            </a:r>
            <a:r>
              <a:rPr lang="fr-FR" dirty="0"/>
              <a:t> </a:t>
            </a:r>
            <a:r>
              <a:rPr lang="fr-FR" dirty="0" err="1"/>
              <a:t>ctiumenis</a:t>
            </a:r>
            <a:r>
              <a:rPr lang="fr-FR" dirty="0"/>
              <a:t> </a:t>
            </a:r>
            <a:r>
              <a:rPr lang="fr-FR" dirty="0" err="1"/>
              <a:t>autem</a:t>
            </a:r>
            <a:endParaRPr lang="fr-FR" dirty="0"/>
          </a:p>
          <a:p>
            <a:pPr lvl="1"/>
            <a:r>
              <a:rPr lang="fr-FR" dirty="0"/>
              <a:t>Sous-titre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11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810000" cy="5421056"/>
          </a:xfrm>
          <a:prstGeom prst="rect">
            <a:avLst/>
          </a:prstGeom>
          <a:solidFill>
            <a:srgbClr val="CED7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1712FEEB-0A22-46BB-824C-7D0AAA0166E8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9" hasCustomPrompt="1"/>
          </p:nvPr>
        </p:nvSpPr>
        <p:spPr>
          <a:xfrm>
            <a:off x="3578227" y="0"/>
            <a:ext cx="231775" cy="5421056"/>
          </a:xfrm>
          <a:solidFill>
            <a:srgbClr val="C00000">
              <a:alpha val="44000"/>
            </a:srgbClr>
          </a:solidFill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3810000" y="0"/>
            <a:ext cx="5334000" cy="542105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21" hasCustomPrompt="1"/>
          </p:nvPr>
        </p:nvSpPr>
        <p:spPr>
          <a:xfrm>
            <a:off x="4191000" y="1830280"/>
            <a:ext cx="4343400" cy="2556683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 sz="2400" cap="none" baseline="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 marL="266700" indent="0">
              <a:buNone/>
              <a:defRPr/>
            </a:lvl3pPr>
          </a:lstStyle>
          <a:p>
            <a:pPr lvl="0"/>
            <a:r>
              <a:rPr lang="fr-FR" dirty="0"/>
              <a:t>Titre de chapitre sur une ou deux lignes de texte, texte </a:t>
            </a:r>
            <a:r>
              <a:rPr lang="fr-FR" dirty="0" err="1"/>
              <a:t>em</a:t>
            </a:r>
            <a:r>
              <a:rPr lang="fr-FR" dirty="0"/>
              <a:t> qui tem et quo </a:t>
            </a:r>
            <a:r>
              <a:rPr lang="fr-FR" dirty="0" err="1"/>
              <a:t>omniene</a:t>
            </a:r>
            <a:r>
              <a:rPr lang="fr-FR" dirty="0"/>
              <a:t> </a:t>
            </a:r>
            <a:r>
              <a:rPr lang="fr-FR" dirty="0" err="1"/>
              <a:t>ctiumenis</a:t>
            </a:r>
            <a:r>
              <a:rPr lang="fr-FR" dirty="0"/>
              <a:t> </a:t>
            </a:r>
            <a:r>
              <a:rPr lang="fr-FR" dirty="0" err="1"/>
              <a:t>autem</a:t>
            </a:r>
            <a:endParaRPr lang="fr-FR" dirty="0"/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2" hasCustomPrompt="1"/>
          </p:nvPr>
        </p:nvSpPr>
        <p:spPr>
          <a:xfrm>
            <a:off x="798513" y="1297373"/>
            <a:ext cx="1981200" cy="2969051"/>
          </a:xfrm>
        </p:spPr>
        <p:txBody>
          <a:bodyPr anchor="ctr">
            <a:normAutofit/>
          </a:bodyPr>
          <a:lstStyle>
            <a:lvl1pPr algn="ctr">
              <a:defRPr sz="16600" b="0" u="sng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55155" y="5664473"/>
            <a:ext cx="2297094" cy="8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8692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1328"/>
            <a:ext cx="7905750" cy="4306075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7850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3763"/>
            <a:ext cx="4648200" cy="416809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5" hasCustomPrompt="1"/>
          </p:nvPr>
        </p:nvSpPr>
        <p:spPr>
          <a:xfrm>
            <a:off x="6024893" y="3182163"/>
            <a:ext cx="3119108" cy="2302335"/>
          </a:xfrm>
        </p:spPr>
        <p:txBody>
          <a:bodyPr bIns="540000" anchor="ctr" anchorCtr="0"/>
          <a:lstStyle>
            <a:lvl1pPr algn="ctr">
              <a:defRPr/>
            </a:lvl1pPr>
          </a:lstStyle>
          <a:p>
            <a:r>
              <a:rPr lang="fr-FR" dirty="0"/>
              <a:t>Visuel</a:t>
            </a:r>
          </a:p>
        </p:txBody>
      </p:sp>
    </p:spTree>
    <p:extLst>
      <p:ext uri="{BB962C8B-B14F-4D97-AF65-F5344CB8AC3E}">
        <p14:creationId xmlns:p14="http://schemas.microsoft.com/office/powerpoint/2010/main" val="16077450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1328"/>
            <a:ext cx="3828320" cy="4392291"/>
          </a:xfrm>
        </p:spPr>
        <p:txBody>
          <a:bodyPr/>
          <a:lstStyle>
            <a:lvl2pPr>
              <a:defRPr sz="1400"/>
            </a:lvl2pPr>
            <a:lvl3pPr>
              <a:spcAft>
                <a:spcPts val="1200"/>
              </a:spcAft>
              <a:defRPr/>
            </a:lvl3pPr>
            <a:lvl4pPr marL="447675" indent="171450">
              <a:tabLst>
                <a:tab pos="714375" algn="l"/>
              </a:tabLst>
              <a:defRPr/>
            </a:lvl4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quarter" idx="15"/>
          </p:nvPr>
        </p:nvSpPr>
        <p:spPr>
          <a:xfrm>
            <a:off x="5257800" y="1849314"/>
            <a:ext cx="3505200" cy="1579687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  <p:sp>
        <p:nvSpPr>
          <p:cNvPr id="13" name="object 6"/>
          <p:cNvSpPr/>
          <p:nvPr userDrawn="1"/>
        </p:nvSpPr>
        <p:spPr>
          <a:xfrm>
            <a:off x="5002199" y="1510594"/>
            <a:ext cx="0" cy="4267693"/>
          </a:xfrm>
          <a:custGeom>
            <a:avLst/>
            <a:gdLst/>
            <a:ahLst/>
            <a:cxnLst/>
            <a:rect l="l" t="t" r="r" b="b"/>
            <a:pathLst>
              <a:path h="4271645">
                <a:moveTo>
                  <a:pt x="0" y="0"/>
                </a:moveTo>
                <a:lnTo>
                  <a:pt x="0" y="4271403"/>
                </a:lnTo>
              </a:path>
            </a:pathLst>
          </a:custGeom>
          <a:ln w="12700">
            <a:solidFill>
              <a:srgbClr val="ABB3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Espace réservé du graphique 3"/>
          <p:cNvSpPr>
            <a:spLocks noGrp="1"/>
          </p:cNvSpPr>
          <p:nvPr>
            <p:ph type="chart" sz="quarter" idx="16"/>
          </p:nvPr>
        </p:nvSpPr>
        <p:spPr>
          <a:xfrm>
            <a:off x="5257800" y="3927389"/>
            <a:ext cx="3505200" cy="1557108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51411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5" hasCustomPrompt="1"/>
          </p:nvPr>
        </p:nvSpPr>
        <p:spPr>
          <a:xfrm>
            <a:off x="5562600" y="1341783"/>
            <a:ext cx="3276600" cy="4938901"/>
          </a:xfrm>
          <a:solidFill>
            <a:schemeClr val="accent6"/>
          </a:solidFill>
        </p:spPr>
        <p:txBody>
          <a:bodyPr lIns="360000" tIns="360000" rIns="360000" bIns="360000" anchor="ctr" anchorCtr="0">
            <a:normAutofit/>
          </a:bodyPr>
          <a:lstStyle>
            <a:lvl1pPr marL="12700" algn="l" defTabSz="914400" rtl="0" eaLnBrk="1" latinLnBrk="0" hangingPunct="1">
              <a:lnSpc>
                <a:spcPct val="100000"/>
              </a:lnSpc>
              <a:defRPr lang="fr-FR" sz="1500" b="1" kern="1200" spc="-30" dirty="0" smtClean="0">
                <a:solidFill>
                  <a:srgbClr val="616E7F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fr-FR" dirty="0"/>
              <a:t>Mise en exergue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3763"/>
            <a:ext cx="4648200" cy="416809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65122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texte 14"/>
          <p:cNvSpPr>
            <a:spLocks noGrp="1"/>
          </p:cNvSpPr>
          <p:nvPr>
            <p:ph type="body" sz="quarter" idx="15" hasCustomPrompt="1"/>
          </p:nvPr>
        </p:nvSpPr>
        <p:spPr>
          <a:xfrm>
            <a:off x="6972974" y="3429000"/>
            <a:ext cx="1831975" cy="2288605"/>
          </a:xfrm>
          <a:solidFill>
            <a:schemeClr val="accent1"/>
          </a:solidFill>
          <a:ln>
            <a:noFill/>
          </a:ln>
        </p:spPr>
        <p:txBody>
          <a:bodyPr lIns="180000" tIns="252000" rIns="180000" bIns="252000" anchor="ctr" anchorCtr="0">
            <a:normAutofit/>
          </a:bodyPr>
          <a:lstStyle>
            <a:lvl1pPr marL="12700" algn="l" defTabSz="914400" rtl="0" eaLnBrk="1" latinLnBrk="0" hangingPunct="1">
              <a:lnSpc>
                <a:spcPct val="90000"/>
              </a:lnSpc>
              <a:defRPr lang="fr-FR" sz="1000" b="1" kern="1200" spc="-5" dirty="0" smtClean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fr-FR" dirty="0"/>
              <a:t>Mise en exergue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Titr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page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859630"/>
            <a:ext cx="7886700" cy="43774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/>
          </p:nvPr>
        </p:nvSpPr>
        <p:spPr>
          <a:xfrm>
            <a:off x="609600" y="1713763"/>
            <a:ext cx="5521490" cy="4168091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4" name="object 4"/>
          <p:cNvSpPr/>
          <p:nvPr userDrawn="1"/>
        </p:nvSpPr>
        <p:spPr>
          <a:xfrm>
            <a:off x="6972974" y="1609441"/>
            <a:ext cx="1831975" cy="1830280"/>
          </a:xfrm>
          <a:custGeom>
            <a:avLst/>
            <a:gdLst/>
            <a:ahLst/>
            <a:cxnLst/>
            <a:rect l="l" t="t" r="r" b="b"/>
            <a:pathLst>
              <a:path w="1831975" h="1831975">
                <a:moveTo>
                  <a:pt x="0" y="1831682"/>
                </a:moveTo>
                <a:lnTo>
                  <a:pt x="1831682" y="1831682"/>
                </a:lnTo>
                <a:lnTo>
                  <a:pt x="1831682" y="0"/>
                </a:lnTo>
                <a:lnTo>
                  <a:pt x="0" y="0"/>
                </a:lnTo>
                <a:lnTo>
                  <a:pt x="0" y="1831682"/>
                </a:lnTo>
                <a:close/>
              </a:path>
            </a:pathLst>
          </a:custGeom>
          <a:solidFill>
            <a:srgbClr val="C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sz="quarter" idx="16" hasCustomPrompt="1"/>
          </p:nvPr>
        </p:nvSpPr>
        <p:spPr>
          <a:xfrm>
            <a:off x="7315200" y="1906411"/>
            <a:ext cx="1143000" cy="1210523"/>
          </a:xfrm>
        </p:spPr>
        <p:txBody>
          <a:bodyPr bIns="504000"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err="1"/>
              <a:t>picto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225264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2">
          <p15:clr>
            <a:srgbClr val="FBAE40"/>
          </p15:clr>
        </p15:guide>
        <p15:guide id="2" pos="331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7"/>
          <p:cNvSpPr/>
          <p:nvPr/>
        </p:nvSpPr>
        <p:spPr>
          <a:xfrm>
            <a:off x="0" y="323690"/>
            <a:ext cx="9147810" cy="1013791"/>
          </a:xfrm>
          <a:custGeom>
            <a:avLst/>
            <a:gdLst/>
            <a:ahLst/>
            <a:cxnLst/>
            <a:rect l="l" t="t" r="r" b="b"/>
            <a:pathLst>
              <a:path w="9147810" h="1014730">
                <a:moveTo>
                  <a:pt x="0" y="1014348"/>
                </a:moveTo>
                <a:lnTo>
                  <a:pt x="9147606" y="1014348"/>
                </a:lnTo>
                <a:lnTo>
                  <a:pt x="9147606" y="0"/>
                </a:lnTo>
                <a:lnTo>
                  <a:pt x="0" y="0"/>
                </a:lnTo>
                <a:lnTo>
                  <a:pt x="0" y="1014348"/>
                </a:lnTo>
                <a:close/>
              </a:path>
            </a:pathLst>
          </a:custGeom>
          <a:solidFill>
            <a:srgbClr val="CED7D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72164" y="6554344"/>
            <a:ext cx="359080" cy="166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fr-FR" sz="1200" b="1" i="0" spc="-5" smtClean="0">
                <a:solidFill>
                  <a:srgbClr val="616E7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‹#›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3"/>
          </p:nvPr>
        </p:nvSpPr>
        <p:spPr>
          <a:xfrm>
            <a:off x="1604696" y="6554344"/>
            <a:ext cx="3086100" cy="16725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fr-FR" sz="900" b="0" i="0" spc="-5">
                <a:solidFill>
                  <a:srgbClr val="616E7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863170" y="6554344"/>
            <a:ext cx="609600" cy="16725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>
              <a:defRPr lang="fr-FR" sz="900" b="0" i="0" spc="-5" smtClean="0">
                <a:solidFill>
                  <a:srgbClr val="616E7F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010"/>
              </a:lnSpc>
            </a:pPr>
            <a:fld id="{1712FEEB-0A22-46BB-824C-7D0AAA0166E8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12" name="object 9"/>
          <p:cNvSpPr/>
          <p:nvPr/>
        </p:nvSpPr>
        <p:spPr>
          <a:xfrm>
            <a:off x="338499" y="1"/>
            <a:ext cx="0" cy="1076599"/>
          </a:xfrm>
          <a:custGeom>
            <a:avLst/>
            <a:gdLst/>
            <a:ahLst/>
            <a:cxnLst/>
            <a:rect l="l" t="t" r="r" b="b"/>
            <a:pathLst>
              <a:path h="1077595">
                <a:moveTo>
                  <a:pt x="0" y="1077593"/>
                </a:moveTo>
                <a:lnTo>
                  <a:pt x="0" y="0"/>
                </a:lnTo>
              </a:path>
            </a:pathLst>
          </a:custGeom>
          <a:ln w="3810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Espace réservé du titre 14"/>
          <p:cNvSpPr>
            <a:spLocks noGrp="1"/>
          </p:cNvSpPr>
          <p:nvPr>
            <p:ph type="title"/>
          </p:nvPr>
        </p:nvSpPr>
        <p:spPr>
          <a:xfrm>
            <a:off x="628650" y="307691"/>
            <a:ext cx="7886700" cy="5519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dirty="0"/>
              <a:t>Titre de page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idx="1"/>
          </p:nvPr>
        </p:nvSpPr>
        <p:spPr>
          <a:xfrm>
            <a:off x="609600" y="1711329"/>
            <a:ext cx="7905750" cy="4466264"/>
          </a:xfrm>
          <a:prstGeom prst="rect">
            <a:avLst/>
          </a:prstGeom>
        </p:spPr>
        <p:txBody>
          <a:bodyPr vert="horz" lIns="91440" tIns="0" rIns="91440" bIns="45720" rtlCol="0">
            <a:normAutofit/>
          </a:bodyPr>
          <a:lstStyle/>
          <a:p>
            <a:pPr lvl="0"/>
            <a:r>
              <a:rPr lang="fr-FR" dirty="0"/>
              <a:t>Titre de niveau 1</a:t>
            </a:r>
          </a:p>
          <a:p>
            <a:pPr lvl="1"/>
            <a:r>
              <a:rPr lang="fr-FR" dirty="0"/>
              <a:t>Texte de niveau 1</a:t>
            </a:r>
          </a:p>
          <a:p>
            <a:pPr lvl="2"/>
            <a:r>
              <a:rPr lang="fr-FR" dirty="0"/>
              <a:t>Texte de niveau 2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7" name="object 14"/>
          <p:cNvSpPr/>
          <p:nvPr/>
        </p:nvSpPr>
        <p:spPr>
          <a:xfrm>
            <a:off x="556202" y="6096000"/>
            <a:ext cx="8265795" cy="0"/>
          </a:xfrm>
          <a:custGeom>
            <a:avLst/>
            <a:gdLst/>
            <a:ahLst/>
            <a:cxnLst/>
            <a:rect l="l" t="t" r="r" b="b"/>
            <a:pathLst>
              <a:path w="8265795">
                <a:moveTo>
                  <a:pt x="0" y="0"/>
                </a:moveTo>
                <a:lnTo>
                  <a:pt x="8265604" y="0"/>
                </a:lnTo>
              </a:path>
            </a:pathLst>
          </a:custGeom>
          <a:ln w="12700">
            <a:solidFill>
              <a:srgbClr val="ABB3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01" y="6147531"/>
            <a:ext cx="1582996" cy="59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51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4" r:id="rId3"/>
    <p:sldLayoutId id="2147483685" r:id="rId4"/>
    <p:sldLayoutId id="2147483758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eaLnBrk="1" hangingPunct="1">
        <a:defRPr sz="2300" b="1" cap="all" baseline="0">
          <a:solidFill>
            <a:srgbClr val="E30613"/>
          </a:solidFill>
          <a:latin typeface="+mj-lt"/>
          <a:ea typeface="+mj-ea"/>
          <a:cs typeface="+mj-cs"/>
        </a:defRPr>
      </a:lvl1pPr>
    </p:titleStyle>
    <p:bodyStyle>
      <a:lvl1pPr marL="0" indent="0" eaLnBrk="1" hangingPunct="1">
        <a:spcBef>
          <a:spcPts val="600"/>
        </a:spcBef>
        <a:spcAft>
          <a:spcPts val="0"/>
        </a:spcAft>
        <a:buFont typeface="Arial" panose="020B0604020202020204" pitchFamily="34" charset="0"/>
        <a:buChar char="​"/>
        <a:defRPr sz="1700" b="1">
          <a:solidFill>
            <a:srgbClr val="C00000"/>
          </a:solidFill>
          <a:latin typeface="+mn-lt"/>
          <a:ea typeface="+mn-ea"/>
          <a:cs typeface="+mn-cs"/>
        </a:defRPr>
      </a:lvl1pPr>
      <a:lvl2pPr marL="19050" indent="0" eaLnBrk="1" hangingPunct="1">
        <a:spcAft>
          <a:spcPts val="1800"/>
        </a:spcAft>
        <a:buFont typeface="Arial" panose="020B0604020202020204" pitchFamily="34" charset="0"/>
        <a:buChar char="​"/>
        <a:defRPr sz="1300">
          <a:solidFill>
            <a:schemeClr val="accent5"/>
          </a:solidFill>
          <a:latin typeface="+mn-lt"/>
          <a:ea typeface="+mn-ea"/>
          <a:cs typeface="+mn-cs"/>
        </a:defRPr>
      </a:lvl2pPr>
      <a:lvl3pPr marL="447675" indent="-180975" eaLnBrk="1" hangingPunct="1">
        <a:spcAft>
          <a:spcPts val="600"/>
        </a:spcAft>
        <a:buClr>
          <a:srgbClr val="C00000"/>
        </a:buClr>
        <a:buFont typeface="Arial" panose="020B0604020202020204" pitchFamily="34" charset="0"/>
        <a:buChar char="•"/>
        <a:tabLst/>
        <a:defRPr sz="1400">
          <a:solidFill>
            <a:schemeClr val="accent5"/>
          </a:solidFill>
          <a:latin typeface="+mn-lt"/>
          <a:ea typeface="+mn-ea"/>
          <a:cs typeface="+mn-cs"/>
        </a:defRPr>
      </a:lvl3pPr>
      <a:lvl4pPr marL="666750" indent="-171450" eaLnBrk="1" hangingPunct="1">
        <a:spcBef>
          <a:spcPts val="600"/>
        </a:spcBef>
        <a:spcAft>
          <a:spcPts val="1200"/>
        </a:spcAft>
        <a:buClr>
          <a:srgbClr val="C00000"/>
        </a:buClr>
        <a:buFont typeface="Arial Unicode MS" panose="020B0604020202020204" pitchFamily="34" charset="-128"/>
        <a:buChar char="−"/>
        <a:defRPr sz="1400">
          <a:solidFill>
            <a:schemeClr val="accent5"/>
          </a:solidFill>
          <a:latin typeface="+mn-lt"/>
          <a:ea typeface="+mn-ea"/>
          <a:cs typeface="+mn-cs"/>
        </a:defRPr>
      </a:lvl4pPr>
      <a:lvl5pPr marL="685800" indent="0" eaLnBrk="1" hangingPunct="1">
        <a:defRPr sz="1200" i="1">
          <a:solidFill>
            <a:schemeClr val="accent5"/>
          </a:solidFill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79" userDrawn="1">
          <p15:clr>
            <a:srgbClr val="F26B43"/>
          </p15:clr>
        </p15:guide>
        <p15:guide id="2" pos="3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microsoft.com/office/2007/relationships/hdphoto" Target="../media/hdphoto3.wdp"/><Relationship Id="rId12" Type="http://schemas.openxmlformats.org/officeDocument/2006/relationships/image" Target="../media/image1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11" Type="http://schemas.openxmlformats.org/officeDocument/2006/relationships/image" Target="../media/image17.jpeg"/><Relationship Id="rId5" Type="http://schemas.openxmlformats.org/officeDocument/2006/relationships/image" Target="../media/image13.jpeg"/><Relationship Id="rId10" Type="http://schemas.openxmlformats.org/officeDocument/2006/relationships/image" Target="../media/image16.jpeg"/><Relationship Id="rId4" Type="http://schemas.microsoft.com/office/2007/relationships/hdphoto" Target="../media/hdphoto2.wdp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Relationship Id="rId5" Type="http://schemas.microsoft.com/office/2007/relationships/hdphoto" Target="../media/hdphoto5.wdp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8146-AD69-4FA2-BBD8-F73E48F0E8C1}" type="datetime1">
              <a:rPr lang="fr-FR" smtClean="0"/>
              <a:pPr/>
              <a:t>18/09/2018</a:t>
            </a:fld>
            <a:endParaRPr lang="fr-FR" dirty="0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endParaRPr lang="fr-FR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Children Hygiene and Sanitation training</a:t>
            </a:r>
            <a:endParaRPr lang="fr-FR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838200" y="2438400"/>
            <a:ext cx="6993492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Pour insérer l’image de votre choix, cliquez sur :  </a:t>
            </a:r>
          </a:p>
          <a:p>
            <a:pPr algn="ctr"/>
            <a:r>
              <a:rPr lang="fr-FR" b="1" dirty="0">
                <a:solidFill>
                  <a:srgbClr val="FF0000"/>
                </a:solidFill>
              </a:rPr>
              <a:t>V</a:t>
            </a:r>
            <a:r>
              <a:rPr lang="fr-FR" b="1" dirty="0" smtClean="0">
                <a:solidFill>
                  <a:srgbClr val="FF0000"/>
                </a:solidFill>
              </a:rPr>
              <a:t>isuel</a:t>
            </a:r>
            <a:endParaRPr lang="fr-FR" b="1" dirty="0">
              <a:solidFill>
                <a:srgbClr val="FF0000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4751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9525">
              <a:lnSpc>
                <a:spcPts val="758"/>
              </a:lnSpc>
            </a:pPr>
            <a:fld id="{83D9FC7D-517C-48FB-9E92-044DB2553F62}" type="datetime1">
              <a:rPr lang="fr-FR"/>
              <a:pPr marL="9525">
                <a:lnSpc>
                  <a:spcPts val="758"/>
                </a:lnSpc>
              </a:pPr>
              <a:t>18/09/2018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9525">
              <a:lnSpc>
                <a:spcPts val="758"/>
              </a:lnSpc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79123" y="5773008"/>
            <a:ext cx="269310" cy="128240"/>
          </a:xfrm>
        </p:spPr>
        <p:txBody>
          <a:bodyPr/>
          <a:lstStyle/>
          <a:p>
            <a:pPr marL="9525">
              <a:lnSpc>
                <a:spcPts val="982"/>
              </a:lnSpc>
            </a:pPr>
            <a:fld id="{B6F15528-21DE-4FAA-801E-634DDDAF4B2B}" type="slidenum">
              <a:rPr lang="fr-FR"/>
              <a:pPr marL="9525">
                <a:lnSpc>
                  <a:spcPts val="982"/>
                </a:lnSpc>
              </a:pPr>
              <a:t>10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Résultats</a:t>
            </a:r>
            <a:r>
              <a:rPr lang="en-US" dirty="0" smtClean="0"/>
              <a:t> du </a:t>
            </a:r>
            <a:r>
              <a:rPr lang="en-US" dirty="0" err="1" smtClean="0"/>
              <a:t>Concours</a:t>
            </a:r>
            <a:r>
              <a:rPr lang="en-US" dirty="0" smtClean="0"/>
              <a:t> </a:t>
            </a:r>
            <a:r>
              <a:rPr lang="en-US" sz="1800" dirty="0"/>
              <a:t>de</a:t>
            </a:r>
            <a:r>
              <a:rPr lang="en-US" dirty="0" smtClean="0"/>
              <a:t> </a:t>
            </a:r>
            <a:r>
              <a:rPr lang="en-US" dirty="0" err="1" smtClean="0"/>
              <a:t>coloriage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CHAST – Children Hygiene and Sanitation training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609600" y="2142574"/>
            <a:ext cx="3796145" cy="3126068"/>
          </a:xfrm>
        </p:spPr>
        <p:txBody>
          <a:bodyPr>
            <a:normAutofit/>
          </a:bodyPr>
          <a:lstStyle/>
          <a:p>
            <a:r>
              <a:rPr lang="en-US" sz="2400" dirty="0" err="1"/>
              <a:t>Coloriez</a:t>
            </a:r>
            <a:r>
              <a:rPr lang="en-US" sz="2400" dirty="0"/>
              <a:t>, et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inscrivant</a:t>
            </a:r>
            <a:r>
              <a:rPr lang="en-US" sz="2400" dirty="0"/>
              <a:t> </a:t>
            </a:r>
            <a:r>
              <a:rPr lang="en-US" sz="2400" dirty="0" err="1"/>
              <a:t>vos</a:t>
            </a:r>
            <a:r>
              <a:rPr lang="en-US" sz="2400" dirty="0"/>
              <a:t> </a:t>
            </a:r>
            <a:r>
              <a:rPr lang="en-US" sz="2400" dirty="0" err="1"/>
              <a:t>initiales</a:t>
            </a:r>
            <a:r>
              <a:rPr lang="en-US" sz="2400" dirty="0"/>
              <a:t> au bas du dessin, </a:t>
            </a:r>
            <a:r>
              <a:rPr lang="en-US" sz="2400" dirty="0" err="1"/>
              <a:t>gagnez</a:t>
            </a:r>
            <a:r>
              <a:rPr lang="en-US" sz="2400" dirty="0"/>
              <a:t> </a:t>
            </a:r>
            <a:r>
              <a:rPr lang="en-US" sz="2400" dirty="0" err="1"/>
              <a:t>jusqu’à</a:t>
            </a:r>
            <a:r>
              <a:rPr lang="en-US" sz="2400" dirty="0"/>
              <a:t> 1000 LL par table!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597" y="1972598"/>
            <a:ext cx="2431676" cy="24071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9556" y="4269919"/>
            <a:ext cx="3093270" cy="23680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2837" y="3822743"/>
            <a:ext cx="3555182" cy="200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7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11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 </a:t>
            </a:r>
            <a:r>
              <a:rPr lang="en-US" dirty="0" err="1" smtClean="0"/>
              <a:t>réactions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34625" y="5638008"/>
            <a:ext cx="4648200" cy="36462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Pour plus </a:t>
            </a:r>
            <a:r>
              <a:rPr lang="en-US" dirty="0" err="1" smtClean="0"/>
              <a:t>d’infos</a:t>
            </a:r>
            <a:r>
              <a:rPr lang="en-US" dirty="0" smtClean="0"/>
              <a:t>: simon.doreille@croix-rouge.fr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437313"/>
            <a:ext cx="3672408" cy="36478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537208"/>
            <a:ext cx="4814268" cy="340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16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09600" y="1556792"/>
            <a:ext cx="4250432" cy="4546827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fr-FR" sz="2100" dirty="0" smtClean="0"/>
              <a:t>Méthodologie initialement développée par Caritas en 2002 en Somalie </a:t>
            </a:r>
          </a:p>
          <a:p>
            <a:pPr marL="361950" lvl="1" indent="-342900"/>
            <a:r>
              <a:rPr lang="fr-FR" sz="2200" dirty="0" smtClean="0"/>
              <a:t>Promouvoir les bonne pratiques d’</a:t>
            </a:r>
            <a:r>
              <a:rPr lang="fr-FR" sz="2200" dirty="0" err="1" smtClean="0"/>
              <a:t>hygiene</a:t>
            </a:r>
            <a:endParaRPr lang="fr-FR" sz="2200" dirty="0" smtClean="0"/>
          </a:p>
          <a:p>
            <a:pPr marL="361950" lvl="1" indent="-342900"/>
            <a:r>
              <a:rPr lang="fr-FR" sz="2200" dirty="0" smtClean="0"/>
              <a:t>Participatif</a:t>
            </a:r>
          </a:p>
          <a:p>
            <a:pPr marL="361950" lvl="1" indent="-342900"/>
            <a:r>
              <a:rPr lang="fr-FR" sz="2200" dirty="0" smtClean="0"/>
              <a:t>Basé sur le PHAST: </a:t>
            </a:r>
          </a:p>
          <a:p>
            <a:pPr marL="790575" lvl="2" indent="-342900"/>
            <a:r>
              <a:rPr lang="fr-FR" sz="2200" dirty="0" smtClean="0"/>
              <a:t>Identification des problèmes</a:t>
            </a:r>
          </a:p>
          <a:p>
            <a:pPr marL="790575" lvl="2" indent="-342900"/>
            <a:r>
              <a:rPr lang="fr-FR" sz="2200" dirty="0" smtClean="0"/>
              <a:t>Analyse des problèmes</a:t>
            </a:r>
          </a:p>
          <a:p>
            <a:pPr marL="790575" lvl="2" indent="-342900"/>
            <a:r>
              <a:rPr lang="fr-FR" sz="2200" dirty="0" smtClean="0"/>
              <a:t>Mettre en pratique les solutions</a:t>
            </a:r>
          </a:p>
          <a:p>
            <a:pPr marL="790575" lvl="2" indent="-342900"/>
            <a:r>
              <a:rPr lang="fr-FR" sz="2200" dirty="0" smtClean="0"/>
              <a:t>Mise en place d’un plan d’action</a:t>
            </a:r>
          </a:p>
          <a:p>
            <a:pPr marL="361950" lvl="1" indent="-342900"/>
            <a:endParaRPr lang="fr-FR" sz="13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0DFB2-707F-428D-9C10-C0E3E0DA7DA1}" type="datetime1">
              <a:rPr lang="fr-FR" smtClean="0"/>
              <a:pPr/>
              <a:t>18/09/2018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372164" y="6554344"/>
            <a:ext cx="359080" cy="184666"/>
          </a:xfrm>
        </p:spPr>
        <p:txBody>
          <a:bodyPr/>
          <a:lstStyle/>
          <a:p>
            <a:fld id="{B6F15528-21DE-4FAA-801E-634DDDAF4B2B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6" name="Titre 2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Qu’est ce que CHAST</a:t>
            </a:r>
            <a:endParaRPr lang="fr-FR" dirty="0"/>
          </a:p>
        </p:txBody>
      </p:sp>
      <p:sp>
        <p:nvSpPr>
          <p:cNvPr id="27" name="Espace réservé du texte 2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Espace réservé du graphique 27"/>
          <p:cNvSpPr>
            <a:spLocks noGrp="1"/>
          </p:cNvSpPr>
          <p:nvPr>
            <p:ph type="chart" sz="quarter" idx="15"/>
          </p:nvPr>
        </p:nvSpPr>
        <p:spPr/>
      </p:sp>
      <p:sp>
        <p:nvSpPr>
          <p:cNvPr id="29" name="Espace réservé du graphique 28"/>
          <p:cNvSpPr>
            <a:spLocks noGrp="1"/>
          </p:cNvSpPr>
          <p:nvPr>
            <p:ph type="chart" sz="quarter" idx="16"/>
          </p:nvPr>
        </p:nvSpPr>
        <p:spPr/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08104" y="2132856"/>
            <a:ext cx="3333749" cy="31527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31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412" y="4303803"/>
            <a:ext cx="2535588" cy="2497277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F2F8B-CED8-4234-91D0-C87D4044AA4B}" type="datetime1">
              <a:rPr lang="fr-FR" smtClean="0"/>
              <a:pPr/>
              <a:t>18/09/2018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372164" y="6554344"/>
            <a:ext cx="359080" cy="184666"/>
          </a:xfrm>
        </p:spPr>
        <p:txBody>
          <a:bodyPr/>
          <a:lstStyle/>
          <a:p>
            <a:fld id="{B6F15528-21DE-4FAA-801E-634DDDAF4B2B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 kit CHAST</a:t>
            </a:r>
            <a:endParaRPr lang="fr-FR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1122993"/>
            <a:ext cx="1955285" cy="273805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071" y="1389798"/>
            <a:ext cx="1709959" cy="21240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4873398"/>
            <a:ext cx="1440160" cy="139925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830" y="1194964"/>
            <a:ext cx="3965930" cy="28912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6782" y="4231281"/>
            <a:ext cx="3491880" cy="251154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81296" y="3763631"/>
            <a:ext cx="2364750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Un </a:t>
            </a:r>
            <a:r>
              <a:rPr lang="en-US" dirty="0" err="1" smtClean="0"/>
              <a:t>manuel</a:t>
            </a:r>
            <a:r>
              <a:rPr lang="en-US" dirty="0" smtClean="0"/>
              <a:t> pas à pas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294390" y="6414553"/>
            <a:ext cx="1082348" cy="369332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Des </a:t>
            </a:r>
            <a:r>
              <a:rPr lang="en-US" dirty="0" err="1" smtClean="0"/>
              <a:t>jeux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53923" y="6176309"/>
            <a:ext cx="1287532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Des </a:t>
            </a:r>
            <a:r>
              <a:rPr lang="en-US" dirty="0" err="1" smtClean="0"/>
              <a:t>cartes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46961" y="3428476"/>
            <a:ext cx="2321982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Ziggy, la </a:t>
            </a:r>
            <a:r>
              <a:rPr lang="en-US" dirty="0" err="1" smtClean="0"/>
              <a:t>marionnette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351122" y="3710370"/>
            <a:ext cx="3326680" cy="369332"/>
          </a:xfrm>
          <a:prstGeom prst="rect">
            <a:avLst/>
          </a:prstGeom>
          <a:solidFill>
            <a:schemeClr val="accent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err="1" smtClean="0"/>
              <a:t>amis</a:t>
            </a:r>
            <a:r>
              <a:rPr lang="en-US" dirty="0" smtClean="0"/>
              <a:t>, Aldon, Agatha et David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96388" y="6369678"/>
            <a:ext cx="1415772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Des posters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5945" y="4109039"/>
            <a:ext cx="1409587" cy="107911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136412" y="5183109"/>
            <a:ext cx="2608406" cy="369332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Des </a:t>
            </a:r>
            <a:r>
              <a:rPr lang="en-US" dirty="0" smtClean="0"/>
              <a:t>crayons de </a:t>
            </a:r>
            <a:r>
              <a:rPr lang="en-US" dirty="0" err="1" smtClean="0"/>
              <a:t>couleur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97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 animBg="1"/>
      <p:bldP spid="21" grpId="0" animBg="1"/>
      <p:bldP spid="23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4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AdaPter</a:t>
            </a:r>
            <a:r>
              <a:rPr lang="en-US" dirty="0" smtClean="0"/>
              <a:t> le kit au </a:t>
            </a:r>
            <a:r>
              <a:rPr lang="en-US" dirty="0" err="1" smtClean="0"/>
              <a:t>contexte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Entre Viet-Nam et Iles Salomon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en-US" sz="1900" dirty="0">
              <a:solidFill>
                <a:schemeClr val="accent5"/>
              </a:solidFill>
            </a:endParaRPr>
          </a:p>
        </p:txBody>
      </p:sp>
      <p:pic>
        <p:nvPicPr>
          <p:cNvPr id="10" name="Picture 2" descr="PC2700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4" y="1654628"/>
            <a:ext cx="2123483" cy="2144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1" name="Picture 4" descr="PC28009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716456"/>
            <a:ext cx="2019678" cy="20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3" name="Picture 6" descr="D:\Simon\Croix Rouge\Salomons\2. Projects\SCP3\Activities\R2 WASH\R2.3 Hygiene\R2.3 A1 CHAST\Kit\IEC\Drawings\1. All drawings\Low resolution 2\12 - low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56" y="4120839"/>
            <a:ext cx="2200287" cy="225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PC280109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2702" y="1676423"/>
            <a:ext cx="1973273" cy="2129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5" name="Picture 3" descr="PC270074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6170" y="1691439"/>
            <a:ext cx="2096792" cy="2131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16" name="Picture 3" descr="D:\Simon\Croix Rouge\Salomons\2. Projects\SCP3\Activities\R2 WASH\R2.3 Hygiene\R2.3 A1 CHAST\Kit\IEC\Drawings\1. All drawings\Low resolution 2\5 - low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0340" y="4108945"/>
            <a:ext cx="2168459" cy="222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D:\Simon\Croix Rouge\Salomons\2. Projects\SCP3\Activities\R2 WASH\R2.3 Hygiene\R2.3 A1 CHAST\Kit\IEC\Drawings\1. All drawings\Low resolution 2\2 - low.jp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83" y="4171808"/>
            <a:ext cx="2216725" cy="2177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D:\Simon\Croix Rouge\Salomons\2. Projects\SCP3\Activities\R2 WASH\R2.3 Hygiene\R2.3 A1 CHAST\Kit\IEC\Drawings\1. All drawings\Low resolution 2\29 - low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8067" y="4162242"/>
            <a:ext cx="2131773" cy="2150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61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5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etapes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r>
              <a:rPr lang="en-US" dirty="0" smtClean="0"/>
              <a:t> de </a:t>
            </a:r>
            <a:r>
              <a:rPr lang="en-US" dirty="0" err="1" smtClean="0"/>
              <a:t>l’adaptation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179512" y="1713763"/>
            <a:ext cx="4394448" cy="4168091"/>
          </a:xfrm>
        </p:spPr>
        <p:txBody>
          <a:bodyPr/>
          <a:lstStyle/>
          <a:p>
            <a:r>
              <a:rPr lang="en-US" dirty="0" err="1" smtClean="0"/>
              <a:t>Appetit</a:t>
            </a:r>
            <a:r>
              <a:rPr lang="en-US" dirty="0" smtClean="0"/>
              <a:t> de la </a:t>
            </a:r>
            <a:r>
              <a:rPr lang="en-US" dirty="0" err="1" smtClean="0"/>
              <a:t>Société</a:t>
            </a:r>
            <a:r>
              <a:rPr lang="en-US" dirty="0" smtClean="0"/>
              <a:t> </a:t>
            </a:r>
            <a:r>
              <a:rPr lang="en-US" dirty="0" err="1" smtClean="0"/>
              <a:t>Nationale</a:t>
            </a:r>
            <a:r>
              <a:rPr lang="en-US" dirty="0" smtClean="0"/>
              <a:t> </a:t>
            </a:r>
            <a:r>
              <a:rPr lang="en-US" dirty="0" err="1" smtClean="0"/>
              <a:t>Hote</a:t>
            </a:r>
            <a:endParaRPr lang="en-US" dirty="0" smtClean="0"/>
          </a:p>
          <a:p>
            <a:r>
              <a:rPr lang="en-US" dirty="0" smtClean="0"/>
              <a:t>Inclusion du </a:t>
            </a:r>
            <a:r>
              <a:rPr lang="en-US" dirty="0" err="1" smtClean="0"/>
              <a:t>Ministere</a:t>
            </a:r>
            <a:r>
              <a:rPr lang="en-US" dirty="0" smtClean="0"/>
              <a:t> de </a:t>
            </a:r>
            <a:r>
              <a:rPr lang="en-US" dirty="0" err="1" smtClean="0"/>
              <a:t>l’Education</a:t>
            </a:r>
            <a:endParaRPr lang="en-US" dirty="0" smtClean="0"/>
          </a:p>
          <a:p>
            <a:r>
              <a:rPr lang="en-US" dirty="0" err="1" smtClean="0"/>
              <a:t>Partenariat</a:t>
            </a:r>
            <a:r>
              <a:rPr lang="en-US" dirty="0" smtClean="0"/>
              <a:t> </a:t>
            </a:r>
            <a:r>
              <a:rPr lang="en-US" dirty="0" err="1" smtClean="0"/>
              <a:t>acec</a:t>
            </a:r>
            <a:r>
              <a:rPr lang="en-US" dirty="0" smtClean="0"/>
              <a:t> </a:t>
            </a:r>
            <a:r>
              <a:rPr lang="en-US" dirty="0" err="1" smtClean="0"/>
              <a:t>écoles</a:t>
            </a:r>
            <a:r>
              <a:rPr lang="en-US" dirty="0" smtClean="0"/>
              <a:t> </a:t>
            </a:r>
            <a:r>
              <a:rPr lang="en-US" dirty="0" err="1" smtClean="0"/>
              <a:t>pilotes</a:t>
            </a:r>
            <a:endParaRPr lang="en-US" dirty="0" smtClean="0"/>
          </a:p>
          <a:p>
            <a:r>
              <a:rPr lang="en-US" dirty="0" smtClean="0"/>
              <a:t>Pretesting</a:t>
            </a:r>
          </a:p>
          <a:p>
            <a:r>
              <a:rPr lang="en-US" dirty="0" smtClean="0"/>
              <a:t>Pilotage</a:t>
            </a:r>
          </a:p>
          <a:p>
            <a:r>
              <a:rPr lang="en-US" dirty="0" smtClean="0"/>
              <a:t>Allier </a:t>
            </a:r>
            <a:r>
              <a:rPr lang="en-US" dirty="0" err="1" smtClean="0"/>
              <a:t>changement</a:t>
            </a:r>
            <a:r>
              <a:rPr lang="en-US" dirty="0" smtClean="0"/>
              <a:t> de </a:t>
            </a:r>
            <a:r>
              <a:rPr lang="en-US" dirty="0" err="1" smtClean="0"/>
              <a:t>comportement</a:t>
            </a:r>
            <a:r>
              <a:rPr lang="en-US" dirty="0" smtClean="0"/>
              <a:t> et </a:t>
            </a:r>
            <a:r>
              <a:rPr lang="en-US" dirty="0" err="1" smtClean="0"/>
              <a:t>amélioration</a:t>
            </a:r>
            <a:r>
              <a:rPr lang="en-US" dirty="0" smtClean="0"/>
              <a:t> infrastructures WASH </a:t>
            </a:r>
            <a:r>
              <a:rPr lang="en-US" dirty="0" err="1" smtClean="0"/>
              <a:t>dans</a:t>
            </a:r>
            <a:r>
              <a:rPr lang="en-US" dirty="0" smtClean="0"/>
              <a:t> les </a:t>
            </a:r>
            <a:r>
              <a:rPr lang="en-US" dirty="0" err="1" smtClean="0"/>
              <a:t>écoles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6 à 10 </a:t>
            </a:r>
            <a:r>
              <a:rPr lang="en-US" dirty="0" err="1" smtClean="0"/>
              <a:t>mois</a:t>
            </a:r>
            <a:r>
              <a:rPr lang="en-US" dirty="0" smtClean="0"/>
              <a:t> pour </a:t>
            </a:r>
            <a:r>
              <a:rPr lang="en-US" dirty="0" err="1" smtClean="0"/>
              <a:t>l’adaptation</a:t>
            </a:r>
            <a:r>
              <a:rPr lang="en-US" dirty="0" smtClean="0"/>
              <a:t> à un pays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716" y="3013832"/>
            <a:ext cx="4750516" cy="373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11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6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Pretesting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670" y="-25356"/>
            <a:ext cx="3446593" cy="2590260"/>
          </a:xfrm>
          <a:prstGeom prst="rect">
            <a:avLst/>
          </a:prstGeom>
        </p:spPr>
      </p:pic>
      <p:pic>
        <p:nvPicPr>
          <p:cNvPr id="11" name="Picture 2" descr="D:\Simon\Croix Rouge\Salomons\2. Projects\SCP3\Activities\R2 WASH\R2.3 Hygiene\R2.3 A1 CHAST\Kit\IEC\Drawings\1. All drawings\Low resolution 2\61 - lo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7463" y="4010449"/>
            <a:ext cx="2668673" cy="262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Simon\Croix Rouge\Salomons\2. Projects\SCP3\Activities\R2 WASH\R2.3 Hygiene\R2.3 A1 CHAST\Kit\IEC\Drawings\1. All drawings\Old\Low resolution\Color\6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008" y="1358380"/>
            <a:ext cx="2704128" cy="268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Simon\Croix Rouge\Salomons\2. Projects\SCP3\Activities\R2 WASH\R2.3 Hygiene\R2.3 A1 CHAST\Kit\IEC\Drawings\1. All drawings\Old\Low resolution\Color\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4" y="1404420"/>
            <a:ext cx="2724101" cy="2606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Simon\Croix Rouge\Salomons\2. Projects\SCP3\Activities\R2 WASH\R2.3 Hygiene\R2.3 A1 CHAST\Kit\IEC\Drawings\1. All drawings\Low resolution 2\2 - low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5" y="4010448"/>
            <a:ext cx="2652232" cy="2605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Simon\Croix Rouge\Salomons\2. Projects\SCP3\Activities\R2 WASH\R2.3 Hygiene\R2.3 A1 CHAST\Kit\IEC\Drawings\1. All drawings\Low resolution 2\24 - low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7654" y="3980707"/>
            <a:ext cx="2610810" cy="269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Simon\Croix Rouge\Salomons\2. Projects\SCP3\Activities\R2 WASH\R2.3 Hygiene\R2.3 A1 CHAST\Kit\IEC\Drawings\Old\2. Initial 30\Drawings 0,25Mp\24-0,25Mp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3749" y="1383746"/>
            <a:ext cx="2588203" cy="266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948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7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Ameliorer</a:t>
            </a:r>
            <a:r>
              <a:rPr lang="en-US" dirty="0" smtClean="0"/>
              <a:t> les infrastructures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parallele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75"/>
          <a:stretch/>
        </p:blipFill>
        <p:spPr>
          <a:xfrm>
            <a:off x="6274451" y="1310260"/>
            <a:ext cx="2906061" cy="4639020"/>
          </a:xfrm>
          <a:prstGeom prst="rect">
            <a:avLst/>
          </a:prstGeom>
        </p:spPr>
      </p:pic>
      <p:pic>
        <p:nvPicPr>
          <p:cNvPr id="12" name="Image 3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05" y="1584365"/>
            <a:ext cx="3182671" cy="30559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8555"/>
          <a:stretch/>
        </p:blipFill>
        <p:spPr>
          <a:xfrm>
            <a:off x="3607977" y="3198968"/>
            <a:ext cx="2989434" cy="3629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42316" y="4808428"/>
            <a:ext cx="3249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Prendre l’engagement de se laver les mains systématiquement avant de manger pour une classe de 40 élèves, avec un jerrycan c’est long!</a:t>
            </a:r>
            <a:endParaRPr lang="fr-FR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3608306" y="1650214"/>
            <a:ext cx="26790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On peut construire des infrastructures </a:t>
            </a:r>
            <a:r>
              <a:rPr lang="fr-FR" sz="1600" dirty="0" err="1" smtClean="0"/>
              <a:t>low</a:t>
            </a:r>
            <a:r>
              <a:rPr lang="fr-FR" sz="1600" dirty="0" smtClean="0"/>
              <a:t> </a:t>
            </a:r>
            <a:r>
              <a:rPr lang="fr-FR" sz="1600" dirty="0" err="1" smtClean="0"/>
              <a:t>cost</a:t>
            </a:r>
            <a:r>
              <a:rPr lang="fr-FR" sz="1600" dirty="0" smtClean="0"/>
              <a:t> comme cette rampe de lavage de mains pour 600 USD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16850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 smtClean="0"/>
              <a:t>Entre 6 mois et un an</a:t>
            </a:r>
          </a:p>
          <a:p>
            <a:r>
              <a:rPr lang="fr-FR" dirty="0" smtClean="0"/>
              <a:t>Des volontaires motives et bien guides</a:t>
            </a:r>
          </a:p>
          <a:p>
            <a:r>
              <a:rPr lang="fr-FR" dirty="0" smtClean="0"/>
              <a:t>Un ministère de l’</a:t>
            </a:r>
            <a:r>
              <a:rPr lang="fr-FR" dirty="0" err="1" smtClean="0"/>
              <a:t>education</a:t>
            </a:r>
            <a:r>
              <a:rPr lang="fr-FR" dirty="0" smtClean="0"/>
              <a:t> réceptive</a:t>
            </a:r>
          </a:p>
          <a:p>
            <a:r>
              <a:rPr lang="fr-FR" dirty="0" smtClean="0"/>
              <a:t>100 USD par kit + </a:t>
            </a:r>
            <a:r>
              <a:rPr lang="fr-FR" dirty="0" err="1" smtClean="0"/>
              <a:t>perdiem</a:t>
            </a:r>
            <a:r>
              <a:rPr lang="fr-FR" dirty="0" smtClean="0"/>
              <a:t> volontaires</a:t>
            </a:r>
            <a:endParaRPr lang="fr-FR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8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Comment fait-on pour adapter le kit à un pays?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09600" y="1713763"/>
            <a:ext cx="5521490" cy="4595557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Un projet WASH</a:t>
            </a:r>
          </a:p>
          <a:p>
            <a:pPr>
              <a:buNone/>
            </a:pPr>
            <a:r>
              <a:rPr lang="fr-FR" dirty="0"/>
              <a:t>Créer l’adhésion chez la SNH, les écoles et le </a:t>
            </a:r>
            <a:r>
              <a:rPr lang="fr-FR" dirty="0" err="1"/>
              <a:t>MoE</a:t>
            </a:r>
            <a:endParaRPr lang="fr-FR" dirty="0"/>
          </a:p>
          <a:p>
            <a:pPr>
              <a:buNone/>
            </a:pPr>
            <a:r>
              <a:rPr lang="fr-FR" dirty="0" smtClean="0"/>
              <a:t>Générer l’intérêt d’un bailleurs</a:t>
            </a:r>
          </a:p>
          <a:p>
            <a:pPr>
              <a:buNone/>
            </a:pPr>
            <a:r>
              <a:rPr lang="fr-FR" dirty="0" smtClean="0"/>
              <a:t>Une consultance 3 à 6 mois</a:t>
            </a:r>
          </a:p>
          <a:p>
            <a:pPr>
              <a:buNone/>
            </a:pPr>
            <a:r>
              <a:rPr lang="fr-FR" dirty="0" smtClean="0"/>
              <a:t>Tester les IEC (images et documents) disponibles</a:t>
            </a:r>
          </a:p>
          <a:p>
            <a:pPr>
              <a:buNone/>
            </a:pPr>
            <a:r>
              <a:rPr lang="fr-FR" dirty="0" smtClean="0"/>
              <a:t>Créer l’adhésion chez la SNH, les écoles et le </a:t>
            </a:r>
            <a:r>
              <a:rPr lang="fr-FR" dirty="0" err="1" smtClean="0"/>
              <a:t>MoE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Adapter la </a:t>
            </a:r>
            <a:r>
              <a:rPr lang="fr-FR" dirty="0" smtClean="0"/>
              <a:t>méthodologie </a:t>
            </a:r>
            <a:r>
              <a:rPr lang="fr-FR" dirty="0" smtClean="0"/>
              <a:t>aux problématiques contexte</a:t>
            </a:r>
          </a:p>
          <a:p>
            <a:pPr marL="285750" indent="-285750"/>
            <a:r>
              <a:rPr lang="fr-FR" dirty="0" smtClean="0"/>
              <a:t>Spécifier IEC</a:t>
            </a:r>
          </a:p>
          <a:p>
            <a:pPr marL="285750" indent="-285750"/>
            <a:r>
              <a:rPr lang="fr-FR" dirty="0" smtClean="0"/>
              <a:t>Contracter un artiste</a:t>
            </a:r>
          </a:p>
          <a:p>
            <a:pPr marL="285750" indent="-285750"/>
            <a:r>
              <a:rPr lang="fr-FR" dirty="0" smtClean="0"/>
              <a:t>Tester sa production</a:t>
            </a:r>
          </a:p>
          <a:p>
            <a:pPr marL="285750" indent="-285750"/>
            <a:r>
              <a:rPr lang="fr-FR" dirty="0" smtClean="0"/>
              <a:t>Adapter et imprimer</a:t>
            </a:r>
            <a:br>
              <a:rPr lang="fr-FR" dirty="0" smtClean="0"/>
            </a:b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72975" y="1539178"/>
            <a:ext cx="1831974" cy="1940198"/>
          </a:xfrm>
        </p:spPr>
      </p:pic>
    </p:spTree>
    <p:extLst>
      <p:ext uri="{BB962C8B-B14F-4D97-AF65-F5344CB8AC3E}">
        <p14:creationId xmlns:p14="http://schemas.microsoft.com/office/powerpoint/2010/main" val="159753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537" y="908720"/>
            <a:ext cx="4929847" cy="317368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fld id="{83D9FC7D-517C-48FB-9E92-044DB2553F62}" type="datetime1">
              <a:rPr lang="fr-FR" smtClean="0"/>
              <a:t>18/09/2018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010"/>
              </a:lnSpc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2700">
              <a:lnSpc>
                <a:spcPts val="1310"/>
              </a:lnSpc>
            </a:pPr>
            <a:fld id="{B6F15528-21DE-4FAA-801E-634DDDAF4B2B}" type="slidenum">
              <a:rPr lang="fr-FR" smtClean="0"/>
              <a:pPr marL="12700">
                <a:lnSpc>
                  <a:spcPts val="1310"/>
                </a:lnSpc>
              </a:pPr>
              <a:t>9</a:t>
            </a:fld>
            <a:endParaRPr lang="fr-F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résultats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solidFill>
            <a:schemeClr val="bg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2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81378" y="4005064"/>
            <a:ext cx="5748843" cy="2174393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Modèle adapté volontariat SN + autonomie projet, intérêt bailleurs et partenaires mouvement</a:t>
            </a:r>
          </a:p>
          <a:p>
            <a:endParaRPr lang="fr-FR" dirty="0" smtClean="0"/>
          </a:p>
          <a:p>
            <a:r>
              <a:rPr lang="fr-FR" dirty="0" smtClean="0"/>
              <a:t>Capacité </a:t>
            </a:r>
            <a:r>
              <a:rPr lang="fr-FR" dirty="0" err="1" smtClean="0"/>
              <a:t>scale</a:t>
            </a:r>
            <a:r>
              <a:rPr lang="fr-FR" dirty="0" smtClean="0"/>
              <a:t> up massive</a:t>
            </a:r>
          </a:p>
          <a:p>
            <a:endParaRPr lang="fr-FR" dirty="0" smtClean="0"/>
          </a:p>
          <a:p>
            <a:r>
              <a:rPr lang="fr-FR" dirty="0" smtClean="0"/>
              <a:t>Apprécié des enseignants</a:t>
            </a:r>
          </a:p>
          <a:p>
            <a:r>
              <a:rPr lang="fr-FR" dirty="0" smtClean="0"/>
              <a:t>Primaire plutôt que Secondaire</a:t>
            </a:r>
          </a:p>
          <a:p>
            <a:endParaRPr lang="fr-FR" dirty="0" smtClean="0"/>
          </a:p>
          <a:p>
            <a:r>
              <a:rPr lang="fr-FR" dirty="0" smtClean="0"/>
              <a:t>Actuellement en cours d’</a:t>
            </a:r>
            <a:r>
              <a:rPr lang="fr-FR" dirty="0" err="1" smtClean="0"/>
              <a:t>apaptation</a:t>
            </a:r>
            <a:r>
              <a:rPr lang="fr-FR" dirty="0" smtClean="0"/>
              <a:t> pour l’Irak et en discussion pour le Liban</a:t>
            </a:r>
            <a:endParaRPr lang="fr-F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105508"/>
            <a:ext cx="3312367" cy="3298902"/>
          </a:xfrm>
          <a:prstGeom prst="rect">
            <a:avLst/>
          </a:prstGeom>
        </p:spPr>
      </p:pic>
      <p:sp>
        <p:nvSpPr>
          <p:cNvPr id="14" name="Text Placeholder 7"/>
          <p:cNvSpPr txBox="1">
            <a:spLocks/>
          </p:cNvSpPr>
          <p:nvPr/>
        </p:nvSpPr>
        <p:spPr>
          <a:xfrm>
            <a:off x="5012278" y="920483"/>
            <a:ext cx="5748843" cy="47246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0" rIns="91440" bIns="45720" rtlCol="0">
            <a:normAutofit/>
          </a:bodyPr>
          <a:lstStyle>
            <a:lvl1pPr marL="0" indent="0" eaLnBrk="1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1700" b="1">
                <a:solidFill>
                  <a:srgbClr val="C00000"/>
                </a:solidFill>
                <a:latin typeface="+mn-lt"/>
                <a:ea typeface="+mn-ea"/>
                <a:cs typeface="+mn-cs"/>
              </a:defRPr>
            </a:lvl1pPr>
            <a:lvl2pPr marL="19050" indent="0" eaLnBrk="1" hangingPunct="1">
              <a:spcAft>
                <a:spcPts val="1800"/>
              </a:spcAft>
              <a:buFont typeface="Arial" panose="020B0604020202020204" pitchFamily="34" charset="0"/>
              <a:buChar char="​"/>
              <a:defRPr sz="13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447675" indent="-180975" eaLnBrk="1" hangingPunct="1">
              <a:spcAft>
                <a:spcPts val="600"/>
              </a:spcAft>
              <a:buClr>
                <a:srgbClr val="C00000"/>
              </a:buClr>
              <a:buFont typeface="Arial" panose="020B0604020202020204" pitchFamily="34" charset="0"/>
              <a:buChar char="•"/>
              <a:tabLst/>
              <a:defRPr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666750" indent="-171450" eaLnBrk="1" hangingPunct="1">
              <a:spcBef>
                <a:spcPts val="600"/>
              </a:spcBef>
              <a:spcAft>
                <a:spcPts val="1200"/>
              </a:spcAft>
              <a:buClr>
                <a:srgbClr val="C00000"/>
              </a:buClr>
              <a:buFont typeface="Arial Unicode MS" panose="020B0604020202020204" pitchFamily="34" charset="-128"/>
              <a:buChar char="−"/>
              <a:defRPr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685800" indent="0" eaLnBrk="1" hangingPunct="1">
              <a:defRPr sz="1200" i="1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kern="0" dirty="0" smtClean="0"/>
              <a:t>Témoignages d’enseignants Salomonais</a:t>
            </a:r>
            <a:endParaRPr lang="fr-FR" sz="1600" b="0" kern="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0221" y="1222724"/>
            <a:ext cx="3222299" cy="289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4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rte_graphique_masque_powerpoint_crf_interne_2016">
  <a:themeElements>
    <a:clrScheme name="Coixrouge-02">
      <a:dk1>
        <a:sysClr val="windowText" lastClr="000000"/>
      </a:dk1>
      <a:lt1>
        <a:sysClr val="window" lastClr="FFFFFF"/>
      </a:lt1>
      <a:dk2>
        <a:srgbClr val="44546A"/>
      </a:dk2>
      <a:lt2>
        <a:srgbClr val="00586B"/>
      </a:lt2>
      <a:accent1>
        <a:srgbClr val="E7E7E5"/>
      </a:accent1>
      <a:accent2>
        <a:srgbClr val="657385"/>
      </a:accent2>
      <a:accent3>
        <a:srgbClr val="BBCE00"/>
      </a:accent3>
      <a:accent4>
        <a:srgbClr val="E7E7E5"/>
      </a:accent4>
      <a:accent5>
        <a:srgbClr val="616E7F"/>
      </a:accent5>
      <a:accent6>
        <a:srgbClr val="E7E7E5"/>
      </a:accent6>
      <a:hlink>
        <a:srgbClr val="0563C1"/>
      </a:hlink>
      <a:folHlink>
        <a:srgbClr val="954F72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charte_graphique_masque_powerpoint_crf_interne_2016</Template>
  <TotalTime>4645</TotalTime>
  <Words>384</Words>
  <Application>Microsoft Office PowerPoint</Application>
  <PresentationFormat>On-screen Show (4:3)</PresentationFormat>
  <Paragraphs>91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Unicode MS</vt:lpstr>
      <vt:lpstr>Calibri</vt:lpstr>
      <vt:lpstr>Calibri Light</vt:lpstr>
      <vt:lpstr>charte_graphique_masque_powerpoint_crf_interne_2016</vt:lpstr>
      <vt:lpstr>PowerPoint Presentation</vt:lpstr>
      <vt:lpstr>Qu’est ce que CHAST</vt:lpstr>
      <vt:lpstr>Le kit CHAST</vt:lpstr>
      <vt:lpstr>AdaPter le kit au contexte </vt:lpstr>
      <vt:lpstr>Les etapes importantes de l’adaptation</vt:lpstr>
      <vt:lpstr>Pretesting</vt:lpstr>
      <vt:lpstr>Ameliorer les infrastructures en parallele</vt:lpstr>
      <vt:lpstr>Comment fait-on pour adapter le kit à un pays?</vt:lpstr>
      <vt:lpstr>Les résultats</vt:lpstr>
      <vt:lpstr>Résultats du Concours de coloriage </vt:lpstr>
      <vt:lpstr>Des réactions?</vt:lpstr>
    </vt:vector>
  </TitlesOfParts>
  <Company>Croix Rouge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Fatiha Fekih</dc:creator>
  <cp:lastModifiedBy>Simon</cp:lastModifiedBy>
  <cp:revision>33</cp:revision>
  <dcterms:created xsi:type="dcterms:W3CDTF">2016-09-07T16:13:45Z</dcterms:created>
  <dcterms:modified xsi:type="dcterms:W3CDTF">2018-09-18T13:14:52Z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2016-05-20T00:00:00Z</vt:filetime>
  </property>
  <property fmtid="{D5CDD505-2E9C-101B-9397-08002B2CF9AE}" pid="3" name="Creator">
    <vt:lpwstr>Adobe InDesign CC 2014 (Macintosh)</vt:lpwstr>
  </property>
  <property fmtid="{D5CDD505-2E9C-101B-9397-08002B2CF9AE}" pid="4" name="LastSaved">
    <vt:filetime>2016-05-25T00:00:00Z</vt:filetime>
  </property>
</Properties>
</file>