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notesMasterIdLst>
    <p:notesMasterId r:id="rId10"/>
  </p:notesMasterIdLst>
  <p:sldIdLst>
    <p:sldId id="301" r:id="rId2"/>
    <p:sldId id="311" r:id="rId3"/>
    <p:sldId id="312" r:id="rId4"/>
    <p:sldId id="313" r:id="rId5"/>
    <p:sldId id="314" r:id="rId6"/>
    <p:sldId id="315" r:id="rId7"/>
    <p:sldId id="316" r:id="rId8"/>
    <p:sldId id="317" r:id="rId9"/>
  </p:sldIdLst>
  <p:sldSz cx="9144000" cy="6858000" type="screen4x3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66" d="100"/>
          <a:sy n="66" d="100"/>
        </p:scale>
        <p:origin x="-1494" y="-1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A42EF20-10D3-5D43-81A8-8EC9F039778F}" type="datetimeFigureOut">
              <a:rPr lang="en-US" smtClean="0"/>
              <a:t>8/2/2016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86BC0CE-FC83-8649-A3E3-7029F0C9AE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21798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3" descr="CROIX_ROUGE_gd_RVB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63691" y="285728"/>
            <a:ext cx="2880341" cy="12191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474663" y="2416175"/>
            <a:ext cx="3908425" cy="3906838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098" name="Rectangle 2"/>
          <p:cNvSpPr>
            <a:spLocks noGrp="1" noChangeArrowheads="1"/>
          </p:cNvSpPr>
          <p:nvPr>
            <p:ph type="ctrTitle" hasCustomPrompt="1"/>
          </p:nvPr>
        </p:nvSpPr>
        <p:spPr>
          <a:xfrm>
            <a:off x="539750" y="2895600"/>
            <a:ext cx="3746498" cy="1470025"/>
          </a:xfrm>
        </p:spPr>
        <p:txBody>
          <a:bodyPr/>
          <a:lstStyle>
            <a:lvl1pPr>
              <a:defRPr sz="2800">
                <a:solidFill>
                  <a:schemeClr val="bg1"/>
                </a:solidFill>
              </a:defRPr>
            </a:lvl1pPr>
          </a:lstStyle>
          <a:p>
            <a:r>
              <a:rPr lang="fr-FR" dirty="0" smtClean="0"/>
              <a:t>Final </a:t>
            </a:r>
            <a:r>
              <a:rPr lang="fr-FR" dirty="0" err="1" smtClean="0"/>
              <a:t>Conference</a:t>
            </a:r>
            <a:endParaRPr lang="fr-FR" dirty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 hasCustomPrompt="1"/>
          </p:nvPr>
        </p:nvSpPr>
        <p:spPr>
          <a:xfrm>
            <a:off x="540196" y="4484688"/>
            <a:ext cx="3743772" cy="11049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1600">
                <a:solidFill>
                  <a:schemeClr val="bg1"/>
                </a:solidFill>
              </a:defRPr>
            </a:lvl1pPr>
          </a:lstStyle>
          <a:p>
            <a:r>
              <a:rPr lang="en-GB" dirty="0" smtClean="0"/>
              <a:t>Water infrastructures Developed in the Two Countries: type, number, management, success stories</a:t>
            </a:r>
            <a:endParaRPr lang="fr-FR" dirty="0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547688" y="5445125"/>
            <a:ext cx="2133600" cy="268288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dirty="0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algn="r">
              <a:defRPr sz="1400" smtClean="0"/>
            </a:lvl1pPr>
          </a:lstStyle>
          <a:p>
            <a:fld id="{687D7A59-36E2-48B9-B146-C1E59501F63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Rectangle 1"/>
          <p:cNvSpPr/>
          <p:nvPr/>
        </p:nvSpPr>
        <p:spPr>
          <a:xfrm>
            <a:off x="395536" y="476672"/>
            <a:ext cx="2232248" cy="102824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6938963" y="6453188"/>
            <a:ext cx="2133600" cy="268287"/>
          </a:xfrm>
        </p:spPr>
        <p:txBody>
          <a:bodyPr/>
          <a:lstStyle>
            <a:lvl1pPr>
              <a:defRPr/>
            </a:lvl1pPr>
          </a:lstStyle>
          <a:p>
            <a:fld id="{687D7A59-36E2-48B9-B146-C1E59501F63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581025"/>
            <a:ext cx="2057400" cy="58721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81025"/>
            <a:ext cx="6019800" cy="58721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6938963" y="6453188"/>
            <a:ext cx="2133600" cy="268287"/>
          </a:xfrm>
        </p:spPr>
        <p:txBody>
          <a:bodyPr/>
          <a:lstStyle>
            <a:lvl1pPr>
              <a:defRPr/>
            </a:lvl1pPr>
          </a:lstStyle>
          <a:p>
            <a:fld id="{687D7A59-36E2-48B9-B146-C1E59501F63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312801"/>
            <a:ext cx="8190652" cy="1143000"/>
          </a:xfrm>
          <a:solidFill>
            <a:schemeClr val="accent1"/>
          </a:solidFill>
        </p:spPr>
        <p:txBody>
          <a:bodyPr/>
          <a:lstStyle>
            <a:lvl1pPr>
              <a:defRPr sz="2800" cap="small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467544" y="1658112"/>
            <a:ext cx="8190652" cy="4868091"/>
          </a:xfrm>
        </p:spPr>
        <p:txBody>
          <a:bodyPr/>
          <a:lstStyle>
            <a:lvl1pPr algn="l" defTabSz="1463040">
              <a:spcAft>
                <a:spcPts val="300"/>
              </a:spcAft>
              <a:defRPr baseline="0"/>
            </a:lvl1pPr>
            <a:lvl2pPr marL="822325" indent="-285750">
              <a:buFont typeface="Wingdings" pitchFamily="2" charset="2"/>
              <a:buChar char="§"/>
              <a:defRPr/>
            </a:lvl2pPr>
            <a:lvl3pPr marL="1230313" indent="-228600">
              <a:buClr>
                <a:schemeClr val="accent1"/>
              </a:buClr>
              <a:buFont typeface="Wingdings" panose="05000000000000000000" pitchFamily="2" charset="2"/>
              <a:buChar char="§"/>
              <a:defRPr/>
            </a:lvl3pPr>
            <a:lvl4pPr marL="1638300" indent="-228600">
              <a:buFont typeface="Wingdings" panose="05000000000000000000" pitchFamily="2" charset="2"/>
              <a:buChar char="§"/>
              <a:defRPr/>
            </a:lvl4pPr>
            <a:lvl5pPr marL="2057400" indent="-228600">
              <a:buClr>
                <a:schemeClr val="accent1"/>
              </a:buClr>
              <a:buSzPct val="100000"/>
              <a:buFont typeface="Wingdings" panose="05000000000000000000" pitchFamily="2" charset="2"/>
              <a:buChar char="§"/>
              <a:defRPr/>
            </a:lvl5pPr>
          </a:lstStyle>
          <a:p>
            <a:pPr lvl="0"/>
            <a:r>
              <a:rPr lang="en-US" dirty="0" smtClean="0"/>
              <a:t>   Click to edit Master text styles</a:t>
            </a:r>
          </a:p>
          <a:p>
            <a:pPr lvl="1"/>
            <a:r>
              <a:rPr lang="en-US" dirty="0" smtClean="0"/>
              <a:t>  Second level</a:t>
            </a:r>
          </a:p>
          <a:p>
            <a:pPr lvl="2"/>
            <a:r>
              <a:rPr lang="en-US" dirty="0" smtClean="0"/>
              <a:t> Third level</a:t>
            </a:r>
          </a:p>
          <a:p>
            <a:pPr lvl="3"/>
            <a:r>
              <a:rPr lang="en-US" dirty="0" smtClean="0"/>
              <a:t> Fourth level</a:t>
            </a:r>
          </a:p>
          <a:p>
            <a:pPr lvl="4"/>
            <a:r>
              <a:rPr lang="en-US" dirty="0" smtClean="0"/>
              <a:t> Fifth level</a:t>
            </a:r>
            <a:endParaRPr 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687D7A59-36E2-48B9-B146-C1E59501F63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6938963" y="6453188"/>
            <a:ext cx="2133600" cy="268287"/>
          </a:xfrm>
        </p:spPr>
        <p:txBody>
          <a:bodyPr/>
          <a:lstStyle>
            <a:lvl1pPr>
              <a:defRPr/>
            </a:lvl1pPr>
          </a:lstStyle>
          <a:p>
            <a:fld id="{687D7A59-36E2-48B9-B146-C1E59501F63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457200" y="1621537"/>
            <a:ext cx="4038600" cy="483165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  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4648200" y="1621537"/>
            <a:ext cx="4038600" cy="48316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  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>
          <a:xfrm>
            <a:off x="6938963" y="6453188"/>
            <a:ext cx="2133600" cy="268287"/>
          </a:xfrm>
        </p:spPr>
        <p:txBody>
          <a:bodyPr/>
          <a:lstStyle>
            <a:lvl1pPr>
              <a:defRPr/>
            </a:lvl1pPr>
          </a:lstStyle>
          <a:p>
            <a:fld id="{687D7A59-36E2-48B9-B146-C1E59501F63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>
          <a:xfrm>
            <a:off x="6938963" y="6453188"/>
            <a:ext cx="2133600" cy="268287"/>
          </a:xfrm>
        </p:spPr>
        <p:txBody>
          <a:bodyPr/>
          <a:lstStyle>
            <a:lvl1pPr>
              <a:defRPr/>
            </a:lvl1pPr>
          </a:lstStyle>
          <a:p>
            <a:fld id="{687D7A59-36E2-48B9-B146-C1E59501F63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6938963" y="6453188"/>
            <a:ext cx="2133600" cy="268287"/>
          </a:xfrm>
        </p:spPr>
        <p:txBody>
          <a:bodyPr/>
          <a:lstStyle>
            <a:lvl1pPr>
              <a:defRPr/>
            </a:lvl1pPr>
          </a:lstStyle>
          <a:p>
            <a:fld id="{687D7A59-36E2-48B9-B146-C1E59501F63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>
          <a:xfrm>
            <a:off x="6938963" y="6453188"/>
            <a:ext cx="2133600" cy="268287"/>
          </a:xfrm>
        </p:spPr>
        <p:txBody>
          <a:bodyPr/>
          <a:lstStyle>
            <a:lvl1pPr>
              <a:defRPr/>
            </a:lvl1pPr>
          </a:lstStyle>
          <a:p>
            <a:fld id="{687D7A59-36E2-48B9-B146-C1E59501F63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>
          <a:xfrm>
            <a:off x="6938963" y="6453188"/>
            <a:ext cx="2133600" cy="268287"/>
          </a:xfrm>
        </p:spPr>
        <p:txBody>
          <a:bodyPr/>
          <a:lstStyle>
            <a:lvl1pPr>
              <a:defRPr/>
            </a:lvl1pPr>
          </a:lstStyle>
          <a:p>
            <a:fld id="{687D7A59-36E2-48B9-B146-C1E59501F63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1600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971600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71600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>
          <a:xfrm>
            <a:off x="6938963" y="6453188"/>
            <a:ext cx="2133600" cy="268287"/>
          </a:xfrm>
        </p:spPr>
        <p:txBody>
          <a:bodyPr/>
          <a:lstStyle>
            <a:lvl1pPr>
              <a:defRPr/>
            </a:lvl1pPr>
          </a:lstStyle>
          <a:p>
            <a:fld id="{687D7A59-36E2-48B9-B146-C1E59501F63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tif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67544" y="358075"/>
            <a:ext cx="8219256" cy="1056197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dirty="0" smtClean="0"/>
              <a:t>Cliquez pour modifier le style du titre</a:t>
            </a:r>
          </a:p>
        </p:txBody>
      </p:sp>
      <p:sp>
        <p:nvSpPr>
          <p:cNvPr id="4100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584960"/>
            <a:ext cx="8229600" cy="48698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</a:p>
        </p:txBody>
      </p:sp>
      <p:sp>
        <p:nvSpPr>
          <p:cNvPr id="10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732588" y="6453188"/>
            <a:ext cx="2133600" cy="268287"/>
          </a:xfrm>
          <a:prstGeom prst="rect">
            <a:avLst/>
          </a:prstGeom>
        </p:spPr>
        <p:txBody>
          <a:bodyPr/>
          <a:lstStyle>
            <a:lvl1pPr algn="r">
              <a:defRPr sz="1400" smtClean="0"/>
            </a:lvl1pPr>
          </a:lstStyle>
          <a:p>
            <a:fld id="{687D7A59-36E2-48B9-B146-C1E59501F63F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13" descr="CROIX_ROUGE_gd_RVB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6980290" y="6121668"/>
            <a:ext cx="1444009" cy="6112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905" y="6121669"/>
            <a:ext cx="694629" cy="663756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7620" y="6123256"/>
            <a:ext cx="1717548" cy="663037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800" cap="small" baseline="0">
          <a:solidFill>
            <a:schemeClr val="bg1"/>
          </a:solidFill>
          <a:latin typeface="Helvetica Neue"/>
          <a:ea typeface="+mj-ea"/>
          <a:cs typeface="+mj-cs"/>
        </a:defRPr>
      </a:lvl1pPr>
      <a:lvl2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Arial" charset="0"/>
        </a:defRPr>
      </a:lvl2pPr>
      <a:lvl3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Arial" charset="0"/>
        </a:defRPr>
      </a:lvl3pPr>
      <a:lvl4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Arial" charset="0"/>
        </a:defRPr>
      </a:lvl4pPr>
      <a:lvl5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Arial" charset="0"/>
        </a:defRPr>
      </a:lvl5pPr>
      <a:lvl6pPr marL="457200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Arial" charset="0"/>
        </a:defRPr>
      </a:lvl6pPr>
      <a:lvl7pPr marL="914400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Arial" charset="0"/>
        </a:defRPr>
      </a:lvl7pPr>
      <a:lvl8pPr marL="1371600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Arial" charset="0"/>
        </a:defRPr>
      </a:lvl8pPr>
      <a:lvl9pPr marL="1828800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Arial" charset="0"/>
        </a:defRPr>
      </a:lvl9pPr>
    </p:titleStyle>
    <p:bodyStyle>
      <a:lvl1pPr marL="268288" indent="-268288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n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822325" indent="-285750" algn="l" rtl="0" eaLnBrk="1" fontAlgn="base" hangingPunct="1">
        <a:spcBef>
          <a:spcPct val="20000"/>
        </a:spcBef>
        <a:spcAft>
          <a:spcPct val="0"/>
        </a:spcAft>
        <a:buFont typeface="Wingdings" panose="05000000000000000000" pitchFamily="2" charset="2"/>
        <a:buChar char="§"/>
        <a:defRPr sz="2400">
          <a:solidFill>
            <a:schemeClr val="tx1"/>
          </a:solidFill>
          <a:latin typeface="+mn-lt"/>
        </a:defRPr>
      </a:lvl2pPr>
      <a:lvl3pPr marL="1230313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§"/>
        <a:defRPr sz="2000">
          <a:solidFill>
            <a:schemeClr val="tx1"/>
          </a:solidFill>
          <a:latin typeface="+mn-lt"/>
        </a:defRPr>
      </a:lvl3pPr>
      <a:lvl4pPr marL="1638300" indent="-228600" algn="l" rtl="0" eaLnBrk="1" fontAlgn="base" hangingPunct="1">
        <a:spcBef>
          <a:spcPct val="20000"/>
        </a:spcBef>
        <a:spcAft>
          <a:spcPct val="0"/>
        </a:spcAft>
        <a:buFont typeface="Wingdings" panose="05000000000000000000" pitchFamily="2" charset="2"/>
        <a:buChar char="§"/>
        <a:defRPr sz="18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§"/>
        <a:defRPr sz="18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230806"/>
            <a:ext cx="7772400" cy="1538169"/>
          </a:xfrm>
        </p:spPr>
        <p:txBody>
          <a:bodyPr anchor="ctr">
            <a:normAutofit/>
          </a:bodyPr>
          <a:lstStyle/>
          <a:p>
            <a:r>
              <a:rPr lang="en-GB" sz="2400" dirty="0" smtClean="0"/>
              <a:t>Children hygiene and sanitation:</a:t>
            </a:r>
            <a:br>
              <a:rPr lang="en-GB" sz="2400" dirty="0" smtClean="0"/>
            </a:br>
            <a:r>
              <a:rPr lang="en-GB" sz="2400" dirty="0" smtClean="0"/>
              <a:t/>
            </a:r>
            <a:br>
              <a:rPr lang="en-GB" sz="2400" dirty="0" smtClean="0"/>
            </a:br>
            <a:r>
              <a:rPr lang="en-GB" sz="2400" dirty="0" smtClean="0"/>
              <a:t>Facilitation techniques</a:t>
            </a:r>
            <a:endParaRPr lang="en-GB" sz="24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7702" y="3179668"/>
            <a:ext cx="7772400" cy="1051138"/>
          </a:xfrm>
        </p:spPr>
        <p:txBody>
          <a:bodyPr/>
          <a:lstStyle/>
          <a:p>
            <a:r>
              <a:rPr lang="en-GB" dirty="0" smtClean="0"/>
              <a:t>August 2016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4867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Facilitation is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658112"/>
            <a:ext cx="8190652" cy="4868091"/>
          </a:xfrm>
        </p:spPr>
        <p:txBody>
          <a:bodyPr/>
          <a:lstStyle/>
          <a:p>
            <a:pPr lvl="0"/>
            <a:r>
              <a:rPr lang="en-US" sz="2400" b="1" dirty="0" smtClean="0"/>
              <a:t>Active </a:t>
            </a:r>
            <a:r>
              <a:rPr lang="en-US" sz="2400" b="1" dirty="0"/>
              <a:t>discussion</a:t>
            </a:r>
            <a:r>
              <a:rPr lang="en-US" sz="2400" dirty="0"/>
              <a:t> – all participants contribute to the ideas and thinking.  It </a:t>
            </a:r>
            <a:r>
              <a:rPr lang="en-US" sz="2400" dirty="0" smtClean="0"/>
              <a:t>builds </a:t>
            </a:r>
            <a:r>
              <a:rPr lang="en-US" sz="2400" b="1" dirty="0" smtClean="0"/>
              <a:t>responsibility</a:t>
            </a:r>
            <a:r>
              <a:rPr lang="en-US" sz="2400" dirty="0"/>
              <a:t>, </a:t>
            </a:r>
            <a:r>
              <a:rPr lang="en-US" sz="2400" b="1" dirty="0"/>
              <a:t>ownership </a:t>
            </a:r>
            <a:r>
              <a:rPr lang="en-US" sz="2400" dirty="0"/>
              <a:t>and </a:t>
            </a:r>
            <a:r>
              <a:rPr lang="en-US" sz="2400" b="1" dirty="0"/>
              <a:t>motivation!</a:t>
            </a:r>
            <a:r>
              <a:rPr lang="en-US" sz="2400" dirty="0"/>
              <a:t>  In </a:t>
            </a:r>
            <a:r>
              <a:rPr lang="en-US" sz="2400" dirty="0" smtClean="0"/>
              <a:t>CHAST, </a:t>
            </a:r>
            <a:r>
              <a:rPr lang="en-US" sz="2400" dirty="0"/>
              <a:t>high energy </a:t>
            </a:r>
            <a:r>
              <a:rPr lang="en-US" sz="2400" dirty="0" smtClean="0"/>
              <a:t>and fun are </a:t>
            </a:r>
            <a:r>
              <a:rPr lang="en-US" sz="2400" dirty="0"/>
              <a:t>what we want.</a:t>
            </a:r>
            <a:endParaRPr lang="en-GB" sz="2400" dirty="0"/>
          </a:p>
          <a:p>
            <a:pPr lvl="0"/>
            <a:r>
              <a:rPr lang="en-US" sz="2400" dirty="0" smtClean="0"/>
              <a:t>It </a:t>
            </a:r>
            <a:r>
              <a:rPr lang="en-US" sz="2400" b="1" dirty="0"/>
              <a:t>respects </a:t>
            </a:r>
            <a:r>
              <a:rPr lang="en-US" sz="2400" b="1" dirty="0" smtClean="0"/>
              <a:t>children’s </a:t>
            </a:r>
            <a:r>
              <a:rPr lang="en-US" sz="2400" b="1" dirty="0"/>
              <a:t>ability</a:t>
            </a:r>
            <a:r>
              <a:rPr lang="en-US" sz="2400" dirty="0"/>
              <a:t> – they are capable of thinking, </a:t>
            </a:r>
            <a:r>
              <a:rPr lang="en-US" sz="2400" dirty="0" err="1"/>
              <a:t>analysing</a:t>
            </a:r>
            <a:r>
              <a:rPr lang="en-US" sz="2400" dirty="0"/>
              <a:t> issues, solving </a:t>
            </a:r>
            <a:r>
              <a:rPr lang="en-US" sz="2400" dirty="0" smtClean="0"/>
              <a:t>problems</a:t>
            </a:r>
            <a:r>
              <a:rPr lang="en-US" sz="2400" dirty="0"/>
              <a:t>.</a:t>
            </a:r>
            <a:endParaRPr lang="en-GB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80404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Question, question, question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353312"/>
            <a:ext cx="8398644" cy="4868091"/>
          </a:xfrm>
        </p:spPr>
        <p:txBody>
          <a:bodyPr/>
          <a:lstStyle/>
          <a:p>
            <a:r>
              <a:rPr lang="en-US" sz="2400" b="1" dirty="0" smtClean="0"/>
              <a:t>Closed </a:t>
            </a:r>
            <a:r>
              <a:rPr lang="en-US" sz="2400" b="1" dirty="0"/>
              <a:t>questions</a:t>
            </a:r>
            <a:r>
              <a:rPr lang="en-US" sz="2400" dirty="0"/>
              <a:t> – Avoid questions that get </a:t>
            </a:r>
            <a:r>
              <a:rPr lang="en-US" sz="2400" u="sng" dirty="0"/>
              <a:t>one response</a:t>
            </a:r>
            <a:r>
              <a:rPr lang="en-US" sz="2400" dirty="0"/>
              <a:t>, such as “</a:t>
            </a:r>
            <a:r>
              <a:rPr lang="en-US" sz="2400" i="1" dirty="0"/>
              <a:t>Yes/No</a:t>
            </a:r>
            <a:r>
              <a:rPr lang="en-US" sz="2400" dirty="0"/>
              <a:t>”.  They don’t promote discussion.  For example, </a:t>
            </a:r>
            <a:r>
              <a:rPr lang="en-US" sz="2400" i="1" dirty="0"/>
              <a:t>“Do you </a:t>
            </a:r>
            <a:r>
              <a:rPr lang="en-US" sz="2400" i="1" dirty="0" smtClean="0"/>
              <a:t>wash your hands after toilet?”</a:t>
            </a:r>
            <a:endParaRPr lang="en-GB" sz="2400" dirty="0"/>
          </a:p>
          <a:p>
            <a:r>
              <a:rPr lang="en-US" sz="2400" b="1" dirty="0"/>
              <a:t>Open questions</a:t>
            </a:r>
            <a:r>
              <a:rPr lang="en-US" sz="2400" dirty="0"/>
              <a:t> – Use questions that encourage </a:t>
            </a:r>
            <a:r>
              <a:rPr lang="en-US" sz="2400" u="sng" dirty="0"/>
              <a:t>many responses</a:t>
            </a:r>
            <a:r>
              <a:rPr lang="en-US" sz="2400" dirty="0"/>
              <a:t>, and get people talking and discussing.  They usually start with “When”, “What”, “Why”, or “How”.  For example, </a:t>
            </a:r>
            <a:r>
              <a:rPr lang="en-US" sz="2400" i="1" dirty="0"/>
              <a:t>“How do you feel about </a:t>
            </a:r>
            <a:r>
              <a:rPr lang="en-US" sz="2400" i="1" dirty="0" smtClean="0"/>
              <a:t>pooing in the bush?”</a:t>
            </a:r>
            <a:endParaRPr lang="en-GB" sz="2400" dirty="0"/>
          </a:p>
          <a:p>
            <a:r>
              <a:rPr lang="en-US" sz="2400" b="1" dirty="0"/>
              <a:t>Probing questions</a:t>
            </a:r>
            <a:r>
              <a:rPr lang="en-US" sz="2400" dirty="0"/>
              <a:t> – Use a series of </a:t>
            </a:r>
            <a:r>
              <a:rPr lang="en-US" sz="2400" dirty="0" smtClean="0"/>
              <a:t>questions </a:t>
            </a:r>
            <a:r>
              <a:rPr lang="en-US" sz="2400" dirty="0"/>
              <a:t>to get more information, or to get more people participating.  It includes questions like, “</a:t>
            </a:r>
            <a:r>
              <a:rPr lang="en-US" sz="2400" i="1" dirty="0"/>
              <a:t>Tell me more?  Give me an example. What does it mean?  What can we do to solve it?"</a:t>
            </a:r>
            <a:r>
              <a:rPr lang="en-US" sz="2400" dirty="0"/>
              <a:t>  </a:t>
            </a:r>
            <a:endParaRPr lang="en-GB" sz="2400" dirty="0"/>
          </a:p>
          <a:p>
            <a:endParaRPr lang="en-GB" sz="2400" dirty="0"/>
          </a:p>
          <a:p>
            <a:endParaRPr lang="en-GB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77066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Questions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z="2400" b="1" dirty="0"/>
              <a:t>Keep asking questions</a:t>
            </a:r>
            <a:r>
              <a:rPr lang="en-US" sz="2400" dirty="0"/>
              <a:t>.</a:t>
            </a:r>
            <a:r>
              <a:rPr lang="en-US" sz="2400" b="1" dirty="0"/>
              <a:t>  </a:t>
            </a:r>
            <a:r>
              <a:rPr lang="en-US" sz="2400" dirty="0"/>
              <a:t>A common weakness is to ask one question - and then stop.    Don’t be satisfied with one answer.  Keep asking to find out more &amp; encourage participation.</a:t>
            </a:r>
            <a:endParaRPr lang="en-GB" sz="2400" dirty="0"/>
          </a:p>
          <a:p>
            <a:pPr lvl="0"/>
            <a:r>
              <a:rPr lang="en-US" sz="2400" b="1" dirty="0"/>
              <a:t>Don’t give answers.  </a:t>
            </a:r>
            <a:r>
              <a:rPr lang="en-US" sz="2400" dirty="0"/>
              <a:t>Villages are used to being told what to do by outsiders.  If someone raises a problem, give it to the village to answer.  Help the village to use their own experience to come up with their own ideas.  They know what will work best</a:t>
            </a:r>
            <a:r>
              <a:rPr lang="en-US" sz="2400" dirty="0" smtClean="0"/>
              <a:t>.</a:t>
            </a:r>
            <a:endParaRPr lang="en-GB" sz="2400" dirty="0"/>
          </a:p>
          <a:p>
            <a:pPr lvl="0"/>
            <a:r>
              <a:rPr lang="en-US" sz="2400" b="1" dirty="0"/>
              <a:t>Listen </a:t>
            </a:r>
            <a:r>
              <a:rPr lang="en-US" sz="2400" b="1" dirty="0" smtClean="0"/>
              <a:t>Actively</a:t>
            </a:r>
            <a:r>
              <a:rPr lang="en-GB" sz="2400" dirty="0" smtClean="0"/>
              <a:t> to the answers. Children must feel listened to.</a:t>
            </a:r>
            <a:endParaRPr lang="en-GB" sz="2400" dirty="0"/>
          </a:p>
          <a:p>
            <a:endParaRPr lang="en-GB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15414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Interact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z="2400" b="1" dirty="0"/>
              <a:t>Use encouragers</a:t>
            </a:r>
            <a:r>
              <a:rPr lang="en-US" sz="2400" dirty="0"/>
              <a:t> to signal that you are listening (</a:t>
            </a:r>
            <a:r>
              <a:rPr lang="en-US" sz="2400" dirty="0" err="1"/>
              <a:t>eg</a:t>
            </a:r>
            <a:r>
              <a:rPr lang="en-US" sz="2400" dirty="0"/>
              <a:t>. Nodding your head, saying things like </a:t>
            </a:r>
            <a:r>
              <a:rPr lang="en-US" sz="2400" i="1" dirty="0"/>
              <a:t>“Yes….Okay…..I see….That’s interesting….Tell me more….”</a:t>
            </a:r>
            <a:endParaRPr lang="en-GB" sz="2400" dirty="0"/>
          </a:p>
          <a:p>
            <a:pPr lvl="0"/>
            <a:r>
              <a:rPr lang="en-US" sz="2400" b="1" dirty="0"/>
              <a:t>Rephrase</a:t>
            </a:r>
            <a:r>
              <a:rPr lang="en-US" sz="2400" dirty="0"/>
              <a:t>.  Repeat what each person says in a simple way, to ensure everyone hears and understands. </a:t>
            </a:r>
            <a:r>
              <a:rPr lang="en-US" sz="2400" dirty="0" smtClean="0"/>
              <a:t>It </a:t>
            </a:r>
            <a:r>
              <a:rPr lang="en-US" sz="2400" dirty="0"/>
              <a:t>also encourages participation, because it shows you were listening. For example, </a:t>
            </a:r>
            <a:r>
              <a:rPr lang="en-US" sz="2400" i="1" dirty="0"/>
              <a:t>“What I heard you say is that </a:t>
            </a:r>
            <a:r>
              <a:rPr lang="en-US" sz="2400" i="1" dirty="0" smtClean="0"/>
              <a:t>is poo </a:t>
            </a:r>
            <a:r>
              <a:rPr lang="en-US" sz="2400" i="1" dirty="0"/>
              <a:t>gets washed into the river and we drink that”</a:t>
            </a:r>
            <a:r>
              <a:rPr lang="en-US" sz="2400" dirty="0"/>
              <a:t>. </a:t>
            </a:r>
            <a:endParaRPr lang="en-GB" sz="2400" dirty="0"/>
          </a:p>
          <a:p>
            <a:pPr lvl="0"/>
            <a:r>
              <a:rPr lang="en-US" sz="2400" b="1" dirty="0"/>
              <a:t>Speak loud and clear</a:t>
            </a:r>
            <a:endParaRPr lang="en-GB" sz="2400" dirty="0"/>
          </a:p>
          <a:p>
            <a:endParaRPr lang="en-GB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35974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Encourage participation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455802"/>
            <a:ext cx="8190652" cy="5070402"/>
          </a:xfrm>
        </p:spPr>
        <p:txBody>
          <a:bodyPr/>
          <a:lstStyle/>
          <a:p>
            <a:pPr lvl="0"/>
            <a:r>
              <a:rPr lang="en-US" sz="2400" b="1" dirty="0" smtClean="0"/>
              <a:t>Redirect </a:t>
            </a:r>
            <a:r>
              <a:rPr lang="en-US" sz="2400" b="1" dirty="0"/>
              <a:t>questions.</a:t>
            </a:r>
            <a:r>
              <a:rPr lang="en-US" sz="2400" dirty="0"/>
              <a:t>  Use questions like, </a:t>
            </a:r>
            <a:r>
              <a:rPr lang="en-US" sz="2400" i="1" dirty="0"/>
              <a:t>“Eddie said this. What do others think?</a:t>
            </a:r>
            <a:r>
              <a:rPr lang="en-US" sz="2400" dirty="0"/>
              <a:t>”  This is very effective at shifting the discussion away from dominant people, and encouraging shy </a:t>
            </a:r>
            <a:r>
              <a:rPr lang="en-US" sz="2400" dirty="0" smtClean="0"/>
              <a:t>children, girls </a:t>
            </a:r>
            <a:r>
              <a:rPr lang="en-US" sz="2400" dirty="0"/>
              <a:t>or people with disabilities to participate.</a:t>
            </a:r>
            <a:endParaRPr lang="en-GB" sz="2400" dirty="0"/>
          </a:p>
          <a:p>
            <a:pPr lvl="0"/>
            <a:r>
              <a:rPr lang="en-US" sz="2400" b="1" dirty="0"/>
              <a:t>Clap.</a:t>
            </a:r>
            <a:r>
              <a:rPr lang="en-US" sz="2400" dirty="0"/>
              <a:t>  Getting everyone to clap is a good way to </a:t>
            </a:r>
            <a:r>
              <a:rPr lang="en-US" sz="2400" dirty="0" err="1"/>
              <a:t>recognise</a:t>
            </a:r>
            <a:r>
              <a:rPr lang="en-US" sz="2400" dirty="0"/>
              <a:t> </a:t>
            </a:r>
            <a:r>
              <a:rPr lang="en-US" sz="2400" dirty="0" smtClean="0"/>
              <a:t>contributions</a:t>
            </a:r>
          </a:p>
          <a:p>
            <a:pPr lvl="0"/>
            <a:r>
              <a:rPr lang="en-US" sz="2400" b="1" dirty="0" smtClean="0"/>
              <a:t>Avoid </a:t>
            </a:r>
            <a:r>
              <a:rPr lang="en-US" sz="2400" b="1" dirty="0"/>
              <a:t>silences.  </a:t>
            </a:r>
            <a:r>
              <a:rPr lang="en-US" sz="2400" dirty="0"/>
              <a:t>Use probing questions and single out individuals.  Ask things like </a:t>
            </a:r>
            <a:r>
              <a:rPr lang="en-US" sz="2400" i="1" dirty="0"/>
              <a:t>“Do you agree?”, “What do you think?”, “Why?”</a:t>
            </a:r>
            <a:r>
              <a:rPr lang="en-US" sz="2400" dirty="0"/>
              <a:t>  Add jokes relevant to the topic.</a:t>
            </a:r>
            <a:endParaRPr lang="en-GB" sz="2400" dirty="0"/>
          </a:p>
          <a:p>
            <a:pPr lvl="0"/>
            <a:r>
              <a:rPr lang="en-US" sz="2400" b="1" dirty="0"/>
              <a:t>Get agreement.  </a:t>
            </a:r>
            <a:r>
              <a:rPr lang="en-US" sz="2400" dirty="0"/>
              <a:t>Once a decision is made, get everyone to show their agreement – they can put their hands up, clap, or yell out “Yes” when you ask if they agree</a:t>
            </a:r>
            <a:r>
              <a:rPr lang="en-US" sz="2400" dirty="0" smtClean="0"/>
              <a:t>.</a:t>
            </a:r>
            <a:endParaRPr lang="en-GB" sz="2400" dirty="0"/>
          </a:p>
          <a:p>
            <a:endParaRPr lang="en-GB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669833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b="1" dirty="0"/>
              <a:t>Handling Difficult Situations</a:t>
            </a:r>
            <a:r>
              <a:rPr lang="en-GB" dirty="0"/>
              <a:t/>
            </a:r>
            <a:br>
              <a:rPr lang="en-GB" dirty="0"/>
            </a:b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z="2400" b="1" dirty="0" smtClean="0"/>
              <a:t>Ensure teachers are well briefed and on board. </a:t>
            </a:r>
          </a:p>
          <a:p>
            <a:pPr lvl="0"/>
            <a:r>
              <a:rPr lang="en-US" sz="2400" b="1" dirty="0" smtClean="0"/>
              <a:t>Managing </a:t>
            </a:r>
            <a:r>
              <a:rPr lang="en-US" sz="2400" b="1" dirty="0"/>
              <a:t>Disagreement.  </a:t>
            </a:r>
            <a:r>
              <a:rPr lang="en-US" sz="2400" dirty="0"/>
              <a:t>Acknowledge that there is a conflict, define the problem so that everyone has understood, then help participants to identify common ground. </a:t>
            </a:r>
            <a:endParaRPr lang="en-GB" sz="2400" dirty="0"/>
          </a:p>
          <a:p>
            <a:r>
              <a:rPr lang="en-US" sz="2400" dirty="0"/>
              <a:t>Ensure the focus on the issue, not on the personalities.  Avoid statements of blame.</a:t>
            </a:r>
            <a:endParaRPr lang="en-GB" sz="2400" dirty="0"/>
          </a:p>
          <a:p>
            <a:pPr lvl="0"/>
            <a:r>
              <a:rPr lang="en-US" sz="2400" b="1" dirty="0"/>
              <a:t>Handling Difficult </a:t>
            </a:r>
            <a:r>
              <a:rPr lang="en-US" sz="2400" b="1" dirty="0" smtClean="0"/>
              <a:t>Questions </a:t>
            </a:r>
            <a:r>
              <a:rPr lang="en-US" sz="2400" dirty="0" smtClean="0"/>
              <a:t>Remind the class </a:t>
            </a:r>
            <a:r>
              <a:rPr lang="en-US" sz="2400" dirty="0"/>
              <a:t>that you are not forcing them to do things &amp; that they, themselves, must decide what they want to do as a </a:t>
            </a:r>
            <a:r>
              <a:rPr lang="en-US" sz="2400" dirty="0" smtClean="0"/>
              <a:t>class.</a:t>
            </a:r>
            <a:endParaRPr lang="en-GB" sz="2400" dirty="0"/>
          </a:p>
          <a:p>
            <a:endParaRPr lang="en-GB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156972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Good luck facilitators!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Questions?</a:t>
            </a:r>
          </a:p>
          <a:p>
            <a:r>
              <a:rPr lang="en-GB" dirty="0" smtClean="0"/>
              <a:t>Remarks?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2695722"/>
      </p:ext>
    </p:extLst>
  </p:cSld>
  <p:clrMapOvr>
    <a:masterClrMapping/>
  </p:clrMapOvr>
</p:sld>
</file>

<file path=ppt/theme/theme1.xml><?xml version="1.0" encoding="utf-8"?>
<a:theme xmlns:a="http://schemas.openxmlformats.org/drawingml/2006/main" name="CRF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DC0009"/>
      </a:accent1>
      <a:accent2>
        <a:srgbClr val="F0E0A6"/>
      </a:accent2>
      <a:accent3>
        <a:srgbClr val="FFFFFF"/>
      </a:accent3>
      <a:accent4>
        <a:srgbClr val="000000"/>
      </a:accent4>
      <a:accent5>
        <a:srgbClr val="EBAAAA"/>
      </a:accent5>
      <a:accent6>
        <a:srgbClr val="D9CB96"/>
      </a:accent6>
      <a:hlink>
        <a:srgbClr val="F78303"/>
      </a:hlink>
      <a:folHlink>
        <a:srgbClr val="29527B"/>
      </a:folHlink>
    </a:clrScheme>
    <a:fontScheme name="Modèle par défau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Modèle par défau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40009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EAAAA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14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40009"/>
        </a:accent1>
        <a:accent2>
          <a:srgbClr val="CC9900"/>
        </a:accent2>
        <a:accent3>
          <a:srgbClr val="FFFFFF"/>
        </a:accent3>
        <a:accent4>
          <a:srgbClr val="000000"/>
        </a:accent4>
        <a:accent5>
          <a:srgbClr val="DEAAAA"/>
        </a:accent5>
        <a:accent6>
          <a:srgbClr val="B98A00"/>
        </a:accent6>
        <a:hlink>
          <a:srgbClr val="FF6600"/>
        </a:hlink>
        <a:folHlink>
          <a:srgbClr val="FF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1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40009"/>
        </a:accent1>
        <a:accent2>
          <a:srgbClr val="EEB000"/>
        </a:accent2>
        <a:accent3>
          <a:srgbClr val="FFFFFF"/>
        </a:accent3>
        <a:accent4>
          <a:srgbClr val="000000"/>
        </a:accent4>
        <a:accent5>
          <a:srgbClr val="DEAAAA"/>
        </a:accent5>
        <a:accent6>
          <a:srgbClr val="D89F00"/>
        </a:accent6>
        <a:hlink>
          <a:srgbClr val="FF6600"/>
        </a:hlink>
        <a:folHlink>
          <a:srgbClr val="FF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1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E2000B"/>
        </a:accent1>
        <a:accent2>
          <a:srgbClr val="EEB000"/>
        </a:accent2>
        <a:accent3>
          <a:srgbClr val="FFFFFF"/>
        </a:accent3>
        <a:accent4>
          <a:srgbClr val="000000"/>
        </a:accent4>
        <a:accent5>
          <a:srgbClr val="EEAAAA"/>
        </a:accent5>
        <a:accent6>
          <a:srgbClr val="D89F00"/>
        </a:accent6>
        <a:hlink>
          <a:srgbClr val="FF6600"/>
        </a:hlink>
        <a:folHlink>
          <a:srgbClr val="FF0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CRF</Template>
  <TotalTime>7462</TotalTime>
  <Words>618</Words>
  <Application>Microsoft Office PowerPoint</Application>
  <PresentationFormat>On-screen Show (4:3)</PresentationFormat>
  <Paragraphs>38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CRF</vt:lpstr>
      <vt:lpstr>Children hygiene and sanitation:  Facilitation techniques</vt:lpstr>
      <vt:lpstr>Facilitation is</vt:lpstr>
      <vt:lpstr>Question, question, question</vt:lpstr>
      <vt:lpstr>Questions</vt:lpstr>
      <vt:lpstr>Interact</vt:lpstr>
      <vt:lpstr>Encourage participation</vt:lpstr>
      <vt:lpstr>Handling Difficult Situations </vt:lpstr>
      <vt:lpstr>Good luck facilitators!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Water, Sanitation and Hygiene:  A Socio-Cultural Survey of Communities on Guadalcanal and Savo, Solomon Islands</dc:title>
  <dc:creator>Margaret Chung</dc:creator>
  <cp:lastModifiedBy>Simon</cp:lastModifiedBy>
  <cp:revision>109</cp:revision>
  <cp:lastPrinted>2015-11-25T23:22:51Z</cp:lastPrinted>
  <dcterms:created xsi:type="dcterms:W3CDTF">2015-09-24T05:38:43Z</dcterms:created>
  <dcterms:modified xsi:type="dcterms:W3CDTF">2016-08-02T21:52:42Z</dcterms:modified>
</cp:coreProperties>
</file>