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7"/>
  </p:notesMasterIdLst>
  <p:handoutMasterIdLst>
    <p:handoutMasterId r:id="rId18"/>
  </p:handoutMasterIdLst>
  <p:sldIdLst>
    <p:sldId id="301" r:id="rId2"/>
    <p:sldId id="311" r:id="rId3"/>
    <p:sldId id="313" r:id="rId4"/>
    <p:sldId id="319" r:id="rId5"/>
    <p:sldId id="321" r:id="rId6"/>
    <p:sldId id="322" r:id="rId7"/>
    <p:sldId id="323" r:id="rId8"/>
    <p:sldId id="318" r:id="rId9"/>
    <p:sldId id="314" r:id="rId10"/>
    <p:sldId id="315" r:id="rId11"/>
    <p:sldId id="316" r:id="rId12"/>
    <p:sldId id="317" r:id="rId13"/>
    <p:sldId id="325" r:id="rId14"/>
    <p:sldId id="326" r:id="rId15"/>
    <p:sldId id="324" r:id="rId1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 snapToGrid="0" snapToObjects="1">
      <p:cViewPr>
        <p:scale>
          <a:sx n="66" d="100"/>
          <a:sy n="66" d="100"/>
        </p:scale>
        <p:origin x="-127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DF5C-CE39-4247-B76C-EEEFFE74480A}" type="datetimeFigureOut">
              <a:rPr lang="en-GB" smtClean="0"/>
              <a:t>04/08/2016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65964-9085-4DCC-B28C-E29B670493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9280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2EF20-10D3-5D43-81A8-8EC9F039778F}" type="datetimeFigureOut">
              <a:rPr lang="en-US" smtClean="0"/>
              <a:t>8/4/2016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BC0CE-FC83-8649-A3E3-7029F0C9AE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179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CROIX_ROUGE_gd_RV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3691" y="285728"/>
            <a:ext cx="2880341" cy="121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74663" y="2416175"/>
            <a:ext cx="3908425" cy="39068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39750" y="2895600"/>
            <a:ext cx="3746498" cy="14700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Final </a:t>
            </a:r>
            <a:r>
              <a:rPr lang="fr-FR" dirty="0" err="1" smtClean="0"/>
              <a:t>Conference</a:t>
            </a:r>
            <a:endParaRPr lang="fr-FR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40196" y="4484688"/>
            <a:ext cx="3743772" cy="11049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Water infrastructures Developed in the Two Countries: type, number, management, success stories</a:t>
            </a:r>
            <a:endParaRPr lang="fr-FR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47688" y="5445125"/>
            <a:ext cx="2133600" cy="2682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algn="r">
              <a:defRPr sz="1400" smtClean="0"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95536" y="476672"/>
            <a:ext cx="2232248" cy="1028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38963" y="6453188"/>
            <a:ext cx="2133600" cy="268287"/>
          </a:xfrm>
        </p:spPr>
        <p:txBody>
          <a:bodyPr/>
          <a:lstStyle>
            <a:lvl1pPr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1025"/>
            <a:ext cx="2057400" cy="5872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1025"/>
            <a:ext cx="6019800" cy="5872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38963" y="6453188"/>
            <a:ext cx="2133600" cy="268287"/>
          </a:xfrm>
        </p:spPr>
        <p:txBody>
          <a:bodyPr/>
          <a:lstStyle>
            <a:lvl1pPr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12801"/>
            <a:ext cx="8190652" cy="1143000"/>
          </a:xfrm>
          <a:solidFill>
            <a:schemeClr val="accent1"/>
          </a:solidFill>
        </p:spPr>
        <p:txBody>
          <a:bodyPr/>
          <a:lstStyle>
            <a:lvl1pPr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7544" y="1658112"/>
            <a:ext cx="8190652" cy="4868091"/>
          </a:xfrm>
        </p:spPr>
        <p:txBody>
          <a:bodyPr/>
          <a:lstStyle>
            <a:lvl1pPr algn="l" defTabSz="1463040">
              <a:spcAft>
                <a:spcPts val="300"/>
              </a:spcAft>
              <a:defRPr baseline="0"/>
            </a:lvl1pPr>
            <a:lvl2pPr marL="822325" indent="-285750">
              <a:buFont typeface="Wingdings" pitchFamily="2" charset="2"/>
              <a:buChar char="§"/>
              <a:defRPr/>
            </a:lvl2pPr>
            <a:lvl3pPr marL="1230313" indent="-228600">
              <a:buClr>
                <a:schemeClr val="accent1"/>
              </a:buClr>
              <a:buFont typeface="Wingdings" panose="05000000000000000000" pitchFamily="2" charset="2"/>
              <a:buChar char="§"/>
              <a:defRPr/>
            </a:lvl3pPr>
            <a:lvl4pPr marL="1638300" indent="-228600">
              <a:buFont typeface="Wingdings" panose="05000000000000000000" pitchFamily="2" charset="2"/>
              <a:buChar char="§"/>
              <a:defRPr/>
            </a:lvl4pPr>
            <a:lvl5pPr marL="20574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 dirty="0" smtClean="0"/>
              <a:t>   Click to edit Master text styles</a:t>
            </a:r>
          </a:p>
          <a:p>
            <a:pPr lvl="1"/>
            <a:r>
              <a:rPr lang="en-US" dirty="0" smtClean="0"/>
              <a:t> 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38963" y="6453188"/>
            <a:ext cx="2133600" cy="268287"/>
          </a:xfrm>
        </p:spPr>
        <p:txBody>
          <a:bodyPr/>
          <a:lstStyle>
            <a:lvl1pPr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21537"/>
            <a:ext cx="4038600" cy="483165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 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621537"/>
            <a:ext cx="4038600" cy="48316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 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938963" y="6453188"/>
            <a:ext cx="2133600" cy="268287"/>
          </a:xfrm>
        </p:spPr>
        <p:txBody>
          <a:bodyPr/>
          <a:lstStyle>
            <a:lvl1pPr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6938963" y="6453188"/>
            <a:ext cx="2133600" cy="268287"/>
          </a:xfrm>
        </p:spPr>
        <p:txBody>
          <a:bodyPr/>
          <a:lstStyle>
            <a:lvl1pPr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38963" y="6453188"/>
            <a:ext cx="2133600" cy="268287"/>
          </a:xfrm>
        </p:spPr>
        <p:txBody>
          <a:bodyPr/>
          <a:lstStyle>
            <a:lvl1pPr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938963" y="6453188"/>
            <a:ext cx="2133600" cy="268287"/>
          </a:xfrm>
        </p:spPr>
        <p:txBody>
          <a:bodyPr/>
          <a:lstStyle>
            <a:lvl1pPr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938963" y="6453188"/>
            <a:ext cx="2133600" cy="268287"/>
          </a:xfrm>
        </p:spPr>
        <p:txBody>
          <a:bodyPr/>
          <a:lstStyle>
            <a:lvl1pPr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71600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600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938963" y="6453188"/>
            <a:ext cx="2133600" cy="268287"/>
          </a:xfrm>
        </p:spPr>
        <p:txBody>
          <a:bodyPr/>
          <a:lstStyle>
            <a:lvl1pPr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tif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358075"/>
            <a:ext cx="8219256" cy="105619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84960"/>
            <a:ext cx="8229600" cy="486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32588" y="6453188"/>
            <a:ext cx="2133600" cy="268287"/>
          </a:xfrm>
          <a:prstGeom prst="rect">
            <a:avLst/>
          </a:prstGeom>
        </p:spPr>
        <p:txBody>
          <a:bodyPr/>
          <a:lstStyle>
            <a:lvl1pPr algn="r">
              <a:defRPr sz="1400" smtClean="0"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13" descr="CROIX_ROUGE_gd_RVB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80290" y="6121668"/>
            <a:ext cx="1444009" cy="611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05" y="6121669"/>
            <a:ext cx="694629" cy="6637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620" y="6123256"/>
            <a:ext cx="1717548" cy="66303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800" cap="small" baseline="0">
          <a:solidFill>
            <a:schemeClr val="bg1"/>
          </a:solidFill>
          <a:latin typeface="Helvetica Neue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charset="0"/>
        </a:defRPr>
      </a:lvl9pPr>
    </p:titleStyle>
    <p:bodyStyle>
      <a:lvl1pPr marL="268288" indent="-268288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</a:defRPr>
      </a:lvl2pPr>
      <a:lvl3pPr marL="123031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38300" indent="-22860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18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18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230806"/>
            <a:ext cx="7772400" cy="1538169"/>
          </a:xfrm>
        </p:spPr>
        <p:txBody>
          <a:bodyPr anchor="ctr">
            <a:normAutofit/>
          </a:bodyPr>
          <a:lstStyle/>
          <a:p>
            <a:r>
              <a:rPr lang="en-GB" sz="2400" dirty="0" smtClean="0"/>
              <a:t>Children hygiene and sanitation: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Group hand washing</a:t>
            </a:r>
            <a:endParaRPr lang="en-GB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7702" y="3179668"/>
            <a:ext cx="7772400" cy="1051138"/>
          </a:xfrm>
        </p:spPr>
        <p:txBody>
          <a:bodyPr/>
          <a:lstStyle/>
          <a:p>
            <a:r>
              <a:rPr lang="en-GB" dirty="0" smtClean="0"/>
              <a:t>August 2016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828" y="678316"/>
            <a:ext cx="51816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486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8" y="205309"/>
            <a:ext cx="8673192" cy="613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888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57" y="312801"/>
            <a:ext cx="8635131" cy="591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548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14862" cy="5039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888" y="0"/>
            <a:ext cx="3955514" cy="577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740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5030064" cy="3918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064" y="1769435"/>
            <a:ext cx="4116481" cy="5088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8742"/>
            <a:ext cx="5312229" cy="273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24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34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2688744"/>
            <a:ext cx="4673600" cy="416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19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Your turn now!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 On a flip chart imagine a cheap and fun to use group hand washing station!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977" y="3024433"/>
            <a:ext cx="3779611" cy="290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78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Why group hand washing?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58112"/>
            <a:ext cx="5802626" cy="4868091"/>
          </a:xfrm>
        </p:spPr>
        <p:txBody>
          <a:bodyPr/>
          <a:lstStyle/>
          <a:p>
            <a:pPr lvl="0"/>
            <a:r>
              <a:rPr lang="en-GB" sz="2400" dirty="0" smtClean="0"/>
              <a:t>We remind to always WASH hands before eating -&gt; students should have the adequate facilities for doing so!</a:t>
            </a:r>
          </a:p>
          <a:p>
            <a:pPr lvl="0"/>
            <a:r>
              <a:rPr lang="en-GB" sz="2400" dirty="0" smtClean="0"/>
              <a:t>Classes can practise a routine to WASH hands altogether for example before entering the class or when leaving the class</a:t>
            </a:r>
          </a:p>
          <a:p>
            <a:pPr lvl="0"/>
            <a:r>
              <a:rPr lang="en-GB" sz="2400" dirty="0" smtClean="0"/>
              <a:t>Session 6 of CHAST will be to practise hand washing -&gt; can we manage to build something together within 6 weeks?</a:t>
            </a:r>
            <a:endParaRPr lang="en-GB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2"/>
          <a:stretch/>
        </p:blipFill>
        <p:spPr bwMode="auto">
          <a:xfrm>
            <a:off x="6270170" y="1455801"/>
            <a:ext cx="2873829" cy="2182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804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does a group hand washing facility looks like to you?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Take a piece of paper and draw it!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878" y="2705548"/>
            <a:ext cx="4100710" cy="260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431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does it work?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5" y="1466172"/>
            <a:ext cx="8925877" cy="468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137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Floor?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58" y="1589169"/>
            <a:ext cx="457200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94244"/>
            <a:ext cx="4572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84419"/>
            <a:ext cx="45720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118056"/>
            <a:ext cx="459105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73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More floors?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58112"/>
            <a:ext cx="46482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222" y="0"/>
            <a:ext cx="33697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295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Tippy taps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58112"/>
            <a:ext cx="2486025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114" y="1970200"/>
            <a:ext cx="4686074" cy="4841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36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13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Examples of hand washing facilities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58112"/>
            <a:ext cx="4705350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455801"/>
            <a:ext cx="46386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602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F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DC0009"/>
      </a:accent1>
      <a:accent2>
        <a:srgbClr val="F0E0A6"/>
      </a:accent2>
      <a:accent3>
        <a:srgbClr val="FFFFFF"/>
      </a:accent3>
      <a:accent4>
        <a:srgbClr val="000000"/>
      </a:accent4>
      <a:accent5>
        <a:srgbClr val="EBAAAA"/>
      </a:accent5>
      <a:accent6>
        <a:srgbClr val="D9CB96"/>
      </a:accent6>
      <a:hlink>
        <a:srgbClr val="F78303"/>
      </a:hlink>
      <a:folHlink>
        <a:srgbClr val="29527B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40009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EAAA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40009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DEAAAA"/>
        </a:accent5>
        <a:accent6>
          <a:srgbClr val="B98A00"/>
        </a:accent6>
        <a:hlink>
          <a:srgbClr val="FF66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40009"/>
        </a:accent1>
        <a:accent2>
          <a:srgbClr val="EEB000"/>
        </a:accent2>
        <a:accent3>
          <a:srgbClr val="FFFFFF"/>
        </a:accent3>
        <a:accent4>
          <a:srgbClr val="000000"/>
        </a:accent4>
        <a:accent5>
          <a:srgbClr val="DEAAAA"/>
        </a:accent5>
        <a:accent6>
          <a:srgbClr val="D89F00"/>
        </a:accent6>
        <a:hlink>
          <a:srgbClr val="FF66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1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2000B"/>
        </a:accent1>
        <a:accent2>
          <a:srgbClr val="EEB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D89F00"/>
        </a:accent6>
        <a:hlink>
          <a:srgbClr val="FF66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CRF</Template>
  <TotalTime>7579</TotalTime>
  <Words>147</Words>
  <Application>Microsoft Office PowerPoint</Application>
  <PresentationFormat>On-screen Show (4:3)</PresentationFormat>
  <Paragraphs>30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CRF</vt:lpstr>
      <vt:lpstr>Children hygiene and sanitation:  Group hand washing</vt:lpstr>
      <vt:lpstr>Why group hand washing?</vt:lpstr>
      <vt:lpstr>What does a group hand washing facility looks like to you?</vt:lpstr>
      <vt:lpstr>How does it work?</vt:lpstr>
      <vt:lpstr>Floor?</vt:lpstr>
      <vt:lpstr>More floors?</vt:lpstr>
      <vt:lpstr>Tippy taps</vt:lpstr>
      <vt:lpstr>PowerPoint Presentation</vt:lpstr>
      <vt:lpstr>Examples of hand washing facilities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Your turn now!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Water, Sanitation and Hygiene:  A Socio-Cultural Survey of Communities on Guadalcanal and Savo, Solomon Islands</dc:title>
  <dc:creator>Margaret Chung</dc:creator>
  <cp:lastModifiedBy>Simon</cp:lastModifiedBy>
  <cp:revision>118</cp:revision>
  <cp:lastPrinted>2016-08-03T02:21:51Z</cp:lastPrinted>
  <dcterms:created xsi:type="dcterms:W3CDTF">2015-09-24T05:38:43Z</dcterms:created>
  <dcterms:modified xsi:type="dcterms:W3CDTF">2016-08-04T00:48:17Z</dcterms:modified>
</cp:coreProperties>
</file>