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1"/>
  </p:notesMasterIdLst>
  <p:sldIdLst>
    <p:sldId id="301" r:id="rId2"/>
    <p:sldId id="306" r:id="rId3"/>
    <p:sldId id="307" r:id="rId4"/>
    <p:sldId id="308" r:id="rId5"/>
    <p:sldId id="309" r:id="rId6"/>
    <p:sldId id="304" r:id="rId7"/>
    <p:sldId id="305" r:id="rId8"/>
    <p:sldId id="311" r:id="rId9"/>
    <p:sldId id="312" r:id="rId10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5" d="100"/>
          <a:sy n="95" d="100"/>
        </p:scale>
        <p:origin x="-63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42EF20-10D3-5D43-81A8-8EC9F039778F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6BC0CE-FC83-8649-A3E3-7029F0C9A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179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6BC0CE-FC83-8649-A3E3-7029F0C9AEA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9855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6BC0CE-FC83-8649-A3E3-7029F0C9AEA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1623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CROIX_ROUGE_gd_RV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63691" y="285728"/>
            <a:ext cx="2880341" cy="1219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74663" y="2416175"/>
            <a:ext cx="3908425" cy="390683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539750" y="2895600"/>
            <a:ext cx="3746498" cy="147002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Final </a:t>
            </a:r>
            <a:r>
              <a:rPr lang="fr-FR" dirty="0" err="1" smtClean="0"/>
              <a:t>Conference</a:t>
            </a:r>
            <a:endParaRPr lang="fr-FR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540196" y="4484688"/>
            <a:ext cx="3743772" cy="11049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Water infrastructures Developed in the Two Countries: type, number, management, success stories</a:t>
            </a:r>
            <a:endParaRPr lang="fr-FR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547688" y="5445125"/>
            <a:ext cx="2133600" cy="268288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algn="r">
              <a:defRPr sz="1400" smtClean="0"/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395536" y="476672"/>
            <a:ext cx="2232248" cy="10282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938963" y="6453188"/>
            <a:ext cx="2133600" cy="268287"/>
          </a:xfrm>
        </p:spPr>
        <p:txBody>
          <a:bodyPr/>
          <a:lstStyle>
            <a:lvl1pPr>
              <a:defRPr/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81025"/>
            <a:ext cx="2057400" cy="5872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81025"/>
            <a:ext cx="6019800" cy="5872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938963" y="6453188"/>
            <a:ext cx="2133600" cy="268287"/>
          </a:xfrm>
        </p:spPr>
        <p:txBody>
          <a:bodyPr/>
          <a:lstStyle>
            <a:lvl1pPr>
              <a:defRPr/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12801"/>
            <a:ext cx="8190652" cy="1143000"/>
          </a:xfrm>
          <a:solidFill>
            <a:schemeClr val="accent1"/>
          </a:solidFill>
        </p:spPr>
        <p:txBody>
          <a:bodyPr/>
          <a:lstStyle>
            <a:lvl1pPr>
              <a:defRPr sz="2800" cap="small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7544" y="1658112"/>
            <a:ext cx="8190652" cy="4868091"/>
          </a:xfrm>
        </p:spPr>
        <p:txBody>
          <a:bodyPr/>
          <a:lstStyle>
            <a:lvl1pPr algn="l" defTabSz="1463040">
              <a:spcAft>
                <a:spcPts val="300"/>
              </a:spcAft>
              <a:defRPr baseline="0"/>
            </a:lvl1pPr>
            <a:lvl2pPr marL="822325" indent="-285750">
              <a:buFont typeface="Wingdings" pitchFamily="2" charset="2"/>
              <a:buChar char="§"/>
              <a:defRPr/>
            </a:lvl2pPr>
            <a:lvl3pPr marL="1230313" indent="-22860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3pPr>
            <a:lvl4pPr marL="1638300" indent="-228600">
              <a:buFont typeface="Wingdings" panose="05000000000000000000" pitchFamily="2" charset="2"/>
              <a:buChar char="§"/>
              <a:defRPr/>
            </a:lvl4pPr>
            <a:lvl5pPr marL="2057400" indent="-228600">
              <a:buClr>
                <a:schemeClr val="accent1"/>
              </a:buClr>
              <a:buSzPct val="100000"/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dirty="0" smtClean="0"/>
              <a:t>   Click to edit Master text styles</a:t>
            </a:r>
          </a:p>
          <a:p>
            <a:pPr lvl="1"/>
            <a:r>
              <a:rPr lang="en-US" dirty="0" smtClean="0"/>
              <a:t>  Second level</a:t>
            </a:r>
          </a:p>
          <a:p>
            <a:pPr lvl="2"/>
            <a:r>
              <a:rPr lang="en-US" dirty="0" smtClean="0"/>
              <a:t> Third level</a:t>
            </a:r>
          </a:p>
          <a:p>
            <a:pPr lvl="3"/>
            <a:r>
              <a:rPr lang="en-US" dirty="0" smtClean="0"/>
              <a:t> Fourth level</a:t>
            </a:r>
          </a:p>
          <a:p>
            <a:pPr lvl="4"/>
            <a:r>
              <a:rPr lang="en-US" dirty="0" smtClean="0"/>
              <a:t> 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938963" y="6453188"/>
            <a:ext cx="2133600" cy="268287"/>
          </a:xfrm>
        </p:spPr>
        <p:txBody>
          <a:bodyPr/>
          <a:lstStyle>
            <a:lvl1pPr>
              <a:defRPr/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7200" y="1621537"/>
            <a:ext cx="4038600" cy="483165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  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8200" y="1621537"/>
            <a:ext cx="4038600" cy="48316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  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938963" y="6453188"/>
            <a:ext cx="2133600" cy="268287"/>
          </a:xfrm>
        </p:spPr>
        <p:txBody>
          <a:bodyPr/>
          <a:lstStyle>
            <a:lvl1pPr>
              <a:defRPr/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6938963" y="6453188"/>
            <a:ext cx="2133600" cy="268287"/>
          </a:xfrm>
        </p:spPr>
        <p:txBody>
          <a:bodyPr/>
          <a:lstStyle>
            <a:lvl1pPr>
              <a:defRPr/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938963" y="6453188"/>
            <a:ext cx="2133600" cy="268287"/>
          </a:xfrm>
        </p:spPr>
        <p:txBody>
          <a:bodyPr/>
          <a:lstStyle>
            <a:lvl1pPr>
              <a:defRPr/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6938963" y="6453188"/>
            <a:ext cx="2133600" cy="268287"/>
          </a:xfrm>
        </p:spPr>
        <p:txBody>
          <a:bodyPr/>
          <a:lstStyle>
            <a:lvl1pPr>
              <a:defRPr/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938963" y="6453188"/>
            <a:ext cx="2133600" cy="268287"/>
          </a:xfrm>
        </p:spPr>
        <p:txBody>
          <a:bodyPr/>
          <a:lstStyle>
            <a:lvl1pPr>
              <a:defRPr/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71600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716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938963" y="6453188"/>
            <a:ext cx="2133600" cy="268287"/>
          </a:xfrm>
        </p:spPr>
        <p:txBody>
          <a:bodyPr/>
          <a:lstStyle>
            <a:lvl1pPr>
              <a:defRPr/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tif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358075"/>
            <a:ext cx="8219256" cy="1056197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 style du titre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84960"/>
            <a:ext cx="8229600" cy="4869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732588" y="6453188"/>
            <a:ext cx="2133600" cy="268287"/>
          </a:xfrm>
          <a:prstGeom prst="rect">
            <a:avLst/>
          </a:prstGeom>
        </p:spPr>
        <p:txBody>
          <a:bodyPr/>
          <a:lstStyle>
            <a:lvl1pPr algn="r">
              <a:defRPr sz="1400" smtClean="0"/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13" descr="CROIX_ROUGE_gd_RVB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980290" y="6121668"/>
            <a:ext cx="1444009" cy="611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905" y="6121669"/>
            <a:ext cx="694629" cy="66375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7620" y="6123256"/>
            <a:ext cx="1717548" cy="66303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cap="small" baseline="0">
          <a:solidFill>
            <a:schemeClr val="bg1"/>
          </a:solidFill>
          <a:latin typeface="Helvetica Neue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9pPr>
    </p:titleStyle>
    <p:bodyStyle>
      <a:lvl1pPr marL="268288" indent="-2682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400">
          <a:solidFill>
            <a:schemeClr val="tx1"/>
          </a:solidFill>
          <a:latin typeface="+mn-lt"/>
        </a:defRPr>
      </a:lvl2pPr>
      <a:lvl3pPr marL="1230313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3pPr>
      <a:lvl4pPr marL="16383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8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8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" y="461489"/>
            <a:ext cx="8412543" cy="1767361"/>
          </a:xfrm>
        </p:spPr>
        <p:txBody>
          <a:bodyPr anchor="ctr">
            <a:normAutofit/>
          </a:bodyPr>
          <a:lstStyle/>
          <a:p>
            <a:r>
              <a:rPr lang="en-US" sz="2800" dirty="0">
                <a:solidFill>
                  <a:schemeClr val="accent4">
                    <a:lumMod val="95000"/>
                    <a:lumOff val="5000"/>
                  </a:schemeClr>
                </a:solidFill>
                <a:latin typeface="Times" panose="02020603050405020304" pitchFamily="18" charset="0"/>
                <a:cs typeface="Times New Roman" pitchFamily="18" charset="0"/>
              </a:rPr>
              <a:t>CHILDREN HYGIENE AND SANITATION TRAINING - CHAST</a:t>
            </a:r>
            <a:endParaRPr lang="en-GB" sz="2800" dirty="0">
              <a:solidFill>
                <a:schemeClr val="accent4">
                  <a:lumMod val="95000"/>
                  <a:lumOff val="5000"/>
                </a:schemeClr>
              </a:solidFill>
              <a:latin typeface="Times" panose="02020603050405020304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3943350"/>
            <a:ext cx="3695700" cy="495300"/>
          </a:xfrm>
        </p:spPr>
        <p:txBody>
          <a:bodyPr/>
          <a:lstStyle/>
          <a:p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-4</a:t>
            </a:r>
            <a:r>
              <a:rPr lang="en-GB" baseline="30000" dirty="0" smtClean="0"/>
              <a:t>th</a:t>
            </a:r>
            <a:r>
              <a:rPr lang="en-GB" dirty="0" smtClean="0"/>
              <a:t> August 2016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21487" y="2904175"/>
            <a:ext cx="4212463" cy="461665"/>
          </a:xfrm>
          <a:prstGeom prst="rect">
            <a:avLst/>
          </a:prstGeom>
          <a:solidFill>
            <a:schemeClr val="accent1">
              <a:alpha val="46000"/>
            </a:schemeClr>
          </a:solidFill>
          <a:effectLst/>
        </p:spPr>
        <p:txBody>
          <a:bodyPr wrap="square" rtlCol="0">
            <a:spAutoFit/>
          </a:bodyPr>
          <a:lstStyle/>
          <a:p>
            <a:r>
              <a:rPr lang="en-AU" sz="2400" dirty="0" smtClean="0"/>
              <a:t>Training of Trainers </a:t>
            </a:r>
            <a:endParaRPr lang="en-GB" sz="2400" dirty="0"/>
          </a:p>
        </p:txBody>
      </p:sp>
      <p:sp>
        <p:nvSpPr>
          <p:cNvPr id="9" name="Text Placeholder 2"/>
          <p:cNvSpPr txBox="1">
            <a:spLocks/>
          </p:cNvSpPr>
          <p:nvPr/>
        </p:nvSpPr>
        <p:spPr bwMode="auto">
          <a:xfrm>
            <a:off x="647699" y="4914900"/>
            <a:ext cx="4123721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  <a:defRPr sz="1800">
                <a:solidFill>
                  <a:schemeClr val="tx1"/>
                </a:solidFill>
                <a:latin typeface="+mn-lt"/>
              </a:defRPr>
            </a:lvl2pPr>
            <a:lvl3pPr marL="9144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None/>
              <a:defRPr sz="1600">
                <a:solidFill>
                  <a:schemeClr val="tx1"/>
                </a:solidFill>
                <a:latin typeface="+mn-lt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  <a:defRPr sz="1400">
                <a:solidFill>
                  <a:schemeClr val="tx1"/>
                </a:solidFill>
                <a:latin typeface="+mn-lt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None/>
              <a:defRPr sz="1400">
                <a:solidFill>
                  <a:schemeClr val="tx1"/>
                </a:solidFill>
                <a:latin typeface="+mn-lt"/>
              </a:defRPr>
            </a:lvl5pPr>
            <a:lvl6pPr marL="22860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6pPr>
            <a:lvl7pPr marL="2743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7pPr>
            <a:lvl8pPr marL="3200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8pPr>
            <a:lvl9pPr marL="3657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AU" sz="1400" kern="0" dirty="0" smtClean="0"/>
              <a:t>By Iulah Pitamama  (WASH OFFICER </a:t>
            </a:r>
            <a:endParaRPr lang="en-GB" sz="1400" kern="0" dirty="0"/>
          </a:p>
        </p:txBody>
      </p:sp>
    </p:spTree>
    <p:extLst>
      <p:ext uri="{BB962C8B-B14F-4D97-AF65-F5344CB8AC3E}">
        <p14:creationId xmlns:p14="http://schemas.microsoft.com/office/powerpoint/2010/main" val="383486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3970784" cy="4569371"/>
          </a:xfrm>
        </p:spPr>
        <p:txBody>
          <a:bodyPr>
            <a:normAutofit fontScale="92500" lnSpcReduction="20000"/>
          </a:bodyPr>
          <a:lstStyle/>
          <a:p>
            <a:r>
              <a:rPr lang="en-GB" dirty="0">
                <a:latin typeface="Times Roman" panose="02020603050405020304" pitchFamily="18" charset="0"/>
                <a:cs typeface="Arial" panose="020B0604020202020204" pitchFamily="34" charset="0"/>
              </a:rPr>
              <a:t>B</a:t>
            </a:r>
            <a:r>
              <a:rPr lang="en-GB" dirty="0" smtClean="0">
                <a:solidFill>
                  <a:schemeClr val="tx1"/>
                </a:solidFill>
                <a:latin typeface="Times Roman" panose="02020603050405020304" pitchFamily="18" charset="0"/>
                <a:cs typeface="Arial" panose="020B0604020202020204" pitchFamily="34" charset="0"/>
              </a:rPr>
              <a:t>uild the capacity of trainees to disseminate knowledge to children on prevention of hygiene-related diseases</a:t>
            </a:r>
          </a:p>
          <a:p>
            <a:r>
              <a:rPr lang="en-AU" dirty="0" smtClean="0">
                <a:latin typeface="Times Roman" panose="02020603050405020304" pitchFamily="18" charset="0"/>
                <a:cs typeface="Arial" panose="020B0604020202020204" pitchFamily="34" charset="0"/>
              </a:rPr>
              <a:t>Overview of the CHAST Methodology as the Approach to the Hygiene in School </a:t>
            </a:r>
          </a:p>
          <a:p>
            <a:r>
              <a:rPr lang="en-AU" dirty="0" smtClean="0">
                <a:latin typeface="Times Roman" panose="02020603050405020304" pitchFamily="18" charset="0"/>
                <a:cs typeface="Arial" panose="020B0604020202020204" pitchFamily="34" charset="0"/>
              </a:rPr>
              <a:t> Equip trainees to be confident in the Activities of CHAST </a:t>
            </a:r>
            <a:r>
              <a:rPr lang="en-AU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dirty="0"/>
          </a:p>
        </p:txBody>
      </p:sp>
      <p:sp>
        <p:nvSpPr>
          <p:cNvPr id="6" name="Text Box 5"/>
          <p:cNvSpPr txBox="1"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275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Training objectives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0" y="816816"/>
            <a:ext cx="3749449" cy="4961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6589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6626" y="1154652"/>
            <a:ext cx="3924300" cy="440585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b="1" dirty="0" smtClean="0">
                <a:solidFill>
                  <a:schemeClr val="tx1"/>
                </a:solidFill>
                <a:latin typeface="Times Roman" panose="02020603050405020304" pitchFamily="18" charset="0"/>
                <a:cs typeface="Arial" panose="020B0604020202020204" pitchFamily="34" charset="0"/>
              </a:rPr>
              <a:t>Day 1</a:t>
            </a:r>
          </a:p>
          <a:p>
            <a:r>
              <a:rPr lang="en-US" dirty="0">
                <a:latin typeface="Times Roman" panose="02020603050405020304" pitchFamily="18" charset="0"/>
              </a:rPr>
              <a:t>Introduction </a:t>
            </a:r>
            <a:r>
              <a:rPr lang="en-GB" dirty="0">
                <a:latin typeface="Times Roman" panose="02020603050405020304" pitchFamily="18" charset="0"/>
              </a:rPr>
              <a:t>(</a:t>
            </a:r>
            <a:r>
              <a:rPr lang="en-US" dirty="0" smtClean="0">
                <a:latin typeface="Times Roman" panose="02020603050405020304" pitchFamily="18" charset="0"/>
              </a:rPr>
              <a:t>What is</a:t>
            </a:r>
          </a:p>
          <a:p>
            <a:r>
              <a:rPr lang="en-US" dirty="0" smtClean="0">
                <a:latin typeface="Times Roman" panose="02020603050405020304" pitchFamily="18" charset="0"/>
              </a:rPr>
              <a:t> </a:t>
            </a:r>
            <a:r>
              <a:rPr lang="en-US" dirty="0">
                <a:latin typeface="Times Roman" panose="02020603050405020304" pitchFamily="18" charset="0"/>
              </a:rPr>
              <a:t>CHAST? , CHAST Kit</a:t>
            </a:r>
            <a:r>
              <a:rPr lang="en-US" dirty="0" smtClean="0">
                <a:latin typeface="Times Roman" panose="02020603050405020304" pitchFamily="18" charset="0"/>
              </a:rPr>
              <a:t>)</a:t>
            </a:r>
            <a:r>
              <a:rPr lang="en-AU" dirty="0" smtClean="0">
                <a:latin typeface="Times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r>
              <a:rPr lang="en-AU" dirty="0" smtClean="0">
                <a:latin typeface="Times Roman" panose="02020603050405020304" pitchFamily="18" charset="0"/>
                <a:cs typeface="Arial" panose="020B0604020202020204" pitchFamily="34" charset="0"/>
              </a:rPr>
              <a:t>Steps in CHAST </a:t>
            </a:r>
          </a:p>
          <a:p>
            <a:r>
              <a:rPr lang="en-AU" dirty="0" smtClean="0">
                <a:latin typeface="Times Roman" panose="02020603050405020304" pitchFamily="18" charset="0"/>
                <a:cs typeface="Arial" panose="020B0604020202020204" pitchFamily="34" charset="0"/>
              </a:rPr>
              <a:t>CHAST Activities </a:t>
            </a:r>
          </a:p>
          <a:p>
            <a:pPr marL="0" indent="0">
              <a:buNone/>
            </a:pPr>
            <a:r>
              <a:rPr lang="en-AU" b="1" u="sng" dirty="0" smtClean="0">
                <a:latin typeface="Times Roman" panose="02020603050405020304" pitchFamily="18" charset="0"/>
                <a:cs typeface="Arial" panose="020B0604020202020204" pitchFamily="34" charset="0"/>
              </a:rPr>
              <a:t>Day 2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AU" dirty="0" smtClean="0">
                <a:latin typeface="Times Roman" panose="02020603050405020304" pitchFamily="18" charset="0"/>
                <a:cs typeface="Arial" panose="020B0604020202020204" pitchFamily="34" charset="0"/>
              </a:rPr>
              <a:t>Facilitation Techniques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AU" dirty="0" smtClean="0">
                <a:latin typeface="Times Roman" panose="02020603050405020304" pitchFamily="18" charset="0"/>
                <a:cs typeface="Arial" panose="020B0604020202020204" pitchFamily="34" charset="0"/>
              </a:rPr>
              <a:t>How to Organised sessions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AU" dirty="0" smtClean="0">
                <a:latin typeface="Times Roman" panose="02020603050405020304" pitchFamily="18" charset="0"/>
                <a:cs typeface="Arial" panose="020B0604020202020204" pitchFamily="34" charset="0"/>
              </a:rPr>
              <a:t>Role Play Preparation </a:t>
            </a:r>
          </a:p>
          <a:p>
            <a:pPr marL="0" indent="0">
              <a:buNone/>
            </a:pPr>
            <a:endParaRPr lang="en-GB" dirty="0">
              <a:latin typeface="Times Roman" panose="02020603050405020304" pitchFamily="18" charset="0"/>
            </a:endParaRPr>
          </a:p>
        </p:txBody>
      </p:sp>
      <p:sp>
        <p:nvSpPr>
          <p:cNvPr id="6" name="Text Box 5"/>
          <p:cNvSpPr txBox="1"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275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Training Contents 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381500" y="3627455"/>
            <a:ext cx="3727520" cy="1969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20000"/>
          </a:bodyPr>
          <a:lstStyle>
            <a:lvl1pPr marL="268288" indent="-268288" algn="l" defTabSz="1463040" rtl="0" eaLnBrk="1" fontAlgn="base" hangingPunct="1">
              <a:spcBef>
                <a:spcPct val="20000"/>
              </a:spcBef>
              <a:spcAft>
                <a:spcPts val="300"/>
              </a:spcAft>
              <a:buClr>
                <a:schemeClr val="accent1"/>
              </a:buClr>
              <a:buFont typeface="Wingdings" pitchFamily="2" charset="2"/>
              <a:buChar char="n"/>
              <a:defRPr sz="2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2325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2pPr>
            <a:lvl3pPr marL="123031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3pPr>
            <a:lvl4pPr marL="16383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AU" b="1" u="sng" kern="0" dirty="0" smtClean="0">
                <a:latin typeface="Times Roman" panose="02020603050405020304" pitchFamily="18" charset="0"/>
                <a:cs typeface="Arial" panose="020B0604020202020204" pitchFamily="34" charset="0"/>
              </a:rPr>
              <a:t>Day 3</a:t>
            </a:r>
          </a:p>
          <a:p>
            <a:pPr>
              <a:buFont typeface="Wingdings" pitchFamily="2" charset="2"/>
              <a:buChar char="§"/>
            </a:pPr>
            <a:r>
              <a:rPr lang="en-AU" sz="2600" kern="0" dirty="0" smtClean="0">
                <a:latin typeface="Times Roman" panose="02020603050405020304" pitchFamily="18" charset="0"/>
                <a:cs typeface="Arial" panose="020B0604020202020204" pitchFamily="34" charset="0"/>
              </a:rPr>
              <a:t>Control of Report </a:t>
            </a:r>
          </a:p>
          <a:p>
            <a:pPr>
              <a:buFont typeface="Wingdings" pitchFamily="2" charset="2"/>
              <a:buChar char="§"/>
            </a:pPr>
            <a:r>
              <a:rPr lang="en-AU" sz="2600" kern="0" dirty="0" smtClean="0">
                <a:latin typeface="Times Roman" panose="02020603050405020304" pitchFamily="18" charset="0"/>
                <a:cs typeface="Arial" panose="020B0604020202020204" pitchFamily="34" charset="0"/>
              </a:rPr>
              <a:t>Group Hand Washing &amp; Latrines Facilities  </a:t>
            </a:r>
          </a:p>
          <a:p>
            <a:pPr>
              <a:buFont typeface="Wingdings" pitchFamily="2" charset="2"/>
              <a:buChar char="§"/>
            </a:pPr>
            <a:r>
              <a:rPr lang="en-AU" sz="2600" kern="0" dirty="0" smtClean="0">
                <a:latin typeface="Times Roman" panose="02020603050405020304" pitchFamily="18" charset="0"/>
                <a:cs typeface="Arial" panose="020B0604020202020204" pitchFamily="34" charset="0"/>
              </a:rPr>
              <a:t>Role Play</a:t>
            </a:r>
            <a:endParaRPr lang="en-GB" sz="2600" kern="0" dirty="0">
              <a:latin typeface="Times Roman" panose="02020603050405020304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4176863"/>
              </p:ext>
            </p:extLst>
          </p:nvPr>
        </p:nvGraphicFramePr>
        <p:xfrm>
          <a:off x="4175805" y="1154652"/>
          <a:ext cx="3491802" cy="22627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84626"/>
                <a:gridCol w="2507176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DAY 1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Module / Activity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1837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2:00 -2:30PM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Arrival of the Participants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1837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2:30 - 3:00PM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Tea Time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3788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3:00 - 3:30PM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Introduction </a:t>
                      </a:r>
                      <a:endParaRPr lang="en-GB" sz="11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(What is CHAST? , CHAST Kit)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3788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3:30 – 3:40PM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Distribution of teachers manual to participants and creation of groups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1910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3:40 - 4:00PM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Steps in CHAST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1997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4:00 - 4:45PM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Activities ( Changing the Behaviors – Session 3 - Primary)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1997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4:45 - 4:50PM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Hand Washing Song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2323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4:50 – 5:00PM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Evaluation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1821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12800"/>
            <a:ext cx="8398644" cy="1345311"/>
          </a:xfrm>
        </p:spPr>
        <p:txBody>
          <a:bodyPr/>
          <a:lstStyle/>
          <a:p>
            <a:r>
              <a:rPr lang="en-AU" sz="5400" b="1" dirty="0" smtClean="0"/>
              <a:t>What is CHAST ? </a:t>
            </a:r>
            <a:r>
              <a:rPr lang="en-AU" dirty="0" smtClean="0"/>
              <a:t>(</a:t>
            </a:r>
            <a:r>
              <a:rPr lang="en-GB" b="1" dirty="0">
                <a:latin typeface="Arial" panose="020B0604020202020204" pitchFamily="34" charset="0"/>
                <a:ea typeface="Segoe UI Symbol" pitchFamily="34" charset="0"/>
                <a:cs typeface="Arial" panose="020B0604020202020204" pitchFamily="34" charset="0"/>
              </a:rPr>
              <a:t>Children Hygiene and Sanitation Training</a:t>
            </a:r>
            <a:r>
              <a:rPr lang="en-US" dirty="0">
                <a:latin typeface="Arial" panose="020B0604020202020204" pitchFamily="34" charset="0"/>
                <a:ea typeface="Segoe UI Symbol" pitchFamily="34" charset="0"/>
                <a:cs typeface="Arial" panose="020B0604020202020204" pitchFamily="34" charset="0"/>
              </a:rPr>
              <a:t/>
            </a:r>
            <a:br>
              <a:rPr lang="en-US" dirty="0">
                <a:latin typeface="Arial" panose="020B0604020202020204" pitchFamily="34" charset="0"/>
                <a:ea typeface="Segoe UI Symbol" pitchFamily="34" charset="0"/>
                <a:cs typeface="Arial" panose="020B0604020202020204" pitchFamily="34" charset="0"/>
              </a:rPr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3" y="1787024"/>
            <a:ext cx="3777638" cy="1860528"/>
          </a:xfrm>
        </p:spPr>
        <p:txBody>
          <a:bodyPr/>
          <a:lstStyle/>
          <a:p>
            <a:pPr marL="0" indent="0" fontAlgn="auto">
              <a:spcAft>
                <a:spcPts val="0"/>
              </a:spcAft>
              <a:buClr>
                <a:schemeClr val="accent3"/>
              </a:buClr>
              <a:buFont typeface="Arial" panose="020B0604020202020204" pitchFamily="34" charset="0"/>
              <a:buNone/>
              <a:defRPr/>
            </a:pPr>
            <a:r>
              <a:rPr lang="en-GB" sz="1800" dirty="0" smtClean="0">
                <a:latin typeface="Arial" panose="020B0604020202020204" pitchFamily="34" charset="0"/>
                <a:ea typeface="Segoe UI Symbol" pitchFamily="34" charset="0"/>
                <a:cs typeface="Arial" panose="020B0604020202020204" pitchFamily="34" charset="0"/>
              </a:rPr>
              <a:t>CHAST </a:t>
            </a:r>
            <a:r>
              <a:rPr lang="en-GB" sz="1800" dirty="0">
                <a:latin typeface="Arial" panose="020B0604020202020204" pitchFamily="34" charset="0"/>
                <a:ea typeface="Segoe UI Symbol" pitchFamily="34" charset="0"/>
                <a:cs typeface="Arial" panose="020B0604020202020204" pitchFamily="34" charset="0"/>
              </a:rPr>
              <a:t>is a </a:t>
            </a:r>
            <a:r>
              <a:rPr lang="en-GB" sz="1800" b="1" dirty="0">
                <a:latin typeface="Arial" panose="020B0604020202020204" pitchFamily="34" charset="0"/>
                <a:ea typeface="Segoe UI Symbol" pitchFamily="34" charset="0"/>
                <a:cs typeface="Arial" panose="020B0604020202020204" pitchFamily="34" charset="0"/>
              </a:rPr>
              <a:t>participatory and interactive approach </a:t>
            </a:r>
            <a:r>
              <a:rPr lang="en-GB" sz="1800" dirty="0">
                <a:latin typeface="Arial" panose="020B0604020202020204" pitchFamily="34" charset="0"/>
                <a:ea typeface="Segoe UI Symbol" pitchFamily="34" charset="0"/>
                <a:cs typeface="Arial" panose="020B0604020202020204" pitchFamily="34" charset="0"/>
              </a:rPr>
              <a:t>that makes the children think, debate </a:t>
            </a:r>
            <a:r>
              <a:rPr lang="en-GB" sz="1800" dirty="0">
                <a:solidFill>
                  <a:schemeClr val="accent4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Segoe UI Symbol" pitchFamily="34" charset="0"/>
                <a:cs typeface="Arial" panose="020B0604020202020204" pitchFamily="34" charset="0"/>
              </a:rPr>
              <a:t>and</a:t>
            </a:r>
            <a:r>
              <a:rPr lang="en-GB" sz="1800" dirty="0">
                <a:latin typeface="Arial" panose="020B0604020202020204" pitchFamily="34" charset="0"/>
                <a:ea typeface="Segoe UI Symbol" pitchFamily="34" charset="0"/>
                <a:cs typeface="Arial" panose="020B0604020202020204" pitchFamily="34" charset="0"/>
              </a:rPr>
              <a:t> </a:t>
            </a:r>
            <a:r>
              <a:rPr lang="en-GB" sz="1800" b="1" dirty="0">
                <a:latin typeface="Arial" panose="020B0604020202020204" pitchFamily="34" charset="0"/>
                <a:ea typeface="Segoe UI Symbol" pitchFamily="34" charset="0"/>
                <a:cs typeface="Arial" panose="020B0604020202020204" pitchFamily="34" charset="0"/>
              </a:rPr>
              <a:t>come out with their own ideas, interpretations, conclusions and plans on hygiene </a:t>
            </a:r>
            <a:r>
              <a:rPr lang="en-GB" sz="1800" b="1" dirty="0" smtClean="0">
                <a:latin typeface="Arial" panose="020B0604020202020204" pitchFamily="34" charset="0"/>
                <a:ea typeface="Segoe UI Symbol" pitchFamily="34" charset="0"/>
                <a:cs typeface="Arial" panose="020B0604020202020204" pitchFamily="34" charset="0"/>
              </a:rPr>
              <a:t>&amp; sanitation</a:t>
            </a:r>
            <a:r>
              <a:rPr lang="en-GB" sz="1800" dirty="0">
                <a:latin typeface="Arial" panose="020B0604020202020204" pitchFamily="34" charset="0"/>
                <a:ea typeface="Segoe UI Symbol" pitchFamily="34" charset="0"/>
                <a:cs typeface="Arial" panose="020B0604020202020204" pitchFamily="34" charset="0"/>
              </a:rPr>
              <a:t>.  </a:t>
            </a:r>
          </a:p>
          <a:p>
            <a:pPr marL="0" indent="0" fontAlgn="auto">
              <a:spcAft>
                <a:spcPts val="0"/>
              </a:spcAft>
              <a:buClr>
                <a:schemeClr val="accent3"/>
              </a:buClr>
              <a:buFont typeface="Arial" panose="020B0604020202020204" pitchFamily="34" charset="0"/>
              <a:buNone/>
              <a:defRPr/>
            </a:pPr>
            <a:endParaRPr lang="en-US" sz="3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5181" y="1787024"/>
            <a:ext cx="4846964" cy="4933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403" y="3981465"/>
            <a:ext cx="3937778" cy="2080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50309" y="3608943"/>
            <a:ext cx="1437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i="1" dirty="0" smtClean="0"/>
              <a:t>SUMMARY</a:t>
            </a:r>
            <a:r>
              <a:rPr lang="en-AU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271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12800"/>
            <a:ext cx="8398644" cy="1345311"/>
          </a:xfrm>
        </p:spPr>
        <p:txBody>
          <a:bodyPr/>
          <a:lstStyle/>
          <a:p>
            <a:r>
              <a:rPr lang="en-AU" sz="4000" b="1" dirty="0" smtClean="0"/>
              <a:t>Where does CHAST come from?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5" y="1738365"/>
            <a:ext cx="3431216" cy="4260501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/>
              <a:t>Northwest Somalia, 2002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/>
              <a:t>Born </a:t>
            </a:r>
            <a:r>
              <a:rPr lang="en-GB" sz="2000" dirty="0"/>
              <a:t>from recommendations coming from the already locally implemented </a:t>
            </a:r>
            <a:r>
              <a:rPr lang="en-GB" sz="2000" b="1" dirty="0"/>
              <a:t>PHAST</a:t>
            </a:r>
            <a:r>
              <a:rPr lang="en-GB" sz="2000" dirty="0"/>
              <a:t> approach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Adapted to suit the specific needs and understanding of young Somali children. 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Specifically designed to enhance the hygiene-conscious practices of daily Somali life (traditional Islamic culture).</a:t>
            </a:r>
          </a:p>
          <a:p>
            <a:pPr marL="0" indent="0" fontAlgn="auto">
              <a:spcAft>
                <a:spcPts val="0"/>
              </a:spcAft>
              <a:buClr>
                <a:schemeClr val="accent3"/>
              </a:buClr>
              <a:buFont typeface="Arial" panose="020B0604020202020204" pitchFamily="34" charset="0"/>
              <a:buNone/>
              <a:defRPr/>
            </a:pPr>
            <a:endParaRPr lang="en-US" sz="3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6803" y="1792481"/>
            <a:ext cx="2704721" cy="20460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992" y="1792481"/>
            <a:ext cx="2650564" cy="203594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4041132" y="3820552"/>
            <a:ext cx="49320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900" dirty="0" smtClean="0"/>
              <a:t>Pictures taken from: </a:t>
            </a:r>
            <a:r>
              <a:rPr lang="en-GB" sz="900" b="1" i="1" dirty="0" smtClean="0"/>
              <a:t>Children’s </a:t>
            </a:r>
            <a:r>
              <a:rPr lang="en-GB" sz="900" b="1" i="1" dirty="0"/>
              <a:t>Hygiene And Sanitation </a:t>
            </a:r>
            <a:r>
              <a:rPr lang="en-GB" sz="900" b="1" i="1" dirty="0" smtClean="0"/>
              <a:t>Training (CHAST) – a Practical guide</a:t>
            </a:r>
            <a:r>
              <a:rPr lang="en-GB" sz="900" b="1" dirty="0" smtClean="0"/>
              <a:t>, </a:t>
            </a:r>
            <a:r>
              <a:rPr lang="en-GB" sz="900" dirty="0"/>
              <a:t>Caritas </a:t>
            </a:r>
            <a:r>
              <a:rPr lang="en-GB" sz="900" dirty="0" smtClean="0"/>
              <a:t>Luxembourg/Caritas Switzerland, 2004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55464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What is CHAST </a:t>
            </a:r>
            <a:r>
              <a:rPr lang="en-AU" b="1" dirty="0" smtClean="0"/>
              <a:t>KIT?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58113"/>
            <a:ext cx="3742715" cy="4159884"/>
          </a:xfrm>
        </p:spPr>
        <p:txBody>
          <a:bodyPr/>
          <a:lstStyle/>
          <a:p>
            <a:r>
              <a:rPr lang="en-GB" sz="2400" dirty="0" smtClean="0"/>
              <a:t>Teachers Manual </a:t>
            </a:r>
          </a:p>
          <a:p>
            <a:r>
              <a:rPr lang="en-AU" sz="2400" dirty="0" smtClean="0"/>
              <a:t>Puppet </a:t>
            </a:r>
          </a:p>
          <a:p>
            <a:r>
              <a:rPr lang="en-AU" sz="2400" dirty="0" smtClean="0"/>
              <a:t>Posters </a:t>
            </a:r>
          </a:p>
          <a:p>
            <a:r>
              <a:rPr lang="en-AU" sz="2400" dirty="0" smtClean="0"/>
              <a:t>Crayons </a:t>
            </a:r>
          </a:p>
          <a:p>
            <a:r>
              <a:rPr lang="en-AU" sz="2400" dirty="0" smtClean="0"/>
              <a:t>Snake and Ladder </a:t>
            </a:r>
          </a:p>
          <a:p>
            <a:r>
              <a:rPr lang="en-AU" sz="2400" dirty="0" smtClean="0"/>
              <a:t>Bags </a:t>
            </a:r>
          </a:p>
          <a:p>
            <a:r>
              <a:rPr lang="en-AU" sz="2400" dirty="0"/>
              <a:t>Cards , Black and White </a:t>
            </a:r>
          </a:p>
          <a:p>
            <a:pPr marL="0" indent="0">
              <a:buNone/>
            </a:pPr>
            <a:endParaRPr lang="en-AU" sz="240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9352" y="1536188"/>
            <a:ext cx="2420352" cy="320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9704" y="4165176"/>
            <a:ext cx="2493035" cy="251896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3174" y="1658113"/>
            <a:ext cx="2439565" cy="2507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3484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ACTIVITIES from </a:t>
            </a:r>
            <a:r>
              <a:rPr lang="en-AU" dirty="0" err="1" smtClean="0"/>
              <a:t>chast</a:t>
            </a:r>
            <a:r>
              <a:rPr lang="en-AU" dirty="0" smtClean="0"/>
              <a:t> teachers manual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Learn to find the opposite hygiene Behaviours </a:t>
            </a:r>
          </a:p>
          <a:p>
            <a:endParaRPr lang="en-AU" dirty="0" smtClean="0"/>
          </a:p>
          <a:p>
            <a:r>
              <a:rPr lang="en-AU" dirty="0" smtClean="0"/>
              <a:t>Page </a:t>
            </a:r>
            <a:r>
              <a:rPr lang="en-AU" dirty="0" smtClean="0"/>
              <a:t>30 Teachers Manual (Primary Section)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795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Sets of drawing for Step 3 ( Session 3)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0177" y="1657350"/>
            <a:ext cx="4562411" cy="4130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2984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Groups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White River and SDC </a:t>
            </a:r>
          </a:p>
          <a:p>
            <a:pPr marL="0" indent="0">
              <a:buNone/>
            </a:pPr>
            <a:r>
              <a:rPr lang="en-AU" dirty="0" smtClean="0"/>
              <a:t>Donald &amp; Anissa </a:t>
            </a:r>
            <a:endParaRPr lang="en-AU" dirty="0"/>
          </a:p>
          <a:p>
            <a:r>
              <a:rPr lang="en-AU" dirty="0" smtClean="0"/>
              <a:t>St John      </a:t>
            </a:r>
          </a:p>
          <a:p>
            <a:pPr marL="0" indent="0">
              <a:buNone/>
            </a:pPr>
            <a:r>
              <a:rPr lang="en-AU" dirty="0" smtClean="0"/>
              <a:t>Mary &amp; Ben </a:t>
            </a:r>
            <a:endParaRPr lang="en-AU" dirty="0"/>
          </a:p>
          <a:p>
            <a:pPr>
              <a:buFont typeface="Wingdings" panose="05000000000000000000" pitchFamily="2" charset="2"/>
              <a:buChar char="q"/>
            </a:pPr>
            <a:r>
              <a:rPr lang="en-AU" dirty="0" err="1" smtClean="0"/>
              <a:t>Tuvaruhu</a:t>
            </a:r>
            <a:r>
              <a:rPr lang="en-AU" dirty="0" smtClean="0"/>
              <a:t> </a:t>
            </a:r>
          </a:p>
          <a:p>
            <a:pPr marL="0" indent="0">
              <a:buNone/>
            </a:pPr>
            <a:r>
              <a:rPr lang="en-AU" dirty="0" smtClean="0"/>
              <a:t>Alfred &amp; Rachel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843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F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DC0009"/>
      </a:accent1>
      <a:accent2>
        <a:srgbClr val="F0E0A6"/>
      </a:accent2>
      <a:accent3>
        <a:srgbClr val="FFFFFF"/>
      </a:accent3>
      <a:accent4>
        <a:srgbClr val="000000"/>
      </a:accent4>
      <a:accent5>
        <a:srgbClr val="EBAAAA"/>
      </a:accent5>
      <a:accent6>
        <a:srgbClr val="D9CB96"/>
      </a:accent6>
      <a:hlink>
        <a:srgbClr val="F78303"/>
      </a:hlink>
      <a:folHlink>
        <a:srgbClr val="29527B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40009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EAAAA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40009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DEAAAA"/>
        </a:accent5>
        <a:accent6>
          <a:srgbClr val="B98A00"/>
        </a:accent6>
        <a:hlink>
          <a:srgbClr val="FF6600"/>
        </a:hlink>
        <a:folHlink>
          <a:srgbClr val="FF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40009"/>
        </a:accent1>
        <a:accent2>
          <a:srgbClr val="EEB000"/>
        </a:accent2>
        <a:accent3>
          <a:srgbClr val="FFFFFF"/>
        </a:accent3>
        <a:accent4>
          <a:srgbClr val="000000"/>
        </a:accent4>
        <a:accent5>
          <a:srgbClr val="DEAAAA"/>
        </a:accent5>
        <a:accent6>
          <a:srgbClr val="D89F00"/>
        </a:accent6>
        <a:hlink>
          <a:srgbClr val="FF6600"/>
        </a:hlink>
        <a:folHlink>
          <a:srgbClr val="FF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E2000B"/>
        </a:accent1>
        <a:accent2>
          <a:srgbClr val="EEB000"/>
        </a:accent2>
        <a:accent3>
          <a:srgbClr val="FFFFFF"/>
        </a:accent3>
        <a:accent4>
          <a:srgbClr val="000000"/>
        </a:accent4>
        <a:accent5>
          <a:srgbClr val="EEAAAA"/>
        </a:accent5>
        <a:accent6>
          <a:srgbClr val="D89F00"/>
        </a:accent6>
        <a:hlink>
          <a:srgbClr val="FF6600"/>
        </a:hlink>
        <a:folHlink>
          <a:srgbClr val="FF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CRF</Template>
  <TotalTime>6330</TotalTime>
  <Words>371</Words>
  <Application>Microsoft Office PowerPoint</Application>
  <PresentationFormat>On-screen Show (4:3)</PresentationFormat>
  <Paragraphs>79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CRF</vt:lpstr>
      <vt:lpstr>CHILDREN HYGIENE AND SANITATION TRAINING - CHAST</vt:lpstr>
      <vt:lpstr>Training objectives</vt:lpstr>
      <vt:lpstr>Training Contents </vt:lpstr>
      <vt:lpstr>What is CHAST ? (Children Hygiene and Sanitation Training </vt:lpstr>
      <vt:lpstr>Where does CHAST come from?</vt:lpstr>
      <vt:lpstr>What is CHAST KIT?</vt:lpstr>
      <vt:lpstr>ACTIVITIES from chast teachers manual </vt:lpstr>
      <vt:lpstr>Sets of drawing for Step 3 ( Session 3) </vt:lpstr>
      <vt:lpstr>Groups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Water, Sanitation and Hygiene:  A Socio-Cultural Survey of Communities on Guadalcanal and Savo, Solomon Islands</dc:title>
  <dc:creator>Margaret Chung</dc:creator>
  <cp:lastModifiedBy>User</cp:lastModifiedBy>
  <cp:revision>114</cp:revision>
  <cp:lastPrinted>2015-11-25T23:22:51Z</cp:lastPrinted>
  <dcterms:created xsi:type="dcterms:W3CDTF">2015-09-24T05:38:43Z</dcterms:created>
  <dcterms:modified xsi:type="dcterms:W3CDTF">2016-08-02T02:46:53Z</dcterms:modified>
</cp:coreProperties>
</file>