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512" autoAdjust="0"/>
  </p:normalViewPr>
  <p:slideViewPr>
    <p:cSldViewPr snapToGrid="0" snapToObjects="1">
      <p:cViewPr>
        <p:scale>
          <a:sx n="100" d="100"/>
          <a:sy n="100" d="100"/>
        </p:scale>
        <p:origin x="-1152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6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7AF-5D04-6342-8B61-3EAA0A9E639A}" type="datetimeFigureOut">
              <a:rPr lang="en-US" smtClean="0"/>
              <a:t>30/4/19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6F19-7BC4-D84B-9FB9-C6BAAB8E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49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7AF-5D04-6342-8B61-3EAA0A9E639A}" type="datetimeFigureOut">
              <a:rPr lang="en-US" smtClean="0"/>
              <a:t>30/4/19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6F19-7BC4-D84B-9FB9-C6BAAB8E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6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7AF-5D04-6342-8B61-3EAA0A9E639A}" type="datetimeFigureOut">
              <a:rPr lang="en-US" smtClean="0"/>
              <a:t>30/4/19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6F19-7BC4-D84B-9FB9-C6BAAB8E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84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7AF-5D04-6342-8B61-3EAA0A9E639A}" type="datetimeFigureOut">
              <a:rPr lang="en-US" smtClean="0"/>
              <a:t>30/4/19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6F19-7BC4-D84B-9FB9-C6BAAB8E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47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7AF-5D04-6342-8B61-3EAA0A9E639A}" type="datetimeFigureOut">
              <a:rPr lang="en-US" smtClean="0"/>
              <a:t>30/4/19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6F19-7BC4-D84B-9FB9-C6BAAB8E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8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7AF-5D04-6342-8B61-3EAA0A9E639A}" type="datetimeFigureOut">
              <a:rPr lang="en-US" smtClean="0"/>
              <a:t>30/4/19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6F19-7BC4-D84B-9FB9-C6BAAB8E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3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7AF-5D04-6342-8B61-3EAA0A9E639A}" type="datetimeFigureOut">
              <a:rPr lang="en-US" smtClean="0"/>
              <a:t>30/4/19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6F19-7BC4-D84B-9FB9-C6BAAB8E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7AF-5D04-6342-8B61-3EAA0A9E639A}" type="datetimeFigureOut">
              <a:rPr lang="en-US" smtClean="0"/>
              <a:t>30/4/19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6F19-7BC4-D84B-9FB9-C6BAAB8E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7AF-5D04-6342-8B61-3EAA0A9E639A}" type="datetimeFigureOut">
              <a:rPr lang="en-US" smtClean="0"/>
              <a:t>30/4/19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6F19-7BC4-D84B-9FB9-C6BAAB8E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5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7AF-5D04-6342-8B61-3EAA0A9E639A}" type="datetimeFigureOut">
              <a:rPr lang="en-US" smtClean="0"/>
              <a:t>30/4/19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6F19-7BC4-D84B-9FB9-C6BAAB8E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6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7AF-5D04-6342-8B61-3EAA0A9E639A}" type="datetimeFigureOut">
              <a:rPr lang="en-US" smtClean="0"/>
              <a:t>30/4/19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6F19-7BC4-D84B-9FB9-C6BAAB8E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6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EF7AF-5D04-6342-8B61-3EAA0A9E639A}" type="datetimeFigureOut">
              <a:rPr lang="en-US" smtClean="0"/>
              <a:t>30/4/19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46F19-7BC4-D84B-9FB9-C6BAAB8E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5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6320230" y="252312"/>
            <a:ext cx="3859935" cy="3516805"/>
            <a:chOff x="1791565" y="330201"/>
            <a:chExt cx="3859935" cy="3516805"/>
          </a:xfrm>
        </p:grpSpPr>
        <p:sp>
          <p:nvSpPr>
            <p:cNvPr id="74" name="Oval 73"/>
            <p:cNvSpPr/>
            <p:nvPr/>
          </p:nvSpPr>
          <p:spPr>
            <a:xfrm>
              <a:off x="2086635" y="546813"/>
              <a:ext cx="3242314" cy="3242314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CV</a:t>
              </a:r>
              <a:endParaRPr lang="en-US" dirty="0"/>
            </a:p>
          </p:txBody>
        </p:sp>
        <p:grpSp>
          <p:nvGrpSpPr>
            <p:cNvPr id="75" name="Group 74"/>
            <p:cNvGrpSpPr/>
            <p:nvPr/>
          </p:nvGrpSpPr>
          <p:grpSpPr>
            <a:xfrm>
              <a:off x="1791565" y="330201"/>
              <a:ext cx="3859935" cy="3516805"/>
              <a:chOff x="1791565" y="330201"/>
              <a:chExt cx="3859935" cy="3516805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1791565" y="2152778"/>
                <a:ext cx="3859935" cy="16942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861513" y="330201"/>
                <a:ext cx="1789987" cy="19336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2415459" y="418928"/>
                <a:ext cx="1858091" cy="19336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1791565" y="1295393"/>
            <a:ext cx="3859935" cy="3458926"/>
            <a:chOff x="1791565" y="330201"/>
            <a:chExt cx="3859935" cy="3458926"/>
          </a:xfrm>
        </p:grpSpPr>
        <p:sp>
          <p:nvSpPr>
            <p:cNvPr id="30" name="Oval 29"/>
            <p:cNvSpPr/>
            <p:nvPr/>
          </p:nvSpPr>
          <p:spPr>
            <a:xfrm>
              <a:off x="2086635" y="546813"/>
              <a:ext cx="3242314" cy="3242314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CV</a:t>
              </a:r>
              <a:endParaRPr lang="en-US" dirty="0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1791565" y="330201"/>
              <a:ext cx="3859935" cy="3403598"/>
              <a:chOff x="1791565" y="330201"/>
              <a:chExt cx="3859935" cy="3403598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1791565" y="2165478"/>
                <a:ext cx="3859935" cy="15683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861513" y="330201"/>
                <a:ext cx="1789987" cy="19336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2415459" y="418928"/>
                <a:ext cx="1858091" cy="19336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0" name="Rectangle 19"/>
          <p:cNvSpPr/>
          <p:nvPr/>
        </p:nvSpPr>
        <p:spPr>
          <a:xfrm>
            <a:off x="3048000" y="4584692"/>
            <a:ext cx="1212850" cy="596900"/>
          </a:xfrm>
          <a:prstGeom prst="rect">
            <a:avLst/>
          </a:prstGeom>
          <a:pattFill prst="lgConfetti">
            <a:fgClr>
              <a:prstClr val="black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568700" y="4921242"/>
            <a:ext cx="5461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 rot="5400000">
            <a:off x="4662318" y="2578717"/>
            <a:ext cx="4289338" cy="3226533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419597" y="2222319"/>
            <a:ext cx="2682297" cy="2682297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CV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5400000">
            <a:off x="638904" y="3114046"/>
            <a:ext cx="3218684" cy="3226533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49752" y="5393930"/>
            <a:ext cx="353007" cy="586250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1792628" y="5263288"/>
            <a:ext cx="871698" cy="873824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76691" y="5420313"/>
            <a:ext cx="687643" cy="675338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77860" y="5172121"/>
            <a:ext cx="45719" cy="113833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792898" y="5156066"/>
            <a:ext cx="45719" cy="114501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947694" y="5235531"/>
            <a:ext cx="875719" cy="877999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590042" y="4228060"/>
            <a:ext cx="1270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HANDWASHING AND LAUNDRY POINT</a:t>
            </a:r>
            <a:endParaRPr lang="en-US" sz="900" dirty="0"/>
          </a:p>
        </p:txBody>
      </p:sp>
      <p:sp>
        <p:nvSpPr>
          <p:cNvPr id="17" name="Oval 16"/>
          <p:cNvSpPr/>
          <p:nvPr/>
        </p:nvSpPr>
        <p:spPr>
          <a:xfrm>
            <a:off x="825500" y="5473690"/>
            <a:ext cx="588034" cy="577511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68741" y="3273470"/>
            <a:ext cx="45719" cy="183192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790394" y="3216320"/>
            <a:ext cx="45719" cy="16120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959087" y="5428601"/>
            <a:ext cx="85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WATER  CONTAINER</a:t>
            </a:r>
            <a:endParaRPr lang="en-US" sz="900" dirty="0"/>
          </a:p>
        </p:txBody>
      </p:sp>
      <p:sp>
        <p:nvSpPr>
          <p:cNvPr id="24" name="TextBox 23"/>
          <p:cNvSpPr txBox="1"/>
          <p:nvPr/>
        </p:nvSpPr>
        <p:spPr>
          <a:xfrm>
            <a:off x="700491" y="5580521"/>
            <a:ext cx="85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RUBBISH </a:t>
            </a:r>
          </a:p>
          <a:p>
            <a:pPr algn="ctr"/>
            <a:r>
              <a:rPr lang="en-US" sz="900" dirty="0" smtClean="0"/>
              <a:t>BIN</a:t>
            </a:r>
            <a:endParaRPr lang="en-US" sz="900" dirty="0"/>
          </a:p>
        </p:txBody>
      </p:sp>
      <p:sp>
        <p:nvSpPr>
          <p:cNvPr id="25" name="TextBox 24"/>
          <p:cNvSpPr txBox="1"/>
          <p:nvPr/>
        </p:nvSpPr>
        <p:spPr>
          <a:xfrm>
            <a:off x="1782699" y="5592830"/>
            <a:ext cx="8516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W.C.</a:t>
            </a:r>
            <a:endParaRPr lang="en-US" sz="900" dirty="0"/>
          </a:p>
        </p:txBody>
      </p:sp>
      <p:sp>
        <p:nvSpPr>
          <p:cNvPr id="26" name="TextBox 25"/>
          <p:cNvSpPr txBox="1"/>
          <p:nvPr/>
        </p:nvSpPr>
        <p:spPr>
          <a:xfrm>
            <a:off x="3911956" y="5168767"/>
            <a:ext cx="697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DRAINAGE</a:t>
            </a:r>
            <a:endParaRPr lang="en-US" sz="900" dirty="0"/>
          </a:p>
        </p:txBody>
      </p:sp>
      <p:sp>
        <p:nvSpPr>
          <p:cNvPr id="28" name="Oval 27"/>
          <p:cNvSpPr/>
          <p:nvPr/>
        </p:nvSpPr>
        <p:spPr>
          <a:xfrm>
            <a:off x="3314700" y="4686291"/>
            <a:ext cx="435634" cy="44393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512339" y="3723976"/>
            <a:ext cx="10373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FLOOR SPACE FOR CHANGING</a:t>
            </a:r>
            <a:endParaRPr lang="en-US" sz="900" dirty="0"/>
          </a:p>
        </p:txBody>
      </p:sp>
      <p:cxnSp>
        <p:nvCxnSpPr>
          <p:cNvPr id="32" name="Straight Connector 31"/>
          <p:cNvCxnSpPr/>
          <p:nvPr/>
        </p:nvCxnSpPr>
        <p:spPr>
          <a:xfrm flipH="1" flipV="1">
            <a:off x="2402759" y="2146119"/>
            <a:ext cx="1407954" cy="971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rot="5400000">
            <a:off x="-456213" y="4561716"/>
            <a:ext cx="1934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1.80m</a:t>
            </a:r>
            <a:endParaRPr lang="en-US" sz="900" dirty="0"/>
          </a:p>
        </p:txBody>
      </p:sp>
      <p:sp>
        <p:nvSpPr>
          <p:cNvPr id="41" name="TextBox 40"/>
          <p:cNvSpPr txBox="1"/>
          <p:nvPr/>
        </p:nvSpPr>
        <p:spPr>
          <a:xfrm>
            <a:off x="2086634" y="3138131"/>
            <a:ext cx="16900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0.90m</a:t>
            </a:r>
            <a:endParaRPr lang="en-US" sz="900" dirty="0"/>
          </a:p>
        </p:txBody>
      </p:sp>
      <p:sp>
        <p:nvSpPr>
          <p:cNvPr id="42" name="Rectangle 41"/>
          <p:cNvSpPr/>
          <p:nvPr/>
        </p:nvSpPr>
        <p:spPr>
          <a:xfrm>
            <a:off x="1973552" y="3117970"/>
            <a:ext cx="210848" cy="983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552117" y="3215447"/>
            <a:ext cx="104694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LOCK</a:t>
            </a:r>
            <a:endParaRPr lang="en-US" sz="900" dirty="0"/>
          </a:p>
        </p:txBody>
      </p:sp>
      <p:sp>
        <p:nvSpPr>
          <p:cNvPr id="44" name="TextBox 43"/>
          <p:cNvSpPr txBox="1"/>
          <p:nvPr/>
        </p:nvSpPr>
        <p:spPr>
          <a:xfrm>
            <a:off x="518176" y="4228060"/>
            <a:ext cx="10373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HANDRAILS</a:t>
            </a:r>
            <a:endParaRPr lang="en-US" sz="900" dirty="0"/>
          </a:p>
        </p:txBody>
      </p:sp>
      <p:sp>
        <p:nvSpPr>
          <p:cNvPr id="45" name="TextBox 44"/>
          <p:cNvSpPr txBox="1"/>
          <p:nvPr/>
        </p:nvSpPr>
        <p:spPr>
          <a:xfrm>
            <a:off x="1418438" y="6618006"/>
            <a:ext cx="163339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/>
              <a:t>DAPS LATRINE PLAN</a:t>
            </a:r>
            <a:endParaRPr lang="en-US" sz="900" b="1" dirty="0"/>
          </a:p>
        </p:txBody>
      </p:sp>
      <p:sp>
        <p:nvSpPr>
          <p:cNvPr id="46" name="Rectangle 45"/>
          <p:cNvSpPr/>
          <p:nvPr/>
        </p:nvSpPr>
        <p:spPr>
          <a:xfrm>
            <a:off x="7726504" y="4574876"/>
            <a:ext cx="1082016" cy="596900"/>
          </a:xfrm>
          <a:prstGeom prst="rect">
            <a:avLst/>
          </a:prstGeom>
          <a:pattFill prst="lgConfetti">
            <a:fgClr>
              <a:prstClr val="black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116370" y="4911426"/>
            <a:ext cx="5461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6597422" y="5384114"/>
            <a:ext cx="353007" cy="586250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 rot="5400000">
            <a:off x="6340298" y="5253472"/>
            <a:ext cx="871698" cy="873824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324361" y="5410497"/>
            <a:ext cx="687643" cy="675338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125530" y="5162305"/>
            <a:ext cx="45719" cy="113877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7340568" y="5146251"/>
            <a:ext cx="45719" cy="11642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495364" y="5225715"/>
            <a:ext cx="875719" cy="877999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373170" y="5463874"/>
            <a:ext cx="588034" cy="577511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193721" y="2050024"/>
            <a:ext cx="68410" cy="30455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338064" y="2139706"/>
            <a:ext cx="45719" cy="267889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506757" y="5418785"/>
            <a:ext cx="85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WATER  CONTAINER</a:t>
            </a:r>
            <a:endParaRPr lang="en-US" sz="900" dirty="0"/>
          </a:p>
        </p:txBody>
      </p:sp>
      <p:sp>
        <p:nvSpPr>
          <p:cNvPr id="60" name="TextBox 59"/>
          <p:cNvSpPr txBox="1"/>
          <p:nvPr/>
        </p:nvSpPr>
        <p:spPr>
          <a:xfrm>
            <a:off x="5248161" y="5570705"/>
            <a:ext cx="85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RUBBISH </a:t>
            </a:r>
          </a:p>
          <a:p>
            <a:pPr algn="ctr"/>
            <a:r>
              <a:rPr lang="en-US" sz="900" dirty="0" smtClean="0"/>
              <a:t>BIN</a:t>
            </a:r>
            <a:endParaRPr lang="en-US" sz="900" dirty="0"/>
          </a:p>
        </p:txBody>
      </p:sp>
      <p:sp>
        <p:nvSpPr>
          <p:cNvPr id="61" name="TextBox 60"/>
          <p:cNvSpPr txBox="1"/>
          <p:nvPr/>
        </p:nvSpPr>
        <p:spPr>
          <a:xfrm>
            <a:off x="6330369" y="5583014"/>
            <a:ext cx="8516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W.C.</a:t>
            </a:r>
            <a:endParaRPr lang="en-US" sz="900" dirty="0"/>
          </a:p>
        </p:txBody>
      </p:sp>
      <p:sp>
        <p:nvSpPr>
          <p:cNvPr id="62" name="TextBox 61"/>
          <p:cNvSpPr txBox="1"/>
          <p:nvPr/>
        </p:nvSpPr>
        <p:spPr>
          <a:xfrm>
            <a:off x="8459626" y="5158951"/>
            <a:ext cx="697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DRAINAGE</a:t>
            </a:r>
            <a:endParaRPr lang="en-US" sz="900" dirty="0"/>
          </a:p>
        </p:txBody>
      </p:sp>
      <p:sp>
        <p:nvSpPr>
          <p:cNvPr id="63" name="Oval 62"/>
          <p:cNvSpPr/>
          <p:nvPr/>
        </p:nvSpPr>
        <p:spPr>
          <a:xfrm>
            <a:off x="7862370" y="4676475"/>
            <a:ext cx="435634" cy="44393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6023431" y="3312607"/>
            <a:ext cx="166649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FLOOR SPACE FOR TURNING A WHEELCHAIR  (1.5m DIA)</a:t>
            </a:r>
            <a:endParaRPr lang="en-US" sz="900" dirty="0">
              <a:solidFill>
                <a:srgbClr val="000000"/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 flipH="1" flipV="1">
            <a:off x="6950429" y="1075463"/>
            <a:ext cx="1407954" cy="971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792392" y="6366571"/>
            <a:ext cx="1934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1.80m</a:t>
            </a:r>
            <a:endParaRPr lang="en-US" sz="900" dirty="0"/>
          </a:p>
        </p:txBody>
      </p:sp>
      <p:sp>
        <p:nvSpPr>
          <p:cNvPr id="67" name="TextBox 66"/>
          <p:cNvSpPr txBox="1"/>
          <p:nvPr/>
        </p:nvSpPr>
        <p:spPr>
          <a:xfrm rot="5400000">
            <a:off x="4078757" y="4551900"/>
            <a:ext cx="1934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2.40m</a:t>
            </a:r>
            <a:endParaRPr lang="en-US" sz="900" dirty="0"/>
          </a:p>
        </p:txBody>
      </p:sp>
      <p:sp>
        <p:nvSpPr>
          <p:cNvPr id="68" name="TextBox 67"/>
          <p:cNvSpPr txBox="1"/>
          <p:nvPr/>
        </p:nvSpPr>
        <p:spPr>
          <a:xfrm>
            <a:off x="6634304" y="2010715"/>
            <a:ext cx="16900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0.90m</a:t>
            </a:r>
            <a:endParaRPr lang="en-US" sz="900" dirty="0"/>
          </a:p>
        </p:txBody>
      </p:sp>
      <p:sp>
        <p:nvSpPr>
          <p:cNvPr id="69" name="Rectangle 68"/>
          <p:cNvSpPr/>
          <p:nvPr/>
        </p:nvSpPr>
        <p:spPr>
          <a:xfrm>
            <a:off x="6521222" y="2041354"/>
            <a:ext cx="210848" cy="983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6099787" y="2176931"/>
            <a:ext cx="1046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LOCK</a:t>
            </a:r>
            <a:endParaRPr lang="en-US" sz="900" dirty="0"/>
          </a:p>
        </p:txBody>
      </p:sp>
      <p:sp>
        <p:nvSpPr>
          <p:cNvPr id="71" name="TextBox 70"/>
          <p:cNvSpPr txBox="1"/>
          <p:nvPr/>
        </p:nvSpPr>
        <p:spPr>
          <a:xfrm>
            <a:off x="5060463" y="2212927"/>
            <a:ext cx="10373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HANDRAILS</a:t>
            </a:r>
            <a:endParaRPr lang="en-US" sz="900" dirty="0"/>
          </a:p>
        </p:txBody>
      </p:sp>
      <p:sp>
        <p:nvSpPr>
          <p:cNvPr id="79" name="TextBox 78"/>
          <p:cNvSpPr txBox="1"/>
          <p:nvPr/>
        </p:nvSpPr>
        <p:spPr>
          <a:xfrm>
            <a:off x="5419598" y="6634939"/>
            <a:ext cx="268229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/>
              <a:t>DAPS LATRINE PLAN WITH WHEELCHAIR ACCESS</a:t>
            </a:r>
            <a:endParaRPr lang="en-US" sz="900" b="1" dirty="0"/>
          </a:p>
        </p:txBody>
      </p:sp>
      <p:sp>
        <p:nvSpPr>
          <p:cNvPr id="81" name="TextBox 80"/>
          <p:cNvSpPr txBox="1"/>
          <p:nvPr/>
        </p:nvSpPr>
        <p:spPr>
          <a:xfrm>
            <a:off x="1345496" y="2584321"/>
            <a:ext cx="8921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SOLAR LAMP</a:t>
            </a:r>
            <a:endParaRPr lang="en-US" sz="900" dirty="0"/>
          </a:p>
        </p:txBody>
      </p:sp>
      <p:sp>
        <p:nvSpPr>
          <p:cNvPr id="83" name="TextBox 82"/>
          <p:cNvSpPr txBox="1"/>
          <p:nvPr/>
        </p:nvSpPr>
        <p:spPr>
          <a:xfrm>
            <a:off x="953775" y="4818250"/>
            <a:ext cx="7834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SOLAR LAMP</a:t>
            </a:r>
            <a:endParaRPr lang="en-US" sz="900" dirty="0"/>
          </a:p>
        </p:txBody>
      </p:sp>
      <p:sp>
        <p:nvSpPr>
          <p:cNvPr id="85" name="TextBox 84"/>
          <p:cNvSpPr txBox="1"/>
          <p:nvPr/>
        </p:nvSpPr>
        <p:spPr>
          <a:xfrm>
            <a:off x="5598050" y="4864744"/>
            <a:ext cx="7834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SOLAR LAMP</a:t>
            </a:r>
            <a:endParaRPr lang="en-US" sz="900" dirty="0"/>
          </a:p>
        </p:txBody>
      </p:sp>
      <p:sp>
        <p:nvSpPr>
          <p:cNvPr id="87" name="TextBox 86"/>
          <p:cNvSpPr txBox="1"/>
          <p:nvPr/>
        </p:nvSpPr>
        <p:spPr>
          <a:xfrm>
            <a:off x="5407356" y="1744292"/>
            <a:ext cx="7834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SOLAR LAMP</a:t>
            </a:r>
            <a:endParaRPr lang="en-US" sz="900" dirty="0"/>
          </a:p>
        </p:txBody>
      </p:sp>
      <p:sp>
        <p:nvSpPr>
          <p:cNvPr id="91" name="Rectangle 90"/>
          <p:cNvSpPr/>
          <p:nvPr/>
        </p:nvSpPr>
        <p:spPr>
          <a:xfrm rot="5400000">
            <a:off x="1353478" y="610656"/>
            <a:ext cx="1822579" cy="3192055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 rot="5400000">
            <a:off x="5905723" y="-473582"/>
            <a:ext cx="1808688" cy="3238521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1075645" y="1579801"/>
            <a:ext cx="232397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LANDING - SAME LEVEL AS LATRINE FLOOR</a:t>
            </a:r>
            <a:endParaRPr lang="en-US" sz="900" dirty="0"/>
          </a:p>
        </p:txBody>
      </p:sp>
      <p:sp>
        <p:nvSpPr>
          <p:cNvPr id="95" name="TextBox 94"/>
          <p:cNvSpPr txBox="1"/>
          <p:nvPr/>
        </p:nvSpPr>
        <p:spPr>
          <a:xfrm>
            <a:off x="5971561" y="0"/>
            <a:ext cx="1940655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RAMP (1:12 MAX SLOPE)</a:t>
            </a:r>
            <a:endParaRPr lang="en-US" sz="900" dirty="0"/>
          </a:p>
        </p:txBody>
      </p:sp>
      <p:sp>
        <p:nvSpPr>
          <p:cNvPr id="96" name="Rectangle 95"/>
          <p:cNvSpPr/>
          <p:nvPr/>
        </p:nvSpPr>
        <p:spPr>
          <a:xfrm>
            <a:off x="621130" y="360407"/>
            <a:ext cx="67882" cy="277420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3823414" y="330061"/>
            <a:ext cx="50800" cy="277708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1259700" y="6353224"/>
            <a:ext cx="1934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1.80m</a:t>
            </a:r>
            <a:endParaRPr lang="en-US" sz="900" dirty="0"/>
          </a:p>
        </p:txBody>
      </p:sp>
      <p:sp>
        <p:nvSpPr>
          <p:cNvPr id="99" name="TextBox 98"/>
          <p:cNvSpPr txBox="1"/>
          <p:nvPr/>
        </p:nvSpPr>
        <p:spPr>
          <a:xfrm rot="5400000">
            <a:off x="-684671" y="2045298"/>
            <a:ext cx="23063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1.00m TBC</a:t>
            </a:r>
            <a:endParaRPr lang="en-US" sz="900" dirty="0"/>
          </a:p>
        </p:txBody>
      </p:sp>
      <p:sp>
        <p:nvSpPr>
          <p:cNvPr id="100" name="TextBox 99"/>
          <p:cNvSpPr txBox="1"/>
          <p:nvPr/>
        </p:nvSpPr>
        <p:spPr>
          <a:xfrm>
            <a:off x="1214072" y="572228"/>
            <a:ext cx="1940655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RAMP (1:12 MAX SLOPE)</a:t>
            </a:r>
            <a:endParaRPr lang="en-US" sz="900" dirty="0"/>
          </a:p>
        </p:txBody>
      </p:sp>
      <p:sp>
        <p:nvSpPr>
          <p:cNvPr id="101" name="Rectangle 100"/>
          <p:cNvSpPr/>
          <p:nvPr/>
        </p:nvSpPr>
        <p:spPr>
          <a:xfrm>
            <a:off x="5178569" y="56230"/>
            <a:ext cx="46103" cy="196231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8397202" y="56969"/>
            <a:ext cx="46103" cy="196231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 rot="5400000">
            <a:off x="3901099" y="1017856"/>
            <a:ext cx="23063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1.00m TBC</a:t>
            </a:r>
            <a:endParaRPr lang="en-US" sz="900" dirty="0"/>
          </a:p>
        </p:txBody>
      </p:sp>
      <p:cxnSp>
        <p:nvCxnSpPr>
          <p:cNvPr id="105" name="Straight Connector 104"/>
          <p:cNvCxnSpPr/>
          <p:nvPr/>
        </p:nvCxnSpPr>
        <p:spPr>
          <a:xfrm flipH="1">
            <a:off x="337160" y="1295394"/>
            <a:ext cx="19596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353094" y="3107144"/>
            <a:ext cx="19596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396428" y="6333253"/>
            <a:ext cx="19596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4937357" y="235105"/>
            <a:ext cx="19596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4953291" y="2046855"/>
            <a:ext cx="19596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>
            <a:off x="4971225" y="6333414"/>
            <a:ext cx="19596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643173" y="6375998"/>
            <a:ext cx="0" cy="20235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3861513" y="6382348"/>
            <a:ext cx="0" cy="20235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5200783" y="6366571"/>
            <a:ext cx="0" cy="20235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8419500" y="6359574"/>
            <a:ext cx="0" cy="20235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Sun 124"/>
          <p:cNvSpPr/>
          <p:nvPr/>
        </p:nvSpPr>
        <p:spPr>
          <a:xfrm>
            <a:off x="6146866" y="1695217"/>
            <a:ext cx="367006" cy="346137"/>
          </a:xfrm>
          <a:prstGeom prst="su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Sun 125"/>
          <p:cNvSpPr/>
          <p:nvPr/>
        </p:nvSpPr>
        <p:spPr>
          <a:xfrm>
            <a:off x="592392" y="4893797"/>
            <a:ext cx="367006" cy="346137"/>
          </a:xfrm>
          <a:prstGeom prst="su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Sun 126"/>
          <p:cNvSpPr/>
          <p:nvPr/>
        </p:nvSpPr>
        <p:spPr>
          <a:xfrm>
            <a:off x="1623579" y="2779811"/>
            <a:ext cx="367006" cy="346137"/>
          </a:xfrm>
          <a:prstGeom prst="su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Sun 127"/>
          <p:cNvSpPr/>
          <p:nvPr/>
        </p:nvSpPr>
        <p:spPr>
          <a:xfrm>
            <a:off x="5236095" y="4822630"/>
            <a:ext cx="367006" cy="346137"/>
          </a:xfrm>
          <a:prstGeom prst="su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/>
          <p:cNvSpPr txBox="1"/>
          <p:nvPr/>
        </p:nvSpPr>
        <p:spPr>
          <a:xfrm>
            <a:off x="7055962" y="4195794"/>
            <a:ext cx="12701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HANDWASHING AND LAUNDRY POINT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223510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 rot="16200000">
            <a:off x="7250748" y="5113872"/>
            <a:ext cx="336907" cy="700241"/>
          </a:xfrm>
          <a:prstGeom prst="rect">
            <a:avLst/>
          </a:prstGeom>
          <a:pattFill prst="lgConfetti">
            <a:fgClr>
              <a:prstClr val="black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82021" y="4686300"/>
            <a:ext cx="871698" cy="609240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6200000">
            <a:off x="8226918" y="3367324"/>
            <a:ext cx="45719" cy="11611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257654" y="5849463"/>
            <a:ext cx="1934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1.80m</a:t>
            </a:r>
            <a:endParaRPr lang="en-US" sz="900" dirty="0"/>
          </a:p>
        </p:txBody>
      </p:sp>
      <p:sp>
        <p:nvSpPr>
          <p:cNvPr id="42" name="Rectangle 41"/>
          <p:cNvSpPr/>
          <p:nvPr/>
        </p:nvSpPr>
        <p:spPr>
          <a:xfrm rot="16200000">
            <a:off x="5570923" y="3850004"/>
            <a:ext cx="210848" cy="983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4211406" y="4004604"/>
            <a:ext cx="10373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HANDRAILS</a:t>
            </a:r>
            <a:endParaRPr lang="en-US" sz="900" dirty="0"/>
          </a:p>
        </p:txBody>
      </p:sp>
      <p:sp>
        <p:nvSpPr>
          <p:cNvPr id="45" name="TextBox 44"/>
          <p:cNvSpPr txBox="1"/>
          <p:nvPr/>
        </p:nvSpPr>
        <p:spPr>
          <a:xfrm>
            <a:off x="2433894" y="6519446"/>
            <a:ext cx="47908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DAPS LATRINE SIDE ELEVATION</a:t>
            </a:r>
            <a:endParaRPr lang="en-US" sz="16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8170059" y="1845831"/>
            <a:ext cx="7834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SOLAR LAMP</a:t>
            </a:r>
            <a:endParaRPr lang="en-US" sz="900" dirty="0"/>
          </a:p>
        </p:txBody>
      </p:sp>
      <p:sp>
        <p:nvSpPr>
          <p:cNvPr id="99" name="TextBox 98"/>
          <p:cNvSpPr txBox="1"/>
          <p:nvPr/>
        </p:nvSpPr>
        <p:spPr>
          <a:xfrm>
            <a:off x="3468946" y="5843110"/>
            <a:ext cx="23063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1.00m TBC</a:t>
            </a:r>
            <a:endParaRPr lang="en-US" sz="900" dirty="0"/>
          </a:p>
        </p:txBody>
      </p:sp>
      <p:cxnSp>
        <p:nvCxnSpPr>
          <p:cNvPr id="105" name="Straight Connector 104"/>
          <p:cNvCxnSpPr/>
          <p:nvPr/>
        </p:nvCxnSpPr>
        <p:spPr>
          <a:xfrm rot="16200000" flipH="1">
            <a:off x="3694502" y="2578751"/>
            <a:ext cx="19596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16200000" flipH="1">
            <a:off x="5506252" y="2562817"/>
            <a:ext cx="19596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16200000" flipH="1">
            <a:off x="8732361" y="2519483"/>
            <a:ext cx="19596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 flipV="1">
            <a:off x="8830342" y="5817710"/>
            <a:ext cx="1" cy="31232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Sun 125"/>
          <p:cNvSpPr/>
          <p:nvPr/>
        </p:nvSpPr>
        <p:spPr>
          <a:xfrm rot="16200000">
            <a:off x="8423742" y="2168119"/>
            <a:ext cx="367006" cy="346137"/>
          </a:xfrm>
          <a:prstGeom prst="su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Sun 126"/>
          <p:cNvSpPr/>
          <p:nvPr/>
        </p:nvSpPr>
        <p:spPr>
          <a:xfrm rot="16200000">
            <a:off x="5238316" y="1720091"/>
            <a:ext cx="367006" cy="346137"/>
          </a:xfrm>
          <a:prstGeom prst="su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782021" y="4294715"/>
            <a:ext cx="871698" cy="1000823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7224710" y="3562923"/>
            <a:ext cx="402607" cy="1732615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4559300" y="1629593"/>
            <a:ext cx="4394200" cy="52809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 flipV="1">
            <a:off x="8830343" y="2104191"/>
            <a:ext cx="1" cy="319134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V="1">
            <a:off x="5594887" y="1727200"/>
            <a:ext cx="1" cy="356833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4427209" y="1782331"/>
            <a:ext cx="7834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SOLAR LAMP</a:t>
            </a:r>
            <a:endParaRPr lang="en-US" sz="900" dirty="0"/>
          </a:p>
        </p:txBody>
      </p:sp>
      <p:cxnSp>
        <p:nvCxnSpPr>
          <p:cNvPr id="119" name="Straight Connector 118"/>
          <p:cNvCxnSpPr/>
          <p:nvPr/>
        </p:nvCxnSpPr>
        <p:spPr>
          <a:xfrm flipH="1">
            <a:off x="3781653" y="5296246"/>
            <a:ext cx="5048691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 rot="16200000">
            <a:off x="4656067" y="3040284"/>
            <a:ext cx="45719" cy="183192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 rot="16200000" flipH="1">
            <a:off x="7006464" y="4587073"/>
            <a:ext cx="1371212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Straight Connector 128"/>
          <p:cNvCxnSpPr/>
          <p:nvPr/>
        </p:nvCxnSpPr>
        <p:spPr>
          <a:xfrm flipH="1" flipV="1">
            <a:off x="5594886" y="5809831"/>
            <a:ext cx="1" cy="31232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H="1" flipV="1">
            <a:off x="3781652" y="5850222"/>
            <a:ext cx="1" cy="31232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5317365" y="3562923"/>
            <a:ext cx="1046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LOCK</a:t>
            </a:r>
            <a:endParaRPr lang="en-US" sz="900" dirty="0"/>
          </a:p>
        </p:txBody>
      </p:sp>
      <p:cxnSp>
        <p:nvCxnSpPr>
          <p:cNvPr id="132" name="Straight Connector 131"/>
          <p:cNvCxnSpPr/>
          <p:nvPr/>
        </p:nvCxnSpPr>
        <p:spPr>
          <a:xfrm flipH="1">
            <a:off x="1714811" y="5296247"/>
            <a:ext cx="2066844" cy="2026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1691951" y="5872260"/>
            <a:ext cx="1940655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RAMP (1:12 MAX SLOPE)</a:t>
            </a:r>
            <a:endParaRPr lang="en-US" sz="900" dirty="0"/>
          </a:p>
        </p:txBody>
      </p:sp>
      <p:sp>
        <p:nvSpPr>
          <p:cNvPr id="134" name="Rectangle 133"/>
          <p:cNvSpPr/>
          <p:nvPr/>
        </p:nvSpPr>
        <p:spPr>
          <a:xfrm rot="16200000" flipH="1">
            <a:off x="3118907" y="4568007"/>
            <a:ext cx="1371212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 rot="16200000" flipH="1">
            <a:off x="1029205" y="4790382"/>
            <a:ext cx="1371212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 rot="15900000">
            <a:off x="2641123" y="2883845"/>
            <a:ext cx="45719" cy="233182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 rot="5400000">
            <a:off x="2672605" y="4344079"/>
            <a:ext cx="196974" cy="2112561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0" name="Straight Connector 139"/>
          <p:cNvCxnSpPr/>
          <p:nvPr/>
        </p:nvCxnSpPr>
        <p:spPr>
          <a:xfrm flipH="1" flipV="1">
            <a:off x="1701702" y="5850222"/>
            <a:ext cx="1" cy="31232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 rot="16200000">
            <a:off x="6557916" y="2971351"/>
            <a:ext cx="54071" cy="19614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TextBox 140"/>
          <p:cNvSpPr txBox="1"/>
          <p:nvPr/>
        </p:nvSpPr>
        <p:spPr>
          <a:xfrm>
            <a:off x="7802093" y="4907141"/>
            <a:ext cx="85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RUBBISH </a:t>
            </a:r>
          </a:p>
          <a:p>
            <a:pPr algn="ctr"/>
            <a:r>
              <a:rPr lang="en-US" sz="900" dirty="0" smtClean="0"/>
              <a:t>BIN</a:t>
            </a:r>
            <a:endParaRPr lang="en-US" sz="900" dirty="0"/>
          </a:p>
        </p:txBody>
      </p:sp>
      <p:sp>
        <p:nvSpPr>
          <p:cNvPr id="142" name="TextBox 141"/>
          <p:cNvSpPr txBox="1"/>
          <p:nvPr/>
        </p:nvSpPr>
        <p:spPr>
          <a:xfrm>
            <a:off x="7802093" y="3924326"/>
            <a:ext cx="85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WATER CONTAINER</a:t>
            </a:r>
            <a:endParaRPr lang="en-US" sz="900" dirty="0"/>
          </a:p>
        </p:txBody>
      </p:sp>
      <p:sp>
        <p:nvSpPr>
          <p:cNvPr id="144" name="TextBox 143"/>
          <p:cNvSpPr txBox="1"/>
          <p:nvPr/>
        </p:nvSpPr>
        <p:spPr>
          <a:xfrm>
            <a:off x="7802093" y="4306353"/>
            <a:ext cx="8516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W.C.</a:t>
            </a:r>
            <a:endParaRPr lang="en-US" sz="900" dirty="0"/>
          </a:p>
        </p:txBody>
      </p:sp>
      <p:sp>
        <p:nvSpPr>
          <p:cNvPr id="145" name="TextBox 144"/>
          <p:cNvSpPr txBox="1"/>
          <p:nvPr/>
        </p:nvSpPr>
        <p:spPr>
          <a:xfrm>
            <a:off x="7081781" y="5609382"/>
            <a:ext cx="697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DRAINAGE</a:t>
            </a:r>
            <a:endParaRPr lang="en-US" sz="900" dirty="0"/>
          </a:p>
        </p:txBody>
      </p:sp>
      <p:sp>
        <p:nvSpPr>
          <p:cNvPr id="146" name="TextBox 145"/>
          <p:cNvSpPr txBox="1"/>
          <p:nvPr/>
        </p:nvSpPr>
        <p:spPr>
          <a:xfrm>
            <a:off x="6876501" y="3193591"/>
            <a:ext cx="1200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HANDWASHING  AND LAUNDRY  POINT</a:t>
            </a:r>
            <a:endParaRPr lang="en-US" sz="900" dirty="0"/>
          </a:p>
        </p:txBody>
      </p:sp>
      <p:sp>
        <p:nvSpPr>
          <p:cNvPr id="147" name="TextBox 146"/>
          <p:cNvSpPr txBox="1"/>
          <p:nvPr/>
        </p:nvSpPr>
        <p:spPr>
          <a:xfrm>
            <a:off x="3916845" y="4924782"/>
            <a:ext cx="156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L</a:t>
            </a:r>
            <a:r>
              <a:rPr lang="en-US" sz="900" dirty="0" smtClean="0"/>
              <a:t>ANDING - SAME LE</a:t>
            </a:r>
            <a:r>
              <a:rPr lang="en-US" sz="900" dirty="0" smtClean="0"/>
              <a:t>VEL AS LATRINE FLOOR</a:t>
            </a:r>
            <a:endParaRPr lang="en-US" sz="900" dirty="0"/>
          </a:p>
        </p:txBody>
      </p:sp>
      <p:cxnSp>
        <p:nvCxnSpPr>
          <p:cNvPr id="149" name="Straight Arrow Connector 148"/>
          <p:cNvCxnSpPr/>
          <p:nvPr/>
        </p:nvCxnSpPr>
        <p:spPr>
          <a:xfrm>
            <a:off x="8204466" y="5477814"/>
            <a:ext cx="0" cy="43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8204466" y="5401614"/>
            <a:ext cx="63857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VARIOUS LATRINE SYSTEMS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268996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 rot="16200000">
            <a:off x="7250748" y="5113872"/>
            <a:ext cx="336907" cy="700241"/>
          </a:xfrm>
          <a:prstGeom prst="rect">
            <a:avLst/>
          </a:prstGeom>
          <a:pattFill prst="lgConfetti">
            <a:fgClr>
              <a:prstClr val="black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82021" y="4686300"/>
            <a:ext cx="871698" cy="609240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6200000">
            <a:off x="8226918" y="3367324"/>
            <a:ext cx="45719" cy="11611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594888" y="5859152"/>
            <a:ext cx="1934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2.40m</a:t>
            </a:r>
            <a:endParaRPr lang="en-US" sz="900" dirty="0"/>
          </a:p>
        </p:txBody>
      </p:sp>
      <p:sp>
        <p:nvSpPr>
          <p:cNvPr id="42" name="Rectangle 41"/>
          <p:cNvSpPr/>
          <p:nvPr/>
        </p:nvSpPr>
        <p:spPr>
          <a:xfrm rot="16200000" flipV="1">
            <a:off x="4475081" y="3844185"/>
            <a:ext cx="227095" cy="9374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4211406" y="4004604"/>
            <a:ext cx="10373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HANDRAILS</a:t>
            </a:r>
            <a:endParaRPr lang="en-US" sz="900" dirty="0"/>
          </a:p>
        </p:txBody>
      </p:sp>
      <p:sp>
        <p:nvSpPr>
          <p:cNvPr id="45" name="TextBox 44"/>
          <p:cNvSpPr txBox="1"/>
          <p:nvPr/>
        </p:nvSpPr>
        <p:spPr>
          <a:xfrm>
            <a:off x="1257300" y="6481347"/>
            <a:ext cx="758574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DAPS LATRINE WI</a:t>
            </a:r>
            <a:r>
              <a:rPr lang="en-US" sz="1600" b="1" dirty="0" smtClean="0"/>
              <a:t>TH WHEELCHAIR ACCESS </a:t>
            </a:r>
            <a:r>
              <a:rPr lang="en-US" sz="1600" b="1" dirty="0" smtClean="0"/>
              <a:t>SIDE ELEVATION</a:t>
            </a:r>
            <a:endParaRPr lang="en-US" sz="16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8170059" y="1845831"/>
            <a:ext cx="7834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SOLAR LAMP</a:t>
            </a:r>
            <a:endParaRPr lang="en-US" sz="900" dirty="0"/>
          </a:p>
        </p:txBody>
      </p:sp>
      <p:sp>
        <p:nvSpPr>
          <p:cNvPr id="99" name="TextBox 98"/>
          <p:cNvSpPr txBox="1"/>
          <p:nvPr/>
        </p:nvSpPr>
        <p:spPr>
          <a:xfrm>
            <a:off x="2427546" y="5843110"/>
            <a:ext cx="23063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1.00m TBC</a:t>
            </a:r>
            <a:endParaRPr lang="en-US" sz="900" dirty="0"/>
          </a:p>
        </p:txBody>
      </p:sp>
      <p:cxnSp>
        <p:nvCxnSpPr>
          <p:cNvPr id="110" name="Straight Connector 109"/>
          <p:cNvCxnSpPr/>
          <p:nvPr/>
        </p:nvCxnSpPr>
        <p:spPr>
          <a:xfrm rot="16200000" flipH="1">
            <a:off x="8732361" y="2519483"/>
            <a:ext cx="19596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 flipV="1">
            <a:off x="8830342" y="5817710"/>
            <a:ext cx="1" cy="31232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Sun 125"/>
          <p:cNvSpPr/>
          <p:nvPr/>
        </p:nvSpPr>
        <p:spPr>
          <a:xfrm rot="16200000">
            <a:off x="8423742" y="2168119"/>
            <a:ext cx="367006" cy="346137"/>
          </a:xfrm>
          <a:prstGeom prst="su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782021" y="4294715"/>
            <a:ext cx="871698" cy="1000823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7224710" y="3562923"/>
            <a:ext cx="402607" cy="1732615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3340100" y="1629593"/>
            <a:ext cx="5613400" cy="52809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 flipV="1">
            <a:off x="8830343" y="2104191"/>
            <a:ext cx="1" cy="319134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V="1">
            <a:off x="4541756" y="1739425"/>
            <a:ext cx="1" cy="356833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3342167" y="1845831"/>
            <a:ext cx="7834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SOLAR LAMP</a:t>
            </a:r>
            <a:endParaRPr lang="en-US" sz="900" dirty="0"/>
          </a:p>
        </p:txBody>
      </p:sp>
      <p:cxnSp>
        <p:nvCxnSpPr>
          <p:cNvPr id="119" name="Straight Connector 118"/>
          <p:cNvCxnSpPr/>
          <p:nvPr/>
        </p:nvCxnSpPr>
        <p:spPr>
          <a:xfrm flipH="1" flipV="1">
            <a:off x="2727555" y="5276473"/>
            <a:ext cx="6102791" cy="1977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 rot="16200000">
            <a:off x="3600229" y="3040284"/>
            <a:ext cx="45719" cy="183192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 rot="16200000" flipH="1">
            <a:off x="7006464" y="4587073"/>
            <a:ext cx="1371212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Straight Connector 128"/>
          <p:cNvCxnSpPr/>
          <p:nvPr/>
        </p:nvCxnSpPr>
        <p:spPr>
          <a:xfrm flipH="1" flipV="1">
            <a:off x="4553486" y="5809831"/>
            <a:ext cx="1" cy="31232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H="1" flipV="1">
            <a:off x="2740252" y="5850222"/>
            <a:ext cx="1" cy="31232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4172758" y="3546678"/>
            <a:ext cx="1046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LOCK</a:t>
            </a:r>
            <a:endParaRPr lang="en-US" sz="900" dirty="0"/>
          </a:p>
        </p:txBody>
      </p:sp>
      <p:cxnSp>
        <p:nvCxnSpPr>
          <p:cNvPr id="132" name="Straight Connector 131"/>
          <p:cNvCxnSpPr/>
          <p:nvPr/>
        </p:nvCxnSpPr>
        <p:spPr>
          <a:xfrm flipH="1">
            <a:off x="660711" y="5296247"/>
            <a:ext cx="2066844" cy="2026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650551" y="5872260"/>
            <a:ext cx="1940655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RAMP (1:12 MAX SLOPE)</a:t>
            </a:r>
            <a:endParaRPr lang="en-US" sz="900" dirty="0"/>
          </a:p>
        </p:txBody>
      </p:sp>
      <p:sp>
        <p:nvSpPr>
          <p:cNvPr id="134" name="Rectangle 133"/>
          <p:cNvSpPr/>
          <p:nvPr/>
        </p:nvSpPr>
        <p:spPr>
          <a:xfrm rot="16200000" flipH="1">
            <a:off x="2049520" y="4627134"/>
            <a:ext cx="1371212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 rot="16200000" flipH="1">
            <a:off x="-65274" y="4836890"/>
            <a:ext cx="1371212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 rot="15900000">
            <a:off x="1571659" y="2937582"/>
            <a:ext cx="45719" cy="233182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 rot="5400000">
            <a:off x="1603215" y="4344080"/>
            <a:ext cx="196974" cy="2112561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0" name="Straight Connector 139"/>
          <p:cNvCxnSpPr/>
          <p:nvPr/>
        </p:nvCxnSpPr>
        <p:spPr>
          <a:xfrm flipH="1" flipV="1">
            <a:off x="660302" y="5850222"/>
            <a:ext cx="1" cy="31232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 rot="16200000">
            <a:off x="6026678" y="2440113"/>
            <a:ext cx="54072" cy="302391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TextBox 140"/>
          <p:cNvSpPr txBox="1"/>
          <p:nvPr/>
        </p:nvSpPr>
        <p:spPr>
          <a:xfrm>
            <a:off x="7802093" y="4907141"/>
            <a:ext cx="85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RUBBISH </a:t>
            </a:r>
          </a:p>
          <a:p>
            <a:pPr algn="ctr"/>
            <a:r>
              <a:rPr lang="en-US" sz="900" dirty="0" smtClean="0"/>
              <a:t>BIN</a:t>
            </a:r>
            <a:endParaRPr lang="en-US" sz="900" dirty="0"/>
          </a:p>
        </p:txBody>
      </p:sp>
      <p:sp>
        <p:nvSpPr>
          <p:cNvPr id="142" name="TextBox 141"/>
          <p:cNvSpPr txBox="1"/>
          <p:nvPr/>
        </p:nvSpPr>
        <p:spPr>
          <a:xfrm>
            <a:off x="7802093" y="3924326"/>
            <a:ext cx="85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WATER CONTAINER</a:t>
            </a:r>
            <a:endParaRPr lang="en-US" sz="900" dirty="0"/>
          </a:p>
        </p:txBody>
      </p:sp>
      <p:sp>
        <p:nvSpPr>
          <p:cNvPr id="144" name="TextBox 143"/>
          <p:cNvSpPr txBox="1"/>
          <p:nvPr/>
        </p:nvSpPr>
        <p:spPr>
          <a:xfrm>
            <a:off x="7802093" y="4306353"/>
            <a:ext cx="8516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W.C.</a:t>
            </a:r>
            <a:endParaRPr lang="en-US" sz="900" dirty="0"/>
          </a:p>
        </p:txBody>
      </p:sp>
      <p:sp>
        <p:nvSpPr>
          <p:cNvPr id="145" name="TextBox 144"/>
          <p:cNvSpPr txBox="1"/>
          <p:nvPr/>
        </p:nvSpPr>
        <p:spPr>
          <a:xfrm>
            <a:off x="7081781" y="5609382"/>
            <a:ext cx="697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DRAINAGE </a:t>
            </a:r>
            <a:endParaRPr lang="en-US" sz="900" dirty="0"/>
          </a:p>
        </p:txBody>
      </p:sp>
      <p:sp>
        <p:nvSpPr>
          <p:cNvPr id="146" name="TextBox 145"/>
          <p:cNvSpPr txBox="1"/>
          <p:nvPr/>
        </p:nvSpPr>
        <p:spPr>
          <a:xfrm>
            <a:off x="6876501" y="3193591"/>
            <a:ext cx="1200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HANDWASHING  AND LAUNDRY  POINT</a:t>
            </a:r>
            <a:endParaRPr lang="en-US" sz="900" dirty="0"/>
          </a:p>
        </p:txBody>
      </p:sp>
      <p:sp>
        <p:nvSpPr>
          <p:cNvPr id="147" name="TextBox 146"/>
          <p:cNvSpPr txBox="1"/>
          <p:nvPr/>
        </p:nvSpPr>
        <p:spPr>
          <a:xfrm>
            <a:off x="2794917" y="4907141"/>
            <a:ext cx="156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L</a:t>
            </a:r>
            <a:r>
              <a:rPr lang="en-US" sz="900" dirty="0" smtClean="0"/>
              <a:t>ANDING - SAME LE</a:t>
            </a:r>
            <a:r>
              <a:rPr lang="en-US" sz="900" dirty="0" smtClean="0"/>
              <a:t>VEL AS LATRINE FLOOR</a:t>
            </a:r>
            <a:endParaRPr lang="en-US" sz="900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8204466" y="5477814"/>
            <a:ext cx="0" cy="43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204466" y="5401614"/>
            <a:ext cx="63857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VARIOUS LATRINE SYSTEMS</a:t>
            </a:r>
            <a:endParaRPr lang="en-US" sz="900" dirty="0"/>
          </a:p>
        </p:txBody>
      </p:sp>
      <p:sp>
        <p:nvSpPr>
          <p:cNvPr id="59" name="Rectangle 58"/>
          <p:cNvSpPr/>
          <p:nvPr/>
        </p:nvSpPr>
        <p:spPr>
          <a:xfrm>
            <a:off x="4694157" y="4306353"/>
            <a:ext cx="2690836" cy="972940"/>
          </a:xfrm>
          <a:prstGeom prst="rect">
            <a:avLst/>
          </a:prstGeom>
          <a:noFill/>
          <a:ln w="6350">
            <a:solidFill>
              <a:srgbClr val="FF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094679" y="4722475"/>
            <a:ext cx="166649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FLOOR SPACE FOR TURNING A WHEELCHAIR  (1.5m DIA)</a:t>
            </a:r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62" name="Sun 61"/>
          <p:cNvSpPr/>
          <p:nvPr/>
        </p:nvSpPr>
        <p:spPr>
          <a:xfrm rot="16200000">
            <a:off x="4162323" y="1771514"/>
            <a:ext cx="367006" cy="346137"/>
          </a:xfrm>
          <a:prstGeom prst="su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75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nnex E3 - DAPSS toilet standard drawing concep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0"/>
            <a:ext cx="822598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294496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/>
              <a:t>VRCS DAPS LATRINE DESIGN FROM MHM WORKSHOP</a:t>
            </a:r>
          </a:p>
          <a:p>
            <a:pPr algn="ctr"/>
            <a:r>
              <a:rPr lang="en-US" sz="900" b="1" dirty="0" smtClean="0"/>
              <a:t>28/3/19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549887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616BE0B997C04EAE9544C183727D25" ma:contentTypeVersion="6" ma:contentTypeDescription="Create a new document." ma:contentTypeScope="" ma:versionID="d3aa88dae1ba0be5f0e3a4f1bf5b6dbe">
  <xsd:schema xmlns:xsd="http://www.w3.org/2001/XMLSchema" xmlns:xs="http://www.w3.org/2001/XMLSchema" xmlns:p="http://schemas.microsoft.com/office/2006/metadata/properties" xmlns:ns2="1368d6b4-2218-41b0-ba40-7253a8c4f0b0" xmlns:ns3="72353b7a-8b65-4acf-8d5b-ddb0cbb46112" targetNamespace="http://schemas.microsoft.com/office/2006/metadata/properties" ma:root="true" ma:fieldsID="f435a5e9f3f98c51ee7d0518eeedd82d" ns2:_="" ns3:_="">
    <xsd:import namespace="1368d6b4-2218-41b0-ba40-7253a8c4f0b0"/>
    <xsd:import namespace="72353b7a-8b65-4acf-8d5b-ddb0cbb461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8d6b4-2218-41b0-ba40-7253a8c4f0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53b7a-8b65-4acf-8d5b-ddb0cbb4611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A9CF5A-914F-4520-A1DE-C26A27C7CE5B}"/>
</file>

<file path=customXml/itemProps2.xml><?xml version="1.0" encoding="utf-8"?>
<ds:datastoreItem xmlns:ds="http://schemas.openxmlformats.org/officeDocument/2006/customXml" ds:itemID="{0A515387-01A2-4DFC-A12E-24C7A9678C8C}"/>
</file>

<file path=customXml/itemProps3.xml><?xml version="1.0" encoding="utf-8"?>
<ds:datastoreItem xmlns:ds="http://schemas.openxmlformats.org/officeDocument/2006/customXml" ds:itemID="{C6A4A288-3D5C-420D-914B-2E9C11EF5DE3}"/>
</file>

<file path=docProps/app.xml><?xml version="1.0" encoding="utf-8"?>
<Properties xmlns="http://schemas.openxmlformats.org/officeDocument/2006/extended-properties" xmlns:vt="http://schemas.openxmlformats.org/officeDocument/2006/docPropsVTypes">
  <TotalTime>1686</TotalTime>
  <Words>202</Words>
  <Application>Microsoft Macintosh PowerPoint</Application>
  <PresentationFormat>On-screen Show (4:3)</PresentationFormat>
  <Paragraphs>73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Bryan</dc:creator>
  <cp:lastModifiedBy>Stuart Bryan</cp:lastModifiedBy>
  <cp:revision>28</cp:revision>
  <dcterms:created xsi:type="dcterms:W3CDTF">2019-04-30T01:09:55Z</dcterms:created>
  <dcterms:modified xsi:type="dcterms:W3CDTF">2019-05-01T05:16:46Z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0x0101008A616BE0B997C04EAE9544C183727D25</vt:lpwstr>
  </property>
</Properties>
</file>