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8" r:id="rId5"/>
    <p:sldId id="340" r:id="rId6"/>
    <p:sldId id="446" r:id="rId7"/>
    <p:sldId id="267" r:id="rId8"/>
    <p:sldId id="344" r:id="rId9"/>
    <p:sldId id="348" r:id="rId10"/>
    <p:sldId id="419" r:id="rId11"/>
    <p:sldId id="451" r:id="rId12"/>
    <p:sldId id="456" r:id="rId13"/>
    <p:sldId id="488" r:id="rId14"/>
    <p:sldId id="479" r:id="rId15"/>
    <p:sldId id="461" r:id="rId16"/>
    <p:sldId id="375" r:id="rId17"/>
    <p:sldId id="376" r:id="rId18"/>
    <p:sldId id="378" r:id="rId19"/>
    <p:sldId id="460" r:id="rId20"/>
    <p:sldId id="465" r:id="rId21"/>
    <p:sldId id="477" r:id="rId22"/>
    <p:sldId id="482" r:id="rId23"/>
    <p:sldId id="480" r:id="rId24"/>
    <p:sldId id="470" r:id="rId25"/>
    <p:sldId id="478" r:id="rId26"/>
    <p:sldId id="483" r:id="rId27"/>
    <p:sldId id="484" r:id="rId28"/>
    <p:sldId id="485" r:id="rId29"/>
    <p:sldId id="486" r:id="rId30"/>
    <p:sldId id="487" r:id="rId31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akwell, Lucy (CDC/DDPHSIS/CGH/GID)" initials="BL(" lastIdx="3" clrIdx="0">
    <p:extLst>
      <p:ext uri="{19B8F6BF-5375-455C-9EA6-DF929625EA0E}">
        <p15:presenceInfo xmlns:p15="http://schemas.microsoft.com/office/powerpoint/2012/main" userId="S::xdc3@cdc.gov::e9b5c1a3-ce84-4069-9acd-6a2c6a5ccc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933BF-9328-3BE7-AEF7-C067C9890084}" v="17" dt="2022-06-28T14:29:36.376"/>
    <p1510:client id="{2D6A0E20-B780-832D-B1EE-69796A5F18EE}" v="163" dt="2022-09-30T11:15:32.552"/>
    <p1510:client id="{2EBEEC04-D3CE-7FD4-8FBE-F11E40605AFF}" v="3" dt="2022-06-28T14:32:41.976"/>
    <p1510:client id="{8364DD5E-E740-B4E9-E65F-BF5155D4EA57}" v="1" dt="2022-06-28T11:46:28.309"/>
    <p1510:client id="{BFB4BD3F-E0AA-3C69-3101-8F855C74EA48}" v="1" dt="2022-07-25T10:44:52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oga" userId="S::moroga_gmail.com#ext#@ifrcorg.onmicrosoft.com::b0f2eddc-91e3-4a79-8416-05c03f61bfa6" providerId="AD" clId="Web-{8364DD5E-E740-B4E9-E65F-BF5155D4EA57}"/>
    <pc:docChg chg="delSld">
      <pc:chgData name="moroga" userId="S::moroga_gmail.com#ext#@ifrcorg.onmicrosoft.com::b0f2eddc-91e3-4a79-8416-05c03f61bfa6" providerId="AD" clId="Web-{8364DD5E-E740-B4E9-E65F-BF5155D4EA57}" dt="2022-06-28T11:46:28.309" v="0"/>
      <pc:docMkLst>
        <pc:docMk/>
      </pc:docMkLst>
      <pc:sldChg chg="del">
        <pc:chgData name="moroga" userId="S::moroga_gmail.com#ext#@ifrcorg.onmicrosoft.com::b0f2eddc-91e3-4a79-8416-05c03f61bfa6" providerId="AD" clId="Web-{8364DD5E-E740-B4E9-E65F-BF5155D4EA57}" dt="2022-06-28T11:46:28.309" v="0"/>
        <pc:sldMkLst>
          <pc:docMk/>
          <pc:sldMk cId="1563296151" sldId="257"/>
        </pc:sldMkLst>
      </pc:sldChg>
    </pc:docChg>
  </pc:docChgLst>
  <pc:docChgLst>
    <pc:chgData name="Guest User" userId="S::urn:spo:anon#9e6d4271d1138eab7c7937fd05940304e85f604e567ecedb924829e6a840756d::" providerId="AD" clId="Web-{2D6A0E20-B780-832D-B1EE-69796A5F18EE}"/>
    <pc:docChg chg="addSld delSld modSld">
      <pc:chgData name="Guest User" userId="S::urn:spo:anon#9e6d4271d1138eab7c7937fd05940304e85f604e567ecedb924829e6a840756d::" providerId="AD" clId="Web-{2D6A0E20-B780-832D-B1EE-69796A5F18EE}" dt="2022-09-30T11:15:32.552" v="103"/>
      <pc:docMkLst>
        <pc:docMk/>
      </pc:docMkLst>
      <pc:sldChg chg="addSp delSp modSp new del">
        <pc:chgData name="Guest User" userId="S::urn:spo:anon#9e6d4271d1138eab7c7937fd05940304e85f604e567ecedb924829e6a840756d::" providerId="AD" clId="Web-{2D6A0E20-B780-832D-B1EE-69796A5F18EE}" dt="2022-09-30T11:09:49.011" v="5"/>
        <pc:sldMkLst>
          <pc:docMk/>
          <pc:sldMk cId="1197489552" sldId="488"/>
        </pc:sldMkLst>
        <pc:spChg chg="add del mod">
          <ac:chgData name="Guest User" userId="S::urn:spo:anon#9e6d4271d1138eab7c7937fd05940304e85f604e567ecedb924829e6a840756d::" providerId="AD" clId="Web-{2D6A0E20-B780-832D-B1EE-69796A5F18EE}" dt="2022-09-30T11:09:48.042" v="4"/>
          <ac:spMkLst>
            <pc:docMk/>
            <pc:sldMk cId="1197489552" sldId="488"/>
            <ac:spMk id="4" creationId="{CBC9CCB2-C2C9-0BB3-2A40-3796F67D1939}"/>
          </ac:spMkLst>
        </pc:spChg>
      </pc:sldChg>
      <pc:sldChg chg="addSp delSp modSp new">
        <pc:chgData name="Guest User" userId="S::urn:spo:anon#9e6d4271d1138eab7c7937fd05940304e85f604e567ecedb924829e6a840756d::" providerId="AD" clId="Web-{2D6A0E20-B780-832D-B1EE-69796A5F18EE}" dt="2022-09-30T11:15:32.552" v="103"/>
        <pc:sldMkLst>
          <pc:docMk/>
          <pc:sldMk cId="3563052552" sldId="488"/>
        </pc:sldMkLst>
        <pc:spChg chg="mod">
          <ac:chgData name="Guest User" userId="S::urn:spo:anon#9e6d4271d1138eab7c7937fd05940304e85f604e567ecedb924829e6a840756d::" providerId="AD" clId="Web-{2D6A0E20-B780-832D-B1EE-69796A5F18EE}" dt="2022-09-30T11:10:24.295" v="8" actId="20577"/>
          <ac:spMkLst>
            <pc:docMk/>
            <pc:sldMk cId="3563052552" sldId="488"/>
            <ac:spMk id="2" creationId="{3CB8FE70-C7C6-4A34-8967-ABB1F98665E3}"/>
          </ac:spMkLst>
        </pc:spChg>
        <pc:spChg chg="del">
          <ac:chgData name="Guest User" userId="S::urn:spo:anon#9e6d4271d1138eab7c7937fd05940304e85f604e567ecedb924829e6a840756d::" providerId="AD" clId="Web-{2D6A0E20-B780-832D-B1EE-69796A5F18EE}" dt="2022-09-30T11:10:26.889" v="9"/>
          <ac:spMkLst>
            <pc:docMk/>
            <pc:sldMk cId="3563052552" sldId="488"/>
            <ac:spMk id="3" creationId="{F43176CA-0F2E-EB98-905C-4219D269F8FB}"/>
          </ac:spMkLst>
        </pc:spChg>
        <pc:spChg chg="add mod">
          <ac:chgData name="Guest User" userId="S::urn:spo:anon#9e6d4271d1138eab7c7937fd05940304e85f604e567ecedb924829e6a840756d::" providerId="AD" clId="Web-{2D6A0E20-B780-832D-B1EE-69796A5F18EE}" dt="2022-09-30T11:14:30.313" v="99" actId="20577"/>
          <ac:spMkLst>
            <pc:docMk/>
            <pc:sldMk cId="3563052552" sldId="488"/>
            <ac:spMk id="7" creationId="{5DC9BE26-E08C-F584-1B13-787B76D1BCFC}"/>
          </ac:spMkLst>
        </pc:spChg>
        <pc:spChg chg="add mod">
          <ac:chgData name="Guest User" userId="S::urn:spo:anon#9e6d4271d1138eab7c7937fd05940304e85f604e567ecedb924829e6a840756d::" providerId="AD" clId="Web-{2D6A0E20-B780-832D-B1EE-69796A5F18EE}" dt="2022-09-30T11:13:20.714" v="92" actId="14100"/>
          <ac:spMkLst>
            <pc:docMk/>
            <pc:sldMk cId="3563052552" sldId="488"/>
            <ac:spMk id="8" creationId="{861E5BA9-C49A-C8D6-B1D7-C46638468FB1}"/>
          </ac:spMkLst>
        </pc:spChg>
        <pc:graphicFrameChg chg="add del mod ord modGraphic">
          <ac:chgData name="Guest User" userId="S::urn:spo:anon#9e6d4271d1138eab7c7937fd05940304e85f604e567ecedb924829e6a840756d::" providerId="AD" clId="Web-{2D6A0E20-B780-832D-B1EE-69796A5F18EE}" dt="2022-09-30T11:11:53.583" v="80"/>
          <ac:graphicFrameMkLst>
            <pc:docMk/>
            <pc:sldMk cId="3563052552" sldId="488"/>
            <ac:graphicFrameMk id="5" creationId="{875EBEC4-885F-CC75-3379-951885C3993E}"/>
          </ac:graphicFrameMkLst>
        </pc:graphicFrameChg>
        <pc:graphicFrameChg chg="add mod modGraphic">
          <ac:chgData name="Guest User" userId="S::urn:spo:anon#9e6d4271d1138eab7c7937fd05940304e85f604e567ecedb924829e6a840756d::" providerId="AD" clId="Web-{2D6A0E20-B780-832D-B1EE-69796A5F18EE}" dt="2022-09-30T11:15:32.552" v="103"/>
          <ac:graphicFrameMkLst>
            <pc:docMk/>
            <pc:sldMk cId="3563052552" sldId="488"/>
            <ac:graphicFrameMk id="10" creationId="{BC200D8F-D27D-9B48-700D-CC673940EDDE}"/>
          </ac:graphicFrameMkLst>
        </pc:graphicFrameChg>
      </pc:sldChg>
    </pc:docChg>
  </pc:docChgLst>
  <pc:docChgLst>
    <pc:chgData name="moroga" userId="S::moroga_gmail.com#ext#@ifrcorg.onmicrosoft.com::b0f2eddc-91e3-4a79-8416-05c03f61bfa6" providerId="AD" clId="Web-{1B0933BF-9328-3BE7-AEF7-C067C9890084}"/>
    <pc:docChg chg="modSld">
      <pc:chgData name="moroga" userId="S::moroga_gmail.com#ext#@ifrcorg.onmicrosoft.com::b0f2eddc-91e3-4a79-8416-05c03f61bfa6" providerId="AD" clId="Web-{1B0933BF-9328-3BE7-AEF7-C067C9890084}" dt="2022-06-28T14:29:36.376" v="14" actId="1076"/>
      <pc:docMkLst>
        <pc:docMk/>
      </pc:docMkLst>
      <pc:sldChg chg="addSp modSp">
        <pc:chgData name="moroga" userId="S::moroga_gmail.com#ext#@ifrcorg.onmicrosoft.com::b0f2eddc-91e3-4a79-8416-05c03f61bfa6" providerId="AD" clId="Web-{1B0933BF-9328-3BE7-AEF7-C067C9890084}" dt="2022-06-28T14:28:24.405" v="2" actId="1076"/>
        <pc:sldMkLst>
          <pc:docMk/>
          <pc:sldMk cId="3282173084" sldId="375"/>
        </pc:sldMkLst>
        <pc:picChg chg="add mod">
          <ac:chgData name="moroga" userId="S::moroga_gmail.com#ext#@ifrcorg.onmicrosoft.com::b0f2eddc-91e3-4a79-8416-05c03f61bfa6" providerId="AD" clId="Web-{1B0933BF-9328-3BE7-AEF7-C067C9890084}" dt="2022-06-28T14:28:24.405" v="2" actId="1076"/>
          <ac:picMkLst>
            <pc:docMk/>
            <pc:sldMk cId="3282173084" sldId="375"/>
            <ac:picMk id="3" creationId="{FC8C8ABD-1ADC-7BC9-784E-40DA22E6912B}"/>
          </ac:picMkLst>
        </pc:picChg>
      </pc:sldChg>
      <pc:sldChg chg="addSp modSp">
        <pc:chgData name="moroga" userId="S::moroga_gmail.com#ext#@ifrcorg.onmicrosoft.com::b0f2eddc-91e3-4a79-8416-05c03f61bfa6" providerId="AD" clId="Web-{1B0933BF-9328-3BE7-AEF7-C067C9890084}" dt="2022-06-28T14:28:48.281" v="6" actId="1076"/>
        <pc:sldMkLst>
          <pc:docMk/>
          <pc:sldMk cId="1866787953" sldId="376"/>
        </pc:sldMkLst>
        <pc:spChg chg="mod">
          <ac:chgData name="moroga" userId="S::moroga_gmail.com#ext#@ifrcorg.onmicrosoft.com::b0f2eddc-91e3-4a79-8416-05c03f61bfa6" providerId="AD" clId="Web-{1B0933BF-9328-3BE7-AEF7-C067C9890084}" dt="2022-06-28T14:28:30.952" v="3" actId="20577"/>
          <ac:spMkLst>
            <pc:docMk/>
            <pc:sldMk cId="1866787953" sldId="376"/>
            <ac:spMk id="26" creationId="{00000000-0000-0000-0000-000000000000}"/>
          </ac:spMkLst>
        </pc:spChg>
        <pc:picChg chg="add mod">
          <ac:chgData name="moroga" userId="S::moroga_gmail.com#ext#@ifrcorg.onmicrosoft.com::b0f2eddc-91e3-4a79-8416-05c03f61bfa6" providerId="AD" clId="Web-{1B0933BF-9328-3BE7-AEF7-C067C9890084}" dt="2022-06-28T14:28:48.281" v="6" actId="1076"/>
          <ac:picMkLst>
            <pc:docMk/>
            <pc:sldMk cId="1866787953" sldId="376"/>
            <ac:picMk id="4" creationId="{EDE45481-58F4-FF7B-5759-AE00A9F6B866}"/>
          </ac:picMkLst>
        </pc:picChg>
      </pc:sldChg>
      <pc:sldChg chg="addSp modSp">
        <pc:chgData name="moroga" userId="S::moroga_gmail.com#ext#@ifrcorg.onmicrosoft.com::b0f2eddc-91e3-4a79-8416-05c03f61bfa6" providerId="AD" clId="Web-{1B0933BF-9328-3BE7-AEF7-C067C9890084}" dt="2022-06-28T14:29:11.360" v="10" actId="1076"/>
        <pc:sldMkLst>
          <pc:docMk/>
          <pc:sldMk cId="4207257084" sldId="378"/>
        </pc:sldMkLst>
        <pc:picChg chg="add mod">
          <ac:chgData name="moroga" userId="S::moroga_gmail.com#ext#@ifrcorg.onmicrosoft.com::b0f2eddc-91e3-4a79-8416-05c03f61bfa6" providerId="AD" clId="Web-{1B0933BF-9328-3BE7-AEF7-C067C9890084}" dt="2022-06-28T14:29:11.360" v="10" actId="1076"/>
          <ac:picMkLst>
            <pc:docMk/>
            <pc:sldMk cId="4207257084" sldId="378"/>
            <ac:picMk id="3" creationId="{D0914ED2-52CA-5F99-23F4-8D55B28A07D8}"/>
          </ac:picMkLst>
        </pc:picChg>
      </pc:sldChg>
      <pc:sldChg chg="addSp modSp">
        <pc:chgData name="moroga" userId="S::moroga_gmail.com#ext#@ifrcorg.onmicrosoft.com::b0f2eddc-91e3-4a79-8416-05c03f61bfa6" providerId="AD" clId="Web-{1B0933BF-9328-3BE7-AEF7-C067C9890084}" dt="2022-06-28T14:29:27.861" v="12" actId="1076"/>
        <pc:sldMkLst>
          <pc:docMk/>
          <pc:sldMk cId="2539420298" sldId="465"/>
        </pc:sldMkLst>
        <pc:picChg chg="add mod">
          <ac:chgData name="moroga" userId="S::moroga_gmail.com#ext#@ifrcorg.onmicrosoft.com::b0f2eddc-91e3-4a79-8416-05c03f61bfa6" providerId="AD" clId="Web-{1B0933BF-9328-3BE7-AEF7-C067C9890084}" dt="2022-06-28T14:29:27.861" v="12" actId="1076"/>
          <ac:picMkLst>
            <pc:docMk/>
            <pc:sldMk cId="2539420298" sldId="465"/>
            <ac:picMk id="6" creationId="{37C1511D-A74A-BF6F-A01E-281F762EC38D}"/>
          </ac:picMkLst>
        </pc:picChg>
      </pc:sldChg>
      <pc:sldChg chg="addSp modSp">
        <pc:chgData name="moroga" userId="S::moroga_gmail.com#ext#@ifrcorg.onmicrosoft.com::b0f2eddc-91e3-4a79-8416-05c03f61bfa6" providerId="AD" clId="Web-{1B0933BF-9328-3BE7-AEF7-C067C9890084}" dt="2022-06-28T14:29:36.376" v="14" actId="1076"/>
        <pc:sldMkLst>
          <pc:docMk/>
          <pc:sldMk cId="1556015226" sldId="477"/>
        </pc:sldMkLst>
        <pc:picChg chg="add mod">
          <ac:chgData name="moroga" userId="S::moroga_gmail.com#ext#@ifrcorg.onmicrosoft.com::b0f2eddc-91e3-4a79-8416-05c03f61bfa6" providerId="AD" clId="Web-{1B0933BF-9328-3BE7-AEF7-C067C9890084}" dt="2022-06-28T14:29:36.376" v="14" actId="1076"/>
          <ac:picMkLst>
            <pc:docMk/>
            <pc:sldMk cId="1556015226" sldId="477"/>
            <ac:picMk id="11" creationId="{0DD9C5CE-8571-5B6A-EA9B-D5FB4D7D36DB}"/>
          </ac:picMkLst>
        </pc:picChg>
      </pc:sldChg>
    </pc:docChg>
  </pc:docChgLst>
  <pc:docChgLst>
    <pc:chgData name="moroga" userId="S::moroga_gmail.com#ext#@ifrcorg.onmicrosoft.com::b0f2eddc-91e3-4a79-8416-05c03f61bfa6" providerId="AD" clId="Web-{2EBEEC04-D3CE-7FD4-8FBE-F11E40605AFF}"/>
    <pc:docChg chg="modSld">
      <pc:chgData name="moroga" userId="S::moroga_gmail.com#ext#@ifrcorg.onmicrosoft.com::b0f2eddc-91e3-4a79-8416-05c03f61bfa6" providerId="AD" clId="Web-{2EBEEC04-D3CE-7FD4-8FBE-F11E40605AFF}" dt="2022-06-28T14:32:41.976" v="2" actId="1076"/>
      <pc:docMkLst>
        <pc:docMk/>
      </pc:docMkLst>
      <pc:sldChg chg="delSp">
        <pc:chgData name="moroga" userId="S::moroga_gmail.com#ext#@ifrcorg.onmicrosoft.com::b0f2eddc-91e3-4a79-8416-05c03f61bfa6" providerId="AD" clId="Web-{2EBEEC04-D3CE-7FD4-8FBE-F11E40605AFF}" dt="2022-06-28T14:32:07.302" v="0"/>
        <pc:sldMkLst>
          <pc:docMk/>
          <pc:sldMk cId="2539420298" sldId="465"/>
        </pc:sldMkLst>
        <pc:picChg chg="del">
          <ac:chgData name="moroga" userId="S::moroga_gmail.com#ext#@ifrcorg.onmicrosoft.com::b0f2eddc-91e3-4a79-8416-05c03f61bfa6" providerId="AD" clId="Web-{2EBEEC04-D3CE-7FD4-8FBE-F11E40605AFF}" dt="2022-06-28T14:32:07.302" v="0"/>
          <ac:picMkLst>
            <pc:docMk/>
            <pc:sldMk cId="2539420298" sldId="465"/>
            <ac:picMk id="6" creationId="{37C1511D-A74A-BF6F-A01E-281F762EC38D}"/>
          </ac:picMkLst>
        </pc:picChg>
      </pc:sldChg>
      <pc:sldChg chg="delSp">
        <pc:chgData name="moroga" userId="S::moroga_gmail.com#ext#@ifrcorg.onmicrosoft.com::b0f2eddc-91e3-4a79-8416-05c03f61bfa6" providerId="AD" clId="Web-{2EBEEC04-D3CE-7FD4-8FBE-F11E40605AFF}" dt="2022-06-28T14:32:16.412" v="1"/>
        <pc:sldMkLst>
          <pc:docMk/>
          <pc:sldMk cId="1556015226" sldId="477"/>
        </pc:sldMkLst>
        <pc:picChg chg="del">
          <ac:chgData name="moroga" userId="S::moroga_gmail.com#ext#@ifrcorg.onmicrosoft.com::b0f2eddc-91e3-4a79-8416-05c03f61bfa6" providerId="AD" clId="Web-{2EBEEC04-D3CE-7FD4-8FBE-F11E40605AFF}" dt="2022-06-28T14:32:16.412" v="1"/>
          <ac:picMkLst>
            <pc:docMk/>
            <pc:sldMk cId="1556015226" sldId="477"/>
            <ac:picMk id="11" creationId="{0DD9C5CE-8571-5B6A-EA9B-D5FB4D7D36DB}"/>
          </ac:picMkLst>
        </pc:picChg>
      </pc:sldChg>
      <pc:sldChg chg="modSp">
        <pc:chgData name="moroga" userId="S::moroga_gmail.com#ext#@ifrcorg.onmicrosoft.com::b0f2eddc-91e3-4a79-8416-05c03f61bfa6" providerId="AD" clId="Web-{2EBEEC04-D3CE-7FD4-8FBE-F11E40605AFF}" dt="2022-06-28T14:32:41.976" v="2" actId="1076"/>
        <pc:sldMkLst>
          <pc:docMk/>
          <pc:sldMk cId="971348559" sldId="482"/>
        </pc:sldMkLst>
        <pc:picChg chg="mod">
          <ac:chgData name="moroga" userId="S::moroga_gmail.com#ext#@ifrcorg.onmicrosoft.com::b0f2eddc-91e3-4a79-8416-05c03f61bfa6" providerId="AD" clId="Web-{2EBEEC04-D3CE-7FD4-8FBE-F11E40605AFF}" dt="2022-06-28T14:32:41.976" v="2" actId="1076"/>
          <ac:picMkLst>
            <pc:docMk/>
            <pc:sldMk cId="971348559" sldId="482"/>
            <ac:picMk id="4" creationId="{4CD5D800-7A09-414A-BE4A-00744A4B8A02}"/>
          </ac:picMkLst>
        </pc:picChg>
      </pc:sldChg>
    </pc:docChg>
  </pc:docChgLst>
  <pc:docChgLst>
    <pc:chgData name="Guest User" userId="S::urn:spo:anon#9e6d4271d1138eab7c7937fd05940304e85f604e567ecedb924829e6a840756d::" providerId="AD" clId="Web-{BFB4BD3F-E0AA-3C69-3101-8F855C74EA48}"/>
    <pc:docChg chg="modSld">
      <pc:chgData name="Guest User" userId="S::urn:spo:anon#9e6d4271d1138eab7c7937fd05940304e85f604e567ecedb924829e6a840756d::" providerId="AD" clId="Web-{BFB4BD3F-E0AA-3C69-3101-8F855C74EA48}" dt="2022-07-25T10:44:52.661" v="0"/>
      <pc:docMkLst>
        <pc:docMk/>
      </pc:docMkLst>
      <pc:sldChg chg="addSp">
        <pc:chgData name="Guest User" userId="S::urn:spo:anon#9e6d4271d1138eab7c7937fd05940304e85f604e567ecedb924829e6a840756d::" providerId="AD" clId="Web-{BFB4BD3F-E0AA-3C69-3101-8F855C74EA48}" dt="2022-07-25T10:44:52.661" v="0"/>
        <pc:sldMkLst>
          <pc:docMk/>
          <pc:sldMk cId="746527063" sldId="258"/>
        </pc:sldMkLst>
        <pc:spChg chg="add">
          <ac:chgData name="Guest User" userId="S::urn:spo:anon#9e6d4271d1138eab7c7937fd05940304e85f604e567ecedb924829e6a840756d::" providerId="AD" clId="Web-{BFB4BD3F-E0AA-3C69-3101-8F855C74EA48}" dt="2022-07-25T10:44:52.661" v="0"/>
          <ac:spMkLst>
            <pc:docMk/>
            <pc:sldMk cId="746527063" sldId="258"/>
            <ac:spMk id="2" creationId="{5A13994B-C8ED-56BD-94A0-4FE8CEA3D3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F7B98-C012-8B4D-BFFF-B67AE1732DD0}" type="datetimeFigureOut">
              <a:rPr lang="en-FR" smtClean="0"/>
              <a:t>1/18/23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A8D8-DC6F-7443-A425-2785EA21135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877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Register</a:t>
            </a:r>
            <a:r>
              <a:rPr lang="nb-NO" baseline="0" dirty="0"/>
              <a:t> participants</a:t>
            </a:r>
          </a:p>
          <a:p>
            <a:r>
              <a:rPr lang="nb-NO" baseline="0" dirty="0"/>
              <a:t>Official opening and recitals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5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most cases, people get infected :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With unsafe drinking water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participating to mass gathering (and eating)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participating to a funeral without proper handling of the body and belongings or during funeral meals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taking care of the sick patient at home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going to the health facility and being in contact with sick patients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Because they have a particular risk/ exposure linked to their profession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most cases, people get infected :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With unsafe drinking water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participating to mass gathering (and eating)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participating to a funeral without proper handling of the body and belongings or during funeral meals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taking care of the sick patient at home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going to the health facility and being in contact with sick patients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Because they have a particular risk/ exposure linked to their profession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5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most cases, people get infected :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With unsafe drinking water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participating to mass gathering (and eating)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participating to a funeral without proper handling of the body and belongings or during funeral meals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taking care of the sick patient at home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While going to the health facility and being in contact with sick patients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Because they have a particular risk/ exposure linked to their profession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7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1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did you think about the film?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Did it change your perception of the disease  / the words you associate with cholera?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Raise the issue that you do not see cholera, unlike in the film.</a:t>
            </a:r>
          </a:p>
          <a:p>
            <a:pPr algn="just"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1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2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means that if you see some cases, there might be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0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Schema de ORS </a:t>
            </a:r>
            <a:r>
              <a:rPr lang="mr-IN" dirty="0"/>
              <a:t>–</a:t>
            </a:r>
            <a:r>
              <a:rPr lang="en-US" dirty="0"/>
              <a:t> Préparation d’une solution </a:t>
            </a:r>
            <a:r>
              <a:rPr lang="en-US" dirty="0" err="1"/>
              <a:t>Sucrée</a:t>
            </a:r>
            <a:r>
              <a:rPr lang="en-US" dirty="0"/>
              <a:t> </a:t>
            </a:r>
            <a:r>
              <a:rPr lang="en-US" dirty="0" err="1"/>
              <a:t>Salée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ou a</a:t>
            </a:r>
            <a:r>
              <a:rPr lang="en-US" baseline="0" dirty="0"/>
              <a:t> partir d’un sachet </a:t>
            </a:r>
            <a:r>
              <a:rPr lang="en-US" baseline="0" dirty="0" err="1"/>
              <a:t>d’ORS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0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Physical context </a:t>
            </a:r>
            <a:r>
              <a:rPr lang="en-GB" dirty="0"/>
              <a:t>– distance from health centre, distance from those with medical training, lack of potable water</a:t>
            </a:r>
          </a:p>
          <a:p>
            <a:endParaRPr lang="en-GB" dirty="0"/>
          </a:p>
          <a:p>
            <a:r>
              <a:rPr lang="en-GB" b="1" dirty="0"/>
              <a:t>Economic/market context </a:t>
            </a:r>
            <a:r>
              <a:rPr lang="en-GB" dirty="0"/>
              <a:t>– ORS unavailable in the village, people have little money and will not buy ORS, people do not treat water due to cost of fuel for boiling or treatment chemicals</a:t>
            </a:r>
          </a:p>
          <a:p>
            <a:endParaRPr lang="en-GB" dirty="0"/>
          </a:p>
          <a:p>
            <a:r>
              <a:rPr lang="en-GB" b="1" dirty="0"/>
              <a:t>Education and Knowledge </a:t>
            </a:r>
            <a:r>
              <a:rPr lang="en-GB" dirty="0"/>
              <a:t>– don’t know the symptoms of cholera, don’t know dehydration symptoms, don’t  understand how cholera is spread, don’t know how to mix ORS or use sugar and salt to make ORS,</a:t>
            </a:r>
          </a:p>
          <a:p>
            <a:endParaRPr lang="en-GB" dirty="0"/>
          </a:p>
          <a:p>
            <a:r>
              <a:rPr lang="en-GB" b="1" dirty="0"/>
              <a:t>Perception</a:t>
            </a:r>
            <a:r>
              <a:rPr lang="en-GB" dirty="0"/>
              <a:t> – do not perceive the risk to life of cholera, are used to having bouts of diarrhoea and do not recognise difference , wish to avoid negative associations which come with admitting one has cholera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FD4B-7126-4A73-BBC8-4DDF9E1319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1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Si on </a:t>
            </a:r>
            <a:r>
              <a:rPr lang="en-US" baseline="0" dirty="0" err="1"/>
              <a:t>veut</a:t>
            </a:r>
            <a:r>
              <a:rPr lang="en-US" baseline="0" dirty="0"/>
              <a:t> </a:t>
            </a:r>
            <a:r>
              <a:rPr lang="en-US" baseline="0" dirty="0" err="1"/>
              <a:t>maintenant</a:t>
            </a:r>
            <a:r>
              <a:rPr lang="en-US" baseline="0" dirty="0"/>
              <a:t> limiter la transmission, on </a:t>
            </a:r>
            <a:r>
              <a:rPr lang="en-US" baseline="0" dirty="0" err="1"/>
              <a:t>peut</a:t>
            </a:r>
            <a:r>
              <a:rPr lang="en-US" baseline="0" dirty="0"/>
              <a:t> </a:t>
            </a:r>
            <a:r>
              <a:rPr lang="en-US" baseline="0" dirty="0" err="1"/>
              <a:t>agir</a:t>
            </a:r>
            <a:r>
              <a:rPr lang="en-US" baseline="0" dirty="0"/>
              <a:t> à 3 </a:t>
            </a:r>
            <a:r>
              <a:rPr lang="en-US" baseline="0" dirty="0" err="1"/>
              <a:t>niveaux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Agir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individus</a:t>
            </a:r>
            <a:r>
              <a:rPr lang="en-US" dirty="0"/>
              <a:t> malades :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on faire par </a:t>
            </a:r>
            <a:r>
              <a:rPr lang="en-US" dirty="0" err="1"/>
              <a:t>exemple</a:t>
            </a:r>
            <a:r>
              <a:rPr lang="en-US" dirty="0"/>
              <a:t> ?</a:t>
            </a:r>
          </a:p>
          <a:p>
            <a:endParaRPr lang="en-US" dirty="0"/>
          </a:p>
          <a:p>
            <a:r>
              <a:rPr lang="en-US" dirty="0" err="1"/>
              <a:t>Oui</a:t>
            </a:r>
            <a:r>
              <a:rPr lang="en-US" dirty="0"/>
              <a:t>, on </a:t>
            </a:r>
            <a:r>
              <a:rPr lang="en-US" dirty="0" err="1"/>
              <a:t>peut</a:t>
            </a:r>
            <a:r>
              <a:rPr lang="en-US" dirty="0"/>
              <a:t> les </a:t>
            </a:r>
            <a:r>
              <a:rPr lang="en-US" dirty="0" err="1"/>
              <a:t>soustraire</a:t>
            </a:r>
            <a:r>
              <a:rPr lang="en-US" dirty="0"/>
              <a:t> à la </a:t>
            </a:r>
            <a:r>
              <a:rPr lang="en-US" dirty="0" err="1"/>
              <a:t>communauté</a:t>
            </a:r>
            <a:r>
              <a:rPr lang="en-US" dirty="0"/>
              <a:t> (</a:t>
            </a:r>
            <a:r>
              <a:rPr lang="en-US" dirty="0" err="1"/>
              <a:t>lazarets</a:t>
            </a:r>
            <a:r>
              <a:rPr lang="en-US" dirty="0"/>
              <a:t>)</a:t>
            </a:r>
          </a:p>
          <a:p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les </a:t>
            </a:r>
            <a:r>
              <a:rPr lang="en-US" dirty="0" err="1"/>
              <a:t>traiter</a:t>
            </a:r>
            <a:r>
              <a:rPr lang="en-US" dirty="0"/>
              <a:t>, pour </a:t>
            </a:r>
            <a:r>
              <a:rPr lang="en-US" dirty="0" err="1"/>
              <a:t>réduire</a:t>
            </a:r>
            <a:r>
              <a:rPr lang="en-US" dirty="0"/>
              <a:t> le temps pendant </a:t>
            </a:r>
            <a:r>
              <a:rPr lang="en-US" dirty="0" err="1"/>
              <a:t>lequel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contagieux</a:t>
            </a:r>
            <a:r>
              <a:rPr lang="en-US" baseline="0" dirty="0"/>
              <a:t> (et en plus </a:t>
            </a:r>
            <a:r>
              <a:rPr lang="en-US" baseline="0" dirty="0" err="1"/>
              <a:t>leur</a:t>
            </a:r>
            <a:r>
              <a:rPr lang="en-US" baseline="0" dirty="0"/>
              <a:t> </a:t>
            </a:r>
            <a:r>
              <a:rPr lang="en-US" baseline="0" dirty="0" err="1"/>
              <a:t>sauver</a:t>
            </a:r>
            <a:r>
              <a:rPr lang="en-US" baseline="0" dirty="0"/>
              <a:t> la vie)</a:t>
            </a:r>
          </a:p>
          <a:p>
            <a:endParaRPr lang="en-US" baseline="0" dirty="0"/>
          </a:p>
          <a:p>
            <a:r>
              <a:rPr lang="en-US" baseline="0" dirty="0" err="1"/>
              <a:t>C’est</a:t>
            </a:r>
            <a:r>
              <a:rPr lang="en-US" baseline="0" dirty="0"/>
              <a:t> ce </a:t>
            </a:r>
            <a:r>
              <a:rPr lang="en-US" baseline="0" dirty="0" err="1"/>
              <a:t>qu’on</a:t>
            </a:r>
            <a:r>
              <a:rPr lang="en-US" baseline="0" dirty="0"/>
              <a:t> fait au CTC = </a:t>
            </a:r>
            <a:r>
              <a:rPr lang="en-US" baseline="0" dirty="0" err="1"/>
              <a:t>lazaret</a:t>
            </a:r>
            <a:r>
              <a:rPr lang="en-US" baseline="0" dirty="0"/>
              <a:t> + </a:t>
            </a:r>
            <a:r>
              <a:rPr lang="en-US" baseline="0" dirty="0" err="1"/>
              <a:t>traitement</a:t>
            </a:r>
            <a:r>
              <a:rPr lang="en-US" baseline="0" dirty="0"/>
              <a:t> + </a:t>
            </a:r>
            <a:r>
              <a:rPr lang="en-US" baseline="0" dirty="0" err="1"/>
              <a:t>gestion</a:t>
            </a:r>
            <a:r>
              <a:rPr lang="en-US" baseline="0" dirty="0"/>
              <a:t> des excreta pour ne pas </a:t>
            </a:r>
            <a:r>
              <a:rPr lang="en-US" baseline="0" dirty="0" err="1"/>
              <a:t>contaminer</a:t>
            </a:r>
            <a:r>
              <a:rPr lang="en-US" baseline="0" dirty="0"/>
              <a:t> </a:t>
            </a:r>
            <a:r>
              <a:rPr lang="en-US" baseline="0" dirty="0" err="1"/>
              <a:t>l’environnement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E1BB-80E3-6540-A6C8-A6B50F50CA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Renforcer</a:t>
            </a:r>
            <a:r>
              <a:rPr lang="en-US" dirty="0"/>
              <a:t> les </a:t>
            </a:r>
            <a:r>
              <a:rPr lang="en-US" dirty="0" err="1"/>
              <a:t>barrières</a:t>
            </a:r>
            <a:r>
              <a:rPr lang="en-US" dirty="0"/>
              <a:t> </a:t>
            </a:r>
            <a:r>
              <a:rPr lang="en-US" dirty="0" err="1"/>
              <a:t>sanitaires</a:t>
            </a:r>
            <a:r>
              <a:rPr lang="en-US" dirty="0"/>
              <a:t> : Qu’est ce </a:t>
            </a:r>
            <a:r>
              <a:rPr lang="en-US" dirty="0" err="1"/>
              <a:t>que</a:t>
            </a:r>
            <a:r>
              <a:rPr lang="en-US" dirty="0"/>
              <a:t> ca </a:t>
            </a:r>
            <a:r>
              <a:rPr lang="en-US" dirty="0" err="1"/>
              <a:t>veut</a:t>
            </a:r>
            <a:r>
              <a:rPr lang="en-US" dirty="0"/>
              <a:t> dire </a:t>
            </a:r>
            <a:r>
              <a:rPr lang="en-US" dirty="0" err="1"/>
              <a:t>concretement</a:t>
            </a:r>
            <a:r>
              <a:rPr lang="en-US" dirty="0"/>
              <a:t>,</a:t>
            </a:r>
            <a:r>
              <a:rPr lang="en-US" baseline="0" dirty="0"/>
              <a:t> de quoi on </a:t>
            </a:r>
            <a:r>
              <a:rPr lang="en-US" baseline="0" dirty="0" err="1"/>
              <a:t>parle</a:t>
            </a:r>
            <a:r>
              <a:rPr lang="en-US" baseline="0" dirty="0"/>
              <a:t> </a:t>
            </a:r>
            <a:r>
              <a:rPr lang="en-US" baseline="0" dirty="0" err="1"/>
              <a:t>ici</a:t>
            </a:r>
            <a:r>
              <a:rPr lang="en-US" baseline="0" dirty="0"/>
              <a:t> ?</a:t>
            </a:r>
          </a:p>
          <a:p>
            <a:endParaRPr lang="en-US" baseline="0" dirty="0"/>
          </a:p>
          <a:p>
            <a:r>
              <a:rPr lang="en-US" baseline="0" dirty="0" err="1"/>
              <a:t>Plusieurs</a:t>
            </a:r>
            <a:r>
              <a:rPr lang="en-US" baseline="0" dirty="0"/>
              <a:t> choses (on </a:t>
            </a:r>
            <a:r>
              <a:rPr lang="en-US" baseline="0" dirty="0" err="1"/>
              <a:t>verra</a:t>
            </a:r>
            <a:r>
              <a:rPr lang="en-US" baseline="0" dirty="0"/>
              <a:t> plus </a:t>
            </a:r>
            <a:r>
              <a:rPr lang="en-US" baseline="0" dirty="0" err="1"/>
              <a:t>tard</a:t>
            </a:r>
            <a:r>
              <a:rPr lang="en-US" baseline="0" dirty="0"/>
              <a:t> plus en </a:t>
            </a:r>
            <a:r>
              <a:rPr lang="en-US" baseline="0" dirty="0" err="1"/>
              <a:t>détail</a:t>
            </a:r>
            <a:r>
              <a:rPr lang="en-US" baseline="0" dirty="0"/>
              <a:t>) : </a:t>
            </a:r>
          </a:p>
          <a:p>
            <a:endParaRPr lang="en-US" baseline="0" dirty="0"/>
          </a:p>
          <a:p>
            <a:r>
              <a:rPr lang="en-US" baseline="0" dirty="0"/>
              <a:t>Il </a:t>
            </a:r>
            <a:r>
              <a:rPr lang="en-US" baseline="0" dirty="0" err="1"/>
              <a:t>s’agit</a:t>
            </a:r>
            <a:r>
              <a:rPr lang="en-US" baseline="0" dirty="0"/>
              <a:t> </a:t>
            </a:r>
            <a:r>
              <a:rPr lang="en-US" baseline="0" dirty="0" err="1"/>
              <a:t>d’une</a:t>
            </a:r>
            <a:r>
              <a:rPr lang="en-US" baseline="0" dirty="0"/>
              <a:t> </a:t>
            </a:r>
            <a:r>
              <a:rPr lang="en-US" baseline="0" dirty="0" err="1"/>
              <a:t>maladie</a:t>
            </a:r>
            <a:r>
              <a:rPr lang="en-US" baseline="0" dirty="0"/>
              <a:t> a transmission </a:t>
            </a:r>
            <a:r>
              <a:rPr lang="en-US" baseline="0" dirty="0" err="1"/>
              <a:t>féco-orale</a:t>
            </a:r>
            <a:r>
              <a:rPr lang="en-US" baseline="0" dirty="0"/>
              <a:t> : Il </a:t>
            </a:r>
            <a:r>
              <a:rPr lang="en-US" baseline="0" dirty="0" err="1"/>
              <a:t>faut</a:t>
            </a:r>
            <a:r>
              <a:rPr lang="en-US" baseline="0" dirty="0"/>
              <a:t> donc </a:t>
            </a:r>
            <a:r>
              <a:rPr lang="en-US" baseline="0" dirty="0" err="1"/>
              <a:t>travailler</a:t>
            </a:r>
            <a:r>
              <a:rPr lang="en-US" baseline="0" dirty="0"/>
              <a:t> </a:t>
            </a:r>
            <a:r>
              <a:rPr lang="en-US" baseline="0" dirty="0" err="1"/>
              <a:t>sur</a:t>
            </a:r>
            <a:r>
              <a:rPr lang="en-US" baseline="0" dirty="0"/>
              <a:t> les </a:t>
            </a:r>
            <a:r>
              <a:rPr lang="en-US" baseline="0" dirty="0" err="1"/>
              <a:t>barrières</a:t>
            </a:r>
            <a:r>
              <a:rPr lang="en-US" baseline="0" dirty="0"/>
              <a:t> à la contamination </a:t>
            </a:r>
            <a:r>
              <a:rPr lang="en-US" baseline="0" dirty="0" err="1"/>
              <a:t>féco</a:t>
            </a:r>
            <a:r>
              <a:rPr lang="en-US" baseline="0" dirty="0"/>
              <a:t> </a:t>
            </a:r>
            <a:r>
              <a:rPr lang="en-US" baseline="0" dirty="0" err="1"/>
              <a:t>orale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E1BB-80E3-6540-A6C8-A6B50F50CA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8F32-BF51-0C46-ADF1-31FB252A5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6C35B-F312-9D46-A2C6-B8501AE99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5E7B2-F5F5-EB49-829A-34A97595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F9F41-BEF5-D742-957A-8B94FF24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AA9B-1217-254F-BBB4-ADC2496C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7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AF00-8E7D-5543-B7FF-5CB42E36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8B688-7C80-CD48-BA1A-061808DB5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264D5-8414-3A42-B04A-61819FA0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51D5-2D00-594A-83DA-2F3E1814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B7A0-B50A-B94E-A29F-B6B0BCCF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6EAF94-5E73-D78F-1008-9D53BE19F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3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D4857-85DC-3B4F-A612-FC1B54B8F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6995D-E74B-964B-B17B-73839F572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E03F-5E74-2244-9C9E-55CE66A9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2C6D8-2274-DB4B-ABEC-EEDD413E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94DC-A7AE-4E4C-960D-75D94944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2C69B4-AE8D-10DC-B148-A426B2674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76E0-AAEB-5545-AE7B-7210607F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E55B-1455-B549-8CB8-3A85DE88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8524-7949-024E-8CE3-12039397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3A2A-7830-FA45-92FE-6CF0A3AB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38229-0F02-3848-95E4-87EB1065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BE3D56-87EB-473C-7250-F10502A09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B70C-0115-124A-9FC2-C8BAA832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39A91-9AC2-B849-A941-7DB91B65A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AE8AE-2C17-7947-AB60-4BB1BDDB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0267-F484-2943-B9AE-A8D0B82C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FDF9-3E8F-7347-9611-BA233271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35BB1A-9F86-B6B2-0B2D-B59925F90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E2DE-0A12-534F-9D0C-C33DCEEF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C844-A0DA-5C43-BA24-1BBE8FD8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8FAA-770B-E04C-B5C6-C2E0351DE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4ECC1-9096-2943-BE3A-E75B680B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757F-CFC7-B54A-8006-2966A8C9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4048-75C2-6342-9768-0AC6ABB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B0080F-447F-F185-4A05-D7ECDDFEB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85AB-E314-A743-94C8-61B127BA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C0033-D396-9B41-91EB-1A53554A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CE4AA-2D62-3D43-873E-D99DF42CD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497F9-0B3B-E344-9C90-D8055CCA6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2C10F-A08C-484F-B967-D3F0249E8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5A63A-7864-0043-A30A-1702E022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E7A33-1DDF-7946-BA5E-DCBA8E51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18739-D66C-D248-AB55-1F28D3D1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6025D1-47CC-286E-5A0B-523DD0AEB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3DA3-EE5C-104A-998C-C66A670B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7F7FB-5323-9D45-AE90-0EC7A338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DA8A5-CA90-C24C-AF65-367C2C1F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58F0-5C37-284C-A745-4D8B0AEF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810E19-849D-2C70-4FF0-91C96FFC7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2C70E-6EE3-5E4B-9F34-3943A48A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B752B-A451-404C-861C-8D8241DD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F2607-F4F7-134D-B275-D60E4E33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3177C7-93F6-68B7-BF5D-244FFEF9B2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6FBF-A1B0-FF46-8763-9B98D2B8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ECB0-F538-2040-BE4B-C922A713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FB516-6510-8246-9BA2-13412E198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D369-0609-A941-8114-5ACF3DC4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83784-9498-3047-9A27-3B822A79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B2DD6-0DD0-A345-92C4-08A88E8D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F14F0B-3573-88B8-76BF-7D3C830A1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3445-C828-2442-99AF-D96C2961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8222F-A30A-654D-8B67-36D934C2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F5D7E-A2A0-7A4C-9F9D-6F7E34E3A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FF13E-6AA8-0B47-ADCB-7759D4B7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47DFA-4A87-844F-96EE-6BC3F755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FF8AC-BF31-D04C-9589-0DE4458B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83B7FC-D7AC-961A-6B91-FE7B78D3A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92" y="6310389"/>
            <a:ext cx="1586215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0C9F2-30AA-2C45-B95F-3F185106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E3373-A554-1740-A9A5-9866C97F3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4B8B-AEF0-3D45-9BA6-18C8134CC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B456-69BD-D344-869D-8AE691615242}" type="datetimeFigureOut">
              <a:rPr lang="en-FR" smtClean="0"/>
              <a:t>1/18/23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16980-80AB-2948-BC16-04EB2B5D4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9C4C3-7E2C-D84A-816B-D82E92D02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977A-7DA2-1441-8DF4-22231323123A}" type="slidenum">
              <a:rPr lang="en-FR" smtClean="0"/>
              <a:t>‹#›</a:t>
            </a:fld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08F34-F6FC-4E82-BD3C-31538248ADF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253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49010" y="3429000"/>
            <a:ext cx="8208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Cholera &amp; OCV</a:t>
            </a:r>
            <a:br>
              <a:rPr lang="fr-FR" dirty="0"/>
            </a:br>
            <a:r>
              <a:rPr lang="fr-FR" dirty="0"/>
              <a:t>(Oral Cholera Vaccines) </a:t>
            </a:r>
            <a:br>
              <a:rPr lang="fr-FR" dirty="0"/>
            </a:br>
            <a:br>
              <a:rPr lang="en-AU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3600" dirty="0"/>
              <a:t>Session #01 </a:t>
            </a:r>
            <a:r>
              <a:rPr lang="mr-IN" sz="3600" dirty="0"/>
              <a:t>–</a:t>
            </a:r>
            <a:r>
              <a:rPr lang="en-AU" sz="3600" dirty="0"/>
              <a:t> </a:t>
            </a:r>
            <a:br>
              <a:rPr lang="en-AU" sz="3600" dirty="0"/>
            </a:br>
            <a:r>
              <a:rPr lang="en-AU" sz="3600" dirty="0"/>
              <a:t>General understanding of cholera, cholera treatment and cholera prevention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9010" y="5258854"/>
            <a:ext cx="6400800" cy="792088"/>
          </a:xfrm>
        </p:spPr>
        <p:txBody>
          <a:bodyPr/>
          <a:lstStyle/>
          <a:p>
            <a:r>
              <a:rPr lang="en-AU" dirty="0"/>
              <a:t>Date, Place</a:t>
            </a:r>
          </a:p>
          <a:p>
            <a:endParaRPr lang="en-AU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71CB68-16BD-E6D3-2504-07768A65B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1" y="150887"/>
            <a:ext cx="32726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2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FE70-C7C6-4A34-8967-ABB1F986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How much ORS should a person drink? </a:t>
            </a:r>
            <a:endParaRPr lang="en-US" dirty="0"/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C9BE26-E08C-F584-1B13-787B76D1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4641712"/>
            <a:ext cx="10515600" cy="2048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Explain / Show how to prepare ORS at home</a:t>
            </a:r>
            <a:endParaRPr lang="en-GB" sz="2400">
              <a:cs typeface="Calibri" panose="020F0502020204030204"/>
            </a:endParaRPr>
          </a:p>
          <a:p>
            <a:r>
              <a:rPr lang="en-GB" sz="2400" dirty="0">
                <a:ea typeface="+mn-lt"/>
                <a:cs typeface="+mn-lt"/>
              </a:rPr>
              <a:t>Explain to discard old ORS solution after 24h (at the end of the day) and prepare a new the next day</a:t>
            </a:r>
            <a:endParaRPr lang="en-GB" sz="2400"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Ask to come back if not improving / not able to drink/eat</a:t>
            </a:r>
            <a:endParaRPr lang="en-GB" sz="240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E5BA9-C49A-C8D6-B1D7-C46638468FB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200D8F-D27D-9B48-700D-CC673940E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22883"/>
              </p:ext>
            </p:extLst>
          </p:nvPr>
        </p:nvGraphicFramePr>
        <p:xfrm>
          <a:off x="1238849" y="1122728"/>
          <a:ext cx="863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982">
                  <a:extLst>
                    <a:ext uri="{9D8B030D-6E8A-4147-A177-3AD203B41FA5}">
                      <a16:colId xmlns:a16="http://schemas.microsoft.com/office/drawing/2014/main" val="2835972599"/>
                    </a:ext>
                  </a:extLst>
                </a:gridCol>
                <a:gridCol w="1293498">
                  <a:extLst>
                    <a:ext uri="{9D8B030D-6E8A-4147-A177-3AD203B41FA5}">
                      <a16:colId xmlns:a16="http://schemas.microsoft.com/office/drawing/2014/main" val="1128891088"/>
                    </a:ext>
                  </a:extLst>
                </a:gridCol>
                <a:gridCol w="2815260">
                  <a:extLst>
                    <a:ext uri="{9D8B030D-6E8A-4147-A177-3AD203B41FA5}">
                      <a16:colId xmlns:a16="http://schemas.microsoft.com/office/drawing/2014/main" val="804559143"/>
                    </a:ext>
                  </a:extLst>
                </a:gridCol>
                <a:gridCol w="2815260">
                  <a:extLst>
                    <a:ext uri="{9D8B030D-6E8A-4147-A177-3AD203B41FA5}">
                      <a16:colId xmlns:a16="http://schemas.microsoft.com/office/drawing/2014/main" val="1671045894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AGE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 THE FIRST 4 HOURS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AFTER 4 HOURS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AFTER EACH LOOSE STOOL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4498"/>
                  </a:ext>
                </a:extLst>
              </a:tr>
              <a:tr h="593344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Children under 5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Give 1L of ORS to rehydrate on the way to health </a:t>
                      </a:r>
                      <a:r>
                        <a:rPr lang="en-GB" sz="1800" dirty="0" err="1">
                          <a:effectLst/>
                        </a:rPr>
                        <a:t>center</a:t>
                      </a:r>
                      <a:endParaRPr lang="en-GB" sz="1800" dirty="0" err="1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Refer to health </a:t>
                      </a:r>
                      <a:r>
                        <a:rPr lang="en-GB" sz="1800" dirty="0" err="1">
                          <a:effectLst/>
                        </a:rPr>
                        <a:t>center</a:t>
                      </a:r>
                      <a:r>
                        <a:rPr lang="en-GB" sz="1800" dirty="0">
                          <a:effectLst/>
                        </a:rPr>
                        <a:t> in non-outbreak time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84595"/>
                  </a:ext>
                </a:extLst>
              </a:tr>
              <a:tr h="795147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Children between 5 and 14 years old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1L (5 cups)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1L / day (5 cups)</a:t>
                      </a:r>
                    </a:p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ORS sachet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cup (200 mL)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57052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Over 15 years or older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2L (10 cups) or more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2L / day (10 cups)</a:t>
                      </a:r>
                    </a:p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ORS sachets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As much as wanted</a:t>
                      </a:r>
                      <a:endParaRPr lang="en-GB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94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05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243E-E9FD-45BE-A9F2-F23E5AF4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5CD4-CDCB-4400-A210-E8483312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38572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</a:rPr>
              <a:t>Why are people still dying of cholera ?</a:t>
            </a:r>
          </a:p>
          <a:p>
            <a:pPr marL="0" indent="0">
              <a:buNone/>
            </a:pPr>
            <a:endParaRPr lang="en-GB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</a:rPr>
              <a:t>What stops people from getting oral rehydration treatment ?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dirty="0"/>
              <a:t>3- Cholera Transmission</a:t>
            </a:r>
          </a:p>
        </p:txBody>
      </p:sp>
      <p:pic>
        <p:nvPicPr>
          <p:cNvPr id="7" name="Picture 6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56" y="2182612"/>
            <a:ext cx="354453" cy="708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5271" y="3736878"/>
            <a:ext cx="1101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Infected </a:t>
            </a:r>
          </a:p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pic>
        <p:nvPicPr>
          <p:cNvPr id="9" name="Picture 8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813" y="1717344"/>
            <a:ext cx="354453" cy="708906"/>
          </a:xfrm>
          <a:prstGeom prst="rect">
            <a:avLst/>
          </a:prstGeom>
        </p:spPr>
      </p:pic>
      <p:pic>
        <p:nvPicPr>
          <p:cNvPr id="10" name="Picture 9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3840" y="1717344"/>
            <a:ext cx="354453" cy="708906"/>
          </a:xfrm>
          <a:prstGeom prst="rect">
            <a:avLst/>
          </a:prstGeom>
        </p:spPr>
      </p:pic>
      <p:pic>
        <p:nvPicPr>
          <p:cNvPr id="11" name="Picture 10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813" y="2723330"/>
            <a:ext cx="354453" cy="708906"/>
          </a:xfrm>
          <a:prstGeom prst="rect">
            <a:avLst/>
          </a:prstGeom>
        </p:spPr>
      </p:pic>
      <p:pic>
        <p:nvPicPr>
          <p:cNvPr id="12" name="Picture 11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3840" y="2723330"/>
            <a:ext cx="354453" cy="708906"/>
          </a:xfrm>
          <a:prstGeom prst="rect">
            <a:avLst/>
          </a:prstGeom>
        </p:spPr>
      </p:pic>
      <p:pic>
        <p:nvPicPr>
          <p:cNvPr id="13" name="Picture 12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5866" y="2723330"/>
            <a:ext cx="354453" cy="708906"/>
          </a:xfrm>
          <a:prstGeom prst="rect">
            <a:avLst/>
          </a:prstGeom>
        </p:spPr>
      </p:pic>
      <p:pic>
        <p:nvPicPr>
          <p:cNvPr id="14" name="Picture 13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5866" y="1717344"/>
            <a:ext cx="354453" cy="7089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98870" y="3763604"/>
            <a:ext cx="189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Susceptible,</a:t>
            </a:r>
          </a:p>
          <a:p>
            <a:r>
              <a:rPr lang="en-US" dirty="0"/>
              <a:t>Not Infected</a:t>
            </a:r>
          </a:p>
          <a:p>
            <a:r>
              <a:rPr lang="en-US" dirty="0"/>
              <a:t>Individuals</a:t>
            </a:r>
          </a:p>
        </p:txBody>
      </p:sp>
      <p:pic>
        <p:nvPicPr>
          <p:cNvPr id="16" name="Picture 15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5" y="1717344"/>
            <a:ext cx="354453" cy="708906"/>
          </a:xfrm>
          <a:prstGeom prst="rect">
            <a:avLst/>
          </a:prstGeom>
        </p:spPr>
      </p:pic>
      <p:pic>
        <p:nvPicPr>
          <p:cNvPr id="17" name="Picture 16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16" y="1717344"/>
            <a:ext cx="354453" cy="708906"/>
          </a:xfrm>
          <a:prstGeom prst="rect">
            <a:avLst/>
          </a:prstGeom>
        </p:spPr>
      </p:pic>
      <p:pic>
        <p:nvPicPr>
          <p:cNvPr id="18" name="Picture 17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5" y="2723330"/>
            <a:ext cx="354453" cy="708906"/>
          </a:xfrm>
          <a:prstGeom prst="rect">
            <a:avLst/>
          </a:prstGeom>
        </p:spPr>
      </p:pic>
      <p:pic>
        <p:nvPicPr>
          <p:cNvPr id="19" name="Picture 18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6516" y="2723330"/>
            <a:ext cx="354453" cy="708906"/>
          </a:xfrm>
          <a:prstGeom prst="rect">
            <a:avLst/>
          </a:prstGeom>
        </p:spPr>
      </p:pic>
      <p:pic>
        <p:nvPicPr>
          <p:cNvPr id="20" name="Picture 19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7621" y="1717344"/>
            <a:ext cx="354453" cy="708906"/>
          </a:xfrm>
          <a:prstGeom prst="rect">
            <a:avLst/>
          </a:prstGeom>
        </p:spPr>
      </p:pic>
      <p:pic>
        <p:nvPicPr>
          <p:cNvPr id="21" name="Picture 20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42" y="2723330"/>
            <a:ext cx="354453" cy="7089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81236" y="3793224"/>
            <a:ext cx="329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will be infected</a:t>
            </a:r>
          </a:p>
          <a:p>
            <a:r>
              <a:rPr lang="en-US" dirty="0"/>
              <a:t>And some will not</a:t>
            </a:r>
          </a:p>
        </p:txBody>
      </p:sp>
      <p:sp>
        <p:nvSpPr>
          <p:cNvPr id="23" name="Plus 22"/>
          <p:cNvSpPr/>
          <p:nvPr/>
        </p:nvSpPr>
        <p:spPr>
          <a:xfrm>
            <a:off x="3385566" y="2292641"/>
            <a:ext cx="491011" cy="54071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6092717" y="2317792"/>
            <a:ext cx="498441" cy="49513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C86EE-A075-4BF5-A142-F68463F29612}"/>
              </a:ext>
            </a:extLst>
          </p:cNvPr>
          <p:cNvSpPr txBox="1"/>
          <p:nvPr/>
        </p:nvSpPr>
        <p:spPr>
          <a:xfrm>
            <a:off x="2021134" y="486916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Cholera is an infectious, communicable disease, which follows the faeco-oral transmission route</a:t>
            </a:r>
          </a:p>
        </p:txBody>
      </p:sp>
    </p:spTree>
    <p:extLst>
      <p:ext uri="{BB962C8B-B14F-4D97-AF65-F5344CB8AC3E}">
        <p14:creationId xmlns:p14="http://schemas.microsoft.com/office/powerpoint/2010/main" val="90535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7" y="2361356"/>
            <a:ext cx="354453" cy="708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6563" y="3429001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</a:t>
            </a:r>
          </a:p>
          <a:p>
            <a:r>
              <a:rPr lang="en-US" dirty="0"/>
              <a:t>Individuals</a:t>
            </a:r>
          </a:p>
        </p:txBody>
      </p:sp>
      <p:pic>
        <p:nvPicPr>
          <p:cNvPr id="8" name="Picture 7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3104" y="1896088"/>
            <a:ext cx="354453" cy="708906"/>
          </a:xfrm>
          <a:prstGeom prst="rect">
            <a:avLst/>
          </a:prstGeom>
        </p:spPr>
      </p:pic>
      <p:pic>
        <p:nvPicPr>
          <p:cNvPr id="9" name="Picture 8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131" y="1896088"/>
            <a:ext cx="354453" cy="708906"/>
          </a:xfrm>
          <a:prstGeom prst="rect">
            <a:avLst/>
          </a:prstGeom>
        </p:spPr>
      </p:pic>
      <p:pic>
        <p:nvPicPr>
          <p:cNvPr id="10" name="Picture 9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3104" y="2902074"/>
            <a:ext cx="354453" cy="708906"/>
          </a:xfrm>
          <a:prstGeom prst="rect">
            <a:avLst/>
          </a:prstGeom>
        </p:spPr>
      </p:pic>
      <p:pic>
        <p:nvPicPr>
          <p:cNvPr id="11" name="Picture 10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131" y="2902074"/>
            <a:ext cx="354453" cy="708906"/>
          </a:xfrm>
          <a:prstGeom prst="rect">
            <a:avLst/>
          </a:prstGeom>
        </p:spPr>
      </p:pic>
      <p:pic>
        <p:nvPicPr>
          <p:cNvPr id="13" name="Picture 12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157" y="2902074"/>
            <a:ext cx="354453" cy="708906"/>
          </a:xfrm>
          <a:prstGeom prst="rect">
            <a:avLst/>
          </a:prstGeom>
        </p:spPr>
      </p:pic>
      <p:pic>
        <p:nvPicPr>
          <p:cNvPr id="14" name="Picture 13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157" y="1896088"/>
            <a:ext cx="354453" cy="7089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35536" y="3924029"/>
            <a:ext cx="189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Susceptible,</a:t>
            </a:r>
          </a:p>
          <a:p>
            <a:r>
              <a:rPr lang="en-US" dirty="0"/>
              <a:t>Not Infected</a:t>
            </a:r>
          </a:p>
          <a:p>
            <a:r>
              <a:rPr lang="en-US" dirty="0"/>
              <a:t>Individuals</a:t>
            </a:r>
          </a:p>
        </p:txBody>
      </p:sp>
      <p:pic>
        <p:nvPicPr>
          <p:cNvPr id="16" name="Picture 15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79" y="1896088"/>
            <a:ext cx="354453" cy="708906"/>
          </a:xfrm>
          <a:prstGeom prst="rect">
            <a:avLst/>
          </a:prstGeom>
        </p:spPr>
      </p:pic>
      <p:pic>
        <p:nvPicPr>
          <p:cNvPr id="17" name="Picture 16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10" y="1896088"/>
            <a:ext cx="354453" cy="708906"/>
          </a:xfrm>
          <a:prstGeom prst="rect">
            <a:avLst/>
          </a:prstGeom>
        </p:spPr>
      </p:pic>
      <p:pic>
        <p:nvPicPr>
          <p:cNvPr id="18" name="Picture 17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79" y="2902074"/>
            <a:ext cx="354453" cy="708906"/>
          </a:xfrm>
          <a:prstGeom prst="rect">
            <a:avLst/>
          </a:prstGeom>
        </p:spPr>
      </p:pic>
      <p:pic>
        <p:nvPicPr>
          <p:cNvPr id="19" name="Picture 18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5410" y="2902074"/>
            <a:ext cx="354453" cy="708906"/>
          </a:xfrm>
          <a:prstGeom prst="rect">
            <a:avLst/>
          </a:prstGeom>
        </p:spPr>
      </p:pic>
      <p:pic>
        <p:nvPicPr>
          <p:cNvPr id="20" name="Picture 19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6515" y="1896088"/>
            <a:ext cx="354453" cy="708906"/>
          </a:xfrm>
          <a:prstGeom prst="rect">
            <a:avLst/>
          </a:prstGeom>
        </p:spPr>
      </p:pic>
      <p:pic>
        <p:nvPicPr>
          <p:cNvPr id="21" name="Picture 20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6" y="2902074"/>
            <a:ext cx="354453" cy="7089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63197" y="3921169"/>
            <a:ext cx="329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will be infected</a:t>
            </a:r>
          </a:p>
          <a:p>
            <a:r>
              <a:rPr lang="en-US" dirty="0"/>
              <a:t>And some will not</a:t>
            </a:r>
          </a:p>
        </p:txBody>
      </p:sp>
      <p:sp>
        <p:nvSpPr>
          <p:cNvPr id="33" name="Plus 32"/>
          <p:cNvSpPr/>
          <p:nvPr/>
        </p:nvSpPr>
        <p:spPr>
          <a:xfrm>
            <a:off x="3836857" y="2471385"/>
            <a:ext cx="491011" cy="54071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6352183" y="2496536"/>
            <a:ext cx="498441" cy="49513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97997" y="1656203"/>
            <a:ext cx="2805106" cy="2515931"/>
          </a:xfrm>
          <a:custGeom>
            <a:avLst/>
            <a:gdLst>
              <a:gd name="connsiteX0" fmla="*/ 1098685 w 1606855"/>
              <a:gd name="connsiteY0" fmla="*/ 13539 h 1790351"/>
              <a:gd name="connsiteX1" fmla="*/ 268841 w 1606855"/>
              <a:gd name="connsiteY1" fmla="*/ 76413 h 1790351"/>
              <a:gd name="connsiteX2" fmla="*/ 4799 w 1606855"/>
              <a:gd name="connsiteY2" fmla="*/ 541682 h 1790351"/>
              <a:gd name="connsiteX3" fmla="*/ 168254 w 1606855"/>
              <a:gd name="connsiteY3" fmla="*/ 1434495 h 1790351"/>
              <a:gd name="connsiteX4" fmla="*/ 960377 w 1606855"/>
              <a:gd name="connsiteY4" fmla="*/ 1786591 h 1790351"/>
              <a:gd name="connsiteX5" fmla="*/ 1513607 w 1606855"/>
              <a:gd name="connsiteY5" fmla="*/ 1522519 h 1790351"/>
              <a:gd name="connsiteX6" fmla="*/ 1563900 w 1606855"/>
              <a:gd name="connsiteY6" fmla="*/ 214737 h 1790351"/>
              <a:gd name="connsiteX7" fmla="*/ 1098685 w 1606855"/>
              <a:gd name="connsiteY7" fmla="*/ 13539 h 179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55" h="1790351">
                <a:moveTo>
                  <a:pt x="1098685" y="13539"/>
                </a:moveTo>
                <a:cubicBezTo>
                  <a:pt x="882842" y="-9515"/>
                  <a:pt x="451155" y="-11611"/>
                  <a:pt x="268841" y="76413"/>
                </a:cubicBezTo>
                <a:cubicBezTo>
                  <a:pt x="86527" y="164437"/>
                  <a:pt x="21563" y="315335"/>
                  <a:pt x="4799" y="541682"/>
                </a:cubicBezTo>
                <a:cubicBezTo>
                  <a:pt x="-11965" y="768029"/>
                  <a:pt x="8991" y="1227010"/>
                  <a:pt x="168254" y="1434495"/>
                </a:cubicBezTo>
                <a:cubicBezTo>
                  <a:pt x="327517" y="1641980"/>
                  <a:pt x="736152" y="1771920"/>
                  <a:pt x="960377" y="1786591"/>
                </a:cubicBezTo>
                <a:cubicBezTo>
                  <a:pt x="1184602" y="1801262"/>
                  <a:pt x="1413020" y="1784495"/>
                  <a:pt x="1513607" y="1522519"/>
                </a:cubicBezTo>
                <a:cubicBezTo>
                  <a:pt x="1614194" y="1260543"/>
                  <a:pt x="1637245" y="468329"/>
                  <a:pt x="1563900" y="214737"/>
                </a:cubicBezTo>
                <a:cubicBezTo>
                  <a:pt x="1490555" y="-38855"/>
                  <a:pt x="1314528" y="36593"/>
                  <a:pt x="1098685" y="13539"/>
                </a:cubicBezTo>
                <a:close/>
              </a:path>
            </a:pathLst>
          </a:custGeom>
          <a:noFill/>
          <a:ln w="38100" cmpd="sng">
            <a:solidFill>
              <a:srgbClr val="FF282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3019785" y="4437112"/>
            <a:ext cx="779353" cy="84251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71538" y="5335397"/>
            <a:ext cx="834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 pitchFamily="2" charset="2"/>
              <a:buChar char="j"/>
            </a:pPr>
            <a:r>
              <a:rPr lang="fr-FR" sz="2400" dirty="0">
                <a:sym typeface="Wingdings 2"/>
              </a:rPr>
              <a:t>Target </a:t>
            </a:r>
            <a:r>
              <a:rPr lang="fr-FR" sz="2400" dirty="0" err="1">
                <a:sym typeface="Wingdings 2"/>
              </a:rPr>
              <a:t>infected</a:t>
            </a:r>
            <a:r>
              <a:rPr lang="fr-FR" sz="2400" dirty="0">
                <a:sym typeface="Wingdings 2"/>
              </a:rPr>
              <a:t> </a:t>
            </a:r>
            <a:r>
              <a:rPr lang="fr-FR" sz="2400" dirty="0" err="1">
                <a:sym typeface="Wingdings 2"/>
              </a:rPr>
              <a:t>individuals</a:t>
            </a:r>
            <a:r>
              <a:rPr lang="fr-FR" sz="2400" dirty="0">
                <a:sym typeface="Wingdings 2"/>
              </a:rPr>
              <a:t> = </a:t>
            </a:r>
            <a:r>
              <a:rPr lang="fr-FR" sz="2400" dirty="0" err="1">
                <a:sym typeface="Wingdings 2"/>
              </a:rPr>
              <a:t>Early</a:t>
            </a:r>
            <a:r>
              <a:rPr lang="fr-FR" sz="2400" dirty="0">
                <a:sym typeface="Wingdings 2"/>
              </a:rPr>
              <a:t> </a:t>
            </a:r>
            <a:r>
              <a:rPr lang="fr-FR" sz="2400" dirty="0" err="1">
                <a:sym typeface="Wingdings 2"/>
              </a:rPr>
              <a:t>detection</a:t>
            </a:r>
            <a:r>
              <a:rPr lang="fr-FR" sz="2400" dirty="0">
                <a:sym typeface="Wingdings 2"/>
              </a:rPr>
              <a:t> &amp; </a:t>
            </a:r>
            <a:r>
              <a:rPr lang="fr-FR" sz="2400" dirty="0" err="1">
                <a:sym typeface="Wingdings 2"/>
              </a:rPr>
              <a:t>treatment</a:t>
            </a:r>
            <a:endParaRPr lang="fr-FR" sz="2400" dirty="0"/>
          </a:p>
          <a:p>
            <a:endParaRPr lang="en-US" sz="2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35DF2CD-28B3-0D4D-B0B3-115E8A03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dirty="0"/>
              <a:t>Reducing Cholera Transmission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B3717-F6EF-6645-8E28-9F667322AD5D}"/>
              </a:ext>
            </a:extLst>
          </p:cNvPr>
          <p:cNvSpPr txBox="1"/>
          <p:nvPr/>
        </p:nvSpPr>
        <p:spPr>
          <a:xfrm>
            <a:off x="2777162" y="6330108"/>
            <a:ext cx="266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&gt; Oral rehydration therapy</a:t>
            </a:r>
          </a:p>
        </p:txBody>
      </p:sp>
    </p:spTree>
    <p:extLst>
      <p:ext uri="{BB962C8B-B14F-4D97-AF65-F5344CB8AC3E}">
        <p14:creationId xmlns:p14="http://schemas.microsoft.com/office/powerpoint/2010/main" val="328217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7" y="2423753"/>
            <a:ext cx="354453" cy="708906"/>
          </a:xfrm>
          <a:prstGeom prst="rect">
            <a:avLst/>
          </a:prstGeom>
        </p:spPr>
      </p:pic>
      <p:pic>
        <p:nvPicPr>
          <p:cNvPr id="8" name="Picture 7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3104" y="1958485"/>
            <a:ext cx="354453" cy="708906"/>
          </a:xfrm>
          <a:prstGeom prst="rect">
            <a:avLst/>
          </a:prstGeom>
        </p:spPr>
      </p:pic>
      <p:pic>
        <p:nvPicPr>
          <p:cNvPr id="9" name="Picture 8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131" y="1958485"/>
            <a:ext cx="354453" cy="708906"/>
          </a:xfrm>
          <a:prstGeom prst="rect">
            <a:avLst/>
          </a:prstGeom>
        </p:spPr>
      </p:pic>
      <p:pic>
        <p:nvPicPr>
          <p:cNvPr id="10" name="Picture 9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3104" y="2964471"/>
            <a:ext cx="354453" cy="708906"/>
          </a:xfrm>
          <a:prstGeom prst="rect">
            <a:avLst/>
          </a:prstGeom>
        </p:spPr>
      </p:pic>
      <p:pic>
        <p:nvPicPr>
          <p:cNvPr id="11" name="Picture 10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131" y="2964471"/>
            <a:ext cx="354453" cy="708906"/>
          </a:xfrm>
          <a:prstGeom prst="rect">
            <a:avLst/>
          </a:prstGeom>
        </p:spPr>
      </p:pic>
      <p:pic>
        <p:nvPicPr>
          <p:cNvPr id="13" name="Picture 12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157" y="2964471"/>
            <a:ext cx="354453" cy="708906"/>
          </a:xfrm>
          <a:prstGeom prst="rect">
            <a:avLst/>
          </a:prstGeom>
        </p:spPr>
      </p:pic>
      <p:pic>
        <p:nvPicPr>
          <p:cNvPr id="14" name="Picture 13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157" y="1958485"/>
            <a:ext cx="354453" cy="708906"/>
          </a:xfrm>
          <a:prstGeom prst="rect">
            <a:avLst/>
          </a:prstGeom>
        </p:spPr>
      </p:pic>
      <p:pic>
        <p:nvPicPr>
          <p:cNvPr id="16" name="Picture 15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79" y="1958485"/>
            <a:ext cx="354453" cy="708906"/>
          </a:xfrm>
          <a:prstGeom prst="rect">
            <a:avLst/>
          </a:prstGeom>
        </p:spPr>
      </p:pic>
      <p:pic>
        <p:nvPicPr>
          <p:cNvPr id="17" name="Picture 16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10" y="1958485"/>
            <a:ext cx="354453" cy="708906"/>
          </a:xfrm>
          <a:prstGeom prst="rect">
            <a:avLst/>
          </a:prstGeom>
        </p:spPr>
      </p:pic>
      <p:pic>
        <p:nvPicPr>
          <p:cNvPr id="18" name="Picture 17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79" y="2964471"/>
            <a:ext cx="354453" cy="708906"/>
          </a:xfrm>
          <a:prstGeom prst="rect">
            <a:avLst/>
          </a:prstGeom>
        </p:spPr>
      </p:pic>
      <p:pic>
        <p:nvPicPr>
          <p:cNvPr id="19" name="Picture 18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5410" y="2964471"/>
            <a:ext cx="354453" cy="708906"/>
          </a:xfrm>
          <a:prstGeom prst="rect">
            <a:avLst/>
          </a:prstGeom>
        </p:spPr>
      </p:pic>
      <p:pic>
        <p:nvPicPr>
          <p:cNvPr id="20" name="Picture 19" descr="bonhomme no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6515" y="1958485"/>
            <a:ext cx="354453" cy="708906"/>
          </a:xfrm>
          <a:prstGeom prst="rect">
            <a:avLst/>
          </a:prstGeom>
        </p:spPr>
      </p:pic>
      <p:pic>
        <p:nvPicPr>
          <p:cNvPr id="21" name="Picture 20" descr="bonhomme 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36" y="2964471"/>
            <a:ext cx="354453" cy="708906"/>
          </a:xfrm>
          <a:prstGeom prst="rect">
            <a:avLst/>
          </a:prstGeom>
        </p:spPr>
      </p:pic>
      <p:sp>
        <p:nvSpPr>
          <p:cNvPr id="33" name="Plus 32"/>
          <p:cNvSpPr/>
          <p:nvPr/>
        </p:nvSpPr>
        <p:spPr>
          <a:xfrm>
            <a:off x="3791745" y="2533782"/>
            <a:ext cx="491011" cy="54071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6352183" y="2558933"/>
            <a:ext cx="498441" cy="49513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3771068" y="4487272"/>
            <a:ext cx="565759" cy="69849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049518" y="1431754"/>
            <a:ext cx="0" cy="2880000"/>
          </a:xfrm>
          <a:prstGeom prst="line">
            <a:avLst/>
          </a:prstGeom>
          <a:ln w="76200" cmpd="sng">
            <a:solidFill>
              <a:srgbClr val="FF2826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71068" y="5196515"/>
            <a:ext cx="90010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sym typeface="Wingdings 2"/>
              </a:rPr>
              <a:t>  </a:t>
            </a:r>
            <a:r>
              <a:rPr lang="fr-FR" sz="2400" dirty="0" err="1">
                <a:sym typeface="Wingdings 2"/>
              </a:rPr>
              <a:t>Interrupt</a:t>
            </a:r>
            <a:r>
              <a:rPr lang="fr-FR" sz="2400" dirty="0">
                <a:sym typeface="Wingdings 2"/>
              </a:rPr>
              <a:t> the transmission between </a:t>
            </a:r>
            <a:r>
              <a:rPr lang="fr-FR" sz="2400" dirty="0" err="1">
                <a:sym typeface="Wingdings 2"/>
              </a:rPr>
              <a:t>infected</a:t>
            </a:r>
            <a:r>
              <a:rPr lang="fr-FR" sz="2400" dirty="0">
                <a:sym typeface="Wingdings 2"/>
              </a:rPr>
              <a:t> </a:t>
            </a:r>
            <a:r>
              <a:rPr lang="fr-FR" sz="2400" dirty="0" err="1">
                <a:sym typeface="Wingdings 2"/>
              </a:rPr>
              <a:t>individuals</a:t>
            </a:r>
            <a:r>
              <a:rPr lang="fr-FR" sz="2400" dirty="0">
                <a:sym typeface="Wingdings 2"/>
              </a:rPr>
              <a:t> and </a:t>
            </a:r>
            <a:br>
              <a:rPr lang="fr-FR" sz="2400" dirty="0">
                <a:sym typeface="Wingdings 2"/>
              </a:rPr>
            </a:br>
            <a:r>
              <a:rPr lang="fr-FR" sz="2400" dirty="0">
                <a:sym typeface="Wingdings 2"/>
              </a:rPr>
              <a:t>the </a:t>
            </a:r>
            <a:r>
              <a:rPr lang="fr-FR" sz="2400" dirty="0" err="1">
                <a:sym typeface="Wingdings 2"/>
              </a:rPr>
              <a:t>rest</a:t>
            </a:r>
            <a:r>
              <a:rPr lang="fr-FR" sz="2400" dirty="0">
                <a:sym typeface="Wingdings 2"/>
              </a:rPr>
              <a:t> of the </a:t>
            </a:r>
            <a:r>
              <a:rPr lang="fr-FR" sz="2400" dirty="0" err="1">
                <a:sym typeface="Wingdings 2"/>
              </a:rPr>
              <a:t>community</a:t>
            </a:r>
            <a:endParaRPr lang="fr-FR" sz="2400" dirty="0"/>
          </a:p>
          <a:p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851118-E527-A04B-9B10-56173C77E60A}"/>
              </a:ext>
            </a:extLst>
          </p:cNvPr>
          <p:cNvSpPr txBox="1"/>
          <p:nvPr/>
        </p:nvSpPr>
        <p:spPr>
          <a:xfrm>
            <a:off x="2856563" y="3429001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55B88F-4C21-D346-9789-43C6F497D3AE}"/>
              </a:ext>
            </a:extLst>
          </p:cNvPr>
          <p:cNvSpPr txBox="1"/>
          <p:nvPr/>
        </p:nvSpPr>
        <p:spPr>
          <a:xfrm>
            <a:off x="4635536" y="3924029"/>
            <a:ext cx="189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Susceptible,</a:t>
            </a:r>
          </a:p>
          <a:p>
            <a:r>
              <a:rPr lang="en-US" dirty="0"/>
              <a:t>Not Infected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AAE9E-BAEB-334C-A5CA-F379D24262CE}"/>
              </a:ext>
            </a:extLst>
          </p:cNvPr>
          <p:cNvSpPr txBox="1"/>
          <p:nvPr/>
        </p:nvSpPr>
        <p:spPr>
          <a:xfrm>
            <a:off x="6863197" y="3921169"/>
            <a:ext cx="329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will be infected</a:t>
            </a:r>
          </a:p>
          <a:p>
            <a:r>
              <a:rPr lang="en-US" dirty="0"/>
              <a:t>And some will not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0198C13-8A83-8A4B-B8D7-F70570FC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dirty="0"/>
              <a:t>Reducing Cholera Transmission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57F045-CB0A-7342-811A-F107991379C8}"/>
              </a:ext>
            </a:extLst>
          </p:cNvPr>
          <p:cNvSpPr txBox="1"/>
          <p:nvPr/>
        </p:nvSpPr>
        <p:spPr>
          <a:xfrm>
            <a:off x="2777162" y="6330108"/>
            <a:ext cx="353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&gt; </a:t>
            </a:r>
            <a:r>
              <a:rPr lang="en-FR">
                <a:solidFill>
                  <a:srgbClr val="FF0000"/>
                </a:solidFill>
              </a:rPr>
              <a:t>Branch </a:t>
            </a:r>
            <a:r>
              <a:rPr lang="es-ES" dirty="0" err="1">
                <a:solidFill>
                  <a:srgbClr val="FF0000"/>
                </a:solidFill>
              </a:rPr>
              <a:t>Outbreak</a:t>
            </a:r>
            <a:r>
              <a:rPr lang="es-ES" dirty="0">
                <a:solidFill>
                  <a:srgbClr val="FF0000"/>
                </a:solidFill>
              </a:rPr>
              <a:t> Response </a:t>
            </a:r>
            <a:r>
              <a:rPr lang="en-FR">
                <a:solidFill>
                  <a:srgbClr val="FF0000"/>
                </a:solidFill>
              </a:rPr>
              <a:t>Teams</a:t>
            </a:r>
            <a:endParaRPr lang="en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11" y="2496081"/>
            <a:ext cx="354453" cy="708906"/>
          </a:xfrm>
          <a:prstGeom prst="rect">
            <a:avLst/>
          </a:prstGeom>
        </p:spPr>
      </p:pic>
      <p:pic>
        <p:nvPicPr>
          <p:cNvPr id="8" name="Picture 7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4768" y="2030813"/>
            <a:ext cx="354453" cy="708906"/>
          </a:xfrm>
          <a:prstGeom prst="rect">
            <a:avLst/>
          </a:prstGeom>
        </p:spPr>
      </p:pic>
      <p:pic>
        <p:nvPicPr>
          <p:cNvPr id="9" name="Picture 8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6795" y="2030813"/>
            <a:ext cx="354453" cy="708906"/>
          </a:xfrm>
          <a:prstGeom prst="rect">
            <a:avLst/>
          </a:prstGeom>
        </p:spPr>
      </p:pic>
      <p:pic>
        <p:nvPicPr>
          <p:cNvPr id="10" name="Picture 9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4768" y="3036799"/>
            <a:ext cx="354453" cy="708906"/>
          </a:xfrm>
          <a:prstGeom prst="rect">
            <a:avLst/>
          </a:prstGeom>
        </p:spPr>
      </p:pic>
      <p:pic>
        <p:nvPicPr>
          <p:cNvPr id="11" name="Picture 10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6795" y="3036799"/>
            <a:ext cx="354453" cy="708906"/>
          </a:xfrm>
          <a:prstGeom prst="rect">
            <a:avLst/>
          </a:prstGeom>
        </p:spPr>
      </p:pic>
      <p:pic>
        <p:nvPicPr>
          <p:cNvPr id="13" name="Picture 12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8821" y="3036799"/>
            <a:ext cx="354453" cy="708906"/>
          </a:xfrm>
          <a:prstGeom prst="rect">
            <a:avLst/>
          </a:prstGeom>
        </p:spPr>
      </p:pic>
      <p:pic>
        <p:nvPicPr>
          <p:cNvPr id="14" name="Picture 13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8821" y="2030813"/>
            <a:ext cx="354453" cy="708906"/>
          </a:xfrm>
          <a:prstGeom prst="rect">
            <a:avLst/>
          </a:prstGeom>
        </p:spPr>
      </p:pic>
      <p:pic>
        <p:nvPicPr>
          <p:cNvPr id="16" name="Picture 15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43" y="2030813"/>
            <a:ext cx="354453" cy="708906"/>
          </a:xfrm>
          <a:prstGeom prst="rect">
            <a:avLst/>
          </a:prstGeom>
        </p:spPr>
      </p:pic>
      <p:pic>
        <p:nvPicPr>
          <p:cNvPr id="17" name="Picture 16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74" y="2030813"/>
            <a:ext cx="354453" cy="708906"/>
          </a:xfrm>
          <a:prstGeom prst="rect">
            <a:avLst/>
          </a:prstGeom>
        </p:spPr>
      </p:pic>
      <p:pic>
        <p:nvPicPr>
          <p:cNvPr id="18" name="Picture 17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43" y="3036799"/>
            <a:ext cx="354453" cy="708906"/>
          </a:xfrm>
          <a:prstGeom prst="rect">
            <a:avLst/>
          </a:prstGeom>
        </p:spPr>
      </p:pic>
      <p:pic>
        <p:nvPicPr>
          <p:cNvPr id="19" name="Picture 18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7074" y="3036799"/>
            <a:ext cx="354453" cy="708906"/>
          </a:xfrm>
          <a:prstGeom prst="rect">
            <a:avLst/>
          </a:prstGeom>
        </p:spPr>
      </p:pic>
      <p:pic>
        <p:nvPicPr>
          <p:cNvPr id="20" name="Picture 19" descr="bonhomm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8179" y="2030813"/>
            <a:ext cx="354453" cy="708906"/>
          </a:xfrm>
          <a:prstGeom prst="rect">
            <a:avLst/>
          </a:prstGeom>
        </p:spPr>
      </p:pic>
      <p:pic>
        <p:nvPicPr>
          <p:cNvPr id="21" name="Picture 20" descr="bonhomme 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0" y="3036799"/>
            <a:ext cx="354453" cy="708906"/>
          </a:xfrm>
          <a:prstGeom prst="rect">
            <a:avLst/>
          </a:prstGeom>
        </p:spPr>
      </p:pic>
      <p:sp>
        <p:nvSpPr>
          <p:cNvPr id="33" name="Plus 32"/>
          <p:cNvSpPr/>
          <p:nvPr/>
        </p:nvSpPr>
        <p:spPr>
          <a:xfrm>
            <a:off x="3898521" y="2606110"/>
            <a:ext cx="491011" cy="54071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6605672" y="2631261"/>
            <a:ext cx="498441" cy="49513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744241" y="1690329"/>
            <a:ext cx="2805106" cy="2386744"/>
          </a:xfrm>
          <a:custGeom>
            <a:avLst/>
            <a:gdLst>
              <a:gd name="connsiteX0" fmla="*/ 1098685 w 1606855"/>
              <a:gd name="connsiteY0" fmla="*/ 13539 h 1790351"/>
              <a:gd name="connsiteX1" fmla="*/ 268841 w 1606855"/>
              <a:gd name="connsiteY1" fmla="*/ 76413 h 1790351"/>
              <a:gd name="connsiteX2" fmla="*/ 4799 w 1606855"/>
              <a:gd name="connsiteY2" fmla="*/ 541682 h 1790351"/>
              <a:gd name="connsiteX3" fmla="*/ 168254 w 1606855"/>
              <a:gd name="connsiteY3" fmla="*/ 1434495 h 1790351"/>
              <a:gd name="connsiteX4" fmla="*/ 960377 w 1606855"/>
              <a:gd name="connsiteY4" fmla="*/ 1786591 h 1790351"/>
              <a:gd name="connsiteX5" fmla="*/ 1513607 w 1606855"/>
              <a:gd name="connsiteY5" fmla="*/ 1522519 h 1790351"/>
              <a:gd name="connsiteX6" fmla="*/ 1563900 w 1606855"/>
              <a:gd name="connsiteY6" fmla="*/ 214737 h 1790351"/>
              <a:gd name="connsiteX7" fmla="*/ 1098685 w 1606855"/>
              <a:gd name="connsiteY7" fmla="*/ 13539 h 179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855" h="1790351">
                <a:moveTo>
                  <a:pt x="1098685" y="13539"/>
                </a:moveTo>
                <a:cubicBezTo>
                  <a:pt x="882842" y="-9515"/>
                  <a:pt x="451155" y="-11611"/>
                  <a:pt x="268841" y="76413"/>
                </a:cubicBezTo>
                <a:cubicBezTo>
                  <a:pt x="86527" y="164437"/>
                  <a:pt x="21563" y="315335"/>
                  <a:pt x="4799" y="541682"/>
                </a:cubicBezTo>
                <a:cubicBezTo>
                  <a:pt x="-11965" y="768029"/>
                  <a:pt x="8991" y="1227010"/>
                  <a:pt x="168254" y="1434495"/>
                </a:cubicBezTo>
                <a:cubicBezTo>
                  <a:pt x="327517" y="1641980"/>
                  <a:pt x="736152" y="1771920"/>
                  <a:pt x="960377" y="1786591"/>
                </a:cubicBezTo>
                <a:cubicBezTo>
                  <a:pt x="1184602" y="1801262"/>
                  <a:pt x="1413020" y="1784495"/>
                  <a:pt x="1513607" y="1522519"/>
                </a:cubicBezTo>
                <a:cubicBezTo>
                  <a:pt x="1614194" y="1260543"/>
                  <a:pt x="1637245" y="468329"/>
                  <a:pt x="1563900" y="214737"/>
                </a:cubicBezTo>
                <a:cubicBezTo>
                  <a:pt x="1490555" y="-38855"/>
                  <a:pt x="1314528" y="36593"/>
                  <a:pt x="1098685" y="13539"/>
                </a:cubicBezTo>
                <a:close/>
              </a:path>
            </a:pathLst>
          </a:custGeom>
          <a:noFill/>
          <a:ln w="38100" cmpd="sng">
            <a:solidFill>
              <a:srgbClr val="FF282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871865" y="5148889"/>
            <a:ext cx="779353" cy="84251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70950" y="5207492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/>
              <a:buChar char="l"/>
            </a:pPr>
            <a:r>
              <a:rPr lang="fr-FR" sz="2400" dirty="0" err="1">
                <a:sym typeface="Wingdings 2"/>
              </a:rPr>
              <a:t>Protect</a:t>
            </a:r>
            <a:r>
              <a:rPr lang="fr-FR" sz="2400" dirty="0">
                <a:sym typeface="Wingdings 2"/>
              </a:rPr>
              <a:t> the </a:t>
            </a:r>
            <a:r>
              <a:rPr lang="fr-FR" sz="2400" dirty="0" err="1">
                <a:sym typeface="Wingdings 2"/>
              </a:rPr>
              <a:t>rest</a:t>
            </a:r>
            <a:r>
              <a:rPr lang="fr-FR" sz="2400" dirty="0">
                <a:sym typeface="Wingdings 2"/>
              </a:rPr>
              <a:t> of the population </a:t>
            </a:r>
          </a:p>
          <a:p>
            <a:r>
              <a:rPr lang="fr-FR" sz="2400" dirty="0">
                <a:sym typeface="Wingdings 2"/>
              </a:rPr>
              <a:t>(ex : </a:t>
            </a:r>
            <a:r>
              <a:rPr lang="fr-FR" sz="2400" dirty="0" err="1">
                <a:sym typeface="Wingdings 2"/>
              </a:rPr>
              <a:t>prevention</a:t>
            </a:r>
            <a:r>
              <a:rPr lang="fr-FR" sz="2400" dirty="0">
                <a:sym typeface="Wingdings 2"/>
              </a:rPr>
              <a:t>, vaccination)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D525DF-0B8F-D34F-81E1-F4080EB5AEAE}"/>
              </a:ext>
            </a:extLst>
          </p:cNvPr>
          <p:cNvSpPr txBox="1"/>
          <p:nvPr/>
        </p:nvSpPr>
        <p:spPr>
          <a:xfrm>
            <a:off x="2856563" y="3429001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27FE57-281B-614A-9E15-E6AC353A6509}"/>
              </a:ext>
            </a:extLst>
          </p:cNvPr>
          <p:cNvSpPr txBox="1"/>
          <p:nvPr/>
        </p:nvSpPr>
        <p:spPr>
          <a:xfrm>
            <a:off x="4635536" y="4102445"/>
            <a:ext cx="189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Susceptible,</a:t>
            </a:r>
          </a:p>
          <a:p>
            <a:r>
              <a:rPr lang="en-US" dirty="0"/>
              <a:t>Not Infected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E7ACB0-5868-AA45-B248-FCB87F7CE6BD}"/>
              </a:ext>
            </a:extLst>
          </p:cNvPr>
          <p:cNvSpPr txBox="1"/>
          <p:nvPr/>
        </p:nvSpPr>
        <p:spPr>
          <a:xfrm>
            <a:off x="6863197" y="3954622"/>
            <a:ext cx="329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will be infected</a:t>
            </a:r>
          </a:p>
          <a:p>
            <a:r>
              <a:rPr lang="en-US" dirty="0"/>
              <a:t>And some will not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20FDB55-319A-0546-BF96-445E2504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dirty="0"/>
              <a:t>Reducing Cholera Transmission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7B739F-2CBD-6A4C-9378-52DB8F5E07ED}"/>
              </a:ext>
            </a:extLst>
          </p:cNvPr>
          <p:cNvSpPr txBox="1"/>
          <p:nvPr/>
        </p:nvSpPr>
        <p:spPr>
          <a:xfrm>
            <a:off x="2777162" y="6330108"/>
            <a:ext cx="706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&gt; Community Engagement, WASH interventions, Oral Cholera Vaccination</a:t>
            </a:r>
          </a:p>
        </p:txBody>
      </p:sp>
    </p:spTree>
    <p:extLst>
      <p:ext uri="{BB962C8B-B14F-4D97-AF65-F5344CB8AC3E}">
        <p14:creationId xmlns:p14="http://schemas.microsoft.com/office/powerpoint/2010/main" val="420725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dirty="0"/>
              <a:t>Reducing Cholera Transmission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780" y="1595361"/>
            <a:ext cx="3895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Importance of identifying</a:t>
            </a:r>
          </a:p>
          <a:p>
            <a:r>
              <a:rPr lang="en-US" sz="2800" dirty="0"/>
              <a:t>the main “Transmission contexts”</a:t>
            </a:r>
          </a:p>
          <a:p>
            <a:endParaRPr lang="en-US" sz="2800" dirty="0"/>
          </a:p>
          <a:p>
            <a:r>
              <a:rPr lang="en-US" sz="2800" dirty="0"/>
              <a:t>= </a:t>
            </a:r>
          </a:p>
          <a:p>
            <a:endParaRPr lang="en-US" sz="2800" dirty="0"/>
          </a:p>
          <a:p>
            <a:r>
              <a:rPr lang="en-US" sz="2800" dirty="0"/>
              <a:t>Key places / occasions where people get cholera </a:t>
            </a:r>
          </a:p>
          <a:p>
            <a:endParaRPr lang="en-US" sz="2800" dirty="0"/>
          </a:p>
        </p:txBody>
      </p:sp>
      <p:pic>
        <p:nvPicPr>
          <p:cNvPr id="5" name="Picture 4" descr="Tranmission contex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93" y="1161520"/>
            <a:ext cx="6130934" cy="4839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6789" y="6381328"/>
            <a:ext cx="2800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Source: ACF Cholera Guidelines</a:t>
            </a:r>
          </a:p>
        </p:txBody>
      </p:sp>
    </p:spTree>
    <p:extLst>
      <p:ext uri="{BB962C8B-B14F-4D97-AF65-F5344CB8AC3E}">
        <p14:creationId xmlns:p14="http://schemas.microsoft.com/office/powerpoint/2010/main" val="62408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-234700"/>
            <a:ext cx="10515600" cy="1325563"/>
          </a:xfrm>
        </p:spPr>
        <p:txBody>
          <a:bodyPr/>
          <a:lstStyle/>
          <a:p>
            <a:r>
              <a:rPr lang="en-US" dirty="0"/>
              <a:t>Reducing Cholera Transmission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7939" y="1351579"/>
            <a:ext cx="85096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can be done at community level (1/2) ?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dirty="0"/>
          </a:p>
          <a:p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Keep the community members informed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Ensure that cholera awareness and risk perception is high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Ensure that signs and symptoms are well known</a:t>
            </a:r>
          </a:p>
        </p:txBody>
      </p:sp>
      <p:pic>
        <p:nvPicPr>
          <p:cNvPr id="2058" name="Picture 10" descr="Professor with speaker talking to the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13" y="37045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ews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503" y="2184501"/>
            <a:ext cx="906014" cy="9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2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-157003"/>
            <a:ext cx="10515600" cy="1325563"/>
          </a:xfrm>
        </p:spPr>
        <p:txBody>
          <a:bodyPr/>
          <a:lstStyle/>
          <a:p>
            <a:r>
              <a:rPr lang="en-US" dirty="0"/>
              <a:t>Reducing Cholera Transmission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140" y="1168560"/>
            <a:ext cx="87591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can be done at community level (2/2) ?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/>
          </a:p>
          <a:p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a household suspects a case, they should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sz="2400" dirty="0"/>
              <a:t>see the community ORT volunteer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sz="2400" dirty="0"/>
              <a:t>drink ORS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sz="2400" dirty="0"/>
              <a:t>go to the nearest health facility</a:t>
            </a:r>
          </a:p>
          <a:p>
            <a:pPr lvl="1">
              <a:buClr>
                <a:srgbClr val="FF0000"/>
              </a:buClr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Ensure that cholera prevention messages are delivered widely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Avoid unnecessary gatherings and community meals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Avoid participating in a funeral </a:t>
            </a:r>
            <a:r>
              <a:rPr lang="mr-IN" sz="2400" dirty="0"/>
              <a:t>–</a:t>
            </a:r>
            <a:r>
              <a:rPr lang="en-US" sz="2400" dirty="0"/>
              <a:t> or ask for 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      support for the organization of a “risk-free” funeral.</a:t>
            </a:r>
          </a:p>
        </p:txBody>
      </p:sp>
      <p:pic>
        <p:nvPicPr>
          <p:cNvPr id="5" name="Picture 31" descr="rbso_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0374" y="1953272"/>
            <a:ext cx="504056" cy="12543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2815C7-D614-374D-959C-4510347E6663}"/>
              </a:ext>
            </a:extLst>
          </p:cNvPr>
          <p:cNvGrpSpPr/>
          <p:nvPr/>
        </p:nvGrpSpPr>
        <p:grpSpPr>
          <a:xfrm>
            <a:off x="9149153" y="4533077"/>
            <a:ext cx="2232248" cy="1134313"/>
            <a:chOff x="8190148" y="5246755"/>
            <a:chExt cx="2232248" cy="1134313"/>
          </a:xfrm>
        </p:grpSpPr>
        <p:pic>
          <p:nvPicPr>
            <p:cNvPr id="3074" name="Picture 2" descr="Meeting discuss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85" y="5432763"/>
              <a:ext cx="771989" cy="77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Meeting discuss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281" y="5460862"/>
              <a:ext cx="771989" cy="77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8190148" y="5301209"/>
              <a:ext cx="2232248" cy="1079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8190148" y="5246755"/>
              <a:ext cx="2232248" cy="1021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601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  Cholera Prevention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CC9EA-51BA-B740-A2D6-2F68A27CDB8F}"/>
              </a:ext>
            </a:extLst>
          </p:cNvPr>
          <p:cNvSpPr txBox="1"/>
          <p:nvPr/>
        </p:nvSpPr>
        <p:spPr>
          <a:xfrm>
            <a:off x="996317" y="2951946"/>
            <a:ext cx="245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Faeco</a:t>
            </a:r>
            <a:r>
              <a:rPr lang="en-US" sz="2800" dirty="0"/>
              <a:t>-oral</a:t>
            </a:r>
          </a:p>
          <a:p>
            <a:r>
              <a:rPr lang="en-US" sz="2800" dirty="0"/>
              <a:t>Transmission </a:t>
            </a:r>
          </a:p>
        </p:txBody>
      </p:sp>
      <p:pic>
        <p:nvPicPr>
          <p:cNvPr id="8" name="Picture 7" descr="F chart.gif">
            <a:extLst>
              <a:ext uri="{FF2B5EF4-FFF2-40B4-BE49-F238E27FC236}">
                <a16:creationId xmlns:a16="http://schemas.microsoft.com/office/drawing/2014/main" id="{5C57AF5C-D710-FD41-A18C-DD89AF7D2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63" y="1565425"/>
            <a:ext cx="671103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4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AF94-562E-46F4-94C6-8B6F6C5C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313692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Cholera key facts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How to recognize Cholera ? What are the signs &amp; symptoms ?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Cholera transmission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Cholera prevention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/>
              <a:t>Cholera outbreak response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95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C9D0-D317-4042-BAA7-D29B71C6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D7FE-AA42-4A73-A528-D2B2344EA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0070C0"/>
                </a:solidFill>
              </a:rPr>
              <a:t>In your group decide what will be the main messages you will give the community to cut the transmission routes shown in the F-Diagram.</a:t>
            </a:r>
          </a:p>
        </p:txBody>
      </p:sp>
    </p:spTree>
    <p:extLst>
      <p:ext uri="{BB962C8B-B14F-4D97-AF65-F5344CB8AC3E}">
        <p14:creationId xmlns:p14="http://schemas.microsoft.com/office/powerpoint/2010/main" val="65949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messages for cholera prevention (1/2)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C86EE-A075-4BF5-A142-F68463F29612}"/>
              </a:ext>
            </a:extLst>
          </p:cNvPr>
          <p:cNvSpPr txBox="1"/>
          <p:nvPr/>
        </p:nvSpPr>
        <p:spPr>
          <a:xfrm>
            <a:off x="1785864" y="173928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Drink safe water </a:t>
            </a:r>
            <a:br>
              <a:rPr lang="en-US" sz="2800" dirty="0"/>
            </a:br>
            <a:r>
              <a:rPr lang="en-US" sz="2800" dirty="0"/>
              <a:t>(treated and safely stored)</a:t>
            </a:r>
          </a:p>
          <a:p>
            <a:pPr>
              <a:buClr>
                <a:srgbClr val="FF0000"/>
              </a:buClr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Handwash with soap at key moments (after defecation or cleaning a child’s bottom, before preparing or eating food or feeding a child) and also child’s hands</a:t>
            </a:r>
          </a:p>
        </p:txBody>
      </p:sp>
      <p:pic>
        <p:nvPicPr>
          <p:cNvPr id="4098" name="Picture 2" descr="Bottle of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484785"/>
            <a:ext cx="1075184" cy="10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shing 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582">
            <a:off x="7507869" y="4861540"/>
            <a:ext cx="931168" cy="9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6" y="4883222"/>
            <a:ext cx="979984" cy="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7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087963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5399"/>
          <a:stretch/>
        </p:blipFill>
        <p:spPr bwMode="auto">
          <a:xfrm>
            <a:off x="10423623" y="4533064"/>
            <a:ext cx="115212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1425818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8664" r="23043" b="15737"/>
          <a:stretch/>
        </p:blipFill>
        <p:spPr bwMode="auto">
          <a:xfrm>
            <a:off x="10351615" y="1360221"/>
            <a:ext cx="1296144" cy="13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messages for cholera prevention (2/2)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C86EE-A075-4BF5-A142-F68463F29612}"/>
              </a:ext>
            </a:extLst>
          </p:cNvPr>
          <p:cNvSpPr txBox="1"/>
          <p:nvPr/>
        </p:nvSpPr>
        <p:spPr>
          <a:xfrm>
            <a:off x="1818667" y="1838311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Cook food well, eat it hot, keep it covered, and peel fruits and vegetables.</a:t>
            </a:r>
          </a:p>
          <a:p>
            <a:pPr>
              <a:buClr>
                <a:srgbClr val="FF0000"/>
              </a:buClr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Use latrines or bury your faeces</a:t>
            </a:r>
            <a:br>
              <a:rPr lang="en-US" sz="2800" dirty="0"/>
            </a:br>
            <a:r>
              <a:rPr lang="en-US" sz="2800" dirty="0"/>
              <a:t>(not open defecation)</a:t>
            </a:r>
          </a:p>
          <a:p>
            <a:pPr>
              <a:buClr>
                <a:srgbClr val="FF0000"/>
              </a:buClr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Clean up — in the kitchen and in places where your family bathes and washes clothes, &amp; latrines.</a:t>
            </a:r>
            <a:endParaRPr lang="en-US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363B9E-2E89-1E41-B436-E2D8B0C95603}"/>
              </a:ext>
            </a:extLst>
          </p:cNvPr>
          <p:cNvGrpSpPr/>
          <p:nvPr/>
        </p:nvGrpSpPr>
        <p:grpSpPr>
          <a:xfrm>
            <a:off x="10315611" y="3172952"/>
            <a:ext cx="1368152" cy="936104"/>
            <a:chOff x="7536160" y="3356992"/>
            <a:chExt cx="1368152" cy="936104"/>
          </a:xfrm>
        </p:grpSpPr>
        <p:pic>
          <p:nvPicPr>
            <p:cNvPr id="7" name="Picture 6" descr="F chart.gi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" t="44684" r="85022" b="35802"/>
            <a:stretch/>
          </p:blipFill>
          <p:spPr>
            <a:xfrm>
              <a:off x="7824192" y="3356992"/>
              <a:ext cx="864096" cy="936104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>
              <a:off x="7536160" y="3356993"/>
              <a:ext cx="1368152" cy="870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7536160" y="3356993"/>
              <a:ext cx="1368152" cy="870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01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66"/>
            <a:ext cx="10515600" cy="1325563"/>
          </a:xfrm>
        </p:spPr>
        <p:txBody>
          <a:bodyPr/>
          <a:lstStyle/>
          <a:p>
            <a:r>
              <a:rPr lang="en-US" dirty="0"/>
              <a:t>5 -  Cholera outbreak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E2DE9-92BC-2A43-89D2-A8B14796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13" y="1937315"/>
            <a:ext cx="7258513" cy="372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389811-82E7-DD4F-B36E-D68095423CF5}"/>
              </a:ext>
            </a:extLst>
          </p:cNvPr>
          <p:cNvSpPr txBox="1"/>
          <p:nvPr/>
        </p:nvSpPr>
        <p:spPr>
          <a:xfrm>
            <a:off x="3082053" y="1230796"/>
            <a:ext cx="154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Early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922BC-2C4E-9847-826F-2F930E7ABCED}"/>
              </a:ext>
            </a:extLst>
          </p:cNvPr>
          <p:cNvSpPr txBox="1"/>
          <p:nvPr/>
        </p:nvSpPr>
        <p:spPr>
          <a:xfrm>
            <a:off x="36329" y="3848084"/>
            <a:ext cx="1983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Important number </a:t>
            </a:r>
          </a:p>
          <a:p>
            <a:r>
              <a:rPr lang="en-FR" dirty="0"/>
              <a:t>of cases averted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BF8F72-BAA6-5545-BCD2-141C4928EE74}"/>
              </a:ext>
            </a:extLst>
          </p:cNvPr>
          <p:cNvCxnSpPr>
            <a:cxnSpLocks/>
          </p:cNvCxnSpPr>
          <p:nvPr/>
        </p:nvCxnSpPr>
        <p:spPr>
          <a:xfrm flipV="1">
            <a:off x="2019436" y="3332602"/>
            <a:ext cx="1836002" cy="72669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F11AC1-6000-B945-BADC-4771F6FC2402}"/>
              </a:ext>
            </a:extLst>
          </p:cNvPr>
          <p:cNvSpPr txBox="1"/>
          <p:nvPr/>
        </p:nvSpPr>
        <p:spPr>
          <a:xfrm>
            <a:off x="7391601" y="1188596"/>
            <a:ext cx="458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Late response </a:t>
            </a:r>
          </a:p>
          <a:p>
            <a:r>
              <a:rPr lang="en-FR" dirty="0"/>
              <a:t>(at the peak of the outbreak, or after the peak)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AA3A9-5CF2-5F4E-8557-6CEEFBFC1F41}"/>
              </a:ext>
            </a:extLst>
          </p:cNvPr>
          <p:cNvCxnSpPr>
            <a:cxnSpLocks/>
          </p:cNvCxnSpPr>
          <p:nvPr/>
        </p:nvCxnSpPr>
        <p:spPr>
          <a:xfrm>
            <a:off x="7861610" y="3055982"/>
            <a:ext cx="1567816" cy="3730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57139D-4F9B-1141-A2B1-0950F4F2A875}"/>
              </a:ext>
            </a:extLst>
          </p:cNvPr>
          <p:cNvSpPr txBox="1"/>
          <p:nvPr/>
        </p:nvSpPr>
        <p:spPr>
          <a:xfrm>
            <a:off x="9508015" y="3651217"/>
            <a:ext cx="2437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Low number </a:t>
            </a:r>
          </a:p>
          <a:p>
            <a:r>
              <a:rPr lang="en-FR" dirty="0"/>
              <a:t>of cases averted </a:t>
            </a:r>
          </a:p>
          <a:p>
            <a:r>
              <a:rPr lang="fr-FR" dirty="0"/>
              <a:t>(pretty similar </a:t>
            </a:r>
            <a:r>
              <a:rPr lang="en-FR" dirty="0"/>
              <a:t>to the</a:t>
            </a:r>
          </a:p>
          <a:p>
            <a:r>
              <a:rPr lang="en-FR" dirty="0"/>
              <a:t>“no response” scenario)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62D7861-3D66-D346-9C47-D3D285E91C5F}"/>
              </a:ext>
            </a:extLst>
          </p:cNvPr>
          <p:cNvSpPr/>
          <p:nvPr/>
        </p:nvSpPr>
        <p:spPr>
          <a:xfrm>
            <a:off x="2486723" y="4059292"/>
            <a:ext cx="959004" cy="791488"/>
          </a:xfrm>
          <a:custGeom>
            <a:avLst/>
            <a:gdLst>
              <a:gd name="connsiteX0" fmla="*/ 1138259 w 1138259"/>
              <a:gd name="connsiteY0" fmla="*/ 613317 h 836341"/>
              <a:gd name="connsiteX1" fmla="*/ 1127108 w 1138259"/>
              <a:gd name="connsiteY1" fmla="*/ 501805 h 836341"/>
              <a:gd name="connsiteX2" fmla="*/ 1093655 w 1138259"/>
              <a:gd name="connsiteY2" fmla="*/ 390293 h 836341"/>
              <a:gd name="connsiteX3" fmla="*/ 1082503 w 1138259"/>
              <a:gd name="connsiteY3" fmla="*/ 356839 h 836341"/>
              <a:gd name="connsiteX4" fmla="*/ 1060201 w 1138259"/>
              <a:gd name="connsiteY4" fmla="*/ 323385 h 836341"/>
              <a:gd name="connsiteX5" fmla="*/ 1015596 w 1138259"/>
              <a:gd name="connsiteY5" fmla="*/ 234176 h 836341"/>
              <a:gd name="connsiteX6" fmla="*/ 1004445 w 1138259"/>
              <a:gd name="connsiteY6" fmla="*/ 200722 h 836341"/>
              <a:gd name="connsiteX7" fmla="*/ 926386 w 1138259"/>
              <a:gd name="connsiteY7" fmla="*/ 133815 h 836341"/>
              <a:gd name="connsiteX8" fmla="*/ 837177 w 1138259"/>
              <a:gd name="connsiteY8" fmla="*/ 66907 h 836341"/>
              <a:gd name="connsiteX9" fmla="*/ 770269 w 1138259"/>
              <a:gd name="connsiteY9" fmla="*/ 33454 h 836341"/>
              <a:gd name="connsiteX10" fmla="*/ 636455 w 1138259"/>
              <a:gd name="connsiteY10" fmla="*/ 0 h 836341"/>
              <a:gd name="connsiteX11" fmla="*/ 413430 w 1138259"/>
              <a:gd name="connsiteY11" fmla="*/ 11151 h 836341"/>
              <a:gd name="connsiteX12" fmla="*/ 368825 w 1138259"/>
              <a:gd name="connsiteY12" fmla="*/ 22302 h 836341"/>
              <a:gd name="connsiteX13" fmla="*/ 301918 w 1138259"/>
              <a:gd name="connsiteY13" fmla="*/ 44605 h 836341"/>
              <a:gd name="connsiteX14" fmla="*/ 235011 w 1138259"/>
              <a:gd name="connsiteY14" fmla="*/ 100361 h 836341"/>
              <a:gd name="connsiteX15" fmla="*/ 212708 w 1138259"/>
              <a:gd name="connsiteY15" fmla="*/ 122663 h 836341"/>
              <a:gd name="connsiteX16" fmla="*/ 179255 w 1138259"/>
              <a:gd name="connsiteY16" fmla="*/ 133815 h 836341"/>
              <a:gd name="connsiteX17" fmla="*/ 134650 w 1138259"/>
              <a:gd name="connsiteY17" fmla="*/ 178420 h 836341"/>
              <a:gd name="connsiteX18" fmla="*/ 112347 w 1138259"/>
              <a:gd name="connsiteY18" fmla="*/ 200722 h 836341"/>
              <a:gd name="connsiteX19" fmla="*/ 67742 w 1138259"/>
              <a:gd name="connsiteY19" fmla="*/ 256478 h 836341"/>
              <a:gd name="connsiteX20" fmla="*/ 56591 w 1138259"/>
              <a:gd name="connsiteY20" fmla="*/ 289932 h 836341"/>
              <a:gd name="connsiteX21" fmla="*/ 34289 w 1138259"/>
              <a:gd name="connsiteY21" fmla="*/ 323385 h 836341"/>
              <a:gd name="connsiteX22" fmla="*/ 11986 w 1138259"/>
              <a:gd name="connsiteY22" fmla="*/ 390293 h 836341"/>
              <a:gd name="connsiteX23" fmla="*/ 835 w 1138259"/>
              <a:gd name="connsiteY23" fmla="*/ 423746 h 836341"/>
              <a:gd name="connsiteX24" fmla="*/ 23138 w 1138259"/>
              <a:gd name="connsiteY24" fmla="*/ 657922 h 836341"/>
              <a:gd name="connsiteX25" fmla="*/ 45440 w 1138259"/>
              <a:gd name="connsiteY25" fmla="*/ 691376 h 836341"/>
              <a:gd name="connsiteX26" fmla="*/ 78894 w 1138259"/>
              <a:gd name="connsiteY26" fmla="*/ 713678 h 836341"/>
              <a:gd name="connsiteX27" fmla="*/ 134650 w 1138259"/>
              <a:gd name="connsiteY27" fmla="*/ 747132 h 836341"/>
              <a:gd name="connsiteX28" fmla="*/ 168103 w 1138259"/>
              <a:gd name="connsiteY28" fmla="*/ 769434 h 836341"/>
              <a:gd name="connsiteX29" fmla="*/ 279616 w 1138259"/>
              <a:gd name="connsiteY29" fmla="*/ 802888 h 836341"/>
              <a:gd name="connsiteX30" fmla="*/ 346523 w 1138259"/>
              <a:gd name="connsiteY30" fmla="*/ 825190 h 836341"/>
              <a:gd name="connsiteX31" fmla="*/ 379977 w 1138259"/>
              <a:gd name="connsiteY31" fmla="*/ 836341 h 836341"/>
              <a:gd name="connsiteX32" fmla="*/ 647606 w 1138259"/>
              <a:gd name="connsiteY32" fmla="*/ 825190 h 836341"/>
              <a:gd name="connsiteX33" fmla="*/ 736816 w 1138259"/>
              <a:gd name="connsiteY33" fmla="*/ 802888 h 836341"/>
              <a:gd name="connsiteX34" fmla="*/ 814874 w 1138259"/>
              <a:gd name="connsiteY34" fmla="*/ 780585 h 836341"/>
              <a:gd name="connsiteX35" fmla="*/ 870630 w 1138259"/>
              <a:gd name="connsiteY35" fmla="*/ 747132 h 836341"/>
              <a:gd name="connsiteX36" fmla="*/ 970991 w 1138259"/>
              <a:gd name="connsiteY36" fmla="*/ 691376 h 836341"/>
              <a:gd name="connsiteX37" fmla="*/ 993294 w 1138259"/>
              <a:gd name="connsiteY37" fmla="*/ 669073 h 836341"/>
              <a:gd name="connsiteX38" fmla="*/ 1037899 w 1138259"/>
              <a:gd name="connsiteY38" fmla="*/ 613317 h 836341"/>
              <a:gd name="connsiteX39" fmla="*/ 1071352 w 1138259"/>
              <a:gd name="connsiteY39" fmla="*/ 501805 h 836341"/>
              <a:gd name="connsiteX40" fmla="*/ 1082503 w 1138259"/>
              <a:gd name="connsiteY40" fmla="*/ 468351 h 836341"/>
              <a:gd name="connsiteX41" fmla="*/ 1104806 w 1138259"/>
              <a:gd name="connsiteY41" fmla="*/ 446049 h 836341"/>
              <a:gd name="connsiteX42" fmla="*/ 1115957 w 1138259"/>
              <a:gd name="connsiteY42" fmla="*/ 412595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38259" h="836341">
                <a:moveTo>
                  <a:pt x="1138259" y="613317"/>
                </a:moveTo>
                <a:cubicBezTo>
                  <a:pt x="1134542" y="576146"/>
                  <a:pt x="1132391" y="538786"/>
                  <a:pt x="1127108" y="501805"/>
                </a:cubicBezTo>
                <a:cubicBezTo>
                  <a:pt x="1122895" y="472312"/>
                  <a:pt x="1101416" y="413574"/>
                  <a:pt x="1093655" y="390293"/>
                </a:cubicBezTo>
                <a:cubicBezTo>
                  <a:pt x="1089938" y="379142"/>
                  <a:pt x="1089023" y="366620"/>
                  <a:pt x="1082503" y="356839"/>
                </a:cubicBezTo>
                <a:cubicBezTo>
                  <a:pt x="1075069" y="345688"/>
                  <a:pt x="1065644" y="335632"/>
                  <a:pt x="1060201" y="323385"/>
                </a:cubicBezTo>
                <a:cubicBezTo>
                  <a:pt x="1019200" y="231130"/>
                  <a:pt x="1061398" y="279976"/>
                  <a:pt x="1015596" y="234176"/>
                </a:cubicBezTo>
                <a:cubicBezTo>
                  <a:pt x="1011879" y="223025"/>
                  <a:pt x="1011277" y="210287"/>
                  <a:pt x="1004445" y="200722"/>
                </a:cubicBezTo>
                <a:cubicBezTo>
                  <a:pt x="968652" y="150611"/>
                  <a:pt x="965679" y="165250"/>
                  <a:pt x="926386" y="133815"/>
                </a:cubicBezTo>
                <a:cubicBezTo>
                  <a:pt x="888644" y="103621"/>
                  <a:pt x="903877" y="89140"/>
                  <a:pt x="837177" y="66907"/>
                </a:cubicBezTo>
                <a:cubicBezTo>
                  <a:pt x="715185" y="26244"/>
                  <a:pt x="899955" y="91093"/>
                  <a:pt x="770269" y="33454"/>
                </a:cubicBezTo>
                <a:cubicBezTo>
                  <a:pt x="717252" y="9891"/>
                  <a:pt x="692563" y="9351"/>
                  <a:pt x="636455" y="0"/>
                </a:cubicBezTo>
                <a:cubicBezTo>
                  <a:pt x="562113" y="3717"/>
                  <a:pt x="487607" y="4970"/>
                  <a:pt x="413430" y="11151"/>
                </a:cubicBezTo>
                <a:cubicBezTo>
                  <a:pt x="398157" y="12424"/>
                  <a:pt x="383505" y="17898"/>
                  <a:pt x="368825" y="22302"/>
                </a:cubicBezTo>
                <a:cubicBezTo>
                  <a:pt x="346308" y="29057"/>
                  <a:pt x="301918" y="44605"/>
                  <a:pt x="301918" y="44605"/>
                </a:cubicBezTo>
                <a:cubicBezTo>
                  <a:pt x="222457" y="124066"/>
                  <a:pt x="312630" y="38267"/>
                  <a:pt x="235011" y="100361"/>
                </a:cubicBezTo>
                <a:cubicBezTo>
                  <a:pt x="226801" y="106929"/>
                  <a:pt x="221723" y="117254"/>
                  <a:pt x="212708" y="122663"/>
                </a:cubicBezTo>
                <a:cubicBezTo>
                  <a:pt x="202629" y="128711"/>
                  <a:pt x="190406" y="130098"/>
                  <a:pt x="179255" y="133815"/>
                </a:cubicBezTo>
                <a:lnTo>
                  <a:pt x="134650" y="178420"/>
                </a:lnTo>
                <a:cubicBezTo>
                  <a:pt x="127216" y="185854"/>
                  <a:pt x="118179" y="191974"/>
                  <a:pt x="112347" y="200722"/>
                </a:cubicBezTo>
                <a:cubicBezTo>
                  <a:pt x="84213" y="242924"/>
                  <a:pt x="99522" y="224699"/>
                  <a:pt x="67742" y="256478"/>
                </a:cubicBezTo>
                <a:cubicBezTo>
                  <a:pt x="64025" y="267629"/>
                  <a:pt x="61848" y="279418"/>
                  <a:pt x="56591" y="289932"/>
                </a:cubicBezTo>
                <a:cubicBezTo>
                  <a:pt x="50598" y="301919"/>
                  <a:pt x="39732" y="311138"/>
                  <a:pt x="34289" y="323385"/>
                </a:cubicBezTo>
                <a:cubicBezTo>
                  <a:pt x="24741" y="344868"/>
                  <a:pt x="19420" y="367990"/>
                  <a:pt x="11986" y="390293"/>
                </a:cubicBezTo>
                <a:lnTo>
                  <a:pt x="835" y="423746"/>
                </a:lnTo>
                <a:cubicBezTo>
                  <a:pt x="1116" y="428810"/>
                  <a:pt x="-7185" y="597277"/>
                  <a:pt x="23138" y="657922"/>
                </a:cubicBezTo>
                <a:cubicBezTo>
                  <a:pt x="29132" y="669909"/>
                  <a:pt x="35963" y="681899"/>
                  <a:pt x="45440" y="691376"/>
                </a:cubicBezTo>
                <a:cubicBezTo>
                  <a:pt x="54917" y="700853"/>
                  <a:pt x="68429" y="705306"/>
                  <a:pt x="78894" y="713678"/>
                </a:cubicBezTo>
                <a:cubicBezTo>
                  <a:pt x="122630" y="748667"/>
                  <a:pt x="76551" y="727766"/>
                  <a:pt x="134650" y="747132"/>
                </a:cubicBezTo>
                <a:cubicBezTo>
                  <a:pt x="145801" y="754566"/>
                  <a:pt x="155856" y="763991"/>
                  <a:pt x="168103" y="769434"/>
                </a:cubicBezTo>
                <a:cubicBezTo>
                  <a:pt x="222697" y="793698"/>
                  <a:pt x="229710" y="787916"/>
                  <a:pt x="279616" y="802888"/>
                </a:cubicBezTo>
                <a:cubicBezTo>
                  <a:pt x="302133" y="809643"/>
                  <a:pt x="324221" y="817756"/>
                  <a:pt x="346523" y="825190"/>
                </a:cubicBezTo>
                <a:lnTo>
                  <a:pt x="379977" y="836341"/>
                </a:lnTo>
                <a:cubicBezTo>
                  <a:pt x="469187" y="832624"/>
                  <a:pt x="558531" y="831333"/>
                  <a:pt x="647606" y="825190"/>
                </a:cubicBezTo>
                <a:cubicBezTo>
                  <a:pt x="692432" y="822099"/>
                  <a:pt x="699308" y="813604"/>
                  <a:pt x="736816" y="802888"/>
                </a:cubicBezTo>
                <a:cubicBezTo>
                  <a:pt x="834804" y="774892"/>
                  <a:pt x="734682" y="807317"/>
                  <a:pt x="814874" y="780585"/>
                </a:cubicBezTo>
                <a:cubicBezTo>
                  <a:pt x="864912" y="730549"/>
                  <a:pt x="805487" y="783322"/>
                  <a:pt x="870630" y="747132"/>
                </a:cubicBezTo>
                <a:cubicBezTo>
                  <a:pt x="985661" y="683226"/>
                  <a:pt x="895295" y="716608"/>
                  <a:pt x="970991" y="691376"/>
                </a:cubicBezTo>
                <a:cubicBezTo>
                  <a:pt x="978425" y="683942"/>
                  <a:pt x="986726" y="677283"/>
                  <a:pt x="993294" y="669073"/>
                </a:cubicBezTo>
                <a:cubicBezTo>
                  <a:pt x="1049563" y="598737"/>
                  <a:pt x="984047" y="667169"/>
                  <a:pt x="1037899" y="613317"/>
                </a:cubicBezTo>
                <a:cubicBezTo>
                  <a:pt x="1054752" y="545904"/>
                  <a:pt x="1044203" y="583253"/>
                  <a:pt x="1071352" y="501805"/>
                </a:cubicBezTo>
                <a:cubicBezTo>
                  <a:pt x="1075069" y="490654"/>
                  <a:pt x="1074191" y="476663"/>
                  <a:pt x="1082503" y="468351"/>
                </a:cubicBezTo>
                <a:lnTo>
                  <a:pt x="1104806" y="446049"/>
                </a:lnTo>
                <a:lnTo>
                  <a:pt x="1115957" y="41259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42D08-4F00-134B-8403-57714102C31B}"/>
              </a:ext>
            </a:extLst>
          </p:cNvPr>
          <p:cNvSpPr txBox="1"/>
          <p:nvPr/>
        </p:nvSpPr>
        <p:spPr>
          <a:xfrm>
            <a:off x="579965" y="5043475"/>
            <a:ext cx="15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dirty="0"/>
              <a:t>Early detection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BB6827-720E-DB43-AE03-1CBC4F1B87B8}"/>
              </a:ext>
            </a:extLst>
          </p:cNvPr>
          <p:cNvCxnSpPr/>
          <p:nvPr/>
        </p:nvCxnSpPr>
        <p:spPr>
          <a:xfrm flipV="1">
            <a:off x="2081704" y="4705623"/>
            <a:ext cx="405019" cy="4350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9849BE-91AD-6F46-9799-A73DBBB8C570}"/>
              </a:ext>
            </a:extLst>
          </p:cNvPr>
          <p:cNvSpPr txBox="1"/>
          <p:nvPr/>
        </p:nvSpPr>
        <p:spPr>
          <a:xfrm>
            <a:off x="6044801" y="6137663"/>
            <a:ext cx="601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NB: The response can be very well designed and implemented</a:t>
            </a:r>
          </a:p>
          <a:p>
            <a:r>
              <a:rPr lang="en-FR" dirty="0">
                <a:solidFill>
                  <a:srgbClr val="FF0000"/>
                </a:solidFill>
              </a:rPr>
              <a:t> – it will be close to useless if not on time !</a:t>
            </a:r>
          </a:p>
        </p:txBody>
      </p:sp>
    </p:spTree>
    <p:extLst>
      <p:ext uri="{BB962C8B-B14F-4D97-AF65-F5344CB8AC3E}">
        <p14:creationId xmlns:p14="http://schemas.microsoft.com/office/powerpoint/2010/main" val="361019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66"/>
            <a:ext cx="10515600" cy="1325563"/>
          </a:xfrm>
        </p:spPr>
        <p:txBody>
          <a:bodyPr/>
          <a:lstStyle/>
          <a:p>
            <a:r>
              <a:rPr lang="en-US" dirty="0"/>
              <a:t>5 -  Cholera outbreak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B4A7A-3AEC-2F44-8942-B51DD4B65F61}"/>
              </a:ext>
            </a:extLst>
          </p:cNvPr>
          <p:cNvSpPr txBox="1"/>
          <p:nvPr/>
        </p:nvSpPr>
        <p:spPr>
          <a:xfrm>
            <a:off x="557561" y="1159726"/>
            <a:ext cx="113725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The most important element of a cholera response = </a:t>
            </a:r>
            <a:r>
              <a:rPr lang="en-FR" dirty="0">
                <a:solidFill>
                  <a:srgbClr val="FF0000"/>
                </a:solidFill>
              </a:rPr>
              <a:t>being on time </a:t>
            </a:r>
            <a:r>
              <a:rPr lang="en-FR" dirty="0"/>
              <a:t>– i.e. ahead of the outbreak !</a:t>
            </a:r>
          </a:p>
          <a:p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How do we do this ?</a:t>
            </a:r>
          </a:p>
          <a:p>
            <a:endParaRPr lang="en-FR" dirty="0"/>
          </a:p>
          <a:p>
            <a:pPr marL="285750" indent="-285750">
              <a:buFont typeface="Wingdings" pitchFamily="2" charset="2"/>
              <a:buChar char="Ø"/>
            </a:pPr>
            <a:r>
              <a:rPr lang="en-FR" b="1" dirty="0"/>
              <a:t>Know your ennemy</a:t>
            </a:r>
            <a:r>
              <a:rPr lang="en-FR" dirty="0"/>
              <a:t>: In peace time, improve your knowledge of the disease = identify cholera hotspots, at risk </a:t>
            </a:r>
            <a:br>
              <a:rPr lang="en-FR" dirty="0"/>
            </a:br>
            <a:r>
              <a:rPr lang="en-FR" dirty="0"/>
              <a:t>populations, seasonality, risk factors and risky behaviors and translate it into contingency plans</a:t>
            </a:r>
          </a:p>
          <a:p>
            <a:endParaRPr lang="en-FR" dirty="0"/>
          </a:p>
          <a:p>
            <a:pPr marL="285750" indent="-285750">
              <a:buFont typeface="Wingdings" pitchFamily="2" charset="2"/>
              <a:buChar char="Ø"/>
            </a:pPr>
            <a:r>
              <a:rPr lang="en-FR" b="1" dirty="0"/>
              <a:t>Prepare for the response</a:t>
            </a:r>
            <a:r>
              <a:rPr lang="en-FR" dirty="0"/>
              <a:t>: Train your teams, revise your contingency plans, prepare stocks, reherse emergency responses through simulation exercises, etc.</a:t>
            </a:r>
          </a:p>
          <a:p>
            <a:endParaRPr lang="en-FR" dirty="0"/>
          </a:p>
          <a:p>
            <a:pPr marL="285750" indent="-285750">
              <a:buFont typeface="Wingdings" pitchFamily="2" charset="2"/>
              <a:buChar char="Ø"/>
            </a:pPr>
            <a:r>
              <a:rPr lang="en-FR" b="1" dirty="0"/>
              <a:t>Capacitate communities </a:t>
            </a:r>
            <a:r>
              <a:rPr lang="en-FR" dirty="0"/>
              <a:t>(the first able to respond are the communities themselves): Train community volunteers who will be able to detect early suspicion of outbreaks and at the same time provide early treatment</a:t>
            </a:r>
          </a:p>
          <a:p>
            <a:pPr marL="285750" indent="-285750">
              <a:buFont typeface="Wingdings" pitchFamily="2" charset="2"/>
              <a:buChar char="Ø"/>
            </a:pPr>
            <a:endParaRPr lang="en-FR" dirty="0"/>
          </a:p>
          <a:p>
            <a:pPr marL="285750" indent="-285750">
              <a:buFont typeface="Wingdings" pitchFamily="2" charset="2"/>
              <a:buChar char="Ø"/>
            </a:pPr>
            <a:r>
              <a:rPr lang="en-FR" b="1" dirty="0"/>
              <a:t>Be accountable to the local health autorities</a:t>
            </a:r>
            <a:r>
              <a:rPr lang="en-FR" dirty="0"/>
              <a:t>: to confirm outbreaks quickly, trigger local and national response, share views on the outbreak evolution and adapt the different response activities according to evolving needs</a:t>
            </a:r>
          </a:p>
          <a:p>
            <a:endParaRPr lang="en-FR" dirty="0"/>
          </a:p>
          <a:p>
            <a:pPr marL="285750" indent="-285750">
              <a:buFont typeface="Wingdings" pitchFamily="2" charset="2"/>
              <a:buChar char="Ø"/>
            </a:pPr>
            <a:r>
              <a:rPr lang="en-FR" b="1" dirty="0"/>
              <a:t>Coordinate with others</a:t>
            </a:r>
            <a:r>
              <a:rPr lang="en-FR" dirty="0"/>
              <a:t>: to clarify who is doing what where to avoid duplication and optimize resources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770148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66"/>
            <a:ext cx="10515600" cy="1325563"/>
          </a:xfrm>
        </p:spPr>
        <p:txBody>
          <a:bodyPr/>
          <a:lstStyle/>
          <a:p>
            <a:r>
              <a:rPr lang="en-US" dirty="0"/>
              <a:t>5 -  Cholera outbreak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16F95-600C-9646-A1EB-EDA238FEE13F}"/>
              </a:ext>
            </a:extLst>
          </p:cNvPr>
          <p:cNvSpPr txBox="1"/>
          <p:nvPr/>
        </p:nvSpPr>
        <p:spPr>
          <a:xfrm>
            <a:off x="838200" y="1365329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FF0000"/>
                </a:solidFill>
              </a:rPr>
              <a:t>PILARS OF A CHOLERA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BB9CB-AA11-2A47-A25C-7A2D73544FB8}"/>
              </a:ext>
            </a:extLst>
          </p:cNvPr>
          <p:cNvSpPr txBox="1"/>
          <p:nvPr/>
        </p:nvSpPr>
        <p:spPr>
          <a:xfrm>
            <a:off x="838200" y="2800360"/>
            <a:ext cx="555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SURVEILLANCE AND ANALYSIS OF OUTBREAK DYNAMIC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63189-0816-ED4A-818B-29124389ADC5}"/>
              </a:ext>
            </a:extLst>
          </p:cNvPr>
          <p:cNvSpPr txBox="1"/>
          <p:nvPr/>
        </p:nvSpPr>
        <p:spPr>
          <a:xfrm>
            <a:off x="823912" y="3364917"/>
            <a:ext cx="539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CASE MANAGEMENT: TREATEMENT OF CHOLERA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787E0-732B-8745-9216-34C1CDAF384A}"/>
              </a:ext>
            </a:extLst>
          </p:cNvPr>
          <p:cNvSpPr txBox="1"/>
          <p:nvPr/>
        </p:nvSpPr>
        <p:spPr>
          <a:xfrm>
            <a:off x="838200" y="3935560"/>
            <a:ext cx="469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WATER, SANITATION AND HYGIENE PROMOTION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F6917-C5F1-6D4C-AF12-1C97CE26FC66}"/>
              </a:ext>
            </a:extLst>
          </p:cNvPr>
          <p:cNvSpPr txBox="1"/>
          <p:nvPr/>
        </p:nvSpPr>
        <p:spPr>
          <a:xfrm>
            <a:off x="838200" y="4498083"/>
            <a:ext cx="53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COMMUNITY ENGAGEMENT &amp; RISK 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188AD-5396-5644-829C-9838C390C5F1}"/>
              </a:ext>
            </a:extLst>
          </p:cNvPr>
          <p:cNvSpPr txBox="1"/>
          <p:nvPr/>
        </p:nvSpPr>
        <p:spPr>
          <a:xfrm>
            <a:off x="838200" y="5060606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ORAL CHOLERA VACCINATION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58760-6A8A-954B-B48A-E71AFA6B0E4F}"/>
              </a:ext>
            </a:extLst>
          </p:cNvPr>
          <p:cNvSpPr txBox="1"/>
          <p:nvPr/>
        </p:nvSpPr>
        <p:spPr>
          <a:xfrm>
            <a:off x="838200" y="2260136"/>
            <a:ext cx="16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COORDINATION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768DDD-8561-A24B-BEEF-F5FC72FC2A48}"/>
              </a:ext>
            </a:extLst>
          </p:cNvPr>
          <p:cNvCxnSpPr>
            <a:cxnSpLocks/>
          </p:cNvCxnSpPr>
          <p:nvPr/>
        </p:nvCxnSpPr>
        <p:spPr>
          <a:xfrm>
            <a:off x="823912" y="1873160"/>
            <a:ext cx="1116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7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516F95-600C-9646-A1EB-EDA238FEE13F}"/>
              </a:ext>
            </a:extLst>
          </p:cNvPr>
          <p:cNvSpPr txBox="1"/>
          <p:nvPr/>
        </p:nvSpPr>
        <p:spPr>
          <a:xfrm>
            <a:off x="838200" y="1365329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FF0000"/>
                </a:solidFill>
              </a:rPr>
              <a:t>PILARS OF A CHOLERA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BB9CB-AA11-2A47-A25C-7A2D73544FB8}"/>
              </a:ext>
            </a:extLst>
          </p:cNvPr>
          <p:cNvSpPr txBox="1"/>
          <p:nvPr/>
        </p:nvSpPr>
        <p:spPr>
          <a:xfrm>
            <a:off x="838200" y="2800360"/>
            <a:ext cx="555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SURVEILLANCE AND ANALYSIS OF OUTBREAK DYNAMIC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63189-0816-ED4A-818B-29124389ADC5}"/>
              </a:ext>
            </a:extLst>
          </p:cNvPr>
          <p:cNvSpPr txBox="1"/>
          <p:nvPr/>
        </p:nvSpPr>
        <p:spPr>
          <a:xfrm>
            <a:off x="823912" y="3364917"/>
            <a:ext cx="539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CASE MANAGEMENT: TREATEMENT OF CHOLERA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787E0-732B-8745-9216-34C1CDAF384A}"/>
              </a:ext>
            </a:extLst>
          </p:cNvPr>
          <p:cNvSpPr txBox="1"/>
          <p:nvPr/>
        </p:nvSpPr>
        <p:spPr>
          <a:xfrm>
            <a:off x="838200" y="3935560"/>
            <a:ext cx="469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WATER, SANITATION AND HYGIENE PROMOTION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F6917-C5F1-6D4C-AF12-1C97CE26FC66}"/>
              </a:ext>
            </a:extLst>
          </p:cNvPr>
          <p:cNvSpPr txBox="1"/>
          <p:nvPr/>
        </p:nvSpPr>
        <p:spPr>
          <a:xfrm>
            <a:off x="838200" y="4498083"/>
            <a:ext cx="53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COMMUNITY ENGAGEMENT &amp; RISK 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188AD-5396-5644-829C-9838C390C5F1}"/>
              </a:ext>
            </a:extLst>
          </p:cNvPr>
          <p:cNvSpPr txBox="1"/>
          <p:nvPr/>
        </p:nvSpPr>
        <p:spPr>
          <a:xfrm>
            <a:off x="838200" y="5060606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ORAL CHOLERA VACCINATION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58760-6A8A-954B-B48A-E71AFA6B0E4F}"/>
              </a:ext>
            </a:extLst>
          </p:cNvPr>
          <p:cNvSpPr txBox="1"/>
          <p:nvPr/>
        </p:nvSpPr>
        <p:spPr>
          <a:xfrm>
            <a:off x="838200" y="2260136"/>
            <a:ext cx="16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COORDINATION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768DDD-8561-A24B-BEEF-F5FC72FC2A48}"/>
              </a:ext>
            </a:extLst>
          </p:cNvPr>
          <p:cNvCxnSpPr>
            <a:cxnSpLocks/>
          </p:cNvCxnSpPr>
          <p:nvPr/>
        </p:nvCxnSpPr>
        <p:spPr>
          <a:xfrm>
            <a:off x="823912" y="1873160"/>
            <a:ext cx="1116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D041FE4-A87D-2D47-8F28-F73C86ED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2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F670CA-DBE9-1D4D-BE0F-BED85FA4037A}"/>
              </a:ext>
            </a:extLst>
          </p:cNvPr>
          <p:cNvSpPr txBox="1">
            <a:spLocks/>
          </p:cNvSpPr>
          <p:nvPr/>
        </p:nvSpPr>
        <p:spPr>
          <a:xfrm>
            <a:off x="6732586" y="2107611"/>
            <a:ext cx="4886985" cy="42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For each pillar, state what are the main stakeholders involved and how the Red Cross can contribute ?</a:t>
            </a:r>
          </a:p>
        </p:txBody>
      </p:sp>
    </p:spTree>
    <p:extLst>
      <p:ext uri="{BB962C8B-B14F-4D97-AF65-F5344CB8AC3E}">
        <p14:creationId xmlns:p14="http://schemas.microsoft.com/office/powerpoint/2010/main" val="3071227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516F95-600C-9646-A1EB-EDA238FEE13F}"/>
              </a:ext>
            </a:extLst>
          </p:cNvPr>
          <p:cNvSpPr txBox="1"/>
          <p:nvPr/>
        </p:nvSpPr>
        <p:spPr>
          <a:xfrm>
            <a:off x="838200" y="1365329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FF0000"/>
                </a:solidFill>
              </a:rPr>
              <a:t>PILARS OF A CHOLERA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BB9CB-AA11-2A47-A25C-7A2D73544FB8}"/>
              </a:ext>
            </a:extLst>
          </p:cNvPr>
          <p:cNvSpPr txBox="1"/>
          <p:nvPr/>
        </p:nvSpPr>
        <p:spPr>
          <a:xfrm>
            <a:off x="838200" y="2800360"/>
            <a:ext cx="555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SURVEILLANCE AND ANALYSIS OF OUTBREAK DYNAMIC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63189-0816-ED4A-818B-29124389ADC5}"/>
              </a:ext>
            </a:extLst>
          </p:cNvPr>
          <p:cNvSpPr txBox="1"/>
          <p:nvPr/>
        </p:nvSpPr>
        <p:spPr>
          <a:xfrm>
            <a:off x="823912" y="3364917"/>
            <a:ext cx="539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CASE MANAGEMENT: TREATEMENT OF CHOLERA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787E0-732B-8745-9216-34C1CDAF384A}"/>
              </a:ext>
            </a:extLst>
          </p:cNvPr>
          <p:cNvSpPr txBox="1"/>
          <p:nvPr/>
        </p:nvSpPr>
        <p:spPr>
          <a:xfrm>
            <a:off x="838200" y="3935560"/>
            <a:ext cx="469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WATER, SANITATION AND HYGIENE PROMOTION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F6917-C5F1-6D4C-AF12-1C97CE26FC66}"/>
              </a:ext>
            </a:extLst>
          </p:cNvPr>
          <p:cNvSpPr txBox="1"/>
          <p:nvPr/>
        </p:nvSpPr>
        <p:spPr>
          <a:xfrm>
            <a:off x="838200" y="4498083"/>
            <a:ext cx="53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COMMUNITY ENGAGEMENT &amp; RISK 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188AD-5396-5644-829C-9838C390C5F1}"/>
              </a:ext>
            </a:extLst>
          </p:cNvPr>
          <p:cNvSpPr txBox="1"/>
          <p:nvPr/>
        </p:nvSpPr>
        <p:spPr>
          <a:xfrm>
            <a:off x="838200" y="5060606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ORAL CHOLERA VACCINATION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58760-6A8A-954B-B48A-E71AFA6B0E4F}"/>
              </a:ext>
            </a:extLst>
          </p:cNvPr>
          <p:cNvSpPr txBox="1"/>
          <p:nvPr/>
        </p:nvSpPr>
        <p:spPr>
          <a:xfrm>
            <a:off x="838200" y="2260136"/>
            <a:ext cx="167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COORDINATION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C8450-DEE1-0B49-970B-F1C8321F77BE}"/>
              </a:ext>
            </a:extLst>
          </p:cNvPr>
          <p:cNvSpPr txBox="1"/>
          <p:nvPr/>
        </p:nvSpPr>
        <p:spPr>
          <a:xfrm>
            <a:off x="6591300" y="1365329"/>
            <a:ext cx="247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FF0000"/>
                </a:solidFill>
              </a:rPr>
              <a:t>WHO IS RESPONSIBLE 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7F395-736E-4C40-8934-97956DF108C0}"/>
              </a:ext>
            </a:extLst>
          </p:cNvPr>
          <p:cNvSpPr txBox="1"/>
          <p:nvPr/>
        </p:nvSpPr>
        <p:spPr>
          <a:xfrm>
            <a:off x="9620250" y="1226829"/>
            <a:ext cx="228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rgbClr val="FF0000"/>
                </a:solidFill>
              </a:rPr>
              <a:t>HOW THE RED CROSS </a:t>
            </a:r>
          </a:p>
          <a:p>
            <a:r>
              <a:rPr lang="en-FR" b="1" dirty="0">
                <a:solidFill>
                  <a:srgbClr val="FF0000"/>
                </a:solidFill>
              </a:rPr>
              <a:t>CAN CONTRIBUTE 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768DDD-8561-A24B-BEEF-F5FC72FC2A48}"/>
              </a:ext>
            </a:extLst>
          </p:cNvPr>
          <p:cNvCxnSpPr>
            <a:cxnSpLocks/>
          </p:cNvCxnSpPr>
          <p:nvPr/>
        </p:nvCxnSpPr>
        <p:spPr>
          <a:xfrm>
            <a:off x="823912" y="1873160"/>
            <a:ext cx="1116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D041FE4-A87D-2D47-8F28-F73C86ED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2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77883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 Cholera key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204864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do you know about cholera ?</a:t>
            </a:r>
          </a:p>
          <a:p>
            <a:pPr marL="0" indent="0">
              <a:buNone/>
            </a:pPr>
            <a:r>
              <a:rPr lang="en-US" sz="2400" dirty="0"/>
              <a:t>Please tell us 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4811" r="36526" b="32143"/>
          <a:stretch/>
        </p:blipFill>
        <p:spPr bwMode="auto">
          <a:xfrm>
            <a:off x="1524000" y="1099306"/>
            <a:ext cx="7333785" cy="440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54753"/>
            <a:ext cx="8675650" cy="2852737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The story of cholera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8BA868-D2A6-BF4F-A7F5-FDF4BBF4CABC}"/>
              </a:ext>
            </a:extLst>
          </p:cNvPr>
          <p:cNvSpPr/>
          <p:nvPr/>
        </p:nvSpPr>
        <p:spPr>
          <a:xfrm>
            <a:off x="1003610" y="4493941"/>
            <a:ext cx="9311268" cy="747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852"/>
            <a:ext cx="8229600" cy="1143000"/>
          </a:xfrm>
        </p:spPr>
        <p:txBody>
          <a:bodyPr/>
          <a:lstStyle/>
          <a:p>
            <a:r>
              <a:rPr lang="en-US" dirty="0"/>
              <a:t>Key facts about cholera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AF94-562E-46F4-94C6-8B6F6C5C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04" y="1262230"/>
            <a:ext cx="9036496" cy="1540894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The infectious agent is a small bacteria (Vibrio cholerae)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Causes acute watery diarrhea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Leads to dehydration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May lead to death in a matter of hours </a:t>
            </a:r>
            <a:r>
              <a:rPr lang="en-US" dirty="0"/>
              <a:t>(if not treated)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rgbClr val="C00000"/>
              </a:buClr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49AF94-562E-46F4-94C6-8B6F6C5CF1CB}"/>
              </a:ext>
            </a:extLst>
          </p:cNvPr>
          <p:cNvSpPr txBox="1">
            <a:spLocks/>
          </p:cNvSpPr>
          <p:nvPr/>
        </p:nvSpPr>
        <p:spPr>
          <a:xfrm>
            <a:off x="1577752" y="2041625"/>
            <a:ext cx="5651764" cy="2055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4E0FFA-DCD3-0348-93B3-4972D062287B}"/>
              </a:ext>
            </a:extLst>
          </p:cNvPr>
          <p:cNvSpPr txBox="1">
            <a:spLocks/>
          </p:cNvSpPr>
          <p:nvPr/>
        </p:nvSpPr>
        <p:spPr>
          <a:xfrm>
            <a:off x="1202052" y="2915989"/>
            <a:ext cx="8856984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People don’t die “from cholera”.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They die because they get severely dehydrated (due to excessive diarrhea) </a:t>
            </a:r>
            <a:r>
              <a:rPr lang="en-US" sz="2400" dirty="0"/>
              <a:t>and the body cannot survive without enough water.</a:t>
            </a:r>
          </a:p>
          <a:p>
            <a:pPr marL="0" indent="0" algn="ctr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cholera      diarrhea      dehydration     severe dehydration      death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B1243D5-2C69-1B48-874C-0B43D401D85C}"/>
              </a:ext>
            </a:extLst>
          </p:cNvPr>
          <p:cNvSpPr/>
          <p:nvPr/>
        </p:nvSpPr>
        <p:spPr>
          <a:xfrm>
            <a:off x="2305969" y="4740021"/>
            <a:ext cx="216024" cy="28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5E788A8-9F85-E54F-A4A9-A0FAE8FE5311}"/>
              </a:ext>
            </a:extLst>
          </p:cNvPr>
          <p:cNvSpPr/>
          <p:nvPr/>
        </p:nvSpPr>
        <p:spPr>
          <a:xfrm>
            <a:off x="3761708" y="4716098"/>
            <a:ext cx="216024" cy="28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8EE1A4-E46A-6B44-9987-65404A6AFC33}"/>
              </a:ext>
            </a:extLst>
          </p:cNvPr>
          <p:cNvSpPr/>
          <p:nvPr/>
        </p:nvSpPr>
        <p:spPr>
          <a:xfrm>
            <a:off x="5608256" y="4716098"/>
            <a:ext cx="216024" cy="28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54B06CC-947D-8A4F-9EC7-615973BB0495}"/>
              </a:ext>
            </a:extLst>
          </p:cNvPr>
          <p:cNvSpPr/>
          <p:nvPr/>
        </p:nvSpPr>
        <p:spPr>
          <a:xfrm>
            <a:off x="8418323" y="4716098"/>
            <a:ext cx="216024" cy="28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facts about cholera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AF94-562E-46F4-94C6-8B6F6C5C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10023088" cy="3600400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400" dirty="0"/>
              <a:t>Cholera affects EVERYONE - </a:t>
            </a:r>
            <a:r>
              <a:rPr lang="en-US" sz="2400" dirty="0">
                <a:solidFill>
                  <a:srgbClr val="0000FF"/>
                </a:solidFill>
              </a:rPr>
              <a:t>both children and adults (even healthy adults)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Unlike other diarrheal diseases, it can kill not only children but also healthy adults if left untreated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Pregnant women &amp; Children under 5 </a:t>
            </a:r>
            <a:r>
              <a:rPr lang="en-US" dirty="0"/>
              <a:t>are at greater risk of severe outcome (and death)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Clr>
                <a:srgbClr val="C00000"/>
              </a:buClr>
              <a:buNone/>
            </a:pPr>
            <a:endParaRPr lang="en-US" dirty="0"/>
          </a:p>
          <a:p>
            <a:pPr marL="457200" lvl="1" indent="0">
              <a:buClr>
                <a:srgbClr val="C00000"/>
              </a:buClr>
              <a:buNone/>
            </a:pPr>
            <a:endParaRPr lang="en-US" dirty="0"/>
          </a:p>
        </p:txBody>
      </p:sp>
      <p:pic>
        <p:nvPicPr>
          <p:cNvPr id="1034" name="Picture 10" descr="men, women, children, family restroo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52" y="5234659"/>
            <a:ext cx="12643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reepik.com/free-icon/pregnant-woman-silhouette_318-59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85" y="5241655"/>
            <a:ext cx="1368153" cy="10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1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F3A0-3DBB-489E-88FC-56501089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5" y="302400"/>
            <a:ext cx="1114936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2 - How to recognize Cholera ? Signs &amp; symptoms 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D:\Users\NRX\Dropbox\Somaliland Cholera May 2017\Somaliland FACT 2017\ORPs\Training\AWDjpg.jpg">
            <a:extLst>
              <a:ext uri="{FF2B5EF4-FFF2-40B4-BE49-F238E27FC236}">
                <a16:creationId xmlns:a16="http://schemas.microsoft.com/office/drawing/2014/main" id="{2FCC6537-CF3B-444D-9CCC-84CEE7728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13210" r="7415" b="5694"/>
          <a:stretch/>
        </p:blipFill>
        <p:spPr bwMode="auto">
          <a:xfrm>
            <a:off x="1261945" y="1591657"/>
            <a:ext cx="3228864" cy="23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489DE-0F02-764A-AD4E-AA6F4ADA656A}"/>
              </a:ext>
            </a:extLst>
          </p:cNvPr>
          <p:cNvSpPr txBox="1"/>
          <p:nvPr/>
        </p:nvSpPr>
        <p:spPr>
          <a:xfrm>
            <a:off x="1141142" y="4113912"/>
            <a:ext cx="58729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AWD - Acute watery diarrhea with/without vomiting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Looks like “rice water stools”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No smell</a:t>
            </a:r>
          </a:p>
          <a:p>
            <a:endParaRPr lang="en-US" b="1" dirty="0"/>
          </a:p>
          <a:p>
            <a:r>
              <a:rPr lang="en-US" b="1" dirty="0"/>
              <a:t>Acute: </a:t>
            </a:r>
            <a:r>
              <a:rPr lang="en-US" dirty="0"/>
              <a:t>sudden onset, appears “out of nowhere”</a:t>
            </a:r>
          </a:p>
          <a:p>
            <a:r>
              <a:rPr lang="en-US" b="1" dirty="0"/>
              <a:t>Watery: </a:t>
            </a:r>
            <a:r>
              <a:rPr lang="en-US" dirty="0"/>
              <a:t>Liquid and it </a:t>
            </a:r>
            <a:r>
              <a:rPr lang="en-US" dirty="0">
                <a:solidFill>
                  <a:srgbClr val="0000FF"/>
                </a:solidFill>
              </a:rPr>
              <a:t>looks like “rice water”</a:t>
            </a:r>
          </a:p>
          <a:p>
            <a:r>
              <a:rPr lang="en-US" b="1" dirty="0"/>
              <a:t>AWD: </a:t>
            </a:r>
            <a:r>
              <a:rPr lang="en-US" dirty="0"/>
              <a:t>Profuse,</a:t>
            </a:r>
            <a:r>
              <a:rPr lang="en-US" b="1" dirty="0"/>
              <a:t> </a:t>
            </a:r>
            <a:r>
              <a:rPr lang="en-US" dirty="0"/>
              <a:t>3 or more loose stools a 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5ED08-E158-8B47-9F43-5A60DA661E4B}"/>
              </a:ext>
            </a:extLst>
          </p:cNvPr>
          <p:cNvSpPr txBox="1"/>
          <p:nvPr/>
        </p:nvSpPr>
        <p:spPr>
          <a:xfrm>
            <a:off x="7517873" y="4236128"/>
            <a:ext cx="4781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/>
              <a:t>Sunken eyes (eyes that seem to go inside)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Very dry mouth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Very weak / unconscious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Not able to eat/drink or breastfeed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Skin pinch goes back very slowly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5B0A0A0-86B9-8744-839C-696F7B5F1FCF}"/>
              </a:ext>
            </a:extLst>
          </p:cNvPr>
          <p:cNvSpPr/>
          <p:nvPr/>
        </p:nvSpPr>
        <p:spPr>
          <a:xfrm rot="16200000">
            <a:off x="5659325" y="1806474"/>
            <a:ext cx="720080" cy="1518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ainingoftrainersoncholera_en_Page_019.jpg">
            <a:extLst>
              <a:ext uri="{FF2B5EF4-FFF2-40B4-BE49-F238E27FC236}">
                <a16:creationId xmlns:a16="http://schemas.microsoft.com/office/drawing/2014/main" id="{DF8F4CA6-F1EB-AB46-88CF-CAA8300B1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609060" y="1627963"/>
            <a:ext cx="3116571" cy="2337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86A63E-CFA9-EB49-AC2B-D90A06AC40C6}"/>
              </a:ext>
            </a:extLst>
          </p:cNvPr>
          <p:cNvSpPr txBox="1"/>
          <p:nvPr/>
        </p:nvSpPr>
        <p:spPr>
          <a:xfrm>
            <a:off x="5099093" y="3110654"/>
            <a:ext cx="209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Dehydration</a:t>
            </a:r>
          </a:p>
        </p:txBody>
      </p:sp>
    </p:spTree>
    <p:extLst>
      <p:ext uri="{BB962C8B-B14F-4D97-AF65-F5344CB8AC3E}">
        <p14:creationId xmlns:p14="http://schemas.microsoft.com/office/powerpoint/2010/main" val="294174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908720"/>
          </a:xfrm>
        </p:spPr>
        <p:txBody>
          <a:bodyPr/>
          <a:lstStyle/>
          <a:p>
            <a:r>
              <a:rPr lang="en-US" dirty="0"/>
              <a:t>Saving Lives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47528" y="1484784"/>
            <a:ext cx="8568952" cy="454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Dehydration can be easily treated .</a:t>
            </a:r>
          </a:p>
          <a:p>
            <a:pPr marL="0" indent="0">
              <a:buNone/>
            </a:pPr>
            <a:r>
              <a:rPr lang="en-US" sz="2400" dirty="0"/>
              <a:t>With </a:t>
            </a:r>
            <a:r>
              <a:rPr lang="en-US" sz="2400" dirty="0">
                <a:solidFill>
                  <a:srgbClr val="0000FF"/>
                </a:solidFill>
              </a:rPr>
              <a:t>early access to rehydration </a:t>
            </a:r>
            <a:r>
              <a:rPr lang="mr-IN" sz="2400" dirty="0"/>
              <a:t>–</a:t>
            </a:r>
            <a:r>
              <a:rPr lang="en-US" sz="2400" dirty="0"/>
              <a:t> less than 1% of those infected will die. Early access to rehydration saves lives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sz="2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80% of cholera cases can be successfully treated in the community </a:t>
            </a:r>
            <a:r>
              <a:rPr lang="en-US" sz="2400" dirty="0">
                <a:solidFill>
                  <a:srgbClr val="0000FF"/>
                </a:solidFill>
              </a:rPr>
              <a:t>simply through drinking oral rehydration solution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Severely dehydrated cases (less than 20%) need Intravenous (IV) rehydration at a health center, (cholera treatment center, or hospital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Explosion 1 2"/>
          <p:cNvSpPr/>
          <p:nvPr/>
        </p:nvSpPr>
        <p:spPr>
          <a:xfrm rot="20375403">
            <a:off x="209713" y="495145"/>
            <a:ext cx="1971134" cy="155755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News !</a:t>
            </a:r>
          </a:p>
        </p:txBody>
      </p:sp>
    </p:spTree>
    <p:extLst>
      <p:ext uri="{BB962C8B-B14F-4D97-AF65-F5344CB8AC3E}">
        <p14:creationId xmlns:p14="http://schemas.microsoft.com/office/powerpoint/2010/main" val="269746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79F-1030-4BF3-B784-C3584D8D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908720"/>
          </a:xfrm>
        </p:spPr>
        <p:txBody>
          <a:bodyPr/>
          <a:lstStyle/>
          <a:p>
            <a:r>
              <a:rPr lang="en-US" dirty="0"/>
              <a:t>Saving Lives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7528" y="1158610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What are Oral Rehydration Solutions 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 descr="UNICEF-O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36912"/>
            <a:ext cx="2037130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2025" y="2154065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Already Prepared Powder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ORS Sachets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600" y="2132856"/>
            <a:ext cx="275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Home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fr-FR" dirty="0">
                <a:solidFill>
                  <a:srgbClr val="FF0000"/>
                </a:solidFill>
              </a:rPr>
              <a:t> made ORS Solution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diy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420888"/>
            <a:ext cx="3429000" cy="3340100"/>
          </a:xfrm>
          <a:prstGeom prst="rect">
            <a:avLst/>
          </a:prstGeom>
        </p:spPr>
      </p:pic>
      <p:pic>
        <p:nvPicPr>
          <p:cNvPr id="9" name="Picture 8" descr="Water sugar sal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91" y="908720"/>
            <a:ext cx="2304256" cy="11263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356994">
            <a:off x="2483328" y="4600050"/>
            <a:ext cx="3446608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Potable water</a:t>
            </a:r>
          </a:p>
        </p:txBody>
      </p:sp>
      <p:pic>
        <p:nvPicPr>
          <p:cNvPr id="11" name="Picture 10" descr="p8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221088"/>
            <a:ext cx="3270231" cy="22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3C2241DE8244C8C878119BC3F1C82" ma:contentTypeVersion="8" ma:contentTypeDescription="Create a new document." ma:contentTypeScope="" ma:versionID="058924d526f688538a902df8f66a3e53">
  <xsd:schema xmlns:xsd="http://www.w3.org/2001/XMLSchema" xmlns:xs="http://www.w3.org/2001/XMLSchema" xmlns:p="http://schemas.microsoft.com/office/2006/metadata/properties" xmlns:ns2="ce8a7467-8352-403e-b49e-65a35cb59c87" xmlns:ns3="7e1b0daf-797c-4a8c-a7fb-059e12aafcd1" targetNamespace="http://schemas.microsoft.com/office/2006/metadata/properties" ma:root="true" ma:fieldsID="054dc2c86df430a4b8f80772548a9466" ns2:_="" ns3:_="">
    <xsd:import namespace="ce8a7467-8352-403e-b49e-65a35cb59c87"/>
    <xsd:import namespace="7e1b0daf-797c-4a8c-a7fb-059e12aaf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a7467-8352-403e-b49e-65a35cb59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b0daf-797c-4a8c-a7fb-059e12aaf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F5C90-2CAE-40E3-9BF7-3A0C722B9E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6568C-4C63-4F8B-8AA9-3430DF3838BC}">
  <ds:schemaRefs>
    <ds:schemaRef ds:uri="http://schemas.microsoft.com/office/2006/metadata/properties"/>
    <ds:schemaRef ds:uri="http://schemas.microsoft.com/office/infopath/2007/PartnerControls"/>
    <ds:schemaRef ds:uri="46dc02c4-f63d-4a25-b4ff-1f3bed395b53"/>
    <ds:schemaRef ds:uri="133e5729-7bb1-4685-bd1f-c5e580a2ee33"/>
  </ds:schemaRefs>
</ds:datastoreItem>
</file>

<file path=customXml/itemProps3.xml><?xml version="1.0" encoding="utf-8"?>
<ds:datastoreItem xmlns:ds="http://schemas.openxmlformats.org/officeDocument/2006/customXml" ds:itemID="{244E0160-3989-4030-A775-8E6E81295EF5}"/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1923</Words>
  <Application>Microsoft Macintosh PowerPoint</Application>
  <PresentationFormat>Widescreen</PresentationFormat>
  <Paragraphs>295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Wingdings 2</vt:lpstr>
      <vt:lpstr>Office Theme</vt:lpstr>
      <vt:lpstr>Cholera &amp; OCV (Oral Cholera Vaccines)   Session #01 –  General understanding of cholera, cholera treatment and cholera prevention</vt:lpstr>
      <vt:lpstr>Session overview</vt:lpstr>
      <vt:lpstr>1- Cholera key facts</vt:lpstr>
      <vt:lpstr>The story of cholera</vt:lpstr>
      <vt:lpstr>Key facts about cholera </vt:lpstr>
      <vt:lpstr>Key facts about cholera </vt:lpstr>
      <vt:lpstr>2 - How to recognize Cholera ? Signs &amp; symptoms ? </vt:lpstr>
      <vt:lpstr>Saving Lives</vt:lpstr>
      <vt:lpstr>Saving Lives</vt:lpstr>
      <vt:lpstr>How much ORS should a person drink?  </vt:lpstr>
      <vt:lpstr>Activity</vt:lpstr>
      <vt:lpstr>3- Cholera Transmission</vt:lpstr>
      <vt:lpstr>Reducing Cholera Transmission</vt:lpstr>
      <vt:lpstr>Reducing Cholera Transmission</vt:lpstr>
      <vt:lpstr>Reducing Cholera Transmission</vt:lpstr>
      <vt:lpstr>Reducing Cholera Transmission</vt:lpstr>
      <vt:lpstr>Reducing Cholera Transmission</vt:lpstr>
      <vt:lpstr>Reducing Cholera Transmission</vt:lpstr>
      <vt:lpstr>4-  Cholera Prevention</vt:lpstr>
      <vt:lpstr>Activity </vt:lpstr>
      <vt:lpstr>Key messages for cholera prevention (1/2) </vt:lpstr>
      <vt:lpstr>Key messages for cholera prevention (2/2) </vt:lpstr>
      <vt:lpstr>5 -  Cholera outbreak response</vt:lpstr>
      <vt:lpstr>5 -  Cholera outbreak response</vt:lpstr>
      <vt:lpstr>5 -  Cholera outbreak response</vt:lpstr>
      <vt:lpstr>Activity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About Cholera (10 to 12 slides)            CV incorporating slides from other trainings</dc:title>
  <dc:creator>Christophe Valingot</dc:creator>
  <cp:lastModifiedBy>Eva TURRO FONT</cp:lastModifiedBy>
  <cp:revision>54</cp:revision>
  <dcterms:created xsi:type="dcterms:W3CDTF">2021-11-12T07:52:34Z</dcterms:created>
  <dcterms:modified xsi:type="dcterms:W3CDTF">2023-01-18T17:15:18Z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2022-01-17T08:23:53Z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3b46acfb-25e5-41e8-99dc-d4139d98b0b6</vt:lpwstr>
  </property>
  <property fmtid="{D5CDD505-2E9C-101B-9397-08002B2CF9AE}" pid="8" name="MSIP_Label_caf3f7fd-5cd4-4287-9002-aceb9af13c42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</vt:lpwstr>
  </property>
  <property fmtid="{D5CDD505-2E9C-101B-9397-08002B2CF9AE}" pid="11" name="ContentTypeId">
    <vt:lpwstr>0x010100FAE3C2241DE8244C8C878119BC3F1C82</vt:lpwstr>
  </property>
  <property fmtid="{D5CDD505-2E9C-101B-9397-08002B2CF9AE}" pid="12" name="MediaServiceImageTags">
    <vt:lpwstr/>
  </property>
</Properties>
</file>