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01_7A45C92A.xml" ContentType="application/vnd.ms-powerpoint.comments+xml"/>
  <Override PartName="/ppt/comments/modernComment_105_D8B9A15.xml" ContentType="application/vnd.ms-powerpoint.comments+xml"/>
  <Override PartName="/ppt/comments/modernComment_106_E797025F.xml" ContentType="application/vnd.ms-powerpoint.comment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0"/>
  </p:notesMasterIdLst>
  <p:sldIdLst>
    <p:sldId id="256" r:id="rId6"/>
    <p:sldId id="258" r:id="rId7"/>
    <p:sldId id="269" r:id="rId8"/>
    <p:sldId id="257" r:id="rId9"/>
    <p:sldId id="259" r:id="rId10"/>
    <p:sldId id="260" r:id="rId11"/>
    <p:sldId id="267" r:id="rId12"/>
    <p:sldId id="261" r:id="rId13"/>
    <p:sldId id="262" r:id="rId14"/>
    <p:sldId id="263" r:id="rId15"/>
    <p:sldId id="264" r:id="rId16"/>
    <p:sldId id="265" r:id="rId17"/>
    <p:sldId id="268" r:id="rId18"/>
    <p:sldId id="26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D83A66-8D64-0ED8-8E07-5999323D1A5E}" name="Simon Lawson" initials="SL" userId="S::simon.lawson@ifrc.org::443fe1f8-ff8a-449d-972b-9e4c8c3bcbd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18E338-F418-4748-8D47-EE0E313D1110}" v="4" dt="2023-01-20T13:14:05.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648"/>
  </p:normalViewPr>
  <p:slideViewPr>
    <p:cSldViewPr snapToGrid="0">
      <p:cViewPr varScale="1">
        <p:scale>
          <a:sx n="107" d="100"/>
          <a:sy n="107" d="100"/>
        </p:scale>
        <p:origin x="768" y="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Lawson" userId="S::simon.lawson@ifrc.org::443fe1f8-ff8a-449d-972b-9e4c8c3bcbd4" providerId="AD" clId="Web-{8018E338-F418-4748-8D47-EE0E313D1110}"/>
    <pc:docChg chg="mod">
      <pc:chgData name="Simon Lawson" userId="S::simon.lawson@ifrc.org::443fe1f8-ff8a-449d-972b-9e4c8c3bcbd4" providerId="AD" clId="Web-{8018E338-F418-4748-8D47-EE0E313D1110}" dt="2023-01-20T13:14:05.754" v="3"/>
      <pc:docMkLst>
        <pc:docMk/>
      </pc:docMkLst>
      <pc:sldChg chg="addCm">
        <pc:chgData name="Simon Lawson" userId="S::simon.lawson@ifrc.org::443fe1f8-ff8a-449d-972b-9e4c8c3bcbd4" providerId="AD" clId="Web-{8018E338-F418-4748-8D47-EE0E313D1110}" dt="2023-01-20T13:09:32.284" v="1"/>
        <pc:sldMkLst>
          <pc:docMk/>
          <pc:sldMk cId="2051393834" sldId="257"/>
        </pc:sldMkLst>
        <pc:extLst>
          <p:ext xmlns:p="http://schemas.openxmlformats.org/presentationml/2006/main" uri="{D6D511B9-2390-475A-947B-AFAB55BFBCF1}">
            <pc226:cmChg xmlns:pc226="http://schemas.microsoft.com/office/powerpoint/2022/06/main/command" chg="add">
              <pc226:chgData name="Simon Lawson" userId="S::simon.lawson@ifrc.org::443fe1f8-ff8a-449d-972b-9e4c8c3bcbd4" providerId="AD" clId="Web-{8018E338-F418-4748-8D47-EE0E313D1110}" dt="2023-01-20T13:09:32.284" v="1"/>
              <pc2:cmMkLst xmlns:pc2="http://schemas.microsoft.com/office/powerpoint/2019/9/main/command">
                <pc:docMk/>
                <pc:sldMk cId="2051393834" sldId="257"/>
                <pc2:cmMk id="{5D068DB6-3063-42E0-8F8C-760BD0A05C59}"/>
              </pc2:cmMkLst>
            </pc226:cmChg>
          </p:ext>
        </pc:extLst>
      </pc:sldChg>
      <pc:sldChg chg="addCm">
        <pc:chgData name="Simon Lawson" userId="S::simon.lawson@ifrc.org::443fe1f8-ff8a-449d-972b-9e4c8c3bcbd4" providerId="AD" clId="Web-{8018E338-F418-4748-8D47-EE0E313D1110}" dt="2023-01-20T13:13:20.111" v="2"/>
        <pc:sldMkLst>
          <pc:docMk/>
          <pc:sldMk cId="227252757" sldId="261"/>
        </pc:sldMkLst>
        <pc:extLst>
          <p:ext xmlns:p="http://schemas.openxmlformats.org/presentationml/2006/main" uri="{D6D511B9-2390-475A-947B-AFAB55BFBCF1}">
            <pc226:cmChg xmlns:pc226="http://schemas.microsoft.com/office/powerpoint/2022/06/main/command" chg="add">
              <pc226:chgData name="Simon Lawson" userId="S::simon.lawson@ifrc.org::443fe1f8-ff8a-449d-972b-9e4c8c3bcbd4" providerId="AD" clId="Web-{8018E338-F418-4748-8D47-EE0E313D1110}" dt="2023-01-20T13:13:20.111" v="2"/>
              <pc2:cmMkLst xmlns:pc2="http://schemas.microsoft.com/office/powerpoint/2019/9/main/command">
                <pc:docMk/>
                <pc:sldMk cId="227252757" sldId="261"/>
                <pc2:cmMk id="{78D3656F-DA13-4509-B456-0CC3C73C052F}"/>
              </pc2:cmMkLst>
            </pc226:cmChg>
          </p:ext>
        </pc:extLst>
      </pc:sldChg>
      <pc:sldChg chg="addCm">
        <pc:chgData name="Simon Lawson" userId="S::simon.lawson@ifrc.org::443fe1f8-ff8a-449d-972b-9e4c8c3bcbd4" providerId="AD" clId="Web-{8018E338-F418-4748-8D47-EE0E313D1110}" dt="2023-01-20T13:14:05.754" v="3"/>
        <pc:sldMkLst>
          <pc:docMk/>
          <pc:sldMk cId="3885433439" sldId="262"/>
        </pc:sldMkLst>
        <pc:extLst>
          <p:ext xmlns:p="http://schemas.openxmlformats.org/presentationml/2006/main" uri="{D6D511B9-2390-475A-947B-AFAB55BFBCF1}">
            <pc226:cmChg xmlns:pc226="http://schemas.microsoft.com/office/powerpoint/2022/06/main/command" chg="add">
              <pc226:chgData name="Simon Lawson" userId="S::simon.lawson@ifrc.org::443fe1f8-ff8a-449d-972b-9e4c8c3bcbd4" providerId="AD" clId="Web-{8018E338-F418-4748-8D47-EE0E313D1110}" dt="2023-01-20T13:14:05.754" v="3"/>
              <pc2:cmMkLst xmlns:pc2="http://schemas.microsoft.com/office/powerpoint/2019/9/main/command">
                <pc:docMk/>
                <pc:sldMk cId="3885433439" sldId="262"/>
                <pc2:cmMk id="{79484887-4806-4078-A387-BE73C7A39D1F}"/>
              </pc2:cmMkLst>
            </pc226:cmChg>
          </p:ext>
        </pc:extLst>
      </pc:sldChg>
    </pc:docChg>
  </pc:docChgLst>
</pc:chgInfo>
</file>

<file path=ppt/comments/modernComment_101_7A45C92A.xml><?xml version="1.0" encoding="utf-8"?>
<p188:cmLst xmlns:a="http://schemas.openxmlformats.org/drawingml/2006/main" xmlns:r="http://schemas.openxmlformats.org/officeDocument/2006/relationships" xmlns:p188="http://schemas.microsoft.com/office/powerpoint/2018/8/main">
  <p188:cm id="{5D068DB6-3063-42E0-8F8C-760BD0A05C59}" authorId="{02D83A66-8D64-0ED8-8E07-5999323D1A5E}" created="2023-01-20T13:09:32.284">
    <ac:txMkLst xmlns:ac="http://schemas.microsoft.com/office/drawing/2013/main/command">
      <pc:docMk xmlns:pc="http://schemas.microsoft.com/office/powerpoint/2013/main/command"/>
      <pc:sldMk xmlns:pc="http://schemas.microsoft.com/office/powerpoint/2013/main/command" cId="2051393834" sldId="257"/>
      <ac:graphicFrameMk id="4" creationId="{C22B1751-7DB1-49B7-8ABE-7DCFBC019D87}"/>
      <ac:tblMk/>
      <ac:tcMk rowId="519149101" colId="2202422900"/>
      <ac:txMk cp="4" len="6">
        <ac:context len="11" hash="4187506671"/>
      </ac:txMk>
    </ac:txMkLst>
    <p188:pos x="3515032" y="532580"/>
    <p188:txBody>
      <a:bodyPr/>
      <a:lstStyle/>
      <a:p>
        <a:r>
          <a:rPr lang="en-GB"/>
          <a:t>Does this include "listening" - for rumours and mis/disinformation?</a:t>
        </a:r>
      </a:p>
    </p188:txBody>
  </p188:cm>
</p188:cmLst>
</file>

<file path=ppt/comments/modernComment_105_D8B9A15.xml><?xml version="1.0" encoding="utf-8"?>
<p188:cmLst xmlns:a="http://schemas.openxmlformats.org/drawingml/2006/main" xmlns:r="http://schemas.openxmlformats.org/officeDocument/2006/relationships" xmlns:p188="http://schemas.microsoft.com/office/powerpoint/2018/8/main">
  <p188:cm id="{78D3656F-DA13-4509-B456-0CC3C73C052F}" authorId="{02D83A66-8D64-0ED8-8E07-5999323D1A5E}" created="2023-01-20T13:13:20.111">
    <ac:txMkLst xmlns:ac="http://schemas.microsoft.com/office/drawing/2013/main/command">
      <pc:docMk xmlns:pc="http://schemas.microsoft.com/office/powerpoint/2013/main/command"/>
      <pc:sldMk xmlns:pc="http://schemas.microsoft.com/office/powerpoint/2013/main/command" cId="227252757" sldId="261"/>
      <ac:spMk id="3" creationId="{F9A4743F-35AA-41B3-93BB-2698A4106CC0}"/>
      <ac:txMk cp="524" len="30">
        <ac:context len="665" hash="347545135"/>
      </ac:txMk>
    </ac:txMkLst>
    <p188:pos x="2310580" y="3244645"/>
    <p188:txBody>
      <a:bodyPr/>
      <a:lstStyle/>
      <a:p>
        <a:r>
          <a:rPr lang="en-GB"/>
          <a:t>Does this include discussions with the community on how to end Open Defecation and general improvement to sanitation?</a:t>
        </a:r>
      </a:p>
    </p188:txBody>
  </p188:cm>
</p188:cmLst>
</file>

<file path=ppt/comments/modernComment_106_E797025F.xml><?xml version="1.0" encoding="utf-8"?>
<p188:cmLst xmlns:a="http://schemas.openxmlformats.org/drawingml/2006/main" xmlns:r="http://schemas.openxmlformats.org/officeDocument/2006/relationships" xmlns:p188="http://schemas.microsoft.com/office/powerpoint/2018/8/main">
  <p188:cm id="{79484887-4806-4078-A387-BE73C7A39D1F}" authorId="{02D83A66-8D64-0ED8-8E07-5999323D1A5E}" created="2023-01-20T13:14:05.754">
    <ac:txMkLst xmlns:ac="http://schemas.microsoft.com/office/drawing/2013/main/command">
      <pc:docMk xmlns:pc="http://schemas.microsoft.com/office/powerpoint/2013/main/command"/>
      <pc:sldMk xmlns:pc="http://schemas.microsoft.com/office/powerpoint/2013/main/command" cId="3885433439" sldId="262"/>
      <ac:spMk id="3" creationId="{999A4E27-338C-4B00-932C-56B2607633CE}"/>
      <ac:txMk cp="77" len="18">
        <ac:context len="405" hash="4233287260"/>
      </ac:txMk>
    </ac:txMkLst>
    <p188:pos x="5768258" y="614516"/>
    <p188:txBody>
      <a:bodyPr/>
      <a:lstStyle/>
      <a:p>
        <a:r>
          <a:rPr lang="en-GB"/>
          <a:t>See above about listening!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38B29F-7258-40E4-90CE-3937B1A2236D}" type="datetimeFigureOut">
              <a:rPr lang="en-US" smtClean="0"/>
              <a:t>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4AE3E9-9B04-4122-A4F7-F043CC3395BF}" type="slidenum">
              <a:rPr lang="en-US" smtClean="0"/>
              <a:t>‹#›</a:t>
            </a:fld>
            <a:endParaRPr lang="en-US"/>
          </a:p>
        </p:txBody>
      </p:sp>
    </p:spTree>
    <p:extLst>
      <p:ext uri="{BB962C8B-B14F-4D97-AF65-F5344CB8AC3E}">
        <p14:creationId xmlns:p14="http://schemas.microsoft.com/office/powerpoint/2010/main" val="2390288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point mention the activity that they will be doing after the summary.</a:t>
            </a:r>
          </a:p>
        </p:txBody>
      </p:sp>
      <p:sp>
        <p:nvSpPr>
          <p:cNvPr id="4" name="Slide Number Placeholder 3"/>
          <p:cNvSpPr>
            <a:spLocks noGrp="1"/>
          </p:cNvSpPr>
          <p:nvPr>
            <p:ph type="sldNum" sz="quarter" idx="5"/>
          </p:nvPr>
        </p:nvSpPr>
        <p:spPr/>
        <p:txBody>
          <a:bodyPr/>
          <a:lstStyle/>
          <a:p>
            <a:fld id="{784AE3E9-9B04-4122-A4F7-F043CC3395BF}" type="slidenum">
              <a:rPr lang="en-US" smtClean="0"/>
              <a:t>13</a:t>
            </a:fld>
            <a:endParaRPr lang="en-US"/>
          </a:p>
        </p:txBody>
      </p:sp>
    </p:spTree>
    <p:extLst>
      <p:ext uri="{BB962C8B-B14F-4D97-AF65-F5344CB8AC3E}">
        <p14:creationId xmlns:p14="http://schemas.microsoft.com/office/powerpoint/2010/main" val="360344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507EA-4F1E-4076-9FC4-736CE60AA9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B40C93-C724-4F9C-8C88-2D74CA7E5E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553B2A-39AA-4F98-A32D-D51EF3941086}"/>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5" name="Footer Placeholder 4">
            <a:extLst>
              <a:ext uri="{FF2B5EF4-FFF2-40B4-BE49-F238E27FC236}">
                <a16:creationId xmlns:a16="http://schemas.microsoft.com/office/drawing/2014/main" id="{22382DFB-3C17-4ECF-83EC-9B35903800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3E8479-8E99-446F-9E14-4FB79E4AD079}"/>
              </a:ext>
            </a:extLst>
          </p:cNvPr>
          <p:cNvSpPr>
            <a:spLocks noGrp="1"/>
          </p:cNvSpPr>
          <p:nvPr>
            <p:ph type="sldNum" sz="quarter" idx="12"/>
          </p:nvPr>
        </p:nvSpPr>
        <p:spPr/>
        <p:txBody>
          <a:bodyPr/>
          <a:lstStyle/>
          <a:p>
            <a:fld id="{A9D7269F-77D1-4F70-A892-ED5FDA33EC6E}" type="slidenum">
              <a:rPr lang="en-US" smtClean="0"/>
              <a:t>‹#›</a:t>
            </a:fld>
            <a:endParaRPr lang="en-US"/>
          </a:p>
        </p:txBody>
      </p:sp>
    </p:spTree>
    <p:extLst>
      <p:ext uri="{BB962C8B-B14F-4D97-AF65-F5344CB8AC3E}">
        <p14:creationId xmlns:p14="http://schemas.microsoft.com/office/powerpoint/2010/main" val="1884436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A705-4AB6-424E-8369-783F3B44A3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DDFEC9-B3BA-449C-B63B-A7B5845139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90DCF-2444-4A5D-B79B-BF0A873E8928}"/>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5" name="Footer Placeholder 4">
            <a:extLst>
              <a:ext uri="{FF2B5EF4-FFF2-40B4-BE49-F238E27FC236}">
                <a16:creationId xmlns:a16="http://schemas.microsoft.com/office/drawing/2014/main" id="{2C4B7C90-3001-403A-B3DB-660D1D9D66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E1F20D-7F5E-41DA-90B6-0DC36081D206}"/>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7" name="Picture 6" descr="A picture containing text, clipart&#10;&#10;Description automatically generated">
            <a:extLst>
              <a:ext uri="{FF2B5EF4-FFF2-40B4-BE49-F238E27FC236}">
                <a16:creationId xmlns:a16="http://schemas.microsoft.com/office/drawing/2014/main" id="{7CBB542C-B4ED-867E-AEC5-11671BC159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4235797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037A2C-AEC7-4628-98A3-C2677D3F9E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F415AF-D849-4891-B965-69EDBFF754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3E33D-32DD-4034-B7D5-4DFDF7BBE9F5}"/>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5" name="Footer Placeholder 4">
            <a:extLst>
              <a:ext uri="{FF2B5EF4-FFF2-40B4-BE49-F238E27FC236}">
                <a16:creationId xmlns:a16="http://schemas.microsoft.com/office/drawing/2014/main" id="{6FAB02AE-4BD2-4141-BF14-65CB44486D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5BD83-4B6A-4687-A458-B7CF314ED73E}"/>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7" name="Picture 6" descr="A picture containing text, clipart&#10;&#10;Description automatically generated">
            <a:extLst>
              <a:ext uri="{FF2B5EF4-FFF2-40B4-BE49-F238E27FC236}">
                <a16:creationId xmlns:a16="http://schemas.microsoft.com/office/drawing/2014/main" id="{5A1F5DBA-B4E5-FC10-8BB7-C9EAF9F5A3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4063727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F1A46-74FA-42A8-86DF-3CD6E8AD8D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7120E3-F34E-4B3A-A511-C4C78AB14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7EE9555-BC25-48E4-8100-15557B266B40}"/>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5" name="Footer Placeholder 4">
            <a:extLst>
              <a:ext uri="{FF2B5EF4-FFF2-40B4-BE49-F238E27FC236}">
                <a16:creationId xmlns:a16="http://schemas.microsoft.com/office/drawing/2014/main" id="{73C2CFE7-101D-40F9-B067-7255DBC7CF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56B8A3-F3C3-458F-B054-7CBA4A3881C2}"/>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923042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6450B-0010-4A48-A80C-B3E55729F4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E29644-3FD0-48CB-9363-3DAD54BECD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8AE900-6E3D-45C9-93A3-B814C512EAD5}"/>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5" name="Footer Placeholder 4">
            <a:extLst>
              <a:ext uri="{FF2B5EF4-FFF2-40B4-BE49-F238E27FC236}">
                <a16:creationId xmlns:a16="http://schemas.microsoft.com/office/drawing/2014/main" id="{D8B5E627-A44F-48B6-BC33-2902F51C11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6D11F5-F86F-49AC-AF87-28A8AF685A43}"/>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3280971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3BD6E-58DE-4B54-87E6-F089CD7496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66FED06-A5D2-40F4-AB24-06591DDD26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E78D6E-373F-451D-868C-B0AB71FC0967}"/>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5" name="Footer Placeholder 4">
            <a:extLst>
              <a:ext uri="{FF2B5EF4-FFF2-40B4-BE49-F238E27FC236}">
                <a16:creationId xmlns:a16="http://schemas.microsoft.com/office/drawing/2014/main" id="{90EE29AB-A5AD-4C42-8480-EEE8051844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C5AB6B-D1D0-472F-A8CC-C7E1107ECE62}"/>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4288950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7FBA0-B439-45B9-8BD2-8822D0053F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C47F1C-4053-4C0C-B8CC-A05B40FB9F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34F939-9AD2-4FCE-A5FC-BA8B86E700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E650E32-A162-4A06-861F-24E67BB4612B}"/>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6" name="Footer Placeholder 5">
            <a:extLst>
              <a:ext uri="{FF2B5EF4-FFF2-40B4-BE49-F238E27FC236}">
                <a16:creationId xmlns:a16="http://schemas.microsoft.com/office/drawing/2014/main" id="{36CAB064-97EC-4141-A5E7-ACF26E0D70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524E9C-59CC-4660-B79B-14399899D5E5}"/>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1425334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14E9D-C8AC-4C9C-8AAF-F9A273D806C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4E9F39-9426-44ED-BC99-514A84D753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6CA3D4-3F3A-4345-99EA-EF8C471A4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5796375-880B-4DF9-A088-F75B893F53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77A6A8-C902-4401-8680-F504540FBC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2B9783-AA3B-473A-916F-D497944C7D7F}"/>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8" name="Footer Placeholder 7">
            <a:extLst>
              <a:ext uri="{FF2B5EF4-FFF2-40B4-BE49-F238E27FC236}">
                <a16:creationId xmlns:a16="http://schemas.microsoft.com/office/drawing/2014/main" id="{9339429D-A975-4AD9-A6E7-0F0184E611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4A44A8-EE4E-42BB-8536-641EB7CD4DF3}"/>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3564506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D381E-845C-4408-B19E-07C7893B6B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B20136-2B3F-4722-B105-0E82E7036893}"/>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4" name="Footer Placeholder 3">
            <a:extLst>
              <a:ext uri="{FF2B5EF4-FFF2-40B4-BE49-F238E27FC236}">
                <a16:creationId xmlns:a16="http://schemas.microsoft.com/office/drawing/2014/main" id="{B8B397C4-C22A-4F22-B0F6-872A9F87FA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42FE06-0729-447C-805C-5804F0EDD7B6}"/>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26917076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968E08-9CDA-491C-A277-D1539A06A641}"/>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3" name="Footer Placeholder 2">
            <a:extLst>
              <a:ext uri="{FF2B5EF4-FFF2-40B4-BE49-F238E27FC236}">
                <a16:creationId xmlns:a16="http://schemas.microsoft.com/office/drawing/2014/main" id="{B3877056-67BD-40FE-A902-5FD74C7611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5F5DE22-3B57-427F-9162-9B72026BE65C}"/>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1949881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155B8-42CE-4172-8BCD-A84A58570F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C85F09A-2EEC-46DF-9F8D-65080B559A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3A285E-C4DA-46A7-B404-2D77ACB816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77C077-3467-44A5-8E5F-8EA4F1055A6A}"/>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6" name="Footer Placeholder 5">
            <a:extLst>
              <a:ext uri="{FF2B5EF4-FFF2-40B4-BE49-F238E27FC236}">
                <a16:creationId xmlns:a16="http://schemas.microsoft.com/office/drawing/2014/main" id="{D77E64D0-BAA5-4E76-B706-0371C2BD7B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70F906-47B1-474A-9670-982EC9F68D0A}"/>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75781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E239D-229E-4D1F-95F7-EE8B8C5045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12276B-2EDA-4133-914B-D86D48F17E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C05740-F9F7-4140-9128-1A06C6D9DDED}"/>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5" name="Footer Placeholder 4">
            <a:extLst>
              <a:ext uri="{FF2B5EF4-FFF2-40B4-BE49-F238E27FC236}">
                <a16:creationId xmlns:a16="http://schemas.microsoft.com/office/drawing/2014/main" id="{A1F4C5A3-1C7E-4BC8-9DD4-E5047F7ED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1BD0C6-1C42-434E-B9BE-C5362680EB0A}"/>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F3D2AC60-33E4-436A-A017-5857F1BBFA2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2916320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963E2-E640-4694-9976-1E0EB60F0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05CFEC-0899-4332-8050-4C579BDF3C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EE3FB1-866D-455B-892F-15A75FCB3D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07864B-AE95-438B-85CF-1FD0A830B4D6}"/>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6" name="Footer Placeholder 5">
            <a:extLst>
              <a:ext uri="{FF2B5EF4-FFF2-40B4-BE49-F238E27FC236}">
                <a16:creationId xmlns:a16="http://schemas.microsoft.com/office/drawing/2014/main" id="{519DE380-93B7-4254-939F-CDFBE70898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898BF6-856C-420E-862E-71246028EBC4}"/>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1763891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4BC26-7FD3-469C-9717-DC98FE5D0C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FA6625-945E-4659-A548-7577961D2B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B2DFA4-E5A7-4094-AA7D-DDE45C7AB500}"/>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5" name="Footer Placeholder 4">
            <a:extLst>
              <a:ext uri="{FF2B5EF4-FFF2-40B4-BE49-F238E27FC236}">
                <a16:creationId xmlns:a16="http://schemas.microsoft.com/office/drawing/2014/main" id="{FA564905-0DFF-482C-A0EE-E1A6063C68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4F5546-AC57-46E6-8C2D-08D1EAFF3FB1}"/>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1543893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BBE97D-33F7-4646-A143-50A8C7FB2A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1E20A8-9E2C-4276-B160-26FCDD50E3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B08436-7BF0-4DEA-97D9-1917A44BCF54}"/>
              </a:ext>
            </a:extLst>
          </p:cNvPr>
          <p:cNvSpPr>
            <a:spLocks noGrp="1"/>
          </p:cNvSpPr>
          <p:nvPr>
            <p:ph type="dt" sz="half" idx="10"/>
          </p:nvPr>
        </p:nvSpPr>
        <p:spPr/>
        <p:txBody>
          <a:bodyPr/>
          <a:lstStyle/>
          <a:p>
            <a:fld id="{B750AFA5-8234-4C5C-AC1F-3280F9A0F258}" type="datetimeFigureOut">
              <a:rPr lang="en-GB" smtClean="0"/>
              <a:t>20/01/2023</a:t>
            </a:fld>
            <a:endParaRPr lang="en-GB"/>
          </a:p>
        </p:txBody>
      </p:sp>
      <p:sp>
        <p:nvSpPr>
          <p:cNvPr id="5" name="Footer Placeholder 4">
            <a:extLst>
              <a:ext uri="{FF2B5EF4-FFF2-40B4-BE49-F238E27FC236}">
                <a16:creationId xmlns:a16="http://schemas.microsoft.com/office/drawing/2014/main" id="{FA659CD3-2054-40C4-A4E4-C2AC3E7A65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277B15-804D-4A55-90B6-737A84FCF005}"/>
              </a:ext>
            </a:extLst>
          </p:cNvPr>
          <p:cNvSpPr>
            <a:spLocks noGrp="1"/>
          </p:cNvSpPr>
          <p:nvPr>
            <p:ph type="sldNum" sz="quarter" idx="12"/>
          </p:nvPr>
        </p:nvSpPr>
        <p:spPr/>
        <p:txBody>
          <a:bodyPr/>
          <a:lstStyle/>
          <a:p>
            <a:fld id="{BBDC2989-C963-4975-93F5-589F5F5BF9DC}" type="slidenum">
              <a:rPr lang="en-GB" smtClean="0"/>
              <a:t>‹#›</a:t>
            </a:fld>
            <a:endParaRPr lang="en-GB"/>
          </a:p>
        </p:txBody>
      </p:sp>
    </p:spTree>
    <p:extLst>
      <p:ext uri="{BB962C8B-B14F-4D97-AF65-F5344CB8AC3E}">
        <p14:creationId xmlns:p14="http://schemas.microsoft.com/office/powerpoint/2010/main" val="39332378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hart Layou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527381" y="2204864"/>
            <a:ext cx="4552619" cy="3960440"/>
          </a:xfrm>
          <a:prstGeom prst="rect">
            <a:avLst/>
          </a:prstGeom>
        </p:spPr>
        <p:txBody>
          <a:bodyPr rtlCol="0">
            <a:normAutofit/>
          </a:bodyPr>
          <a:lstStyle/>
          <a:p>
            <a:pPr lvl="0"/>
            <a:r>
              <a:rPr lang="en-US" noProof="0"/>
              <a:t>Click icon to add chart</a:t>
            </a:r>
            <a:endParaRPr lang="en-GB" noProof="0"/>
          </a:p>
        </p:txBody>
      </p:sp>
      <p:sp>
        <p:nvSpPr>
          <p:cNvPr id="7" name="Text Placeholder 6"/>
          <p:cNvSpPr>
            <a:spLocks noGrp="1"/>
          </p:cNvSpPr>
          <p:nvPr>
            <p:ph type="body" sz="quarter" idx="11"/>
          </p:nvPr>
        </p:nvSpPr>
        <p:spPr>
          <a:xfrm>
            <a:off x="5279693" y="2204864"/>
            <a:ext cx="6299200" cy="39604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4"/>
          <p:cNvCxnSpPr/>
          <p:nvPr/>
        </p:nvCxnSpPr>
        <p:spPr>
          <a:xfrm>
            <a:off x="527381" y="2060848"/>
            <a:ext cx="11041227"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4"/>
          <p:cNvCxnSpPr/>
          <p:nvPr/>
        </p:nvCxnSpPr>
        <p:spPr>
          <a:xfrm>
            <a:off x="527381" y="908720"/>
            <a:ext cx="11041227"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bwMode="auto">
          <a:xfrm>
            <a:off x="527381" y="908720"/>
            <a:ext cx="1104122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Tree>
    <p:extLst>
      <p:ext uri="{BB962C8B-B14F-4D97-AF65-F5344CB8AC3E}">
        <p14:creationId xmlns:p14="http://schemas.microsoft.com/office/powerpoint/2010/main" val="208785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BB1B2-0A40-4B7D-97C9-99AB861770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7CE2D1-C8DE-4E9D-AE54-3460C2EA1E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8ADEE3-F8EE-488A-854A-9939C391DB67}"/>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5" name="Footer Placeholder 4">
            <a:extLst>
              <a:ext uri="{FF2B5EF4-FFF2-40B4-BE49-F238E27FC236}">
                <a16:creationId xmlns:a16="http://schemas.microsoft.com/office/drawing/2014/main" id="{5B9D09A9-2D9E-45F5-AF5D-E3A5D5C8C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1DE31-0B52-4001-9469-4C6ADE9A736E}"/>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7" name="Picture 6" descr="A picture containing text, clipart&#10;&#10;Description automatically generated">
            <a:extLst>
              <a:ext uri="{FF2B5EF4-FFF2-40B4-BE49-F238E27FC236}">
                <a16:creationId xmlns:a16="http://schemas.microsoft.com/office/drawing/2014/main" id="{EC9497BD-B043-6E72-39BF-A95EF311C0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2252065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76122-F960-4CCC-AF51-DB22270FE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C51189-E926-40F6-B3FC-E519CF97FB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A45BD6-9D8E-46BB-9936-BDB708EAE9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642908-48D1-4D82-8C9A-3321C878958D}"/>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6" name="Footer Placeholder 5">
            <a:extLst>
              <a:ext uri="{FF2B5EF4-FFF2-40B4-BE49-F238E27FC236}">
                <a16:creationId xmlns:a16="http://schemas.microsoft.com/office/drawing/2014/main" id="{D8E6B555-21C2-4B5E-BAF6-ECC319322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BB5C4F-0D05-449C-BF72-EDC0E1211EF8}"/>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C1099E65-284D-D3B4-05EE-6BDE663254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3599735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08F16-69D4-40E8-BAF7-9E399066CA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CE7A34-67A1-42AA-A59F-3BC238B9ED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6A36CC-04C3-4BDF-959D-18B908DA1A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D5F086-D8A6-430D-9C2C-F9A283D75B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C9D13E-32F3-4E90-B49E-11AF8E8DFE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3C0389-EACE-4CA9-AC2D-657DF4F80128}"/>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8" name="Footer Placeholder 7">
            <a:extLst>
              <a:ext uri="{FF2B5EF4-FFF2-40B4-BE49-F238E27FC236}">
                <a16:creationId xmlns:a16="http://schemas.microsoft.com/office/drawing/2014/main" id="{45B9EBB1-0986-4A32-9CD4-23D90ECCF2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E2A258-49F5-4636-AF7E-A48152A524FA}"/>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10" name="Picture 9" descr="A picture containing text, clipart&#10;&#10;Description automatically generated">
            <a:extLst>
              <a:ext uri="{FF2B5EF4-FFF2-40B4-BE49-F238E27FC236}">
                <a16:creationId xmlns:a16="http://schemas.microsoft.com/office/drawing/2014/main" id="{1FB105FF-F6D6-1C44-ED78-EFC85AFAAF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120184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0AAB8-73DA-4DB2-A23B-9E2A93CE1E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44A24B-B090-4A80-879B-426A62725AAD}"/>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4" name="Footer Placeholder 3">
            <a:extLst>
              <a:ext uri="{FF2B5EF4-FFF2-40B4-BE49-F238E27FC236}">
                <a16:creationId xmlns:a16="http://schemas.microsoft.com/office/drawing/2014/main" id="{CB7E3EEB-9120-4CD3-87B6-E6C727ABCB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054C22-6C96-4EF1-92DC-2068A58FF360}"/>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6" name="Picture 5" descr="A picture containing text, clipart&#10;&#10;Description automatically generated">
            <a:extLst>
              <a:ext uri="{FF2B5EF4-FFF2-40B4-BE49-F238E27FC236}">
                <a16:creationId xmlns:a16="http://schemas.microsoft.com/office/drawing/2014/main" id="{7AFD69EC-CD13-F6D3-17D2-91D2CAC9A1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179411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542562-32D0-44FE-8E41-3F6D4D77C207}"/>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3" name="Footer Placeholder 2">
            <a:extLst>
              <a:ext uri="{FF2B5EF4-FFF2-40B4-BE49-F238E27FC236}">
                <a16:creationId xmlns:a16="http://schemas.microsoft.com/office/drawing/2014/main" id="{A096E723-84F8-4F3B-9039-CBE6181CA7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9985A6-3CBB-4765-AA47-E7E82F763755}"/>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5" name="Picture 4" descr="A picture containing text, clipart&#10;&#10;Description automatically generated">
            <a:extLst>
              <a:ext uri="{FF2B5EF4-FFF2-40B4-BE49-F238E27FC236}">
                <a16:creationId xmlns:a16="http://schemas.microsoft.com/office/drawing/2014/main" id="{B34E0D5D-112D-9510-80FE-881C28EDF2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3077997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5CB47-5194-49CD-9EC8-BA3CF853D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E2E042-F08B-4EA3-9A47-DB4ED0CE7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DBC3E9-31D3-430A-A7B1-08DA087DD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9D167D-1732-45F9-BAE0-57121969B8F0}"/>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6" name="Footer Placeholder 5">
            <a:extLst>
              <a:ext uri="{FF2B5EF4-FFF2-40B4-BE49-F238E27FC236}">
                <a16:creationId xmlns:a16="http://schemas.microsoft.com/office/drawing/2014/main" id="{150ED282-F7B2-4C4C-A2CD-FD90123BA1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343809-5A43-4D3F-A4A0-49DF8DFDF192}"/>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642D6E84-8811-14DB-E4FE-96E1D59A4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133244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9FF0E-9738-42B3-B384-21EFA9250F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3FC291-D51F-4521-9414-F5F1601FD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19AAAC-C975-47B1-84D3-8A5A2A18B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9E8A68-41A2-455F-B50E-B02C533A2CE6}"/>
              </a:ext>
            </a:extLst>
          </p:cNvPr>
          <p:cNvSpPr>
            <a:spLocks noGrp="1"/>
          </p:cNvSpPr>
          <p:nvPr>
            <p:ph type="dt" sz="half" idx="10"/>
          </p:nvPr>
        </p:nvSpPr>
        <p:spPr/>
        <p:txBody>
          <a:bodyPr/>
          <a:lstStyle/>
          <a:p>
            <a:fld id="{642302B7-23F7-4734-A3F5-3E97217AE27F}" type="datetimeFigureOut">
              <a:rPr lang="en-US" smtClean="0"/>
              <a:t>1/20/2023</a:t>
            </a:fld>
            <a:endParaRPr lang="en-US"/>
          </a:p>
        </p:txBody>
      </p:sp>
      <p:sp>
        <p:nvSpPr>
          <p:cNvPr id="6" name="Footer Placeholder 5">
            <a:extLst>
              <a:ext uri="{FF2B5EF4-FFF2-40B4-BE49-F238E27FC236}">
                <a16:creationId xmlns:a16="http://schemas.microsoft.com/office/drawing/2014/main" id="{30B98F08-C7EB-4D51-83BF-7AD169859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774D5B-6B56-404C-B991-F952CBC16823}"/>
              </a:ext>
            </a:extLst>
          </p:cNvPr>
          <p:cNvSpPr>
            <a:spLocks noGrp="1"/>
          </p:cNvSpPr>
          <p:nvPr>
            <p:ph type="sldNum" sz="quarter" idx="12"/>
          </p:nvPr>
        </p:nvSpPr>
        <p:spPr/>
        <p:txBody>
          <a:bodyPr/>
          <a:lstStyle/>
          <a:p>
            <a:fld id="{A9D7269F-77D1-4F70-A892-ED5FDA33EC6E}"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54E9D1B2-4DA2-6F85-7F3C-96DE5B7673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216" y="6310389"/>
            <a:ext cx="1586215" cy="457045"/>
          </a:xfrm>
          <a:prstGeom prst="rect">
            <a:avLst/>
          </a:prstGeom>
        </p:spPr>
      </p:pic>
    </p:spTree>
    <p:extLst>
      <p:ext uri="{BB962C8B-B14F-4D97-AF65-F5344CB8AC3E}">
        <p14:creationId xmlns:p14="http://schemas.microsoft.com/office/powerpoint/2010/main" val="36001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FFC42D-6532-4F1D-90EB-2B90107556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AD8F7D-80DB-4B57-8143-4CC34D5267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F55725-7AF0-40BE-B494-EC0BECB49A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2302B7-23F7-4734-A3F5-3E97217AE27F}" type="datetimeFigureOut">
              <a:rPr lang="en-US" smtClean="0"/>
              <a:t>1/20/2023</a:t>
            </a:fld>
            <a:endParaRPr lang="en-US"/>
          </a:p>
        </p:txBody>
      </p:sp>
      <p:sp>
        <p:nvSpPr>
          <p:cNvPr id="5" name="Footer Placeholder 4">
            <a:extLst>
              <a:ext uri="{FF2B5EF4-FFF2-40B4-BE49-F238E27FC236}">
                <a16:creationId xmlns:a16="http://schemas.microsoft.com/office/drawing/2014/main" id="{CD184753-C0D1-4041-A508-EB7530D4DE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143F8D-98C5-45FC-982D-69523CA6B9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7269F-77D1-4F70-A892-ED5FDA33EC6E}" type="slidenum">
              <a:rPr lang="en-US" smtClean="0"/>
              <a:t>‹#›</a:t>
            </a:fld>
            <a:endParaRPr lang="en-US"/>
          </a:p>
        </p:txBody>
      </p:sp>
      <p:sp>
        <p:nvSpPr>
          <p:cNvPr id="8" name="TextBox 7">
            <a:extLst>
              <a:ext uri="{FF2B5EF4-FFF2-40B4-BE49-F238E27FC236}">
                <a16:creationId xmlns:a16="http://schemas.microsoft.com/office/drawing/2014/main" id="{D5F99017-B1EF-47D4-A1D6-8B02563EAD9F}"/>
              </a:ext>
            </a:extLst>
          </p:cNvPr>
          <p:cNvSpPr txBox="1"/>
          <p:nvPr userDrawn="1">
            <p:extLst>
              <p:ext uri="{1162E1C5-73C7-4A58-AE30-91384D911F3F}">
                <p184:classification xmlns:p184="http://schemas.microsoft.com/office/powerpoint/2018/4/main" val="ftr"/>
              </p:ext>
            </p:extLst>
          </p:nvPr>
        </p:nvSpPr>
        <p:spPr>
          <a:xfrm>
            <a:off x="0" y="6705600"/>
            <a:ext cx="33813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Public</a:t>
            </a:r>
          </a:p>
        </p:txBody>
      </p:sp>
    </p:spTree>
    <p:extLst>
      <p:ext uri="{BB962C8B-B14F-4D97-AF65-F5344CB8AC3E}">
        <p14:creationId xmlns:p14="http://schemas.microsoft.com/office/powerpoint/2010/main" val="1720051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8DFE22-A716-4CF9-BF35-2720059CA2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F7AEF0-C0B6-426B-8B9F-A0918A7B5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84BFD3-1803-4938-B1FE-151245D2C4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0AFA5-8234-4C5C-AC1F-3280F9A0F258}" type="datetimeFigureOut">
              <a:rPr lang="en-GB" smtClean="0"/>
              <a:t>20/01/2023</a:t>
            </a:fld>
            <a:endParaRPr lang="en-GB"/>
          </a:p>
        </p:txBody>
      </p:sp>
      <p:sp>
        <p:nvSpPr>
          <p:cNvPr id="5" name="Footer Placeholder 4">
            <a:extLst>
              <a:ext uri="{FF2B5EF4-FFF2-40B4-BE49-F238E27FC236}">
                <a16:creationId xmlns:a16="http://schemas.microsoft.com/office/drawing/2014/main" id="{E275C5B5-902F-4703-847C-EB103595B9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7976A2B-BF79-4E2D-98DC-2CB5EB19B8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C2989-C963-4975-93F5-589F5F5BF9DC}" type="slidenum">
              <a:rPr lang="en-GB" smtClean="0"/>
              <a:t>‹#›</a:t>
            </a:fld>
            <a:endParaRPr lang="en-GB"/>
          </a:p>
        </p:txBody>
      </p:sp>
      <p:sp>
        <p:nvSpPr>
          <p:cNvPr id="8" name="TextBox 7">
            <a:extLst>
              <a:ext uri="{FF2B5EF4-FFF2-40B4-BE49-F238E27FC236}">
                <a16:creationId xmlns:a16="http://schemas.microsoft.com/office/drawing/2014/main" id="{AB97800C-8F0C-4B98-8D62-DC7E96ED4CD7}"/>
              </a:ext>
            </a:extLst>
          </p:cNvPr>
          <p:cNvSpPr txBox="1"/>
          <p:nvPr userDrawn="1">
            <p:extLst>
              <p:ext uri="{1162E1C5-73C7-4A58-AE30-91384D911F3F}">
                <p184:classification xmlns:p184="http://schemas.microsoft.com/office/powerpoint/2018/4/main" val="ftr"/>
              </p:ext>
            </p:extLst>
          </p:nvPr>
        </p:nvSpPr>
        <p:spPr>
          <a:xfrm>
            <a:off x="0" y="6705600"/>
            <a:ext cx="433388"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Internal</a:t>
            </a:r>
          </a:p>
        </p:txBody>
      </p:sp>
    </p:spTree>
    <p:extLst>
      <p:ext uri="{BB962C8B-B14F-4D97-AF65-F5344CB8AC3E}">
        <p14:creationId xmlns:p14="http://schemas.microsoft.com/office/powerpoint/2010/main" val="251167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1_7A45C92A.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5_D8B9A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06_E797025F.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6204-81A7-4A22-A79D-4715571CCA79}"/>
              </a:ext>
            </a:extLst>
          </p:cNvPr>
          <p:cNvSpPr>
            <a:spLocks noGrp="1"/>
          </p:cNvSpPr>
          <p:nvPr>
            <p:ph type="ctrTitle"/>
          </p:nvPr>
        </p:nvSpPr>
        <p:spPr/>
        <p:txBody>
          <a:bodyPr>
            <a:normAutofit fontScale="90000"/>
          </a:bodyPr>
          <a:lstStyle/>
          <a:p>
            <a:r>
              <a:rPr lang="en-US" sz="4400" b="1" dirty="0"/>
              <a:t>Module 2 </a:t>
            </a:r>
            <a:br>
              <a:rPr lang="en-US" sz="4400" dirty="0"/>
            </a:br>
            <a:r>
              <a:rPr lang="en-US" sz="4400" dirty="0"/>
              <a:t>Red Cross and Red Crescent Response in Cholera Outbreaks</a:t>
            </a:r>
            <a:br>
              <a:rPr lang="en-US" dirty="0"/>
            </a:br>
            <a:endParaRPr lang="en-US" dirty="0"/>
          </a:p>
        </p:txBody>
      </p:sp>
      <p:sp>
        <p:nvSpPr>
          <p:cNvPr id="3" name="Subtitle 2">
            <a:extLst>
              <a:ext uri="{FF2B5EF4-FFF2-40B4-BE49-F238E27FC236}">
                <a16:creationId xmlns:a16="http://schemas.microsoft.com/office/drawing/2014/main" id="{9E8C5006-140E-4C3A-BE43-2289E6D0AE40}"/>
              </a:ext>
            </a:extLst>
          </p:cNvPr>
          <p:cNvSpPr>
            <a:spLocks noGrp="1"/>
          </p:cNvSpPr>
          <p:nvPr>
            <p:ph type="subTitle" idx="1"/>
          </p:nvPr>
        </p:nvSpPr>
        <p:spPr>
          <a:xfrm>
            <a:off x="318052" y="3509963"/>
            <a:ext cx="11595652" cy="1655762"/>
          </a:xfrm>
        </p:spPr>
        <p:txBody>
          <a:bodyPr>
            <a:normAutofit/>
          </a:bodyPr>
          <a:lstStyle/>
          <a:p>
            <a:pPr algn="l"/>
            <a:r>
              <a:rPr lang="en-US" dirty="0"/>
              <a:t>Objective: To give participants a clear overview of the IFRC’s five-pillar immunization plan; the three-pronged preparedness and response approach to cholera of RCRC in the Africa region and an understanding as to how the different elements in the preparedness approach can complement one another.</a:t>
            </a:r>
          </a:p>
        </p:txBody>
      </p:sp>
      <p:pic>
        <p:nvPicPr>
          <p:cNvPr id="5" name="Picture 4" descr="A picture containing text, clipart&#10;&#10;Description automatically generated">
            <a:extLst>
              <a:ext uri="{FF2B5EF4-FFF2-40B4-BE49-F238E27FC236}">
                <a16:creationId xmlns:a16="http://schemas.microsoft.com/office/drawing/2014/main" id="{C305E707-AF0F-6800-F193-7BB98AFFD3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52" y="229870"/>
            <a:ext cx="2737827" cy="788865"/>
          </a:xfrm>
          <a:prstGeom prst="rect">
            <a:avLst/>
          </a:prstGeom>
        </p:spPr>
      </p:pic>
    </p:spTree>
    <p:extLst>
      <p:ext uri="{BB962C8B-B14F-4D97-AF65-F5344CB8AC3E}">
        <p14:creationId xmlns:p14="http://schemas.microsoft.com/office/powerpoint/2010/main" val="2150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42EC-58FB-48CA-9201-089AEAAFEB9E}"/>
              </a:ext>
            </a:extLst>
          </p:cNvPr>
          <p:cNvSpPr>
            <a:spLocks noGrp="1"/>
          </p:cNvSpPr>
          <p:nvPr>
            <p:ph type="title"/>
          </p:nvPr>
        </p:nvSpPr>
        <p:spPr/>
        <p:txBody>
          <a:bodyPr/>
          <a:lstStyle/>
          <a:p>
            <a:r>
              <a:rPr lang="en-US" dirty="0"/>
              <a:t>How does ORT Preparedness Support OCV</a:t>
            </a:r>
          </a:p>
        </p:txBody>
      </p:sp>
      <p:sp>
        <p:nvSpPr>
          <p:cNvPr id="3" name="Content Placeholder 2">
            <a:extLst>
              <a:ext uri="{FF2B5EF4-FFF2-40B4-BE49-F238E27FC236}">
                <a16:creationId xmlns:a16="http://schemas.microsoft.com/office/drawing/2014/main" id="{420C74DA-963B-42C1-A701-A083D4784628}"/>
              </a:ext>
            </a:extLst>
          </p:cNvPr>
          <p:cNvSpPr>
            <a:spLocks noGrp="1"/>
          </p:cNvSpPr>
          <p:nvPr>
            <p:ph idx="1"/>
          </p:nvPr>
        </p:nvSpPr>
        <p:spPr/>
        <p:txBody>
          <a:bodyPr>
            <a:normAutofit fontScale="92500" lnSpcReduction="10000"/>
          </a:bodyPr>
          <a:lstStyle/>
          <a:p>
            <a:pPr marL="0" indent="0">
              <a:buNone/>
            </a:pPr>
            <a:r>
              <a:rPr lang="en-US" dirty="0"/>
              <a:t>The ORP Kits contain many items such as chairs, tables, IPC materials and cordoning tape which are useful in setting up an immunization site. If the kits are not being used for ORP purposes they may be used in the set up of a vaccination site.</a:t>
            </a:r>
          </a:p>
          <a:p>
            <a:pPr marL="0" indent="0">
              <a:buNone/>
            </a:pPr>
            <a:endParaRPr lang="en-US" dirty="0"/>
          </a:p>
          <a:p>
            <a:pPr marL="0" indent="0">
              <a:buNone/>
            </a:pPr>
            <a:r>
              <a:rPr lang="en-US" dirty="0"/>
              <a:t>ORP Kits are designed to be used multiple times and repacked. RCRC volunteers and staff should oversee this packing noting items that will need replacing or replenishing.</a:t>
            </a:r>
          </a:p>
          <a:p>
            <a:pPr marL="0" indent="0">
              <a:buNone/>
            </a:pPr>
            <a:endParaRPr lang="en-US" dirty="0"/>
          </a:p>
          <a:p>
            <a:pPr marL="0" indent="0">
              <a:buNone/>
            </a:pPr>
            <a:r>
              <a:rPr lang="en-US" dirty="0"/>
              <a:t>In sharing info on cholera and breaking transmission, information can also be given on OCV</a:t>
            </a:r>
          </a:p>
        </p:txBody>
      </p:sp>
    </p:spTree>
    <p:extLst>
      <p:ext uri="{BB962C8B-B14F-4D97-AF65-F5344CB8AC3E}">
        <p14:creationId xmlns:p14="http://schemas.microsoft.com/office/powerpoint/2010/main" val="2955365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FCD2D-9EF7-4B5C-B232-0527A0163DCB}"/>
              </a:ext>
            </a:extLst>
          </p:cNvPr>
          <p:cNvSpPr>
            <a:spLocks noGrp="1"/>
          </p:cNvSpPr>
          <p:nvPr>
            <p:ph type="title"/>
          </p:nvPr>
        </p:nvSpPr>
        <p:spPr/>
        <p:txBody>
          <a:bodyPr/>
          <a:lstStyle/>
          <a:p>
            <a:r>
              <a:rPr lang="en-US" dirty="0"/>
              <a:t>How does the BORT support OCV</a:t>
            </a:r>
          </a:p>
        </p:txBody>
      </p:sp>
      <p:sp>
        <p:nvSpPr>
          <p:cNvPr id="3" name="Content Placeholder 2">
            <a:extLst>
              <a:ext uri="{FF2B5EF4-FFF2-40B4-BE49-F238E27FC236}">
                <a16:creationId xmlns:a16="http://schemas.microsoft.com/office/drawing/2014/main" id="{5AF550C7-E6C4-4172-9FF7-3051DD990E3F}"/>
              </a:ext>
            </a:extLst>
          </p:cNvPr>
          <p:cNvSpPr>
            <a:spLocks noGrp="1"/>
          </p:cNvSpPr>
          <p:nvPr>
            <p:ph idx="1"/>
          </p:nvPr>
        </p:nvSpPr>
        <p:spPr/>
        <p:txBody>
          <a:bodyPr>
            <a:normAutofit lnSpcReduction="10000"/>
          </a:bodyPr>
          <a:lstStyle/>
          <a:p>
            <a:pPr marL="0" indent="0">
              <a:buNone/>
            </a:pPr>
            <a:r>
              <a:rPr lang="en-US" dirty="0"/>
              <a:t>The BORT works in the community and may integrate community mobilization for an OCV campaign into the work it does on transmission. Equally it might ‘test the water’ to understand the willingness of households to participate in a hypothetical campaign. This can identify concerns HH have.</a:t>
            </a:r>
          </a:p>
          <a:p>
            <a:pPr marL="0" indent="0">
              <a:buNone/>
            </a:pPr>
            <a:endParaRPr lang="en-US" dirty="0"/>
          </a:p>
          <a:p>
            <a:pPr marL="0" indent="0">
              <a:buNone/>
            </a:pPr>
            <a:r>
              <a:rPr lang="en-US" dirty="0"/>
              <a:t>BORT assessment, actions and distribution can go in simultaneously with an OCV community mobilization campaign or shortly afterwards. OCV campaigns usually target large populations, meaning that BORT inputs would only cover a small proportion of these and agreed targeting criteria and numbers need to be put in place beforehand.</a:t>
            </a:r>
          </a:p>
        </p:txBody>
      </p:sp>
    </p:spTree>
    <p:extLst>
      <p:ext uri="{BB962C8B-B14F-4D97-AF65-F5344CB8AC3E}">
        <p14:creationId xmlns:p14="http://schemas.microsoft.com/office/powerpoint/2010/main" val="441362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7331E-E939-44DF-A79B-A70AE52E6886}"/>
              </a:ext>
            </a:extLst>
          </p:cNvPr>
          <p:cNvSpPr>
            <a:spLocks noGrp="1"/>
          </p:cNvSpPr>
          <p:nvPr>
            <p:ph type="title"/>
          </p:nvPr>
        </p:nvSpPr>
        <p:spPr>
          <a:xfrm>
            <a:off x="838200" y="365125"/>
            <a:ext cx="10515600" cy="854075"/>
          </a:xfrm>
        </p:spPr>
        <p:txBody>
          <a:bodyPr/>
          <a:lstStyle/>
          <a:p>
            <a:pPr algn="ctr"/>
            <a:r>
              <a:rPr lang="en-US" dirty="0"/>
              <a:t>Efficient Use of Household Visits</a:t>
            </a:r>
          </a:p>
        </p:txBody>
      </p:sp>
      <p:sp>
        <p:nvSpPr>
          <p:cNvPr id="3" name="Content Placeholder 2">
            <a:extLst>
              <a:ext uri="{FF2B5EF4-FFF2-40B4-BE49-F238E27FC236}">
                <a16:creationId xmlns:a16="http://schemas.microsoft.com/office/drawing/2014/main" id="{0C25460D-3647-49E7-9C2E-3B22C80DB0F1}"/>
              </a:ext>
            </a:extLst>
          </p:cNvPr>
          <p:cNvSpPr>
            <a:spLocks noGrp="1"/>
          </p:cNvSpPr>
          <p:nvPr>
            <p:ph idx="1"/>
          </p:nvPr>
        </p:nvSpPr>
        <p:spPr>
          <a:xfrm>
            <a:off x="838200" y="1516867"/>
            <a:ext cx="10515600" cy="4351338"/>
          </a:xfrm>
        </p:spPr>
        <p:txBody>
          <a:bodyPr>
            <a:normAutofit fontScale="92500" lnSpcReduction="10000"/>
          </a:bodyPr>
          <a:lstStyle/>
          <a:p>
            <a:pPr marL="0" indent="0">
              <a:buNone/>
            </a:pPr>
            <a:r>
              <a:rPr lang="en-US" dirty="0"/>
              <a:t>A prepared branch will have prepositioned stock and trained volunteers to  respond with all three elements of the Cholera Preparedness approach simultaneously. </a:t>
            </a:r>
          </a:p>
          <a:p>
            <a:pPr marL="0" indent="0">
              <a:buNone/>
            </a:pPr>
            <a:r>
              <a:rPr lang="en-US" dirty="0"/>
              <a:t>However, each element has relevance at a different point of an outbreak - thus it is important to prioritize elements at different times.</a:t>
            </a:r>
          </a:p>
          <a:p>
            <a:pPr marL="0" indent="0">
              <a:buNone/>
            </a:pPr>
            <a:r>
              <a:rPr lang="en-US" dirty="0"/>
              <a:t>Equally, volunteers should use household visits to fulfil several tasks at the same time.</a:t>
            </a:r>
          </a:p>
          <a:p>
            <a:r>
              <a:rPr lang="en-US" dirty="0"/>
              <a:t>General Cholera messaging</a:t>
            </a:r>
          </a:p>
          <a:p>
            <a:r>
              <a:rPr lang="en-US" dirty="0"/>
              <a:t>Encouraging vaccination</a:t>
            </a:r>
          </a:p>
          <a:p>
            <a:r>
              <a:rPr lang="en-US" dirty="0"/>
              <a:t>Undertaking a rapid WASH survey of the household</a:t>
            </a:r>
          </a:p>
          <a:p>
            <a:r>
              <a:rPr lang="en-US" dirty="0"/>
              <a:t>Carrying out quick emergency WASH interventions</a:t>
            </a:r>
          </a:p>
          <a:p>
            <a:pPr marL="0" indent="0">
              <a:buNone/>
            </a:pPr>
            <a:endParaRPr lang="en-US" dirty="0"/>
          </a:p>
        </p:txBody>
      </p:sp>
    </p:spTree>
    <p:extLst>
      <p:ext uri="{BB962C8B-B14F-4D97-AF65-F5344CB8AC3E}">
        <p14:creationId xmlns:p14="http://schemas.microsoft.com/office/powerpoint/2010/main" val="2724799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9246F-3870-497C-BC74-70DAF47806A1}"/>
              </a:ext>
            </a:extLst>
          </p:cNvPr>
          <p:cNvSpPr>
            <a:spLocks noGrp="1"/>
          </p:cNvSpPr>
          <p:nvPr>
            <p:ph type="title"/>
          </p:nvPr>
        </p:nvSpPr>
        <p:spPr/>
        <p:txBody>
          <a:bodyPr/>
          <a:lstStyle/>
          <a:p>
            <a:pPr algn="ctr"/>
            <a:r>
              <a:rPr lang="en-US" dirty="0"/>
              <a:t>Integrating Rapid WASH assessment and Interventions into OCV Campaigns</a:t>
            </a:r>
          </a:p>
        </p:txBody>
      </p:sp>
      <p:sp>
        <p:nvSpPr>
          <p:cNvPr id="3" name="Content Placeholder 2">
            <a:extLst>
              <a:ext uri="{FF2B5EF4-FFF2-40B4-BE49-F238E27FC236}">
                <a16:creationId xmlns:a16="http://schemas.microsoft.com/office/drawing/2014/main" id="{0102357E-D9B3-4157-9D88-6EA158F9DF40}"/>
              </a:ext>
            </a:extLst>
          </p:cNvPr>
          <p:cNvSpPr>
            <a:spLocks noGrp="1"/>
          </p:cNvSpPr>
          <p:nvPr>
            <p:ph idx="1"/>
          </p:nvPr>
        </p:nvSpPr>
        <p:spPr/>
        <p:txBody>
          <a:bodyPr/>
          <a:lstStyle/>
          <a:p>
            <a:pPr marL="0" indent="0">
              <a:buNone/>
            </a:pPr>
            <a:r>
              <a:rPr lang="en-US" dirty="0"/>
              <a:t>The GTFCC and its members recognize and are increasingly prioritizing the  need for emergency WASH interventions to accompany OCV campaigns. </a:t>
            </a:r>
          </a:p>
          <a:p>
            <a:pPr marL="0" indent="0">
              <a:buNone/>
            </a:pPr>
            <a:r>
              <a:rPr lang="en-US" dirty="0"/>
              <a:t>Often resources to achieve this will be limited and volunteers may only target some communities or households with WASH interventions whilst mobilizing a community in an OCV campaign.</a:t>
            </a:r>
          </a:p>
          <a:p>
            <a:pPr marL="0" indent="0">
              <a:buNone/>
            </a:pPr>
            <a:endParaRPr lang="en-US" dirty="0"/>
          </a:p>
          <a:p>
            <a:pPr marL="0" indent="0">
              <a:buNone/>
            </a:pPr>
            <a:r>
              <a:rPr lang="en-US" dirty="0"/>
              <a:t>Volunteers in an OCV campaign need to be familiar with the rapid household WASH survey and the related interventions and think about how best to organize to achieve this and OCV mobilization *</a:t>
            </a:r>
          </a:p>
        </p:txBody>
      </p:sp>
    </p:spTree>
    <p:extLst>
      <p:ext uri="{BB962C8B-B14F-4D97-AF65-F5344CB8AC3E}">
        <p14:creationId xmlns:p14="http://schemas.microsoft.com/office/powerpoint/2010/main" val="1879545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26ED0-A476-4BE8-99C2-AFFE60327D9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F01E2651-6646-42F1-99CE-4772F7D874AD}"/>
              </a:ext>
            </a:extLst>
          </p:cNvPr>
          <p:cNvSpPr>
            <a:spLocks noGrp="1"/>
          </p:cNvSpPr>
          <p:nvPr>
            <p:ph idx="1"/>
          </p:nvPr>
        </p:nvSpPr>
        <p:spPr>
          <a:xfrm>
            <a:off x="838200" y="1690688"/>
            <a:ext cx="10515600" cy="4351338"/>
          </a:xfrm>
        </p:spPr>
        <p:txBody>
          <a:bodyPr/>
          <a:lstStyle/>
          <a:p>
            <a:pPr marL="0" indent="0">
              <a:buNone/>
            </a:pPr>
            <a:r>
              <a:rPr lang="en-US" dirty="0"/>
              <a:t>IFRC and the NSs across  Africa have a common Immunization Plan and Cholera Preparedness Approach. The sharing of approaches, trainings, standard kits and SOPs allows for greater opportunities for support and coordination.</a:t>
            </a:r>
          </a:p>
          <a:p>
            <a:pPr marL="0" indent="0">
              <a:buNone/>
            </a:pPr>
            <a:r>
              <a:rPr lang="en-US" dirty="0"/>
              <a:t>Pillars 2,3 and 4 - Trust, Health and Reach – are key in the volunteers’ work in supporting an OCV campaign</a:t>
            </a:r>
          </a:p>
          <a:p>
            <a:pPr marL="0" indent="0">
              <a:buNone/>
            </a:pPr>
            <a:r>
              <a:rPr lang="en-US" dirty="0"/>
              <a:t>The cholera preparedness approach aims to save lives through access to ORT and to break transmission </a:t>
            </a:r>
            <a:r>
              <a:rPr lang="en-US"/>
              <a:t>through BORT </a:t>
            </a:r>
            <a:r>
              <a:rPr lang="en-US" dirty="0"/>
              <a:t>and OCV.</a:t>
            </a:r>
          </a:p>
          <a:p>
            <a:pPr marL="0" indent="0">
              <a:buNone/>
            </a:pPr>
            <a:r>
              <a:rPr lang="en-US" dirty="0"/>
              <a:t>A volunteer may be required to be part of different teams at different times in an outbreak.</a:t>
            </a:r>
          </a:p>
        </p:txBody>
      </p:sp>
    </p:spTree>
    <p:extLst>
      <p:ext uri="{BB962C8B-B14F-4D97-AF65-F5344CB8AC3E}">
        <p14:creationId xmlns:p14="http://schemas.microsoft.com/office/powerpoint/2010/main" val="382893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82142-494F-4166-86F1-F700657CB693}"/>
              </a:ext>
            </a:extLst>
          </p:cNvPr>
          <p:cNvSpPr>
            <a:spLocks noGrp="1"/>
          </p:cNvSpPr>
          <p:nvPr>
            <p:ph type="title"/>
          </p:nvPr>
        </p:nvSpPr>
        <p:spPr>
          <a:xfrm>
            <a:off x="838200" y="106017"/>
            <a:ext cx="10515600" cy="795131"/>
          </a:xfrm>
        </p:spPr>
        <p:txBody>
          <a:bodyPr>
            <a:normAutofit/>
          </a:bodyPr>
          <a:lstStyle/>
          <a:p>
            <a:pPr algn="ctr"/>
            <a:r>
              <a:rPr lang="en-US" b="1" dirty="0"/>
              <a:t>Contents</a:t>
            </a:r>
            <a:endParaRPr lang="en-US" dirty="0"/>
          </a:p>
        </p:txBody>
      </p:sp>
      <p:sp>
        <p:nvSpPr>
          <p:cNvPr id="3" name="Content Placeholder 2">
            <a:extLst>
              <a:ext uri="{FF2B5EF4-FFF2-40B4-BE49-F238E27FC236}">
                <a16:creationId xmlns:a16="http://schemas.microsoft.com/office/drawing/2014/main" id="{30908DA2-FB96-43A9-935C-24B2C162EC12}"/>
              </a:ext>
            </a:extLst>
          </p:cNvPr>
          <p:cNvSpPr>
            <a:spLocks noGrp="1"/>
          </p:cNvSpPr>
          <p:nvPr>
            <p:ph idx="1"/>
          </p:nvPr>
        </p:nvSpPr>
        <p:spPr>
          <a:xfrm>
            <a:off x="159026" y="1364973"/>
            <a:ext cx="11913703" cy="4704523"/>
          </a:xfrm>
        </p:spPr>
        <p:txBody>
          <a:bodyPr>
            <a:noAutofit/>
          </a:bodyPr>
          <a:lstStyle/>
          <a:p>
            <a:pPr marL="514350" indent="-514350">
              <a:buFont typeface="+mj-lt"/>
              <a:buAutoNum type="arabicPeriod"/>
            </a:pPr>
            <a:r>
              <a:rPr lang="en-US" dirty="0"/>
              <a:t>NS involvement in immunization campaigns and the five-pillar immunization plan. </a:t>
            </a:r>
          </a:p>
          <a:p>
            <a:pPr marL="514350" indent="-514350">
              <a:buFont typeface="+mj-lt"/>
              <a:buAutoNum type="arabicPeriod"/>
            </a:pPr>
            <a:r>
              <a:rPr lang="en-US" dirty="0"/>
              <a:t>Overview of Africa Region Preparedness Approach to Cholera</a:t>
            </a:r>
          </a:p>
          <a:p>
            <a:pPr marL="514350" indent="-514350">
              <a:buFont typeface="+mj-lt"/>
              <a:buAutoNum type="arabicPeriod"/>
            </a:pPr>
            <a:r>
              <a:rPr lang="en-US" dirty="0"/>
              <a:t>Oral Rehydration Therapy ORT: community level and scaled up responses</a:t>
            </a:r>
          </a:p>
          <a:p>
            <a:pPr marL="514350" indent="-514350">
              <a:buFont typeface="+mj-lt"/>
              <a:buAutoNum type="arabicPeriod"/>
            </a:pPr>
            <a:r>
              <a:rPr lang="en-US" dirty="0"/>
              <a:t>Branch Transmission Intervention Team BORT: WASH assessment and actions in case-households and case communities</a:t>
            </a:r>
          </a:p>
          <a:p>
            <a:pPr marL="514350" indent="-514350">
              <a:buFont typeface="+mj-lt"/>
              <a:buAutoNum type="arabicPeriod"/>
            </a:pPr>
            <a:r>
              <a:rPr lang="en-US" dirty="0"/>
              <a:t>OCV: an outline of key areas RCRC will support in OCV campaigns</a:t>
            </a:r>
          </a:p>
          <a:p>
            <a:pPr marL="514350" indent="-514350">
              <a:buFont typeface="+mj-lt"/>
              <a:buAutoNum type="arabicPeriod"/>
            </a:pPr>
            <a:r>
              <a:rPr lang="en-US" dirty="0"/>
              <a:t>Linking OCV campaigns with ORT and BORT</a:t>
            </a:r>
          </a:p>
          <a:p>
            <a:pPr marL="514350" indent="-514350">
              <a:buFont typeface="+mj-lt"/>
              <a:buAutoNum type="arabicPeriod"/>
            </a:pPr>
            <a:r>
              <a:rPr lang="en-US" dirty="0"/>
              <a:t>Activity</a:t>
            </a:r>
          </a:p>
          <a:p>
            <a:pPr marL="0" indent="0">
              <a:buNone/>
            </a:pPr>
            <a:endParaRPr lang="en-US" sz="2400" dirty="0"/>
          </a:p>
        </p:txBody>
      </p:sp>
    </p:spTree>
    <p:extLst>
      <p:ext uri="{BB962C8B-B14F-4D97-AF65-F5344CB8AC3E}">
        <p14:creationId xmlns:p14="http://schemas.microsoft.com/office/powerpoint/2010/main" val="968735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677CE-1B8F-47E1-9886-654A1647F89E}"/>
              </a:ext>
            </a:extLst>
          </p:cNvPr>
          <p:cNvSpPr>
            <a:spLocks noGrp="1"/>
          </p:cNvSpPr>
          <p:nvPr>
            <p:ph type="title"/>
          </p:nvPr>
        </p:nvSpPr>
        <p:spPr>
          <a:xfrm>
            <a:off x="838200" y="365126"/>
            <a:ext cx="10515600" cy="960092"/>
          </a:xfrm>
        </p:spPr>
        <p:txBody>
          <a:bodyPr>
            <a:normAutofit fontScale="90000"/>
          </a:bodyPr>
          <a:lstStyle/>
          <a:p>
            <a:pPr algn="ctr"/>
            <a:r>
              <a:rPr lang="en-GB" sz="3600" dirty="0"/>
              <a:t> </a:t>
            </a:r>
            <a:r>
              <a:rPr lang="en-GB" sz="3600" b="1" dirty="0"/>
              <a:t>Rational for RCRC involvement in immunization </a:t>
            </a:r>
            <a:br>
              <a:rPr lang="en-GB" sz="3600" dirty="0"/>
            </a:br>
            <a:endParaRPr lang="en-GB" sz="3600" dirty="0"/>
          </a:p>
        </p:txBody>
      </p:sp>
      <p:sp>
        <p:nvSpPr>
          <p:cNvPr id="3" name="Content Placeholder 2">
            <a:extLst>
              <a:ext uri="{FF2B5EF4-FFF2-40B4-BE49-F238E27FC236}">
                <a16:creationId xmlns:a16="http://schemas.microsoft.com/office/drawing/2014/main" id="{803E388F-4CE7-4B3C-B81F-81E4A74AD369}"/>
              </a:ext>
            </a:extLst>
          </p:cNvPr>
          <p:cNvSpPr>
            <a:spLocks noGrp="1"/>
          </p:cNvSpPr>
          <p:nvPr>
            <p:ph idx="1"/>
          </p:nvPr>
        </p:nvSpPr>
        <p:spPr>
          <a:xfrm>
            <a:off x="838200" y="1179443"/>
            <a:ext cx="10515600" cy="4639466"/>
          </a:xfrm>
        </p:spPr>
        <p:txBody>
          <a:bodyPr>
            <a:normAutofit/>
          </a:bodyPr>
          <a:lstStyle/>
          <a:p>
            <a:pPr marL="571500" indent="-571500">
              <a:buFont typeface="Arial" panose="020B0604020202020204" pitchFamily="34" charset="0"/>
              <a:buChar char="•"/>
            </a:pPr>
            <a:r>
              <a:rPr lang="en-US" dirty="0"/>
              <a:t>RC/RC Societies and IFRC are uniquely positioned to support immunization activities</a:t>
            </a:r>
          </a:p>
          <a:p>
            <a:pPr marL="1028700" lvl="1" indent="-571500">
              <a:buFont typeface="Arial" panose="020B0604020202020204" pitchFamily="34" charset="0"/>
              <a:buChar char="•"/>
            </a:pPr>
            <a:r>
              <a:rPr lang="en-US" sz="2800" dirty="0"/>
              <a:t>working at the community level, </a:t>
            </a:r>
          </a:p>
          <a:p>
            <a:pPr marL="1028700" lvl="1" indent="-571500">
              <a:buFont typeface="Arial" panose="020B0604020202020204" pitchFamily="34" charset="0"/>
              <a:buChar char="•"/>
            </a:pPr>
            <a:r>
              <a:rPr lang="en-US" sz="2800" dirty="0"/>
              <a:t>reaching inaccessible populations and </a:t>
            </a:r>
          </a:p>
          <a:p>
            <a:pPr marL="1028700" lvl="1" indent="-571500">
              <a:buFont typeface="Arial" panose="020B0604020202020204" pitchFamily="34" charset="0"/>
              <a:buChar char="•"/>
            </a:pPr>
            <a:r>
              <a:rPr lang="en-US" sz="2800" dirty="0"/>
              <a:t>extending health services to the most vulnerable</a:t>
            </a:r>
          </a:p>
          <a:p>
            <a:pPr marL="457200" indent="-457200">
              <a:buFont typeface="Arial" panose="020B0604020202020204" pitchFamily="34" charset="0"/>
              <a:buChar char="•"/>
            </a:pPr>
            <a:r>
              <a:rPr lang="en-US" dirty="0"/>
              <a:t>As community-based organizations, National RC/RC Societies </a:t>
            </a:r>
          </a:p>
          <a:p>
            <a:pPr marL="914400" lvl="1" indent="-457200">
              <a:buFont typeface="Arial" panose="020B0604020202020204" pitchFamily="34" charset="0"/>
              <a:buChar char="•"/>
            </a:pPr>
            <a:r>
              <a:rPr lang="en-US" sz="2800" dirty="0"/>
              <a:t>play a key role in creating demand for critical vaccination services and addressing vaccine hesitancy.</a:t>
            </a:r>
          </a:p>
          <a:p>
            <a:pPr marL="457200" indent="-457200">
              <a:buFont typeface="Arial" panose="020B0604020202020204" pitchFamily="34" charset="0"/>
              <a:buChar char="•"/>
            </a:pPr>
            <a:r>
              <a:rPr lang="en-US" dirty="0"/>
              <a:t>Strengthen our position as a prominent actor in the field of immunization and open-up new funding opportunities</a:t>
            </a:r>
          </a:p>
          <a:p>
            <a:pPr marL="571500" indent="-571500">
              <a:buFont typeface="Arial" panose="020B0604020202020204" pitchFamily="34" charset="0"/>
              <a:buChar char="•"/>
            </a:pPr>
            <a:endParaRPr lang="en-US" sz="2800" b="1" dirty="0">
              <a:solidFill>
                <a:schemeClr val="bg2"/>
              </a:solidFill>
            </a:endParaRPr>
          </a:p>
          <a:p>
            <a:endParaRPr lang="en-GB" dirty="0"/>
          </a:p>
        </p:txBody>
      </p:sp>
      <p:pic>
        <p:nvPicPr>
          <p:cNvPr id="5" name="Picture 4" descr="A picture containing text, clipart&#10;&#10;Description automatically generated">
            <a:extLst>
              <a:ext uri="{FF2B5EF4-FFF2-40B4-BE49-F238E27FC236}">
                <a16:creationId xmlns:a16="http://schemas.microsoft.com/office/drawing/2014/main" id="{4D144DAE-D975-E0DA-5222-5ED046BBD6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487" y="6260577"/>
            <a:ext cx="1612412" cy="464593"/>
          </a:xfrm>
          <a:prstGeom prst="rect">
            <a:avLst/>
          </a:prstGeom>
        </p:spPr>
      </p:pic>
    </p:spTree>
    <p:extLst>
      <p:ext uri="{BB962C8B-B14F-4D97-AF65-F5344CB8AC3E}">
        <p14:creationId xmlns:p14="http://schemas.microsoft.com/office/powerpoint/2010/main" val="3511238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F0FE1-44DE-450D-8B35-9272DD01847F}"/>
              </a:ext>
            </a:extLst>
          </p:cNvPr>
          <p:cNvSpPr>
            <a:spLocks noGrp="1"/>
          </p:cNvSpPr>
          <p:nvPr>
            <p:ph type="title"/>
          </p:nvPr>
        </p:nvSpPr>
        <p:spPr>
          <a:xfrm>
            <a:off x="838200" y="-18923"/>
            <a:ext cx="10515600" cy="750443"/>
          </a:xfrm>
        </p:spPr>
        <p:txBody>
          <a:bodyPr/>
          <a:lstStyle/>
          <a:p>
            <a:pPr algn="ctr"/>
            <a:r>
              <a:rPr lang="en-GB" dirty="0"/>
              <a:t>The IFRC Five Pillars immunization plan</a:t>
            </a:r>
          </a:p>
        </p:txBody>
      </p:sp>
      <p:graphicFrame>
        <p:nvGraphicFramePr>
          <p:cNvPr id="4" name="Content Placeholder 3">
            <a:extLst>
              <a:ext uri="{FF2B5EF4-FFF2-40B4-BE49-F238E27FC236}">
                <a16:creationId xmlns:a16="http://schemas.microsoft.com/office/drawing/2014/main" id="{C22B1751-7DB1-49B7-8ABE-7DCFBC019D87}"/>
              </a:ext>
            </a:extLst>
          </p:cNvPr>
          <p:cNvGraphicFramePr>
            <a:graphicFrameLocks noGrp="1"/>
          </p:cNvGraphicFramePr>
          <p:nvPr>
            <p:ph idx="1"/>
            <p:extLst>
              <p:ext uri="{D42A27DB-BD31-4B8C-83A1-F6EECF244321}">
                <p14:modId xmlns:p14="http://schemas.microsoft.com/office/powerpoint/2010/main" val="793903245"/>
              </p:ext>
            </p:extLst>
          </p:nvPr>
        </p:nvGraphicFramePr>
        <p:xfrm>
          <a:off x="798576" y="750445"/>
          <a:ext cx="11035615" cy="5479268"/>
        </p:xfrm>
        <a:graphic>
          <a:graphicData uri="http://schemas.openxmlformats.org/drawingml/2006/table">
            <a:tbl>
              <a:tblPr/>
              <a:tblGrid>
                <a:gridCol w="1908048">
                  <a:extLst>
                    <a:ext uri="{9D8B030D-6E8A-4147-A177-3AD203B41FA5}">
                      <a16:colId xmlns:a16="http://schemas.microsoft.com/office/drawing/2014/main" val="1558590887"/>
                    </a:ext>
                  </a:extLst>
                </a:gridCol>
                <a:gridCol w="2437340">
                  <a:extLst>
                    <a:ext uri="{9D8B030D-6E8A-4147-A177-3AD203B41FA5}">
                      <a16:colId xmlns:a16="http://schemas.microsoft.com/office/drawing/2014/main" val="2202422900"/>
                    </a:ext>
                  </a:extLst>
                </a:gridCol>
                <a:gridCol w="1586020">
                  <a:extLst>
                    <a:ext uri="{9D8B030D-6E8A-4147-A177-3AD203B41FA5}">
                      <a16:colId xmlns:a16="http://schemas.microsoft.com/office/drawing/2014/main" val="3971060499"/>
                    </a:ext>
                  </a:extLst>
                </a:gridCol>
                <a:gridCol w="2759368">
                  <a:extLst>
                    <a:ext uri="{9D8B030D-6E8A-4147-A177-3AD203B41FA5}">
                      <a16:colId xmlns:a16="http://schemas.microsoft.com/office/drawing/2014/main" val="3503461826"/>
                    </a:ext>
                  </a:extLst>
                </a:gridCol>
                <a:gridCol w="2344839">
                  <a:extLst>
                    <a:ext uri="{9D8B030D-6E8A-4147-A177-3AD203B41FA5}">
                      <a16:colId xmlns:a16="http://schemas.microsoft.com/office/drawing/2014/main" val="3110825709"/>
                    </a:ext>
                  </a:extLst>
                </a:gridCol>
              </a:tblGrid>
              <a:tr h="998708">
                <a:tc>
                  <a:txBody>
                    <a:bodyPr/>
                    <a:lstStyle/>
                    <a:p>
                      <a:pPr algn="ctr" rtl="0" fontAlgn="base"/>
                      <a:r>
                        <a:rPr lang="en-GB" sz="2000" b="1" i="0" dirty="0">
                          <a:effectLst/>
                          <a:latin typeface="Calibri" panose="020F0502020204030204" pitchFamily="34" charset="0"/>
                        </a:rPr>
                        <a:t>I. Advocate</a:t>
                      </a:r>
                      <a:r>
                        <a:rPr lang="en-GB" sz="2000" b="0" i="0" dirty="0">
                          <a:effectLst/>
                          <a:latin typeface="Calibri" panose="020F0502020204030204" pitchFamily="34" charset="0"/>
                        </a:rPr>
                        <a:t> </a:t>
                      </a:r>
                      <a:endParaRPr lang="en-GB" sz="2000" b="0" i="0" dirty="0">
                        <a:effectLs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E2F3"/>
                    </a:solidFill>
                  </a:tcPr>
                </a:tc>
                <a:tc>
                  <a:txBody>
                    <a:bodyPr/>
                    <a:lstStyle/>
                    <a:p>
                      <a:pPr algn="ctr" rtl="0" fontAlgn="base"/>
                      <a:r>
                        <a:rPr lang="en-GB" sz="2000" b="1" i="0" dirty="0">
                          <a:effectLst/>
                          <a:latin typeface="Calibri" panose="020F0502020204030204" pitchFamily="34" charset="0"/>
                        </a:rPr>
                        <a:t>II. Trust</a:t>
                      </a:r>
                      <a:r>
                        <a:rPr lang="en-GB" sz="2000" b="0" i="0" dirty="0">
                          <a:effectLst/>
                          <a:latin typeface="Calibri" panose="020F0502020204030204" pitchFamily="34" charset="0"/>
                        </a:rPr>
                        <a:t> </a:t>
                      </a:r>
                      <a:endParaRPr lang="en-GB" sz="2000" b="0" i="0" dirty="0">
                        <a:effectLs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en-GB" sz="2000" b="1" i="0">
                          <a:effectLst/>
                          <a:latin typeface="Calibri" panose="020F0502020204030204" pitchFamily="34" charset="0"/>
                        </a:rPr>
                        <a:t>III. Health</a:t>
                      </a:r>
                      <a:r>
                        <a:rPr lang="en-GB" sz="2000" b="0" i="0">
                          <a:effectLst/>
                          <a:latin typeface="Calibri" panose="020F0502020204030204" pitchFamily="34" charset="0"/>
                        </a:rPr>
                        <a:t> </a:t>
                      </a:r>
                      <a:endParaRPr lang="en-GB" sz="2000" b="0" i="0">
                        <a:effectLs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EAADB"/>
                    </a:solidFill>
                  </a:tcPr>
                </a:tc>
                <a:tc>
                  <a:txBody>
                    <a:bodyPr/>
                    <a:lstStyle/>
                    <a:p>
                      <a:pPr algn="ctr" rtl="0" fontAlgn="base"/>
                      <a:r>
                        <a:rPr lang="en-GB" sz="2000" b="1" i="0">
                          <a:solidFill>
                            <a:srgbClr val="FFFFFF"/>
                          </a:solidFill>
                          <a:effectLst/>
                          <a:latin typeface="Calibri" panose="020F0502020204030204" pitchFamily="34" charset="0"/>
                        </a:rPr>
                        <a:t>IV. Reach</a:t>
                      </a:r>
                      <a:r>
                        <a:rPr lang="en-GB" sz="2000" b="0" i="0">
                          <a:solidFill>
                            <a:srgbClr val="FFFFFF"/>
                          </a:solidFill>
                          <a:effectLst/>
                          <a:latin typeface="Calibri" panose="020F0502020204030204" pitchFamily="34" charset="0"/>
                        </a:rPr>
                        <a:t> </a:t>
                      </a:r>
                      <a:endParaRPr lang="en-GB" sz="2000" b="0" i="0">
                        <a:effectLs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2F5496"/>
                    </a:solidFill>
                  </a:tcPr>
                </a:tc>
                <a:tc>
                  <a:txBody>
                    <a:bodyPr/>
                    <a:lstStyle/>
                    <a:p>
                      <a:pPr algn="ctr" rtl="0" fontAlgn="base"/>
                      <a:r>
                        <a:rPr lang="en-GB" sz="2000" b="1" i="0">
                          <a:solidFill>
                            <a:srgbClr val="FFFFFF"/>
                          </a:solidFill>
                          <a:effectLst/>
                          <a:latin typeface="Calibri" panose="020F0502020204030204" pitchFamily="34" charset="0"/>
                        </a:rPr>
                        <a:t>V. Maintain</a:t>
                      </a:r>
                      <a:r>
                        <a:rPr lang="en-GB" sz="2000" b="0" i="0">
                          <a:effectLst/>
                          <a:latin typeface="Calibri" panose="020F0502020204030204" pitchFamily="34" charset="0"/>
                        </a:rPr>
                        <a:t> </a:t>
                      </a:r>
                      <a:endParaRPr lang="en-GB" sz="2000" b="0" i="0">
                        <a:effectLst/>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1F3864"/>
                    </a:solidFill>
                  </a:tcPr>
                </a:tc>
                <a:extLst>
                  <a:ext uri="{0D108BD9-81ED-4DB2-BD59-A6C34878D82A}">
                    <a16:rowId xmlns:a16="http://schemas.microsoft.com/office/drawing/2014/main" val="519149101"/>
                  </a:ext>
                </a:extLst>
              </a:tr>
              <a:tr h="4468767">
                <a:tc>
                  <a:txBody>
                    <a:bodyPr/>
                    <a:lstStyle/>
                    <a:p>
                      <a:pPr algn="l" rtl="0" fontAlgn="base"/>
                      <a:r>
                        <a:rPr lang="en-US" sz="2400" b="0" i="0" dirty="0">
                          <a:solidFill>
                            <a:srgbClr val="2F5496"/>
                          </a:solidFill>
                          <a:effectLst/>
                          <a:latin typeface="Calibri" panose="020F0502020204030204" pitchFamily="34" charset="0"/>
                        </a:rPr>
                        <a:t>Advocate for fair and equitable distribution of the COVID-19 vaccine and other immunization services </a:t>
                      </a:r>
                      <a:endParaRPr lang="en-US" sz="2400" b="0" i="0" dirty="0">
                        <a:solidFill>
                          <a:srgbClr val="2F5496"/>
                        </a:solidFill>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E2F3"/>
                    </a:solidFill>
                  </a:tcPr>
                </a:tc>
                <a:tc>
                  <a:txBody>
                    <a:bodyPr/>
                    <a:lstStyle/>
                    <a:p>
                      <a:pPr algn="l" rtl="0" fontAlgn="base"/>
                      <a:r>
                        <a:rPr lang="en-US" sz="2400" b="0" i="0" dirty="0">
                          <a:effectLst/>
                          <a:latin typeface="Calibri" panose="020F0502020204030204" pitchFamily="34" charset="0"/>
                        </a:rPr>
                        <a:t>Build community trust for COVID 19 and other new vaccines. Address vaccine hesitancy and help manage people’s expectations </a:t>
                      </a:r>
                      <a:endParaRPr lang="en-US" sz="2400" b="0" i="0" dirty="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4C6E7"/>
                    </a:solidFill>
                  </a:tcPr>
                </a:tc>
                <a:tc>
                  <a:txBody>
                    <a:bodyPr/>
                    <a:lstStyle/>
                    <a:p>
                      <a:pPr algn="l" rtl="0" fontAlgn="base"/>
                      <a:r>
                        <a:rPr lang="en-US" sz="2400" b="0" i="0" dirty="0">
                          <a:effectLst/>
                          <a:latin typeface="Calibri" panose="020F0502020204030204" pitchFamily="34" charset="0"/>
                        </a:rPr>
                        <a:t>Support the delivery of vaccines in health facilities and during outreach activities </a:t>
                      </a:r>
                      <a:endParaRPr lang="en-US" sz="2400" b="0" i="0" dirty="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EAADB"/>
                    </a:solidFill>
                  </a:tcPr>
                </a:tc>
                <a:tc>
                  <a:txBody>
                    <a:bodyPr/>
                    <a:lstStyle/>
                    <a:p>
                      <a:pPr algn="l" rtl="0" fontAlgn="base"/>
                      <a:r>
                        <a:rPr lang="en-US" sz="2400" b="0" i="0" dirty="0">
                          <a:solidFill>
                            <a:srgbClr val="FFFFFF"/>
                          </a:solidFill>
                          <a:effectLst/>
                          <a:latin typeface="Calibri" panose="020F0502020204030204" pitchFamily="34" charset="0"/>
                        </a:rPr>
                        <a:t>Reach the most vulnerable especially in urban informal settlements / slums and remote rural populations and IDPs and Refugees </a:t>
                      </a:r>
                      <a:endParaRPr lang="en-US" sz="2400" b="0" i="0" dirty="0">
                        <a:solidFill>
                          <a:srgbClr val="2F5496"/>
                        </a:solidFill>
                        <a:effectLst/>
                      </a:endParaRPr>
                    </a:p>
                    <a:p>
                      <a:pPr algn="l" rtl="0" fontAlgn="base"/>
                      <a:r>
                        <a:rPr lang="en-US" sz="2400" b="0" i="0" dirty="0">
                          <a:solidFill>
                            <a:srgbClr val="FFFFFF"/>
                          </a:solidFill>
                          <a:effectLst/>
                          <a:latin typeface="Calibri" panose="020F0502020204030204" pitchFamily="34" charset="0"/>
                        </a:rPr>
                        <a:t> </a:t>
                      </a:r>
                      <a:endParaRPr lang="en-US" sz="2400" b="0" i="0" dirty="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2F5496"/>
                    </a:solidFill>
                  </a:tcPr>
                </a:tc>
                <a:tc>
                  <a:txBody>
                    <a:bodyPr/>
                    <a:lstStyle/>
                    <a:p>
                      <a:pPr algn="l" rtl="0" fontAlgn="base"/>
                      <a:r>
                        <a:rPr lang="en-US" sz="2400" b="0" i="0" dirty="0">
                          <a:solidFill>
                            <a:srgbClr val="FFFFFF"/>
                          </a:solidFill>
                          <a:effectLst/>
                          <a:latin typeface="Calibri" panose="020F0502020204030204" pitchFamily="34" charset="0"/>
                        </a:rPr>
                        <a:t>Maintain and strengthen other immunization services for both routine immunization activities and vaccination campaigns for other vaccine-preventable diseases</a:t>
                      </a:r>
                      <a:r>
                        <a:rPr lang="en-US" sz="2400" b="0" i="0" dirty="0">
                          <a:effectLst/>
                          <a:latin typeface="Calibri" panose="020F0502020204030204" pitchFamily="34" charset="0"/>
                        </a:rPr>
                        <a:t> </a:t>
                      </a:r>
                      <a:endParaRPr lang="en-US" sz="2400" b="0" i="0" dirty="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1F3864"/>
                    </a:solidFill>
                  </a:tcPr>
                </a:tc>
                <a:extLst>
                  <a:ext uri="{0D108BD9-81ED-4DB2-BD59-A6C34878D82A}">
                    <a16:rowId xmlns:a16="http://schemas.microsoft.com/office/drawing/2014/main" val="1923274992"/>
                  </a:ext>
                </a:extLst>
              </a:tr>
            </a:tbl>
          </a:graphicData>
        </a:graphic>
      </p:graphicFrame>
      <p:pic>
        <p:nvPicPr>
          <p:cNvPr id="3" name="Picture 2" descr="A picture containing text, clipart&#10;&#10;Description automatically generated">
            <a:extLst>
              <a:ext uri="{FF2B5EF4-FFF2-40B4-BE49-F238E27FC236}">
                <a16:creationId xmlns:a16="http://schemas.microsoft.com/office/drawing/2014/main" id="{944B0349-FD7C-FE19-A5DD-3B99D84F86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487" y="6288713"/>
            <a:ext cx="1612412" cy="464593"/>
          </a:xfrm>
          <a:prstGeom prst="rect">
            <a:avLst/>
          </a:prstGeom>
        </p:spPr>
      </p:pic>
    </p:spTree>
    <p:extLst>
      <p:ext uri="{BB962C8B-B14F-4D97-AF65-F5344CB8AC3E}">
        <p14:creationId xmlns:p14="http://schemas.microsoft.com/office/powerpoint/2010/main" val="2051393834"/>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14196-90C3-40EC-9E74-28D2CE2863A1}"/>
              </a:ext>
            </a:extLst>
          </p:cNvPr>
          <p:cNvSpPr>
            <a:spLocks noGrp="1"/>
          </p:cNvSpPr>
          <p:nvPr>
            <p:ph type="title"/>
          </p:nvPr>
        </p:nvSpPr>
        <p:spPr/>
        <p:txBody>
          <a:bodyPr/>
          <a:lstStyle/>
          <a:p>
            <a:pPr algn="ctr"/>
            <a:r>
              <a:rPr lang="en-US" dirty="0"/>
              <a:t>The IFRC Regional Approach to Cholera</a:t>
            </a:r>
          </a:p>
        </p:txBody>
      </p:sp>
      <p:sp>
        <p:nvSpPr>
          <p:cNvPr id="3" name="Content Placeholder 2">
            <a:extLst>
              <a:ext uri="{FF2B5EF4-FFF2-40B4-BE49-F238E27FC236}">
                <a16:creationId xmlns:a16="http://schemas.microsoft.com/office/drawing/2014/main" id="{9EDEB612-33C5-4649-8909-C1F04E483A1F}"/>
              </a:ext>
            </a:extLst>
          </p:cNvPr>
          <p:cNvSpPr>
            <a:spLocks noGrp="1"/>
          </p:cNvSpPr>
          <p:nvPr>
            <p:ph idx="1"/>
          </p:nvPr>
        </p:nvSpPr>
        <p:spPr>
          <a:xfrm>
            <a:off x="119270" y="1404730"/>
            <a:ext cx="11860695" cy="5234609"/>
          </a:xfrm>
        </p:spPr>
        <p:txBody>
          <a:bodyPr>
            <a:normAutofit fontScale="92500"/>
          </a:bodyPr>
          <a:lstStyle/>
          <a:p>
            <a:pPr marL="0" indent="0">
              <a:buNone/>
            </a:pPr>
            <a:r>
              <a:rPr lang="en-US" dirty="0"/>
              <a:t>The Africa Regional Approach to Cholera aims to</a:t>
            </a:r>
            <a:r>
              <a:rPr lang="en-US" u="sng" dirty="0"/>
              <a:t> localize </a:t>
            </a:r>
            <a:r>
              <a:rPr lang="en-US" dirty="0"/>
              <a:t>response by training </a:t>
            </a:r>
            <a:r>
              <a:rPr lang="en-US" u="sng" dirty="0"/>
              <a:t>community-based volunteers </a:t>
            </a:r>
            <a:r>
              <a:rPr lang="en-US" dirty="0"/>
              <a:t>and </a:t>
            </a:r>
            <a:r>
              <a:rPr lang="en-US" u="sng" dirty="0"/>
              <a:t>prepositioning equipment in branches</a:t>
            </a:r>
            <a:r>
              <a:rPr lang="en-US" dirty="0"/>
              <a:t> located in cholera hotspots. </a:t>
            </a:r>
          </a:p>
          <a:p>
            <a:pPr marL="0" indent="0">
              <a:buNone/>
            </a:pPr>
            <a:r>
              <a:rPr lang="en-US" dirty="0"/>
              <a:t>Three-pronged approach:</a:t>
            </a:r>
          </a:p>
          <a:p>
            <a:pPr marL="0" indent="0">
              <a:buNone/>
            </a:pPr>
            <a:endParaRPr lang="en-US" dirty="0"/>
          </a:p>
          <a:p>
            <a:pPr marL="457200" marR="0" lvl="0" indent="-457200">
              <a:lnSpc>
                <a:spcPct val="107000"/>
              </a:lnSpc>
              <a:spcBef>
                <a:spcPts val="0"/>
              </a:spcBef>
              <a:spcAft>
                <a:spcPts val="0"/>
              </a:spcAft>
              <a:buFont typeface="+mj-lt"/>
              <a:buAutoNum type="arabicPeriod"/>
            </a:pPr>
            <a:r>
              <a:rPr lang="en-US" sz="2400" u="sng" dirty="0">
                <a:effectLst/>
                <a:latin typeface="Calibri" panose="020F0502020204030204" pitchFamily="34" charset="0"/>
                <a:ea typeface="Calibri" panose="020F0502020204030204" pitchFamily="34" charset="0"/>
                <a:cs typeface="Times New Roman" panose="02020603050405020304" pitchFamily="18" charset="0"/>
              </a:rPr>
              <a:t>Oral Rehydration Therapy access</a:t>
            </a:r>
            <a:r>
              <a:rPr lang="en-US" sz="2400" dirty="0">
                <a:effectLst/>
                <a:latin typeface="Calibri" panose="020F0502020204030204" pitchFamily="34" charset="0"/>
                <a:ea typeface="Calibri" panose="020F0502020204030204" pitchFamily="34" charset="0"/>
                <a:cs typeface="Times New Roman" panose="02020603050405020304" pitchFamily="18" charset="0"/>
              </a:rPr>
              <a:t>, diagnosis of dehydration level and referral with the ability to scale up provision of ORT  through the operationalization of Oral Rehydration Points.</a:t>
            </a:r>
          </a:p>
          <a:p>
            <a:pPr marL="457200" marR="0" lvl="0" indent="-457200">
              <a:lnSpc>
                <a:spcPct val="107000"/>
              </a:lnSpc>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0"/>
              </a:spcAft>
              <a:buFont typeface="+mj-lt"/>
              <a:buAutoNum type="arabicPeriod"/>
            </a:pPr>
            <a:r>
              <a:rPr lang="en-US" sz="2400" u="sng" dirty="0">
                <a:effectLst/>
                <a:latin typeface="Calibri" panose="020F0502020204030204" pitchFamily="34" charset="0"/>
                <a:ea typeface="Calibri" panose="020F0502020204030204" pitchFamily="34" charset="0"/>
                <a:cs typeface="Times New Roman" panose="02020603050405020304" pitchFamily="18" charset="0"/>
              </a:rPr>
              <a:t>Breaking of cholera transmission routes </a:t>
            </a:r>
            <a:r>
              <a:rPr lang="en-US" sz="2400" dirty="0">
                <a:effectLst/>
                <a:latin typeface="Calibri" panose="020F0502020204030204" pitchFamily="34" charset="0"/>
                <a:ea typeface="Calibri" panose="020F0502020204030204" pitchFamily="34" charset="0"/>
                <a:cs typeface="Times New Roman" panose="02020603050405020304" pitchFamily="18" charset="0"/>
              </a:rPr>
              <a:t>through WASH based interventions in households and communities using trained volunteers as part of a Branch Outbreak Response Team (BORT)</a:t>
            </a:r>
          </a:p>
          <a:p>
            <a:pPr marL="457200" marR="0" lvl="0" indent="-457200">
              <a:lnSpc>
                <a:spcPct val="107000"/>
              </a:lnSpc>
              <a:spcBef>
                <a:spcPts val="0"/>
              </a:spcBef>
              <a:spcAft>
                <a:spcPts val="80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rabicPeriod"/>
            </a:pPr>
            <a:r>
              <a:rPr lang="en-US" sz="2400" u="sng" dirty="0">
                <a:effectLst/>
                <a:latin typeface="Calibri" panose="020F0502020204030204" pitchFamily="34" charset="0"/>
                <a:ea typeface="Calibri" panose="020F0502020204030204" pitchFamily="34" charset="0"/>
                <a:cs typeface="Times New Roman" panose="02020603050405020304" pitchFamily="18" charset="0"/>
              </a:rPr>
              <a:t>Support OCV campaigns </a:t>
            </a:r>
            <a:r>
              <a:rPr lang="en-US" sz="2400" dirty="0">
                <a:effectLst/>
                <a:latin typeface="Calibri" panose="020F0502020204030204" pitchFamily="34" charset="0"/>
                <a:ea typeface="Calibri" panose="020F0502020204030204" pitchFamily="34" charset="0"/>
                <a:cs typeface="Times New Roman" panose="02020603050405020304" pitchFamily="18" charset="0"/>
              </a:rPr>
              <a:t>organized by the government whether they are preventative or responsive .</a:t>
            </a:r>
          </a:p>
          <a:p>
            <a:pPr marL="0" indent="0">
              <a:buNone/>
            </a:pPr>
            <a:endParaRPr lang="en-US" dirty="0"/>
          </a:p>
        </p:txBody>
      </p:sp>
    </p:spTree>
    <p:extLst>
      <p:ext uri="{BB962C8B-B14F-4D97-AF65-F5344CB8AC3E}">
        <p14:creationId xmlns:p14="http://schemas.microsoft.com/office/powerpoint/2010/main" val="276079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3904F-EFC7-46EB-802E-D5DAFE7BDF0B}"/>
              </a:ext>
            </a:extLst>
          </p:cNvPr>
          <p:cNvSpPr>
            <a:spLocks noGrp="1"/>
          </p:cNvSpPr>
          <p:nvPr>
            <p:ph type="title"/>
          </p:nvPr>
        </p:nvSpPr>
        <p:spPr/>
        <p:txBody>
          <a:bodyPr/>
          <a:lstStyle/>
          <a:p>
            <a:pPr algn="ctr"/>
            <a:r>
              <a:rPr lang="en-US" dirty="0"/>
              <a:t>Access to Oral Rehydration Therapy</a:t>
            </a:r>
            <a:br>
              <a:rPr lang="en-US" dirty="0"/>
            </a:br>
            <a:r>
              <a:rPr lang="en-US" sz="3200" dirty="0"/>
              <a:t>(in the community)</a:t>
            </a:r>
          </a:p>
        </p:txBody>
      </p:sp>
      <p:sp>
        <p:nvSpPr>
          <p:cNvPr id="3" name="Content Placeholder 2">
            <a:extLst>
              <a:ext uri="{FF2B5EF4-FFF2-40B4-BE49-F238E27FC236}">
                <a16:creationId xmlns:a16="http://schemas.microsoft.com/office/drawing/2014/main" id="{A72F75E8-81E0-4831-ABAF-7A355B7652E7}"/>
              </a:ext>
            </a:extLst>
          </p:cNvPr>
          <p:cNvSpPr>
            <a:spLocks noGrp="1"/>
          </p:cNvSpPr>
          <p:nvPr>
            <p:ph idx="1"/>
          </p:nvPr>
        </p:nvSpPr>
        <p:spPr>
          <a:xfrm>
            <a:off x="450574" y="1825625"/>
            <a:ext cx="10903226" cy="4351338"/>
          </a:xfrm>
        </p:spPr>
        <p:txBody>
          <a:bodyPr/>
          <a:lstStyle/>
          <a:p>
            <a:pPr marL="0" indent="0">
              <a:buNone/>
            </a:pPr>
            <a:r>
              <a:rPr lang="en-US" dirty="0"/>
              <a:t>In their own community trained volunteers can diagnose levels of dehydration and possible cholera cases making referrals where necessary.</a:t>
            </a:r>
          </a:p>
          <a:p>
            <a:pPr marL="0" indent="0">
              <a:buNone/>
            </a:pPr>
            <a:endParaRPr lang="en-US" dirty="0"/>
          </a:p>
          <a:p>
            <a:pPr marL="0" indent="0">
              <a:buNone/>
            </a:pPr>
            <a:r>
              <a:rPr lang="en-US" dirty="0"/>
              <a:t>The volunteers can treat less severe cases with ORT and play a role in surveillance by alerting District Health Authorities (DHA) of any notable  increase in case  numbers.</a:t>
            </a:r>
          </a:p>
          <a:p>
            <a:pPr marL="0" indent="0">
              <a:buNone/>
            </a:pPr>
            <a:endParaRPr lang="en-US" dirty="0"/>
          </a:p>
          <a:p>
            <a:pPr marL="0" indent="0">
              <a:buNone/>
            </a:pPr>
            <a:r>
              <a:rPr lang="en-US" dirty="0"/>
              <a:t>Community ORT Volunteers work with their community on awareness of cholera and putting in place simple means of preventing transmission</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47644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82487-893F-4670-8804-941226AD545C}"/>
              </a:ext>
            </a:extLst>
          </p:cNvPr>
          <p:cNvSpPr>
            <a:spLocks noGrp="1"/>
          </p:cNvSpPr>
          <p:nvPr>
            <p:ph type="title"/>
          </p:nvPr>
        </p:nvSpPr>
        <p:spPr/>
        <p:txBody>
          <a:bodyPr/>
          <a:lstStyle/>
          <a:p>
            <a:pPr algn="ctr"/>
            <a:r>
              <a:rPr lang="en-US" dirty="0"/>
              <a:t>Access to Oral Rehydration Therapy</a:t>
            </a:r>
            <a:br>
              <a:rPr lang="en-US" dirty="0"/>
            </a:br>
            <a:r>
              <a:rPr lang="en-US" sz="3200" dirty="0"/>
              <a:t>(in cholera outbreaks)</a:t>
            </a:r>
            <a:endParaRPr lang="en-US" dirty="0"/>
          </a:p>
        </p:txBody>
      </p:sp>
      <p:sp>
        <p:nvSpPr>
          <p:cNvPr id="3" name="Content Placeholder 2">
            <a:extLst>
              <a:ext uri="{FF2B5EF4-FFF2-40B4-BE49-F238E27FC236}">
                <a16:creationId xmlns:a16="http://schemas.microsoft.com/office/drawing/2014/main" id="{3014063E-CCCD-417C-8B15-54502C699C18}"/>
              </a:ext>
            </a:extLst>
          </p:cNvPr>
          <p:cNvSpPr>
            <a:spLocks noGrp="1"/>
          </p:cNvSpPr>
          <p:nvPr>
            <p:ph idx="1"/>
          </p:nvPr>
        </p:nvSpPr>
        <p:spPr/>
        <p:txBody>
          <a:bodyPr>
            <a:normAutofit fontScale="92500" lnSpcReduction="10000"/>
          </a:bodyPr>
          <a:lstStyle/>
          <a:p>
            <a:pPr marL="0" indent="0">
              <a:buNone/>
            </a:pPr>
            <a:r>
              <a:rPr lang="en-US" dirty="0"/>
              <a:t>Where outbreaks occur in a district, the RCRC branch will work with the DHA to put in place Oral Rehydration Points (ORP) where the need is perceived to be greatest: usually in communities but also as an overflow facility at a CTC or community health </a:t>
            </a:r>
            <a:r>
              <a:rPr lang="en-US" dirty="0" err="1"/>
              <a:t>centre</a:t>
            </a:r>
            <a:r>
              <a:rPr lang="en-US" dirty="0"/>
              <a:t>.</a:t>
            </a:r>
          </a:p>
          <a:p>
            <a:pPr marL="0" indent="0">
              <a:buNone/>
            </a:pPr>
            <a:endParaRPr lang="en-US" dirty="0"/>
          </a:p>
          <a:p>
            <a:pPr marL="0" indent="0">
              <a:buNone/>
            </a:pPr>
            <a:r>
              <a:rPr lang="en-US" dirty="0"/>
              <a:t>Trained community volunteers will set up, operate, maintain and put away the ORPs which are designed to treat 35 people per day, referring the most serious cases.</a:t>
            </a:r>
          </a:p>
          <a:p>
            <a:pPr marL="0" indent="0">
              <a:buNone/>
            </a:pPr>
            <a:endParaRPr lang="en-US" dirty="0"/>
          </a:p>
          <a:p>
            <a:pPr marL="0" indent="0">
              <a:buNone/>
            </a:pPr>
            <a:r>
              <a:rPr lang="en-US" dirty="0"/>
              <a:t>Volunteers may also be required to do outreach into the communities to identify cases where the individual has remained in their home.</a:t>
            </a:r>
          </a:p>
        </p:txBody>
      </p:sp>
    </p:spTree>
    <p:extLst>
      <p:ext uri="{BB962C8B-B14F-4D97-AF65-F5344CB8AC3E}">
        <p14:creationId xmlns:p14="http://schemas.microsoft.com/office/powerpoint/2010/main" val="465738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16FEA-1FF8-4C94-9E31-0A38D7208739}"/>
              </a:ext>
            </a:extLst>
          </p:cNvPr>
          <p:cNvSpPr>
            <a:spLocks noGrp="1"/>
          </p:cNvSpPr>
          <p:nvPr>
            <p:ph type="title"/>
          </p:nvPr>
        </p:nvSpPr>
        <p:spPr/>
        <p:txBody>
          <a:bodyPr/>
          <a:lstStyle/>
          <a:p>
            <a:pPr algn="ctr"/>
            <a:r>
              <a:rPr lang="en-US" dirty="0"/>
              <a:t>Breaking Transmission in the Home and the Community</a:t>
            </a:r>
          </a:p>
        </p:txBody>
      </p:sp>
      <p:sp>
        <p:nvSpPr>
          <p:cNvPr id="3" name="Content Placeholder 2">
            <a:extLst>
              <a:ext uri="{FF2B5EF4-FFF2-40B4-BE49-F238E27FC236}">
                <a16:creationId xmlns:a16="http://schemas.microsoft.com/office/drawing/2014/main" id="{F9A4743F-35AA-41B3-93BB-2698A4106CC0}"/>
              </a:ext>
            </a:extLst>
          </p:cNvPr>
          <p:cNvSpPr>
            <a:spLocks noGrp="1"/>
          </p:cNvSpPr>
          <p:nvPr>
            <p:ph idx="1"/>
          </p:nvPr>
        </p:nvSpPr>
        <p:spPr>
          <a:xfrm>
            <a:off x="357809" y="1825625"/>
            <a:ext cx="11529391" cy="3886406"/>
          </a:xfrm>
        </p:spPr>
        <p:txBody>
          <a:bodyPr>
            <a:normAutofit/>
          </a:bodyPr>
          <a:lstStyle/>
          <a:p>
            <a:pPr marL="0" indent="0">
              <a:buNone/>
            </a:pPr>
            <a:r>
              <a:rPr lang="en-US" sz="2400" dirty="0"/>
              <a:t>In coordination with the RCRC branch and the DHA, Branch Outbreak Response Teams (BORT) will be deployed to households, neighborhoods and communities where cases have been located.</a:t>
            </a:r>
          </a:p>
          <a:p>
            <a:pPr marL="0" indent="0">
              <a:buNone/>
            </a:pPr>
            <a:r>
              <a:rPr lang="en-US" sz="2400" dirty="0"/>
              <a:t>Household and community assessments are carried out in order to identify potential transmission routes. </a:t>
            </a:r>
          </a:p>
          <a:p>
            <a:pPr marL="0" indent="0">
              <a:buNone/>
            </a:pPr>
            <a:r>
              <a:rPr lang="en-US" sz="2400" dirty="0"/>
              <a:t>Simple household actions are implemented in order to break the transmission routes: water treatment, water vessel cleaning, handwashing facilities by toilet </a:t>
            </a:r>
            <a:r>
              <a:rPr lang="en-US" sz="2400" dirty="0" err="1"/>
              <a:t>etc</a:t>
            </a:r>
            <a:endParaRPr lang="en-US" sz="2400" dirty="0"/>
          </a:p>
          <a:p>
            <a:pPr marL="0" indent="0">
              <a:buNone/>
            </a:pPr>
            <a:r>
              <a:rPr lang="en-US" sz="2400" dirty="0"/>
              <a:t>Transmission route breaking at community level will include water treatment; cleaning of shared sanitation and ensuring HW facilities; and working with market traders and water vendors to ensure safe food and water.</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27252757"/>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9206C-3C86-4758-9611-CCF862422D52}"/>
              </a:ext>
            </a:extLst>
          </p:cNvPr>
          <p:cNvSpPr>
            <a:spLocks noGrp="1"/>
          </p:cNvSpPr>
          <p:nvPr>
            <p:ph type="title"/>
          </p:nvPr>
        </p:nvSpPr>
        <p:spPr/>
        <p:txBody>
          <a:bodyPr/>
          <a:lstStyle/>
          <a:p>
            <a:pPr algn="ctr"/>
            <a:r>
              <a:rPr lang="en-US" dirty="0"/>
              <a:t>Support Oral Cholera Vaccine Campaigns</a:t>
            </a:r>
          </a:p>
        </p:txBody>
      </p:sp>
      <p:sp>
        <p:nvSpPr>
          <p:cNvPr id="3" name="Content Placeholder 2">
            <a:extLst>
              <a:ext uri="{FF2B5EF4-FFF2-40B4-BE49-F238E27FC236}">
                <a16:creationId xmlns:a16="http://schemas.microsoft.com/office/drawing/2014/main" id="{999A4E27-338C-4B00-932C-56B2607633CE}"/>
              </a:ext>
            </a:extLst>
          </p:cNvPr>
          <p:cNvSpPr>
            <a:spLocks noGrp="1"/>
          </p:cNvSpPr>
          <p:nvPr>
            <p:ph idx="1"/>
          </p:nvPr>
        </p:nvSpPr>
        <p:spPr/>
        <p:txBody>
          <a:bodyPr/>
          <a:lstStyle/>
          <a:p>
            <a:pPr marL="0" indent="0">
              <a:buNone/>
            </a:pPr>
            <a:r>
              <a:rPr lang="en-US" dirty="0"/>
              <a:t>Branch volunteers will support OCV campaigns through social mobilization and </a:t>
            </a:r>
            <a:r>
              <a:rPr lang="en-US" dirty="0" err="1"/>
              <a:t>rumour</a:t>
            </a:r>
            <a:r>
              <a:rPr lang="en-US" dirty="0"/>
              <a:t> management.</a:t>
            </a:r>
          </a:p>
          <a:p>
            <a:pPr marL="0" indent="0">
              <a:buNone/>
            </a:pPr>
            <a:endParaRPr lang="en-US" dirty="0"/>
          </a:p>
          <a:p>
            <a:pPr marL="0" indent="0">
              <a:buNone/>
            </a:pPr>
            <a:r>
              <a:rPr lang="en-US" dirty="0"/>
              <a:t>Where the DHA allow volunteers will support the set up and management of immunization sites as well as the administering of OCV.</a:t>
            </a:r>
          </a:p>
          <a:p>
            <a:pPr marL="0" indent="0">
              <a:buNone/>
            </a:pPr>
            <a:endParaRPr lang="en-US" dirty="0"/>
          </a:p>
          <a:p>
            <a:pPr marL="0" indent="0">
              <a:buNone/>
            </a:pPr>
            <a:r>
              <a:rPr lang="en-US" dirty="0"/>
              <a:t>Volunteers will be involved in follow up activities, for example monitoring take up, community mobilization for a second dose and to identify any Adverse affects to the vaccine…</a:t>
            </a:r>
          </a:p>
        </p:txBody>
      </p:sp>
    </p:spTree>
    <p:extLst>
      <p:ext uri="{BB962C8B-B14F-4D97-AF65-F5344CB8AC3E}">
        <p14:creationId xmlns:p14="http://schemas.microsoft.com/office/powerpoint/2010/main" val="3885433439"/>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AE3C2241DE8244C8C878119BC3F1C82" ma:contentTypeVersion="8" ma:contentTypeDescription="Create a new document." ma:contentTypeScope="" ma:versionID="058924d526f688538a902df8f66a3e53">
  <xsd:schema xmlns:xsd="http://www.w3.org/2001/XMLSchema" xmlns:xs="http://www.w3.org/2001/XMLSchema" xmlns:p="http://schemas.microsoft.com/office/2006/metadata/properties" xmlns:ns2="ce8a7467-8352-403e-b49e-65a35cb59c87" xmlns:ns3="7e1b0daf-797c-4a8c-a7fb-059e12aafcd1" targetNamespace="http://schemas.microsoft.com/office/2006/metadata/properties" ma:root="true" ma:fieldsID="054dc2c86df430a4b8f80772548a9466" ns2:_="" ns3:_="">
    <xsd:import namespace="ce8a7467-8352-403e-b49e-65a35cb59c87"/>
    <xsd:import namespace="7e1b0daf-797c-4a8c-a7fb-059e12aafcd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8a7467-8352-403e-b49e-65a35cb59c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1b0daf-797c-4a8c-a7fb-059e12aafcd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9AA65F-4A16-4175-903F-8DDAAC461FF5}">
  <ds:schemaRefs>
    <ds:schemaRef ds:uri="http://schemas.microsoft.com/sharepoint/v3/contenttype/forms"/>
  </ds:schemaRefs>
</ds:datastoreItem>
</file>

<file path=customXml/itemProps2.xml><?xml version="1.0" encoding="utf-8"?>
<ds:datastoreItem xmlns:ds="http://schemas.openxmlformats.org/officeDocument/2006/customXml" ds:itemID="{A3D5EFE0-6313-49FA-BCFF-018A397B4560}">
  <ds:schemaRefs>
    <ds:schemaRef ds:uri="http://schemas.microsoft.com/office/2006/metadata/properties"/>
    <ds:schemaRef ds:uri="http://schemas.microsoft.com/office/infopath/2007/PartnerControls"/>
    <ds:schemaRef ds:uri="46dc02c4-f63d-4a25-b4ff-1f3bed395b53"/>
    <ds:schemaRef ds:uri="133e5729-7bb1-4685-bd1f-c5e580a2ee33"/>
  </ds:schemaRefs>
</ds:datastoreItem>
</file>

<file path=customXml/itemProps3.xml><?xml version="1.0" encoding="utf-8"?>
<ds:datastoreItem xmlns:ds="http://schemas.openxmlformats.org/officeDocument/2006/customXml" ds:itemID="{A47C258D-D1CA-4C6B-9A8A-C0F0AAC1AE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8a7467-8352-403e-b49e-65a35cb59c87"/>
    <ds:schemaRef ds:uri="7e1b0daf-797c-4a8c-a7fb-059e12aaf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24778</TotalTime>
  <Words>1305</Words>
  <Application>Microsoft Office PowerPoint</Application>
  <PresentationFormat>Widescreen</PresentationFormat>
  <Paragraphs>94</Paragraphs>
  <Slides>14</Slides>
  <Notes>1</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1_Office Theme</vt:lpstr>
      <vt:lpstr>Module 2  Red Cross and Red Crescent Response in Cholera Outbreaks </vt:lpstr>
      <vt:lpstr>Contents</vt:lpstr>
      <vt:lpstr> Rational for RCRC involvement in immunization  </vt:lpstr>
      <vt:lpstr>The IFRC Five Pillars immunization plan</vt:lpstr>
      <vt:lpstr>The IFRC Regional Approach to Cholera</vt:lpstr>
      <vt:lpstr>Access to Oral Rehydration Therapy (in the community)</vt:lpstr>
      <vt:lpstr>Access to Oral Rehydration Therapy (in cholera outbreaks)</vt:lpstr>
      <vt:lpstr>Breaking Transmission in the Home and the Community</vt:lpstr>
      <vt:lpstr>Support Oral Cholera Vaccine Campaigns</vt:lpstr>
      <vt:lpstr>How does ORT Preparedness Support OCV</vt:lpstr>
      <vt:lpstr>How does the BORT support OCV</vt:lpstr>
      <vt:lpstr>Efficient Use of Household Visits</vt:lpstr>
      <vt:lpstr>Integrating Rapid WASH assessment and Interventions into OCV Campaigns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Christopher BREWER</dc:creator>
  <cp:lastModifiedBy>Eva TURRO FONT</cp:lastModifiedBy>
  <cp:revision>17</cp:revision>
  <dcterms:created xsi:type="dcterms:W3CDTF">2021-10-25T09:41:34Z</dcterms:created>
  <dcterms:modified xsi:type="dcterms:W3CDTF">2023-01-20T13:14:06Z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af3f7fd-5cd4-4287-9002-aceb9af13c42_Enabled">
    <vt:lpwstr>true</vt:lpwstr>
  </property>
  <property fmtid="{D5CDD505-2E9C-101B-9397-08002B2CF9AE}" pid="3" name="MSIP_Label_caf3f7fd-5cd4-4287-9002-aceb9af13c42_SetDate">
    <vt:lpwstr>2022-04-13T11:14:24Z</vt:lpwstr>
  </property>
  <property fmtid="{D5CDD505-2E9C-101B-9397-08002B2CF9AE}" pid="4" name="MSIP_Label_caf3f7fd-5cd4-4287-9002-aceb9af13c42_Method">
    <vt:lpwstr>Privileged</vt:lpwstr>
  </property>
  <property fmtid="{D5CDD505-2E9C-101B-9397-08002B2CF9AE}" pid="5" name="MSIP_Label_caf3f7fd-5cd4-4287-9002-aceb9af13c42_Name">
    <vt:lpwstr>Public</vt:lpwstr>
  </property>
  <property fmtid="{D5CDD505-2E9C-101B-9397-08002B2CF9AE}" pid="6" name="MSIP_Label_caf3f7fd-5cd4-4287-9002-aceb9af13c42_SiteId">
    <vt:lpwstr>a2b53be5-734e-4e6c-ab0d-d184f60fd917</vt:lpwstr>
  </property>
  <property fmtid="{D5CDD505-2E9C-101B-9397-08002B2CF9AE}" pid="7" name="MSIP_Label_caf3f7fd-5cd4-4287-9002-aceb9af13c42_ActionId">
    <vt:lpwstr>5747fdd2-2100-432b-be66-4e96f42661fb</vt:lpwstr>
  </property>
  <property fmtid="{D5CDD505-2E9C-101B-9397-08002B2CF9AE}" pid="8" name="MSIP_Label_caf3f7fd-5cd4-4287-9002-aceb9af13c42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Public</vt:lpwstr>
  </property>
  <property fmtid="{D5CDD505-2E9C-101B-9397-08002B2CF9AE}" pid="11" name="ContentTypeId">
    <vt:lpwstr>0x010100FAE3C2241DE8244C8C878119BC3F1C82</vt:lpwstr>
  </property>
</Properties>
</file>