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1"/>
  </p:notesMasterIdLst>
  <p:sldIdLst>
    <p:sldId id="257" r:id="rId5"/>
    <p:sldId id="340" r:id="rId6"/>
    <p:sldId id="446" r:id="rId7"/>
    <p:sldId id="448" r:id="rId8"/>
    <p:sldId id="490" r:id="rId9"/>
    <p:sldId id="470" r:id="rId10"/>
    <p:sldId id="419" r:id="rId11"/>
    <p:sldId id="468" r:id="rId12"/>
    <p:sldId id="469" r:id="rId13"/>
    <p:sldId id="478" r:id="rId14"/>
    <p:sldId id="491" r:id="rId15"/>
    <p:sldId id="479" r:id="rId16"/>
    <p:sldId id="458" r:id="rId17"/>
    <p:sldId id="483" r:id="rId18"/>
    <p:sldId id="498" r:id="rId19"/>
    <p:sldId id="485" r:id="rId20"/>
    <p:sldId id="499" r:id="rId21"/>
    <p:sldId id="493" r:id="rId22"/>
    <p:sldId id="487" r:id="rId23"/>
    <p:sldId id="474" r:id="rId24"/>
    <p:sldId id="476" r:id="rId25"/>
    <p:sldId id="512" r:id="rId26"/>
    <p:sldId id="471" r:id="rId27"/>
    <p:sldId id="481" r:id="rId28"/>
    <p:sldId id="488" r:id="rId29"/>
    <p:sldId id="492" r:id="rId30"/>
    <p:sldId id="501" r:id="rId31"/>
    <p:sldId id="502" r:id="rId32"/>
    <p:sldId id="513" r:id="rId33"/>
    <p:sldId id="514" r:id="rId34"/>
    <p:sldId id="515" r:id="rId35"/>
    <p:sldId id="516" r:id="rId36"/>
    <p:sldId id="517" r:id="rId37"/>
    <p:sldId id="518" r:id="rId38"/>
    <p:sldId id="500" r:id="rId39"/>
    <p:sldId id="497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60" autoAdjust="0"/>
    <p:restoredTop sz="85538" autoAdjust="0"/>
  </p:normalViewPr>
  <p:slideViewPr>
    <p:cSldViewPr>
      <p:cViewPr varScale="1">
        <p:scale>
          <a:sx n="95" d="100"/>
          <a:sy n="95" d="100"/>
        </p:scale>
        <p:origin x="1616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90696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-43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2E013-8E5F-4151-8F01-1D7079A4BC41}" type="datetimeFigureOut">
              <a:rPr lang="en-GB" smtClean="0"/>
              <a:t>18/01/2023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42FD4B-7126-4A73-BBC8-4DDF9E1319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7455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Register</a:t>
            </a:r>
            <a:r>
              <a:rPr lang="nb-NO" baseline="0" dirty="0"/>
              <a:t> participants</a:t>
            </a:r>
          </a:p>
          <a:p>
            <a:r>
              <a:rPr lang="nb-NO" baseline="0" dirty="0"/>
              <a:t>Official opening and recitals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72526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89739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Schema de ORS </a:t>
            </a:r>
            <a:r>
              <a:rPr lang="mr-IN" dirty="0"/>
              <a:t>–</a:t>
            </a:r>
            <a:r>
              <a:rPr lang="en-US" dirty="0"/>
              <a:t> Préparation d’une solution </a:t>
            </a:r>
            <a:r>
              <a:rPr lang="en-US" dirty="0" err="1"/>
              <a:t>Sucrée</a:t>
            </a:r>
            <a:r>
              <a:rPr lang="en-US" dirty="0"/>
              <a:t> </a:t>
            </a:r>
            <a:r>
              <a:rPr lang="en-US" dirty="0" err="1"/>
              <a:t>Salée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ou a</a:t>
            </a:r>
            <a:r>
              <a:rPr lang="en-US" baseline="0" dirty="0"/>
              <a:t> partir d’un sachet </a:t>
            </a:r>
            <a:r>
              <a:rPr lang="en-US" baseline="0" dirty="0" err="1"/>
              <a:t>d’ORS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08064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Schema de ORS </a:t>
            </a:r>
            <a:r>
              <a:rPr lang="mr-IN" dirty="0"/>
              <a:t>–</a:t>
            </a:r>
            <a:r>
              <a:rPr lang="en-US" dirty="0"/>
              <a:t> Préparation d’une solution </a:t>
            </a:r>
            <a:r>
              <a:rPr lang="en-US" dirty="0" err="1"/>
              <a:t>Sucrée</a:t>
            </a:r>
            <a:r>
              <a:rPr lang="en-US" dirty="0"/>
              <a:t> </a:t>
            </a:r>
            <a:r>
              <a:rPr lang="en-US" dirty="0" err="1"/>
              <a:t>Salée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ou a</a:t>
            </a:r>
            <a:r>
              <a:rPr lang="en-US" baseline="0" dirty="0"/>
              <a:t> partir d’un sachet </a:t>
            </a:r>
            <a:r>
              <a:rPr lang="en-US" baseline="0" dirty="0" err="1"/>
              <a:t>d’ORS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08064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2977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2977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Give handouts to each group (if handbooks are available then they should use the handbook to follow this part of the session.</a:t>
            </a:r>
          </a:p>
          <a:p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1st Step – Type of Diarrhea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- identification of the type of diarrhea (because ORT volunteers will see patients with all kind of diarrhea for sure)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have / does the child have Diarrhea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Since when ?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more than 2 weeks &gt; persistent diarrhea (refer to health center)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with blood/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mucuous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stool ? (refer to health center)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watery diarrhea ? Sudden, more than 3 times a day – go to next step 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2d Step - Patient (security threshold)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pregnant woman or child &lt; 5 ? 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 to health center / CTU with ORS and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counselling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children &gt; 5 or adult (non pregnant)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Assess dehydration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3d step – Level of dehydration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No or mild dehydration (all in the same plan)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ORS – home treatment – plus zinc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&gt; 5-10 years 1L in the next 4 hours + 1 L/Day afterwards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&gt; 10 years 2L in the next 4 hours + 2 L /day afterwards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+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counselling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come back if not improving after 4 hours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Severe dehydration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 to health center / CTU with ORS and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counselling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not try to rehydrate unconscious patients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2977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Need 4 patients list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06268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Here we are talking about where there is an outbreak…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99983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2895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2895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504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2895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3295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2895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2895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 this with 4 people playing the patients.</a:t>
            </a:r>
          </a:p>
          <a:p>
            <a:r>
              <a:rPr lang="en-US" dirty="0"/>
              <a:t>Groups will need the ask, look , feel slide and the Word document of the cheat cards with plan flow chart.</a:t>
            </a:r>
          </a:p>
          <a:p>
            <a:r>
              <a:rPr lang="en-US" dirty="0"/>
              <a:t>Participants should  note all the information about each patient as this will be used in </a:t>
            </a:r>
            <a:r>
              <a:rPr lang="en-US" sz="2800" b="1" dirty="0"/>
              <a:t>session 6 of level 1 to be logged in the line list.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5630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sz="3200" dirty="0"/>
              <a:t>ORT volunteers</a:t>
            </a:r>
            <a:r>
              <a:rPr lang="en-US" sz="3200" baseline="0" dirty="0"/>
              <a:t> at community level are the entry point for the management of diarrhea in the community.</a:t>
            </a:r>
          </a:p>
          <a:p>
            <a:r>
              <a:rPr lang="en-US" sz="3200" baseline="0" dirty="0"/>
              <a:t>People in the community will come to them because they have diarrhea (not necessarily cholera) and seek for advice</a:t>
            </a:r>
          </a:p>
          <a:p>
            <a:r>
              <a:rPr lang="en-US" sz="3200" baseline="0" dirty="0"/>
              <a:t>Because they will fear it could be cholera</a:t>
            </a:r>
          </a:p>
          <a:p>
            <a:r>
              <a:rPr lang="en-US" sz="3200" baseline="0" dirty="0"/>
              <a:t>Because they think ORT volunteers can treat diarrhea</a:t>
            </a:r>
          </a:p>
          <a:p>
            <a:endParaRPr lang="en-US" sz="3200" baseline="0" dirty="0"/>
          </a:p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25484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sz="3200" dirty="0"/>
              <a:t>ORT volunteers</a:t>
            </a:r>
            <a:r>
              <a:rPr lang="en-US" sz="3200" baseline="0" dirty="0"/>
              <a:t> at community level are the entry point for the management of diarrhea in the community.</a:t>
            </a:r>
          </a:p>
          <a:p>
            <a:r>
              <a:rPr lang="en-US" sz="3200" baseline="0" dirty="0"/>
              <a:t>People in the community will come to them because they have diarrhea (not necessarily cholera) and seek for advice</a:t>
            </a:r>
          </a:p>
          <a:p>
            <a:r>
              <a:rPr lang="en-US" sz="3200" baseline="0" dirty="0"/>
              <a:t>Because they will fear it could be cholera</a:t>
            </a:r>
          </a:p>
          <a:p>
            <a:r>
              <a:rPr lang="en-US" sz="3200" baseline="0" dirty="0"/>
              <a:t>Because they think ORT volunteers can treat diarrhea</a:t>
            </a:r>
          </a:p>
          <a:p>
            <a:endParaRPr lang="en-US" sz="3200" baseline="0" dirty="0"/>
          </a:p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25484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297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happened to the child?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many times a day has the child toilet watery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poopoo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many days has 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child‟s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stomach been running?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the poo poo bloody or slippery?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the child able to drink or breastfeed? (Offer child breast or older child clean water in cup.)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the child eating?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the child vomiting? How many times in one day?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93463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a diagram to explain this.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5834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Banana also provides potassium which is lost during AWD episodes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6781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Schema de ORS </a:t>
            </a:r>
            <a:r>
              <a:rPr lang="mr-IN" dirty="0"/>
              <a:t>–</a:t>
            </a:r>
            <a:r>
              <a:rPr lang="en-US" dirty="0"/>
              <a:t> Préparation d’une solution </a:t>
            </a:r>
            <a:r>
              <a:rPr lang="en-US" dirty="0" err="1"/>
              <a:t>Sucrée</a:t>
            </a:r>
            <a:r>
              <a:rPr lang="en-US" dirty="0"/>
              <a:t> </a:t>
            </a:r>
            <a:r>
              <a:rPr lang="en-US" dirty="0" err="1"/>
              <a:t>Salée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ou a</a:t>
            </a:r>
            <a:r>
              <a:rPr lang="en-US" baseline="0" dirty="0"/>
              <a:t> partir d’un sachet </a:t>
            </a:r>
            <a:r>
              <a:rPr lang="en-US" baseline="0" dirty="0" err="1"/>
              <a:t>d’ORS</a:t>
            </a: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2FD4B-7126-4A73-BBC8-4DDF9E1319BE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0806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C6523BE-3DC7-7DC6-CAEF-F998FD16C2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349774"/>
            <a:ext cx="1312838" cy="37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169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3ECE426-9A3D-2F33-8376-23230AE9EE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349774"/>
            <a:ext cx="1312838" cy="37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209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7948505-8C99-B875-DC35-B995DE9D54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349774"/>
            <a:ext cx="1312838" cy="37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272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14D97C6-D3FE-5844-218E-52188DEBA8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349774"/>
            <a:ext cx="1312838" cy="37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876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4944195-7D97-0C39-0077-B6D13F7095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349774"/>
            <a:ext cx="1312838" cy="37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140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DD4EF9D-B263-9B09-0EE4-B10CB6AA79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349774"/>
            <a:ext cx="1312838" cy="37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481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D13152E-C1FE-09D0-C697-B67C497A92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349774"/>
            <a:ext cx="1312838" cy="37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787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4BE0A69-45D6-5A80-ABDC-48726245D5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349774"/>
            <a:ext cx="1312838" cy="37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851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9F9888A-A667-93A1-A451-5442A869AA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349774"/>
            <a:ext cx="1312838" cy="37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328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B812A5F-580F-A6CD-9209-798555671E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349774"/>
            <a:ext cx="1312838" cy="37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891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F5169FC-4B50-45CE-1B21-3526E70D81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349774"/>
            <a:ext cx="1312838" cy="37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518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28C3D-267A-461E-B51C-3D69E226332C}" type="datetimeFigureOut">
              <a:rPr lang="en-AU" smtClean="0"/>
              <a:t>18/1/2023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4A10A-A621-4A95-9E59-C7F742B50D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2794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67544" y="2636912"/>
            <a:ext cx="8676456" cy="1470025"/>
          </a:xfrm>
        </p:spPr>
        <p:txBody>
          <a:bodyPr>
            <a:normAutofit fontScale="90000"/>
          </a:bodyPr>
          <a:lstStyle/>
          <a:p>
            <a:pPr algn="l"/>
            <a:r>
              <a:rPr lang="fr-FR" dirty="0"/>
              <a:t>Cholera &amp; </a:t>
            </a:r>
            <a:r>
              <a:rPr lang="en-AU" dirty="0"/>
              <a:t>Oral Rehydration Therapy </a:t>
            </a:r>
            <a:r>
              <a:rPr lang="en-AU" sz="3600" dirty="0">
                <a:solidFill>
                  <a:schemeClr val="bg1">
                    <a:lumMod val="65000"/>
                  </a:schemeClr>
                </a:solidFill>
              </a:rPr>
              <a:t>Training Level 1 </a:t>
            </a:r>
            <a:r>
              <a:rPr lang="mr-IN" sz="3600" dirty="0">
                <a:solidFill>
                  <a:schemeClr val="bg1">
                    <a:lumMod val="65000"/>
                  </a:schemeClr>
                </a:solidFill>
              </a:rPr>
              <a:t>–</a:t>
            </a:r>
            <a:r>
              <a:rPr lang="en-AU" sz="3600" dirty="0">
                <a:solidFill>
                  <a:schemeClr val="bg1">
                    <a:lumMod val="65000"/>
                  </a:schemeClr>
                </a:solidFill>
              </a:rPr>
              <a:t> Community ORT Volunteers</a:t>
            </a:r>
            <a:br>
              <a:rPr lang="en-AU" dirty="0">
                <a:solidFill>
                  <a:schemeClr val="bg1">
                    <a:lumMod val="65000"/>
                  </a:schemeClr>
                </a:solidFill>
              </a:rPr>
            </a:br>
            <a:br>
              <a:rPr lang="en-AU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AU" sz="3600" dirty="0"/>
              <a:t>Session #02 </a:t>
            </a:r>
            <a:r>
              <a:rPr lang="mr-IN" sz="3600" dirty="0"/>
              <a:t>–</a:t>
            </a:r>
            <a:r>
              <a:rPr lang="en-AU" sz="3600"/>
              <a:t> </a:t>
            </a:r>
            <a:br>
              <a:rPr lang="en-AU" sz="3600"/>
            </a:br>
            <a:r>
              <a:rPr lang="en-AU" sz="3600"/>
              <a:t>Oral </a:t>
            </a:r>
            <a:r>
              <a:rPr lang="en-AU" sz="3600" dirty="0"/>
              <a:t>Rehydration Therapy at community level for the management of diarrhea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259632" y="5805264"/>
            <a:ext cx="6400800" cy="792088"/>
          </a:xfrm>
        </p:spPr>
        <p:txBody>
          <a:bodyPr/>
          <a:lstStyle/>
          <a:p>
            <a:r>
              <a:rPr lang="en-AU" dirty="0"/>
              <a:t>February 2020, Sierra Leone</a:t>
            </a:r>
          </a:p>
          <a:p>
            <a:endParaRPr lang="en-AU" dirty="0"/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EF2F90C-EC41-9A43-38E7-5E9A7D6D5D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2184"/>
            <a:ext cx="3090738" cy="89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527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F3A0-3DBB-489E-88FC-56501089C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Assessing the level of Dehydration</a:t>
            </a:r>
            <a:br>
              <a:rPr lang="en-US" dirty="0"/>
            </a:br>
            <a:endParaRPr lang="en-US" dirty="0"/>
          </a:p>
        </p:txBody>
      </p:sp>
      <p:pic>
        <p:nvPicPr>
          <p:cNvPr id="13" name="Picture 12" descr="trainingoftrainersoncholera_en_Page_01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187624" y="980728"/>
            <a:ext cx="6588224" cy="49411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63753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F3A0-3DBB-489E-88FC-56501089C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Assessing the level of Dehydration</a:t>
            </a:r>
            <a:br>
              <a:rPr lang="en-US" dirty="0"/>
            </a:br>
            <a:endParaRPr lang="en-US" dirty="0"/>
          </a:p>
        </p:txBody>
      </p:sp>
      <p:pic>
        <p:nvPicPr>
          <p:cNvPr id="3" name="managing_dehydration_video_en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1600" y="836712"/>
            <a:ext cx="6944320" cy="520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25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F3A0-3DBB-489E-88FC-56501089C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Assessing the level of Dehydration</a:t>
            </a:r>
            <a:br>
              <a:rPr lang="en-US" dirty="0"/>
            </a:b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507288" cy="5184576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Clr>
                <a:srgbClr val="C00000"/>
              </a:buClr>
              <a:buNone/>
            </a:pPr>
            <a:r>
              <a:rPr lang="en-AU" b="1" dirty="0"/>
              <a:t>ASK </a:t>
            </a:r>
            <a:r>
              <a:rPr lang="mr-IN" b="1" dirty="0"/>
              <a:t>–</a:t>
            </a:r>
            <a:r>
              <a:rPr lang="en-AU" b="1" dirty="0"/>
              <a:t> LOOK </a:t>
            </a:r>
            <a:r>
              <a:rPr lang="mr-IN" b="1" dirty="0"/>
              <a:t>–</a:t>
            </a:r>
            <a:r>
              <a:rPr lang="en-AU" b="1" dirty="0"/>
              <a:t> FEEL</a:t>
            </a:r>
          </a:p>
          <a:p>
            <a:pPr marL="0" indent="0">
              <a:buClr>
                <a:srgbClr val="C00000"/>
              </a:buClr>
              <a:buNone/>
            </a:pPr>
            <a:endParaRPr lang="en-AU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AU" b="1" dirty="0"/>
              <a:t>Ask</a:t>
            </a:r>
            <a:r>
              <a:rPr lang="en-AU" dirty="0"/>
              <a:t> about diarrhea: Watery (3x/day), today ? since when ?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AU" b="1" dirty="0"/>
              <a:t>Ask</a:t>
            </a:r>
            <a:r>
              <a:rPr lang="en-AU" dirty="0"/>
              <a:t> about thirst ? About urine (normal or very little)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AU" b="1" dirty="0"/>
              <a:t>Ask</a:t>
            </a:r>
            <a:r>
              <a:rPr lang="en-AU" dirty="0"/>
              <a:t> if he/she were able to eat/drink/breastfeed at all today ? Or vomiting ?</a:t>
            </a:r>
          </a:p>
          <a:p>
            <a:pPr marL="0" indent="0">
              <a:buClr>
                <a:srgbClr val="C00000"/>
              </a:buClr>
              <a:buNone/>
            </a:pPr>
            <a:endParaRPr lang="en-AU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AU" b="1" dirty="0"/>
              <a:t>Look</a:t>
            </a:r>
            <a:r>
              <a:rPr lang="en-AU" dirty="0"/>
              <a:t> general condition: Is the person awake and can he/she speak to you?? Can he/she walk? Or very weak ?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AU" b="1" dirty="0"/>
              <a:t>Look</a:t>
            </a:r>
            <a:r>
              <a:rPr lang="en-AU" dirty="0"/>
              <a:t> for sunken eyes (that go inside)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AU" b="1" dirty="0"/>
              <a:t>Look</a:t>
            </a:r>
            <a:r>
              <a:rPr lang="en-AU" dirty="0"/>
              <a:t> at the mouth/tongue </a:t>
            </a:r>
            <a:r>
              <a:rPr lang="mr-IN" dirty="0"/>
              <a:t>–</a:t>
            </a:r>
            <a:r>
              <a:rPr lang="en-AU" dirty="0"/>
              <a:t> dry ?</a:t>
            </a:r>
            <a:br>
              <a:rPr lang="en-AU" dirty="0"/>
            </a:br>
            <a:endParaRPr lang="en-AU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AU" b="1" dirty="0"/>
              <a:t>Feel</a:t>
            </a:r>
            <a:r>
              <a:rPr lang="en-AU" dirty="0"/>
              <a:t>. Pinch skin and see if it goes back to normal</a:t>
            </a:r>
          </a:p>
        </p:txBody>
      </p:sp>
    </p:spTree>
    <p:extLst>
      <p:ext uri="{BB962C8B-B14F-4D97-AF65-F5344CB8AC3E}">
        <p14:creationId xmlns:p14="http://schemas.microsoft.com/office/powerpoint/2010/main" val="2252127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576944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3-  Oral rehydration principles</a:t>
            </a:r>
          </a:p>
        </p:txBody>
      </p:sp>
      <p:sp>
        <p:nvSpPr>
          <p:cNvPr id="5" name="Rectangle 4"/>
          <p:cNvSpPr/>
          <p:nvPr/>
        </p:nvSpPr>
        <p:spPr>
          <a:xfrm>
            <a:off x="1187624" y="2204864"/>
            <a:ext cx="74168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charset="2"/>
              <a:buChar char="q"/>
            </a:pPr>
            <a:r>
              <a:rPr lang="en-US" sz="2400" dirty="0"/>
              <a:t>ORS treatment protocol</a:t>
            </a:r>
          </a:p>
          <a:p>
            <a:pPr marL="342900" indent="-342900">
              <a:buFont typeface="Wingdings" charset="2"/>
              <a:buChar char="q"/>
            </a:pPr>
            <a:endParaRPr lang="en-US" sz="2400" dirty="0"/>
          </a:p>
          <a:p>
            <a:pPr marL="342900" indent="-342900">
              <a:buFont typeface="Wingdings" charset="2"/>
              <a:buChar char="q"/>
            </a:pPr>
            <a:r>
              <a:rPr lang="en-US" sz="2400" dirty="0"/>
              <a:t>Preparation of Oral Rehydration Solution</a:t>
            </a:r>
          </a:p>
          <a:p>
            <a:pPr marL="342900" indent="-342900">
              <a:buFont typeface="Wingdings" charset="2"/>
              <a:buChar char="q"/>
            </a:pPr>
            <a:endParaRPr lang="en-US" sz="2400" dirty="0"/>
          </a:p>
          <a:p>
            <a:pPr marL="342900" indent="-342900">
              <a:buFont typeface="Wingdings" charset="2"/>
              <a:buChar char="q"/>
            </a:pPr>
            <a:r>
              <a:rPr lang="en-US" sz="2400" dirty="0"/>
              <a:t>Preparation of potable water</a:t>
            </a:r>
          </a:p>
          <a:p>
            <a:pPr marL="342900" indent="-342900">
              <a:buFont typeface="Wingdings" charset="2"/>
              <a:buChar char="q"/>
            </a:pPr>
            <a:endParaRPr lang="en-US" sz="2400" dirty="0"/>
          </a:p>
          <a:p>
            <a:pPr marL="342900" indent="-342900">
              <a:buFont typeface="Wingdings" charset="2"/>
              <a:buChar char="q"/>
            </a:pPr>
            <a:r>
              <a:rPr lang="en-US" sz="2400" dirty="0"/>
              <a:t>Information to ask/give diarrhea patients/caregivers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429442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42B95-2C16-406F-AA2B-768BD7444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How much ORS should a person drink?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9512" y="5434614"/>
            <a:ext cx="6855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Children &lt;5 and pregnant women will be referred to the health center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780" y="983416"/>
            <a:ext cx="9039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§"/>
            </a:pPr>
            <a:r>
              <a:rPr lang="en-US" sz="2400" dirty="0"/>
              <a:t>Depends on the weight of the person (quantity of liquid in the body)</a:t>
            </a:r>
          </a:p>
          <a:p>
            <a:pPr marL="342900" indent="-342900">
              <a:buFont typeface="Wingdings" charset="2"/>
              <a:buChar char="§"/>
            </a:pPr>
            <a:r>
              <a:rPr lang="en-US" sz="2400" dirty="0"/>
              <a:t>Depends on the level / severity of dehydration (quantity already lost)</a:t>
            </a:r>
          </a:p>
          <a:p>
            <a:pPr marL="342900" indent="-342900">
              <a:buFont typeface="Wingdings" charset="2"/>
              <a:buChar char="§"/>
            </a:pPr>
            <a:r>
              <a:rPr lang="en-US" sz="2400" dirty="0"/>
              <a:t>+ compensation of losses (after each loose stool)</a:t>
            </a:r>
          </a:p>
          <a:p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31" y="2698310"/>
            <a:ext cx="9060517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3479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20544-218A-431B-9753-824308BF0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Activity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484C67-031D-4DA2-8899-93BE8A8AD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dirty="0">
                <a:solidFill>
                  <a:schemeClr val="accent1"/>
                </a:solidFill>
              </a:rPr>
              <a:t>A seven-year-old has three loose stools in four hours. How many 200ml cups of ORS will they have been given ?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>
                <a:solidFill>
                  <a:schemeClr val="accent1"/>
                </a:solidFill>
              </a:rPr>
              <a:t>A 9-year-old has one loose stool in 4 hours. How many 200ml cups of ORS will they have been given ?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>
                <a:solidFill>
                  <a:schemeClr val="accent1"/>
                </a:solidFill>
              </a:rPr>
              <a:t>A 15-year-old has two loose stools in 4 hours. How many 200ml cups of ORS will they have been given ?</a:t>
            </a:r>
          </a:p>
          <a:p>
            <a:pPr marL="514350" indent="-514350">
              <a:buAutoNum type="arabicPeriod"/>
            </a:pPr>
            <a:endParaRPr lang="en-US" dirty="0">
              <a:solidFill>
                <a:schemeClr val="accent1"/>
              </a:solidFill>
            </a:endParaRPr>
          </a:p>
          <a:p>
            <a:pPr marL="514350" indent="-5143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8493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D3388-A1D9-48FD-B1D0-54EB71FCB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</a:t>
            </a:r>
            <a:r>
              <a:rPr lang="en-US"/>
              <a:t>administer ORS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551695-E144-4563-8BF9-09CA593A6F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556792"/>
            <a:ext cx="8856984" cy="4493096"/>
          </a:xfrm>
        </p:spPr>
        <p:txBody>
          <a:bodyPr>
            <a:normAutofit/>
          </a:bodyPr>
          <a:lstStyle/>
          <a:p>
            <a:pPr latinLnBrk="1"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2800" dirty="0"/>
              <a:t>Give </a:t>
            </a:r>
            <a:r>
              <a:rPr lang="en-GB" sz="2800" b="1" dirty="0"/>
              <a:t>frequent sips</a:t>
            </a:r>
            <a:r>
              <a:rPr lang="en-GB" sz="2800" dirty="0"/>
              <a:t> of the ORS from a cup or a spoon </a:t>
            </a:r>
            <a:br>
              <a:rPr lang="en-GB" sz="2800" dirty="0"/>
            </a:br>
            <a:r>
              <a:rPr lang="en-GB" sz="2800" dirty="0"/>
              <a:t>(especially for young children) </a:t>
            </a:r>
            <a:r>
              <a:rPr lang="en-GB" sz="2800" b="1" dirty="0"/>
              <a:t>until the patient is no </a:t>
            </a:r>
            <a:br>
              <a:rPr lang="en-GB" sz="2800" b="1" dirty="0"/>
            </a:br>
            <a:r>
              <a:rPr lang="en-GB" sz="2800" b="1" dirty="0"/>
              <a:t>longer thirsty</a:t>
            </a:r>
            <a:r>
              <a:rPr lang="en-GB" sz="2800" dirty="0"/>
              <a:t>.</a:t>
            </a:r>
            <a:endParaRPr lang="en-US" sz="2800" dirty="0"/>
          </a:p>
          <a:p>
            <a:pPr lvl="0" latinLnBrk="1"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2800" dirty="0"/>
              <a:t>If the patient vomits, wait 10 minutes before giving more</a:t>
            </a:r>
            <a:endParaRPr lang="en-US" sz="2800" dirty="0"/>
          </a:p>
          <a:p>
            <a:pPr lvl="0" latinLnBrk="1"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2800" dirty="0"/>
              <a:t>Add orange juice or mashed banana to make solution </a:t>
            </a:r>
            <a:br>
              <a:rPr lang="en-GB" sz="2800" dirty="0"/>
            </a:br>
            <a:r>
              <a:rPr lang="en-GB" sz="2800" dirty="0"/>
              <a:t>taste better for children if needed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512778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AF446-97BC-46C2-B10E-E8A6BE27D1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7DE70A-3050-4F9B-A07A-6C6664A1F0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525963"/>
          </a:xfrm>
        </p:spPr>
        <p:txBody>
          <a:bodyPr/>
          <a:lstStyle/>
          <a:p>
            <a:pPr lvl="0" latinLnBrk="1"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dirty="0"/>
              <a:t>Keep ORS solution in a clean, covered container.</a:t>
            </a:r>
          </a:p>
          <a:p>
            <a:pPr lvl="0" latinLnBrk="1"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dirty="0"/>
              <a:t>Do not keep the mixed ORS solution for more than 24h. </a:t>
            </a:r>
          </a:p>
          <a:p>
            <a:pPr lvl="0" latinLnBrk="1"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b="1" dirty="0"/>
              <a:t>Throw away  any mixed ORS solution after 24      hours </a:t>
            </a:r>
            <a:r>
              <a:rPr lang="en-GB" dirty="0"/>
              <a:t>and prepare a fresh one. 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3849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6712"/>
            <a:ext cx="8784976" cy="675984"/>
          </a:xfrm>
        </p:spPr>
        <p:txBody>
          <a:bodyPr>
            <a:normAutofit fontScale="90000"/>
          </a:bodyPr>
          <a:lstStyle/>
          <a:p>
            <a:r>
              <a:rPr lang="en-US" dirty="0"/>
              <a:t>Preparation of Oral Rehydration Solution</a:t>
            </a:r>
          </a:p>
        </p:txBody>
      </p:sp>
      <p:pic>
        <p:nvPicPr>
          <p:cNvPr id="3" name="Picture 2" descr="UNICEF-ORS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636912"/>
            <a:ext cx="2037130" cy="14401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88024" y="2154065"/>
            <a:ext cx="3942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Already Prepared Powder </a:t>
            </a:r>
            <a:r>
              <a:rPr lang="mr-IN" dirty="0">
                <a:solidFill>
                  <a:srgbClr val="FF0000"/>
                </a:solidFill>
              </a:rPr>
              <a:t>–</a:t>
            </a:r>
            <a:r>
              <a:rPr lang="en-US" dirty="0">
                <a:solidFill>
                  <a:srgbClr val="FF0000"/>
                </a:solidFill>
              </a:rPr>
              <a:t> ORS Sachets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1600" y="2132856"/>
            <a:ext cx="2759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Home </a:t>
            </a:r>
            <a:r>
              <a:rPr lang="mr-IN" dirty="0">
                <a:solidFill>
                  <a:srgbClr val="FF0000"/>
                </a:solidFill>
              </a:rPr>
              <a:t>–</a:t>
            </a:r>
            <a:r>
              <a:rPr lang="fr-FR" dirty="0">
                <a:solidFill>
                  <a:srgbClr val="FF0000"/>
                </a:solidFill>
              </a:rPr>
              <a:t> made ORS Solution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8" name="Picture 7" descr="diy3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420888"/>
            <a:ext cx="3429000" cy="3340100"/>
          </a:xfrm>
          <a:prstGeom prst="rect">
            <a:avLst/>
          </a:prstGeom>
        </p:spPr>
      </p:pic>
      <p:pic>
        <p:nvPicPr>
          <p:cNvPr id="11" name="Picture 10" descr="p83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221088"/>
            <a:ext cx="3270231" cy="22138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97198" y="3284984"/>
            <a:ext cx="1941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 Liter Safe WATER</a:t>
            </a:r>
          </a:p>
          <a:p>
            <a:r>
              <a:rPr lang="en-US" dirty="0"/>
              <a:t>1 ORS Sachet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51720" y="908720"/>
            <a:ext cx="56419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 </a:t>
            </a:r>
            <a:r>
              <a:rPr lang="mr-IN" dirty="0"/>
              <a:t>–</a:t>
            </a:r>
            <a:r>
              <a:rPr lang="en-US" dirty="0"/>
              <a:t> WASH your hands with Soap and clean water</a:t>
            </a:r>
          </a:p>
          <a:p>
            <a:r>
              <a:rPr lang="en-US" dirty="0"/>
              <a:t>2 </a:t>
            </a:r>
            <a:r>
              <a:rPr lang="mr-IN" dirty="0"/>
              <a:t>–</a:t>
            </a:r>
            <a:r>
              <a:rPr lang="en-US" dirty="0"/>
              <a:t> WASH container and utensil with soap and clean water</a:t>
            </a:r>
          </a:p>
          <a:p>
            <a:r>
              <a:rPr lang="en-US" dirty="0"/>
              <a:t>3 </a:t>
            </a:r>
            <a:r>
              <a:rPr lang="mr-IN" dirty="0"/>
              <a:t>–</a:t>
            </a:r>
            <a:r>
              <a:rPr lang="en-US" dirty="0"/>
              <a:t> Put 1 Liter of treated water in a clean container</a:t>
            </a:r>
          </a:p>
        </p:txBody>
      </p:sp>
    </p:spTree>
    <p:extLst>
      <p:ext uri="{BB962C8B-B14F-4D97-AF65-F5344CB8AC3E}">
        <p14:creationId xmlns:p14="http://schemas.microsoft.com/office/powerpoint/2010/main" val="3692068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DF2B7799-8CBE-48AB-AC1F-B52AEF41F21E}"/>
              </a:ext>
            </a:extLst>
          </p:cNvPr>
          <p:cNvSpPr txBox="1"/>
          <p:nvPr/>
        </p:nvSpPr>
        <p:spPr>
          <a:xfrm>
            <a:off x="395536" y="1628800"/>
            <a:ext cx="85324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1 - WASH your hands with clean water and soap </a:t>
            </a:r>
          </a:p>
          <a:p>
            <a:r>
              <a:rPr lang="en-GB" sz="2400" dirty="0"/>
              <a:t>2 - WASH container (water bottle for ex.) and stirring ustensil with clean water and soap</a:t>
            </a:r>
          </a:p>
          <a:p>
            <a:r>
              <a:rPr lang="en-GB" sz="2400" dirty="0"/>
              <a:t>3 - Mix 1 Liter of SAFE (treated) water and 1 ORS sachet in the container / bottle and stir until every particle completely melt (disappears)</a:t>
            </a:r>
          </a:p>
          <a:p>
            <a:r>
              <a:rPr lang="en-GB" sz="2400" dirty="0"/>
              <a:t>4 - Encourage the patient to drink the ORS solution</a:t>
            </a:r>
          </a:p>
          <a:p>
            <a:pPr marL="342900" indent="-342900">
              <a:buFontTx/>
              <a:buAutoNum type="arabicPeriod"/>
            </a:pPr>
            <a:endParaRPr lang="en-GB" sz="2400" dirty="0"/>
          </a:p>
          <a:p>
            <a:pPr marL="342900" indent="-342900">
              <a:buAutoNum type="arabicPeriod"/>
            </a:pPr>
            <a:endParaRPr lang="en-GB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611560" y="5013176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Do not keep the prepared ORS solution more than 24 hours. </a:t>
            </a:r>
          </a:p>
          <a:p>
            <a:r>
              <a:rPr lang="en-US" dirty="0">
                <a:solidFill>
                  <a:srgbClr val="FF0000"/>
                </a:solidFill>
              </a:rPr>
              <a:t>After 1 day (24h), discard the old ORS solution and prepare a new one.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6712"/>
            <a:ext cx="8784976" cy="908720"/>
          </a:xfrm>
        </p:spPr>
        <p:txBody>
          <a:bodyPr>
            <a:normAutofit fontScale="90000"/>
          </a:bodyPr>
          <a:lstStyle/>
          <a:p>
            <a:r>
              <a:rPr lang="en-US" dirty="0"/>
              <a:t>Preparation of Oral Rehydration Solution</a:t>
            </a:r>
          </a:p>
        </p:txBody>
      </p:sp>
    </p:spTree>
    <p:extLst>
      <p:ext uri="{BB962C8B-B14F-4D97-AF65-F5344CB8AC3E}">
        <p14:creationId xmlns:p14="http://schemas.microsoft.com/office/powerpoint/2010/main" val="1122804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49AF94-562E-46F4-94C6-8B6F6C5CF1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</a:pPr>
            <a:endParaRPr lang="en-US" sz="24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</a:pPr>
            <a:r>
              <a:rPr lang="en-US" sz="2400" dirty="0"/>
              <a:t>Presentation of oral rehydration therapy at community level 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</a:pPr>
            <a:endParaRPr lang="en-US" sz="24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</a:pPr>
            <a:r>
              <a:rPr lang="en-US" sz="2400" dirty="0"/>
              <a:t>Types of diarrhea and assessing levels of dehydration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</a:pPr>
            <a:endParaRPr lang="en-US" sz="24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</a:pPr>
            <a:r>
              <a:rPr lang="en-US" sz="2400" dirty="0"/>
              <a:t>Decision Flow Chart for Referral &amp; Home Treatment</a:t>
            </a:r>
          </a:p>
          <a:p>
            <a:pPr marL="0" indent="0">
              <a:buClr>
                <a:srgbClr val="C00000"/>
              </a:buClr>
              <a:buNone/>
            </a:pPr>
            <a:endParaRPr lang="en-US" sz="24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/>
            </a:pPr>
            <a:r>
              <a:rPr lang="en-US" sz="2400" dirty="0"/>
              <a:t>Treatment Plans &amp; Referral</a:t>
            </a:r>
          </a:p>
          <a:p>
            <a:pPr marL="0" indent="0">
              <a:buClr>
                <a:srgbClr val="C00000"/>
              </a:buClr>
              <a:buNone/>
            </a:pPr>
            <a:endParaRPr lang="en-US" sz="2400" dirty="0"/>
          </a:p>
          <a:p>
            <a:pPr marL="0" indent="0">
              <a:buClr>
                <a:srgbClr val="C00000"/>
              </a:buClr>
              <a:buNone/>
            </a:pPr>
            <a:endParaRPr lang="en-US" sz="2400" dirty="0"/>
          </a:p>
          <a:p>
            <a:pPr marL="0" indent="0">
              <a:buClr>
                <a:srgbClr val="C00000"/>
              </a:buClr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809535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/>
          <a:lstStyle/>
          <a:p>
            <a:pPr marL="342900" indent="-342900"/>
            <a:r>
              <a:rPr lang="en-US" dirty="0"/>
              <a:t>Preparation of potable water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561" b="97933" l="9901" r="98020">
                        <a14:foregroundMark x1="65347" y1="82946" x2="65347" y2="82946"/>
                        <a14:foregroundMark x1="62376" y1="89664" x2="71617" y2="89664"/>
                        <a14:foregroundMark x1="71617" y1="89664" x2="71617" y2="89664"/>
                        <a14:foregroundMark x1="71617" y1="89664" x2="71617" y2="89664"/>
                        <a14:foregroundMark x1="77228" y1="88630" x2="77228" y2="88630"/>
                        <a14:foregroundMark x1="70957" y1="84755" x2="70957" y2="84755"/>
                        <a14:foregroundMark x1="74917" y1="84755" x2="74917" y2="84755"/>
                        <a14:foregroundMark x1="64686" y1="84238" x2="64686" y2="84238"/>
                        <a14:foregroundMark x1="74257" y1="91731" x2="74257" y2="917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7544" y="836712"/>
            <a:ext cx="1271765" cy="16243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7704" y="1412776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Use of a water filter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9592" y="2492896"/>
            <a:ext cx="5616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Use of water treatment products/chemicals</a:t>
            </a:r>
          </a:p>
          <a:p>
            <a:r>
              <a:rPr lang="en-US" sz="2400" dirty="0"/>
              <a:t>(aquatabs, bleach, chlorine, PUR)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27984" y="4858493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Filtering (straining) &amp; Boiling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3528" y="3748970"/>
            <a:ext cx="8820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Always use water than has been properly treated for the preparation of ORS !!  </a:t>
            </a:r>
          </a:p>
        </p:txBody>
      </p:sp>
      <p:pic>
        <p:nvPicPr>
          <p:cNvPr id="9" name="Picture 8" descr="Screen Shot 2019-03-10 at 19.59.1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426445"/>
            <a:ext cx="1152128" cy="1450827"/>
          </a:xfrm>
          <a:prstGeom prst="rect">
            <a:avLst/>
          </a:prstGeom>
        </p:spPr>
      </p:pic>
      <p:pic>
        <p:nvPicPr>
          <p:cNvPr id="10" name="Picture 9" descr="Boiling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4426445"/>
            <a:ext cx="1462223" cy="144755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51720" y="4983559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+</a:t>
            </a:r>
          </a:p>
        </p:txBody>
      </p:sp>
      <p:pic>
        <p:nvPicPr>
          <p:cNvPr id="12" name="Picture 11" descr="Aquatabs1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276872"/>
            <a:ext cx="1811693" cy="1358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3906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08720"/>
          </a:xfrm>
        </p:spPr>
        <p:txBody>
          <a:bodyPr>
            <a:normAutofit fontScale="90000"/>
          </a:bodyPr>
          <a:lstStyle/>
          <a:p>
            <a:pPr marL="342900" indent="-342900"/>
            <a:r>
              <a:rPr lang="en-US" dirty="0"/>
              <a:t>Information to ask/give diarrhea patients/caregivers</a:t>
            </a:r>
          </a:p>
        </p:txBody>
      </p:sp>
      <p:sp>
        <p:nvSpPr>
          <p:cNvPr id="3" name="Rectangle 2"/>
          <p:cNvSpPr/>
          <p:nvPr/>
        </p:nvSpPr>
        <p:spPr>
          <a:xfrm>
            <a:off x="249664" y="1692744"/>
            <a:ext cx="8856984" cy="4154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/>
              <a:t>Explain / show how to prepare ORS and clean water (emphasize hygiene during ORS preparation) + ORS storage in close container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/>
              <a:t>Give ORS for 3 days to take home and prepare one every day and come back if need more ORS 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/>
              <a:t>Tell how much ORS to be given + each time after a loose stool (compensation of water losses)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/>
              <a:t>Tell to discard ORS solution after 24h and prepare a new one.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/>
              <a:t>Raise the importance of continuing breastfeeding / feeding and drinking often on top of drinking ORS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/>
              <a:t>Discuss when to come back (if not improving, if not drinking/not eating/not breastfeeding, if feeling very weak)</a:t>
            </a:r>
          </a:p>
        </p:txBody>
      </p:sp>
    </p:spTree>
    <p:extLst>
      <p:ext uri="{BB962C8B-B14F-4D97-AF65-F5344CB8AC3E}">
        <p14:creationId xmlns:p14="http://schemas.microsoft.com/office/powerpoint/2010/main" val="21122693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042DF-ABF2-4AD8-A8B6-9A4E8FBD1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Activity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00816A-C526-472D-9E82-F14C62BE59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0070C0"/>
                </a:solidFill>
              </a:rPr>
              <a:t>Mixing and taste session with ORS</a:t>
            </a:r>
          </a:p>
        </p:txBody>
      </p:sp>
    </p:spTree>
    <p:extLst>
      <p:ext uri="{BB962C8B-B14F-4D97-AF65-F5344CB8AC3E}">
        <p14:creationId xmlns:p14="http://schemas.microsoft.com/office/powerpoint/2010/main" val="24448802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>
            <a:normAutofit fontScale="90000"/>
          </a:bodyPr>
          <a:lstStyle/>
          <a:p>
            <a:pPr marL="457200" indent="-457200"/>
            <a:r>
              <a:rPr lang="en-US" dirty="0"/>
              <a:t>4-  Treatment plans and Referral 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0671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F3A0-3DBB-489E-88FC-56501089C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37" y="-2617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Who to refer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6222" y="1606928"/>
            <a:ext cx="178349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Persistent, Bloody/ mucous diarrhea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20549" y="1464376"/>
            <a:ext cx="1515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sp>
        <p:nvSpPr>
          <p:cNvPr id="9" name="Down Arrow 8"/>
          <p:cNvSpPr/>
          <p:nvPr/>
        </p:nvSpPr>
        <p:spPr>
          <a:xfrm>
            <a:off x="644978" y="4106568"/>
            <a:ext cx="720080" cy="43204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2771800" y="4106568"/>
            <a:ext cx="720080" cy="43204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7524328" y="4106568"/>
            <a:ext cx="720080" cy="43204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51520" y="4869160"/>
            <a:ext cx="856895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Refer quickly to nearest health center</a:t>
            </a:r>
          </a:p>
        </p:txBody>
      </p:sp>
      <p:sp>
        <p:nvSpPr>
          <p:cNvPr id="17" name="Down Arrow 16"/>
          <p:cNvSpPr/>
          <p:nvPr/>
        </p:nvSpPr>
        <p:spPr>
          <a:xfrm>
            <a:off x="5004048" y="4106568"/>
            <a:ext cx="720080" cy="43204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4067944" y="1135064"/>
            <a:ext cx="25922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All Children &lt;5 and Pregnant women with AWD</a:t>
            </a:r>
          </a:p>
          <a:p>
            <a:pPr algn="ctr"/>
            <a:r>
              <a:rPr lang="en-US" sz="2800" dirty="0"/>
              <a:t>(Even if no/mild dehydration)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968174" y="1655832"/>
            <a:ext cx="20277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AWD +</a:t>
            </a:r>
          </a:p>
          <a:p>
            <a:pPr algn="ctr"/>
            <a:r>
              <a:rPr lang="en-US" sz="2800" dirty="0"/>
              <a:t>Severe</a:t>
            </a:r>
          </a:p>
          <a:p>
            <a:pPr algn="ctr"/>
            <a:r>
              <a:rPr lang="en-US" sz="2800" dirty="0"/>
              <a:t>Dehydration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76256" y="1772816"/>
            <a:ext cx="21602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Very weak, unconscious or not improving</a:t>
            </a:r>
          </a:p>
        </p:txBody>
      </p:sp>
    </p:spTree>
    <p:extLst>
      <p:ext uri="{BB962C8B-B14F-4D97-AF65-F5344CB8AC3E}">
        <p14:creationId xmlns:p14="http://schemas.microsoft.com/office/powerpoint/2010/main" val="37832875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F3A0-3DBB-489E-88FC-56501089C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-168712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Where / How to refer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1472" y="1191518"/>
            <a:ext cx="882047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During non-cholera periods </a:t>
            </a:r>
            <a:r>
              <a:rPr lang="mr-IN" sz="2400" dirty="0"/>
              <a:t>–</a:t>
            </a:r>
            <a:r>
              <a:rPr lang="en-US" sz="2400" dirty="0"/>
              <a:t> Referral to the nearest health center</a:t>
            </a:r>
          </a:p>
          <a:p>
            <a:r>
              <a:rPr lang="en-US" sz="2400" dirty="0"/>
              <a:t>During cholera outbreaks </a:t>
            </a:r>
            <a:r>
              <a:rPr lang="mr-IN" sz="2400" dirty="0"/>
              <a:t>–</a:t>
            </a:r>
            <a:r>
              <a:rPr lang="en-US" sz="2400" dirty="0"/>
              <a:t> Referral to the nearest CTU/CTC Cholera treatment Unit/Center</a:t>
            </a:r>
          </a:p>
          <a:p>
            <a:endParaRPr lang="en-US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b="1" dirty="0"/>
              <a:t>Make sure patient / care taker:</a:t>
            </a:r>
          </a:p>
          <a:p>
            <a:endParaRPr lang="en-US" sz="2400" b="1" dirty="0"/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/>
              <a:t>Know where is the nearest health center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/>
              <a:t>Understand the need to go quickly to the health center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/>
              <a:t>Drinks ORS / breastfeed while on his way to the health center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/>
              <a:t>Will find a way to reach to nearest health center with family or friends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/>
              <a:t>If not, see with the community if there is a way to support referral</a:t>
            </a:r>
          </a:p>
          <a:p>
            <a:pPr marL="285750" indent="-285750">
              <a:buFontTx/>
              <a:buChar char="-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444675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F3A0-3DBB-489E-88FC-56501089C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-15577"/>
            <a:ext cx="8229600" cy="636265"/>
          </a:xfrm>
        </p:spPr>
        <p:txBody>
          <a:bodyPr>
            <a:noAutofit/>
          </a:bodyPr>
          <a:lstStyle/>
          <a:p>
            <a:r>
              <a:rPr lang="fr-FR" sz="3200" dirty="0"/>
              <a:t>Summary Referral &amp; Treatment decision tree</a:t>
            </a:r>
            <a:endParaRPr lang="en-US" sz="3200" dirty="0"/>
          </a:p>
        </p:txBody>
      </p:sp>
      <p:sp>
        <p:nvSpPr>
          <p:cNvPr id="7" name="Rectangle 6"/>
          <p:cNvSpPr/>
          <p:nvPr/>
        </p:nvSpPr>
        <p:spPr>
          <a:xfrm>
            <a:off x="827584" y="1196752"/>
            <a:ext cx="2592288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What type of diarrhea ?</a:t>
            </a:r>
          </a:p>
        </p:txBody>
      </p:sp>
      <p:sp>
        <p:nvSpPr>
          <p:cNvPr id="9" name="Rectangle 8"/>
          <p:cNvSpPr/>
          <p:nvPr/>
        </p:nvSpPr>
        <p:spPr>
          <a:xfrm>
            <a:off x="4499992" y="895936"/>
            <a:ext cx="2016224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Persistent diarrhea (&gt;14 days)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11529" y="1594144"/>
            <a:ext cx="2016224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Bloody/mucous diarrhea 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4283968" y="980728"/>
            <a:ext cx="0" cy="11521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6660232" y="1556792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330185" y="1002600"/>
            <a:ext cx="1224136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REFER TO HEALTH CENTER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2051720" y="1844824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827584" y="2204864"/>
            <a:ext cx="2592288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AWD </a:t>
            </a:r>
            <a:r>
              <a:rPr lang="mr-IN" dirty="0"/>
              <a:t>–</a:t>
            </a:r>
            <a:r>
              <a:rPr lang="en-US" dirty="0"/>
              <a:t> Acute Watery Diarrhea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3635896" y="1628800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827584" y="2852936"/>
            <a:ext cx="2592288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Category of patient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505164" y="2404176"/>
            <a:ext cx="2016224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Children &lt; 5</a:t>
            </a:r>
          </a:p>
        </p:txBody>
      </p:sp>
      <p:sp>
        <p:nvSpPr>
          <p:cNvPr id="28" name="Rectangle 27"/>
          <p:cNvSpPr/>
          <p:nvPr/>
        </p:nvSpPr>
        <p:spPr>
          <a:xfrm>
            <a:off x="4516701" y="3102384"/>
            <a:ext cx="2016224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Pregnant Woman</a:t>
            </a:r>
          </a:p>
        </p:txBody>
      </p:sp>
      <p:cxnSp>
        <p:nvCxnSpPr>
          <p:cNvPr id="29" name="Straight Connector 28"/>
          <p:cNvCxnSpPr/>
          <p:nvPr/>
        </p:nvCxnSpPr>
        <p:spPr>
          <a:xfrm>
            <a:off x="4289140" y="2499288"/>
            <a:ext cx="0" cy="11521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6665404" y="3065032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346894" y="2170208"/>
            <a:ext cx="1224136" cy="120032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REFER TO HEALTH CENTER or </a:t>
            </a:r>
          </a:p>
          <a:p>
            <a:r>
              <a:rPr lang="en-US" dirty="0"/>
              <a:t>CTU/CTC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3641068" y="3137040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2051720" y="3499776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827584" y="4365104"/>
            <a:ext cx="2592288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Level of Dehydration</a:t>
            </a:r>
          </a:p>
        </p:txBody>
      </p:sp>
      <p:sp>
        <p:nvSpPr>
          <p:cNvPr id="35" name="Rectangle 34"/>
          <p:cNvSpPr/>
          <p:nvPr/>
        </p:nvSpPr>
        <p:spPr>
          <a:xfrm>
            <a:off x="4521873" y="4011456"/>
            <a:ext cx="2016224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Some or Severe Dehydration</a:t>
            </a:r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6682113" y="4336840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352066" y="3610368"/>
            <a:ext cx="1224136" cy="120032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REFER TO HEALTH CENTER or </a:t>
            </a:r>
          </a:p>
          <a:p>
            <a:r>
              <a:rPr lang="en-US" dirty="0"/>
              <a:t>CTU/CTC</a:t>
            </a:r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3657777" y="4293096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2051720" y="4941168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827584" y="5301208"/>
            <a:ext cx="2592288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No dehydration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4521873" y="4891032"/>
            <a:ext cx="2016224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Children 5-10 years</a:t>
            </a:r>
          </a:p>
        </p:txBody>
      </p:sp>
      <p:sp>
        <p:nvSpPr>
          <p:cNvPr id="52" name="Rectangle 51"/>
          <p:cNvSpPr/>
          <p:nvPr/>
        </p:nvSpPr>
        <p:spPr>
          <a:xfrm>
            <a:off x="4533410" y="5589240"/>
            <a:ext cx="2016224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 Children &gt; 10 years</a:t>
            </a:r>
          </a:p>
          <a:p>
            <a:pPr algn="ctr"/>
            <a:r>
              <a:rPr lang="en-US" dirty="0"/>
              <a:t>&amp; Adults</a:t>
            </a:r>
          </a:p>
        </p:txBody>
      </p:sp>
      <p:cxnSp>
        <p:nvCxnSpPr>
          <p:cNvPr id="53" name="Straight Connector 52"/>
          <p:cNvCxnSpPr/>
          <p:nvPr/>
        </p:nvCxnSpPr>
        <p:spPr>
          <a:xfrm>
            <a:off x="4305849" y="4952720"/>
            <a:ext cx="0" cy="11521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6682113" y="5384768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7368775" y="5017104"/>
            <a:ext cx="1224136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ORS at HOME &amp; follow - up</a:t>
            </a:r>
          </a:p>
          <a:p>
            <a:endParaRPr lang="en-US" dirty="0"/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3635896" y="5661248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827584" y="3717032"/>
            <a:ext cx="2592288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Children &gt; 5 or adults, non pregnant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39250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CA349-4623-4590-B275-C996DF8B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Activity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A6C809-7FDA-468F-869C-2BCBB4BB93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To refer or not to refer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8262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F3A0-3DBB-489E-88FC-56501089C733}"/>
              </a:ext>
            </a:extLst>
          </p:cNvPr>
          <p:cNvSpPr txBox="1">
            <a:spLocks/>
          </p:cNvSpPr>
          <p:nvPr/>
        </p:nvSpPr>
        <p:spPr>
          <a:xfrm>
            <a:off x="395536" y="88640"/>
            <a:ext cx="8229600" cy="636265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Flow chart – detection of diarrhea</a:t>
            </a:r>
          </a:p>
        </p:txBody>
      </p:sp>
      <p:sp>
        <p:nvSpPr>
          <p:cNvPr id="3" name="Rechteck 2"/>
          <p:cNvSpPr/>
          <p:nvPr/>
        </p:nvSpPr>
        <p:spPr>
          <a:xfrm>
            <a:off x="1619672" y="1484784"/>
            <a:ext cx="2088232" cy="1008112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Does the patient have diarrhoea?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Diarrhea is defined as three or more loose stools within 24 hours</a:t>
            </a:r>
          </a:p>
        </p:txBody>
      </p:sp>
      <p:sp>
        <p:nvSpPr>
          <p:cNvPr id="4" name="Rechteck 3"/>
          <p:cNvSpPr/>
          <p:nvPr/>
        </p:nvSpPr>
        <p:spPr>
          <a:xfrm>
            <a:off x="4196037" y="1844823"/>
            <a:ext cx="432048" cy="288032"/>
          </a:xfrm>
          <a:prstGeom prst="rect">
            <a:avLst/>
          </a:prstGeom>
          <a:solidFill>
            <a:srgbClr val="92D05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</a:t>
            </a:r>
          </a:p>
        </p:txBody>
      </p:sp>
      <p:sp>
        <p:nvSpPr>
          <p:cNvPr id="5" name="Textfeld 20"/>
          <p:cNvSpPr txBox="1"/>
          <p:nvPr/>
        </p:nvSpPr>
        <p:spPr>
          <a:xfrm>
            <a:off x="5220072" y="1573340"/>
            <a:ext cx="1611630" cy="1384995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Provide hygiene promotion messages and information about cholera. Send home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2447764" y="2646557"/>
            <a:ext cx="432048" cy="2880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Yes</a:t>
            </a:r>
          </a:p>
        </p:txBody>
      </p:sp>
      <p:sp>
        <p:nvSpPr>
          <p:cNvPr id="7" name="Textfeld 20"/>
          <p:cNvSpPr txBox="1"/>
          <p:nvPr/>
        </p:nvSpPr>
        <p:spPr>
          <a:xfrm>
            <a:off x="1855742" y="3177842"/>
            <a:ext cx="1611630" cy="646331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Does the patient have diarrhea since more than two weeks?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2447764" y="4046784"/>
            <a:ext cx="432048" cy="288032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</a:t>
            </a:r>
          </a:p>
        </p:txBody>
      </p:sp>
      <p:sp>
        <p:nvSpPr>
          <p:cNvPr id="10" name="Textfeld 20"/>
          <p:cNvSpPr txBox="1"/>
          <p:nvPr/>
        </p:nvSpPr>
        <p:spPr>
          <a:xfrm>
            <a:off x="5223318" y="3494846"/>
            <a:ext cx="1611630" cy="52322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Refer to a health centre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11" name="Textfeld 20"/>
          <p:cNvSpPr txBox="1"/>
          <p:nvPr/>
        </p:nvSpPr>
        <p:spPr>
          <a:xfrm>
            <a:off x="1857973" y="4554577"/>
            <a:ext cx="1611630" cy="461665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Is there blood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in the stool?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4196037" y="4643136"/>
            <a:ext cx="432048" cy="2880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Yes</a:t>
            </a:r>
          </a:p>
        </p:txBody>
      </p:sp>
      <p:sp>
        <p:nvSpPr>
          <p:cNvPr id="13" name="Rechteck 12"/>
          <p:cNvSpPr/>
          <p:nvPr/>
        </p:nvSpPr>
        <p:spPr>
          <a:xfrm>
            <a:off x="2447764" y="5282473"/>
            <a:ext cx="432048" cy="288032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</a:t>
            </a:r>
          </a:p>
        </p:txBody>
      </p:sp>
      <p:sp>
        <p:nvSpPr>
          <p:cNvPr id="14" name="Textfeld 20"/>
          <p:cNvSpPr txBox="1"/>
          <p:nvPr/>
        </p:nvSpPr>
        <p:spPr>
          <a:xfrm>
            <a:off x="5220072" y="4554577"/>
            <a:ext cx="1611630" cy="52322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Refer  to a health centre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15" name="Textfeld 20"/>
          <p:cNvSpPr txBox="1"/>
          <p:nvPr/>
        </p:nvSpPr>
        <p:spPr>
          <a:xfrm>
            <a:off x="1763688" y="5884007"/>
            <a:ext cx="1944215" cy="738664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Potential Cholera case, proceed with dehydration assessment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cxnSp>
        <p:nvCxnSpPr>
          <p:cNvPr id="17" name="Gerader Verbinder 16"/>
          <p:cNvCxnSpPr>
            <a:stCxn id="3" idx="3"/>
            <a:endCxn id="4" idx="1"/>
          </p:cNvCxnSpPr>
          <p:nvPr/>
        </p:nvCxnSpPr>
        <p:spPr>
          <a:xfrm flipV="1">
            <a:off x="3707904" y="1988839"/>
            <a:ext cx="488133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Gerade Verbindung mit Pfeil 18"/>
          <p:cNvCxnSpPr>
            <a:stCxn id="4" idx="3"/>
            <a:endCxn id="5" idx="1"/>
          </p:cNvCxnSpPr>
          <p:nvPr/>
        </p:nvCxnSpPr>
        <p:spPr>
          <a:xfrm>
            <a:off x="4628085" y="1988839"/>
            <a:ext cx="591987" cy="2769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Gerader Verbinder 20"/>
          <p:cNvCxnSpPr>
            <a:stCxn id="7" idx="3"/>
            <a:endCxn id="55" idx="1"/>
          </p:cNvCxnSpPr>
          <p:nvPr/>
        </p:nvCxnSpPr>
        <p:spPr>
          <a:xfrm>
            <a:off x="3467372" y="3501008"/>
            <a:ext cx="701890" cy="166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>
            <a:stCxn id="55" idx="3"/>
            <a:endCxn id="10" idx="1"/>
          </p:cNvCxnSpPr>
          <p:nvPr/>
        </p:nvCxnSpPr>
        <p:spPr>
          <a:xfrm>
            <a:off x="4601310" y="3517656"/>
            <a:ext cx="622008" cy="238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Gerader Verbinder 24"/>
          <p:cNvCxnSpPr>
            <a:stCxn id="11" idx="3"/>
            <a:endCxn id="12" idx="1"/>
          </p:cNvCxnSpPr>
          <p:nvPr/>
        </p:nvCxnSpPr>
        <p:spPr>
          <a:xfrm>
            <a:off x="3469603" y="4785410"/>
            <a:ext cx="726434" cy="17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Gerade Verbindung mit Pfeil 27"/>
          <p:cNvCxnSpPr>
            <a:stCxn id="12" idx="3"/>
            <a:endCxn id="14" idx="1"/>
          </p:cNvCxnSpPr>
          <p:nvPr/>
        </p:nvCxnSpPr>
        <p:spPr>
          <a:xfrm>
            <a:off x="4628085" y="4787152"/>
            <a:ext cx="591987" cy="290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Gerader Verbinder 29"/>
          <p:cNvCxnSpPr>
            <a:stCxn id="3" idx="2"/>
            <a:endCxn id="6" idx="0"/>
          </p:cNvCxnSpPr>
          <p:nvPr/>
        </p:nvCxnSpPr>
        <p:spPr>
          <a:xfrm>
            <a:off x="2663788" y="2492896"/>
            <a:ext cx="0" cy="15366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Gerade Verbindung mit Pfeil 31"/>
          <p:cNvCxnSpPr/>
          <p:nvPr/>
        </p:nvCxnSpPr>
        <p:spPr>
          <a:xfrm>
            <a:off x="2661557" y="2934589"/>
            <a:ext cx="0" cy="1998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Gerader Verbinder 33"/>
          <p:cNvCxnSpPr>
            <a:stCxn id="7" idx="2"/>
          </p:cNvCxnSpPr>
          <p:nvPr/>
        </p:nvCxnSpPr>
        <p:spPr>
          <a:xfrm>
            <a:off x="2661557" y="3824173"/>
            <a:ext cx="0" cy="28460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Gerade Verbindung mit Pfeil 35"/>
          <p:cNvCxnSpPr/>
          <p:nvPr/>
        </p:nvCxnSpPr>
        <p:spPr>
          <a:xfrm>
            <a:off x="2661557" y="4334816"/>
            <a:ext cx="4463" cy="2197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Gerader Verbinder 37"/>
          <p:cNvCxnSpPr/>
          <p:nvPr/>
        </p:nvCxnSpPr>
        <p:spPr>
          <a:xfrm>
            <a:off x="2663788" y="5016242"/>
            <a:ext cx="0" cy="26623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Gerade Verbindung mit Pfeil 39"/>
          <p:cNvCxnSpPr/>
          <p:nvPr/>
        </p:nvCxnSpPr>
        <p:spPr>
          <a:xfrm>
            <a:off x="2663788" y="5570505"/>
            <a:ext cx="0" cy="3135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Rechteck 53"/>
          <p:cNvSpPr/>
          <p:nvPr/>
        </p:nvSpPr>
        <p:spPr>
          <a:xfrm>
            <a:off x="971600" y="785593"/>
            <a:ext cx="6618140" cy="5835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Step 1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Does the patient fit the AWD/Cholera case definition?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55" name="Rechteck 54"/>
          <p:cNvSpPr/>
          <p:nvPr/>
        </p:nvSpPr>
        <p:spPr>
          <a:xfrm>
            <a:off x="4169262" y="3373640"/>
            <a:ext cx="432048" cy="2880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Yes</a:t>
            </a:r>
          </a:p>
        </p:txBody>
      </p:sp>
    </p:spTree>
    <p:extLst>
      <p:ext uri="{BB962C8B-B14F-4D97-AF65-F5344CB8AC3E}">
        <p14:creationId xmlns:p14="http://schemas.microsoft.com/office/powerpoint/2010/main" val="10118440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F3A0-3DBB-489E-88FC-56501089C733}"/>
              </a:ext>
            </a:extLst>
          </p:cNvPr>
          <p:cNvSpPr txBox="1">
            <a:spLocks/>
          </p:cNvSpPr>
          <p:nvPr/>
        </p:nvSpPr>
        <p:spPr>
          <a:xfrm>
            <a:off x="395536" y="88640"/>
            <a:ext cx="8229600" cy="636265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Flow chart – dehydration assessment</a:t>
            </a:r>
          </a:p>
        </p:txBody>
      </p:sp>
      <p:pic>
        <p:nvPicPr>
          <p:cNvPr id="3" name="Picture 2" descr="Screen Shot 2019-05-05 at 21.49.5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0125"/>
            <a:ext cx="9144000" cy="507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2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1- Presentation of Oral rehydration therapy at community level</a:t>
            </a:r>
          </a:p>
        </p:txBody>
      </p:sp>
    </p:spTree>
    <p:extLst>
      <p:ext uri="{BB962C8B-B14F-4D97-AF65-F5344CB8AC3E}">
        <p14:creationId xmlns:p14="http://schemas.microsoft.com/office/powerpoint/2010/main" val="27712698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F3A0-3DBB-489E-88FC-56501089C733}"/>
              </a:ext>
            </a:extLst>
          </p:cNvPr>
          <p:cNvSpPr txBox="1">
            <a:spLocks/>
          </p:cNvSpPr>
          <p:nvPr/>
        </p:nvSpPr>
        <p:spPr>
          <a:xfrm>
            <a:off x="395536" y="88640"/>
            <a:ext cx="8229600" cy="636265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Flow chart – Home treatment</a:t>
            </a:r>
          </a:p>
        </p:txBody>
      </p:sp>
      <p:sp>
        <p:nvSpPr>
          <p:cNvPr id="5" name="Rectangle 4"/>
          <p:cNvSpPr/>
          <p:nvPr/>
        </p:nvSpPr>
        <p:spPr>
          <a:xfrm>
            <a:off x="1691680" y="5085184"/>
            <a:ext cx="1764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dirty="0"/>
              <a:t>50 ml = ¼ cup</a:t>
            </a:r>
          </a:p>
          <a:p>
            <a:pPr lvl="0"/>
            <a:r>
              <a:rPr lang="en-GB" dirty="0"/>
              <a:t>100 ml = ½ cup 200 ml = 1 cup</a:t>
            </a:r>
            <a:endParaRPr lang="en-US" dirty="0"/>
          </a:p>
        </p:txBody>
      </p:sp>
      <p:pic>
        <p:nvPicPr>
          <p:cNvPr id="4" name="Picture 3" descr="Screen Shot 2019-05-05 at 21.51.3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0900"/>
            <a:ext cx="9144000" cy="261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1004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p83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119" y="1556792"/>
            <a:ext cx="1977377" cy="13386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457F3A0-3DBB-489E-88FC-56501089C733}"/>
              </a:ext>
            </a:extLst>
          </p:cNvPr>
          <p:cNvSpPr txBox="1">
            <a:spLocks/>
          </p:cNvSpPr>
          <p:nvPr/>
        </p:nvSpPr>
        <p:spPr>
          <a:xfrm>
            <a:off x="395536" y="-43840"/>
            <a:ext cx="8229600" cy="63626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Home treatment</a:t>
            </a:r>
          </a:p>
          <a:p>
            <a:r>
              <a:rPr lang="en-GB" sz="3200" dirty="0"/>
              <a:t>For patients with NO dehydration</a:t>
            </a:r>
          </a:p>
          <a:p>
            <a:r>
              <a:rPr lang="en-GB" sz="3200" dirty="0"/>
              <a:t>(1/2)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528" y="2150854"/>
            <a:ext cx="871296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Patients with NO sign of dehydration should be treated with ORS.</a:t>
            </a:r>
          </a:p>
          <a:p>
            <a:endParaRPr lang="en-US" sz="2000" b="1" dirty="0">
              <a:solidFill>
                <a:srgbClr val="FF0000"/>
              </a:solidFill>
            </a:endParaRPr>
          </a:p>
          <a:p>
            <a:endParaRPr lang="en-US" sz="2000" dirty="0"/>
          </a:p>
          <a:p>
            <a:r>
              <a:rPr lang="en-US" sz="2000" dirty="0"/>
              <a:t>You can keep the patient under observation at the ORP during 1 hour to ensure that the patient is tolerating ORS.</a:t>
            </a:r>
          </a:p>
          <a:p>
            <a:pPr lvl="0"/>
            <a:endParaRPr lang="en-GB" sz="2000" dirty="0"/>
          </a:p>
          <a:p>
            <a:pPr lvl="0"/>
            <a:r>
              <a:rPr lang="en-GB" sz="2000" dirty="0"/>
              <a:t>Explain when to return to the ORP or CTU</a:t>
            </a:r>
          </a:p>
          <a:p>
            <a:pPr lvl="0"/>
            <a:r>
              <a:rPr lang="en-GB" sz="2000" dirty="0"/>
              <a:t>Give cholera prevention messaging before sending back home</a:t>
            </a:r>
            <a:endParaRPr lang="en-US" sz="2000" dirty="0"/>
          </a:p>
          <a:p>
            <a:endParaRPr lang="en-US" sz="2000" dirty="0"/>
          </a:p>
          <a:p>
            <a:pPr algn="just"/>
            <a:r>
              <a:rPr lang="en-US" sz="2000" i="1" dirty="0"/>
              <a:t>NB: Patients under 5 should be given zinc tablets for 10 days to reduce length and severity of diarrhea. However, all Children under 5 will be systematically referred to the health center / CTU as they are at higher risk of dehydration and can have additional complications. Zinc tablets will  be given to them at the health facility or CTC/CTU.</a:t>
            </a:r>
          </a:p>
        </p:txBody>
      </p:sp>
      <p:pic>
        <p:nvPicPr>
          <p:cNvPr id="1026" name="Picture 2" descr="59859978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3" t="10080" r="18516"/>
          <a:stretch/>
        </p:blipFill>
        <p:spPr bwMode="auto">
          <a:xfrm>
            <a:off x="7020272" y="3573016"/>
            <a:ext cx="1152129" cy="1284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2954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F3A0-3DBB-489E-88FC-56501089C733}"/>
              </a:ext>
            </a:extLst>
          </p:cNvPr>
          <p:cNvSpPr txBox="1">
            <a:spLocks/>
          </p:cNvSpPr>
          <p:nvPr/>
        </p:nvSpPr>
        <p:spPr>
          <a:xfrm>
            <a:off x="395536" y="0"/>
            <a:ext cx="8229600" cy="63626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Home treatment</a:t>
            </a:r>
          </a:p>
          <a:p>
            <a:r>
              <a:rPr lang="en-GB" sz="3200" dirty="0"/>
              <a:t>For patients with NO dehydration</a:t>
            </a:r>
          </a:p>
          <a:p>
            <a:r>
              <a:rPr lang="en-GB" sz="3200" dirty="0"/>
              <a:t>(2/2)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504" y="1519444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Before the patients are sent back home (with ORS for 3 days), advise patients and care givers on the following: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11560" y="2313949"/>
            <a:ext cx="7488832" cy="44012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lvl="0" indent="-342900">
              <a:buClr>
                <a:srgbClr val="FF0000"/>
              </a:buClr>
              <a:buFont typeface="Wingdings" charset="2"/>
              <a:buChar char="§"/>
            </a:pPr>
            <a:r>
              <a:rPr lang="en-GB" sz="2000" dirty="0"/>
              <a:t>Continue home treatment with ORS until diarrhea stops</a:t>
            </a:r>
          </a:p>
          <a:p>
            <a:pPr marL="342900" lvl="0" indent="-342900">
              <a:buClr>
                <a:srgbClr val="FF0000"/>
              </a:buClr>
              <a:buFont typeface="Wingdings" charset="2"/>
              <a:buChar char="§"/>
            </a:pPr>
            <a:r>
              <a:rPr lang="en-GB" sz="2000" dirty="0"/>
              <a:t>Explain / Show how to prepare and store ORS (and SSS)</a:t>
            </a:r>
          </a:p>
          <a:p>
            <a:pPr marL="342900" lvl="0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GB" sz="2000" dirty="0"/>
              <a:t>ORS should be given regularly in small amounts (small spoons for children &lt;2 years and sips from a cup for older patients) and after each loose stools</a:t>
            </a:r>
            <a:endParaRPr lang="en-US" sz="2000" dirty="0"/>
          </a:p>
          <a:p>
            <a:pPr marL="342900" lvl="0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GB" sz="2000" dirty="0"/>
              <a:t>If the patient vomits, wait 10 min. and continue to give ORS but more slowly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AU" sz="2000" dirty="0"/>
              <a:t>Explain to discard old ORS solution after 24h (at the end of the day) and prepare new ORS the next day</a:t>
            </a:r>
            <a:endParaRPr lang="en-GB" sz="2000" dirty="0"/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GB" sz="2000" dirty="0"/>
              <a:t>Mothers should continue breastfeeding and other patients eating</a:t>
            </a:r>
            <a:endParaRPr lang="en-US" sz="2000" dirty="0"/>
          </a:p>
          <a:p>
            <a:pPr marL="342900" lvl="0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GB" sz="2000" dirty="0"/>
              <a:t>If situation deteriorates (repeated vomiting, number of stools increases, or patient eating/drinking poorly) refer to CTC/CTU/health centre</a:t>
            </a:r>
          </a:p>
          <a:p>
            <a:pPr marL="342900" lvl="0" indent="-3429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GB" sz="2000" dirty="0"/>
              <a:t>Give cholera prevention messages as well as Home-IPC instructions</a:t>
            </a:r>
          </a:p>
        </p:txBody>
      </p:sp>
      <p:pic>
        <p:nvPicPr>
          <p:cNvPr id="6" name="Picture 2" descr="30452266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3" t="14321" r="18516" b="10080"/>
          <a:stretch/>
        </p:blipFill>
        <p:spPr bwMode="auto">
          <a:xfrm>
            <a:off x="7165438" y="2060848"/>
            <a:ext cx="1006962" cy="944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23878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F3A0-3DBB-489E-88FC-56501089C733}"/>
              </a:ext>
            </a:extLst>
          </p:cNvPr>
          <p:cNvSpPr txBox="1">
            <a:spLocks/>
          </p:cNvSpPr>
          <p:nvPr/>
        </p:nvSpPr>
        <p:spPr>
          <a:xfrm>
            <a:off x="395536" y="88640"/>
            <a:ext cx="8280920" cy="16841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Flow chart – How much ORS referred patients </a:t>
            </a:r>
          </a:p>
          <a:p>
            <a:r>
              <a:rPr lang="en-GB" sz="3200" dirty="0"/>
              <a:t>should drink during waiting time &amp; transport to nearest health center / CTC / CTU</a:t>
            </a:r>
          </a:p>
        </p:txBody>
      </p:sp>
      <p:sp>
        <p:nvSpPr>
          <p:cNvPr id="6" name="Rectangle 5"/>
          <p:cNvSpPr/>
          <p:nvPr/>
        </p:nvSpPr>
        <p:spPr>
          <a:xfrm>
            <a:off x="7379296" y="5733256"/>
            <a:ext cx="1764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dirty="0"/>
              <a:t>50 ml = ¼ cup</a:t>
            </a:r>
          </a:p>
          <a:p>
            <a:pPr lvl="0"/>
            <a:r>
              <a:rPr lang="en-GB" dirty="0"/>
              <a:t>100 ml = ½ cup 200 ml = 1 cup</a:t>
            </a:r>
            <a:endParaRPr lang="en-US" dirty="0"/>
          </a:p>
        </p:txBody>
      </p:sp>
      <p:pic>
        <p:nvPicPr>
          <p:cNvPr id="4" name="Picture 3" descr="Screen Shot 2020-11-17 at 11.09.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864" y="1954144"/>
            <a:ext cx="7308676" cy="374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7783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F3A0-3DBB-489E-88FC-56501089C733}"/>
              </a:ext>
            </a:extLst>
          </p:cNvPr>
          <p:cNvSpPr txBox="1">
            <a:spLocks/>
          </p:cNvSpPr>
          <p:nvPr/>
        </p:nvSpPr>
        <p:spPr>
          <a:xfrm>
            <a:off x="395536" y="23008"/>
            <a:ext cx="8229600" cy="74169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Rehydration protocol for patients with </a:t>
            </a:r>
            <a:r>
              <a:rPr lang="en-GB" sz="3200" b="1" dirty="0">
                <a:solidFill>
                  <a:srgbClr val="FF0000"/>
                </a:solidFill>
              </a:rPr>
              <a:t>SOME </a:t>
            </a:r>
            <a:r>
              <a:rPr lang="en-GB" sz="3200" dirty="0"/>
              <a:t>or </a:t>
            </a:r>
            <a:r>
              <a:rPr lang="en-GB" sz="3200" b="1" dirty="0">
                <a:solidFill>
                  <a:srgbClr val="FF0000"/>
                </a:solidFill>
              </a:rPr>
              <a:t>SEVERE</a:t>
            </a:r>
            <a:r>
              <a:rPr lang="en-GB" sz="3200" dirty="0"/>
              <a:t> dehydration on their way to the health center / CTU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1751596"/>
            <a:ext cx="8208912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Patients with SEVERE dehydration should be REFERRED IMMEDIATELY</a:t>
            </a:r>
          </a:p>
          <a:p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Patients with SOME dehydration should also be REFFERED, as they have already started dehydration and could deteriorate in a matter of hours.</a:t>
            </a:r>
          </a:p>
          <a:p>
            <a:endParaRPr lang="en-US" sz="2000" dirty="0"/>
          </a:p>
          <a:p>
            <a:endParaRPr lang="en-GB" sz="2000" dirty="0"/>
          </a:p>
          <a:p>
            <a:r>
              <a:rPr lang="en-GB" sz="2000" dirty="0"/>
              <a:t>Whilst waiting for transport and during transport, ensure that patient drinks ORS but only patients that are conscious, awake and can talk to you.</a:t>
            </a:r>
          </a:p>
          <a:p>
            <a:endParaRPr lang="en-GB" sz="2000" dirty="0"/>
          </a:p>
          <a:p>
            <a:pPr lvl="0"/>
            <a:r>
              <a:rPr lang="en-GB" sz="5400" b="1" dirty="0">
                <a:solidFill>
                  <a:srgbClr val="FF0000"/>
                </a:solidFill>
                <a:sym typeface="Wingdings" panose="05000000000000000000" pitchFamily="2" charset="2"/>
              </a:rPr>
              <a:t>     </a:t>
            </a:r>
            <a:r>
              <a:rPr lang="en-GB" sz="6600" b="1" dirty="0">
                <a:solidFill>
                  <a:srgbClr val="FF0000"/>
                </a:solidFill>
                <a:sym typeface="Wingdings" panose="05000000000000000000" pitchFamily="2" charset="2"/>
              </a:rPr>
              <a:t></a:t>
            </a:r>
            <a:r>
              <a:rPr lang="en-GB" sz="5400" b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GB" sz="2000" b="1" dirty="0"/>
              <a:t>Never insert any liquids into an unconscious patient!</a:t>
            </a:r>
            <a:endParaRPr lang="en-US" sz="2000" b="1" dirty="0"/>
          </a:p>
          <a:p>
            <a:endParaRPr lang="en-US" sz="2000" dirty="0"/>
          </a:p>
          <a:p>
            <a:pPr lvl="0"/>
            <a:r>
              <a:rPr lang="en-GB" sz="2000" dirty="0"/>
              <a:t>Provide ORS in small amounts but regularly</a:t>
            </a:r>
            <a:endParaRPr lang="en-US" sz="2000" dirty="0"/>
          </a:p>
          <a:p>
            <a:pPr lvl="0"/>
            <a:r>
              <a:rPr lang="en-GB" sz="2000" dirty="0"/>
              <a:t>Mothers need to continue breastfeeding sick babies.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171449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9F219-2CB6-4533-B765-A789F52DC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Activity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344011-4688-4C21-8317-B3D04F5BAB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0070C0"/>
                </a:solidFill>
              </a:rPr>
              <a:t>4 patient cases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0070C0"/>
                </a:solidFill>
              </a:rPr>
              <a:t>Level of dehydration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0070C0"/>
                </a:solidFill>
              </a:rPr>
              <a:t>Which Plan to follow.</a:t>
            </a:r>
          </a:p>
        </p:txBody>
      </p:sp>
    </p:spTree>
    <p:extLst>
      <p:ext uri="{BB962C8B-B14F-4D97-AF65-F5344CB8AC3E}">
        <p14:creationId xmlns:p14="http://schemas.microsoft.com/office/powerpoint/2010/main" val="11769752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6A486-BAE4-6C41-A29A-028823228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BB0868-0DE1-9748-9902-7D96E6DB9AB4}"/>
              </a:ext>
            </a:extLst>
          </p:cNvPr>
          <p:cNvSpPr txBox="1"/>
          <p:nvPr/>
        </p:nvSpPr>
        <p:spPr>
          <a:xfrm>
            <a:off x="457200" y="1417638"/>
            <a:ext cx="8229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000" dirty="0"/>
              <a:t>Introduction to the concept of community oral rehydration therapy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000" dirty="0"/>
              <a:t>Types of diarrhoea, level of dehydration and associated symptoms – how to recognize them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000" dirty="0"/>
              <a:t>Oral rehydration protocol and how to prepare 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000" dirty="0"/>
              <a:t>Who, When and Where to refer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000" dirty="0"/>
              <a:t>And essential messages to deliver with treatment and referral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140292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0604"/>
            <a:ext cx="8229600" cy="1282154"/>
          </a:xfrm>
        </p:spPr>
        <p:txBody>
          <a:bodyPr>
            <a:normAutofit fontScale="90000"/>
          </a:bodyPr>
          <a:lstStyle/>
          <a:p>
            <a:r>
              <a:rPr lang="en-US" dirty="0"/>
              <a:t>Oral rehydration therapy at community level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35939" y="1844824"/>
            <a:ext cx="510599" cy="576064"/>
            <a:chOff x="735939" y="1844824"/>
            <a:chExt cx="510599" cy="576064"/>
          </a:xfrm>
        </p:grpSpPr>
        <p:sp>
          <p:nvSpPr>
            <p:cNvPr id="7" name="Rectangle 6"/>
            <p:cNvSpPr/>
            <p:nvPr/>
          </p:nvSpPr>
          <p:spPr>
            <a:xfrm>
              <a:off x="814491" y="2060848"/>
              <a:ext cx="360040" cy="36004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/>
          </p:nvSpPr>
          <p:spPr>
            <a:xfrm>
              <a:off x="735939" y="1844824"/>
              <a:ext cx="510599" cy="288032"/>
            </a:xfrm>
            <a:prstGeom prst="triangl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51520" y="1700808"/>
            <a:ext cx="510599" cy="576064"/>
            <a:chOff x="735939" y="1844824"/>
            <a:chExt cx="510599" cy="576064"/>
          </a:xfrm>
        </p:grpSpPr>
        <p:sp>
          <p:nvSpPr>
            <p:cNvPr id="11" name="Rectangle 10"/>
            <p:cNvSpPr/>
            <p:nvPr/>
          </p:nvSpPr>
          <p:spPr>
            <a:xfrm>
              <a:off x="814491" y="2060848"/>
              <a:ext cx="360040" cy="36004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Isosceles Triangle 11"/>
            <p:cNvSpPr/>
            <p:nvPr/>
          </p:nvSpPr>
          <p:spPr>
            <a:xfrm>
              <a:off x="735939" y="1844824"/>
              <a:ext cx="510599" cy="288032"/>
            </a:xfrm>
            <a:prstGeom prst="triangl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67544" y="2132856"/>
            <a:ext cx="510599" cy="576064"/>
            <a:chOff x="735939" y="1844824"/>
            <a:chExt cx="510599" cy="576064"/>
          </a:xfrm>
        </p:grpSpPr>
        <p:sp>
          <p:nvSpPr>
            <p:cNvPr id="14" name="Rectangle 13"/>
            <p:cNvSpPr/>
            <p:nvPr/>
          </p:nvSpPr>
          <p:spPr>
            <a:xfrm>
              <a:off x="814491" y="2060848"/>
              <a:ext cx="360040" cy="36004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Isosceles Triangle 14"/>
            <p:cNvSpPr/>
            <p:nvPr/>
          </p:nvSpPr>
          <p:spPr>
            <a:xfrm>
              <a:off x="735939" y="1844824"/>
              <a:ext cx="510599" cy="288032"/>
            </a:xfrm>
            <a:prstGeom prst="triangl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115616" y="2276872"/>
            <a:ext cx="510599" cy="576064"/>
            <a:chOff x="735939" y="1844824"/>
            <a:chExt cx="510599" cy="576064"/>
          </a:xfrm>
        </p:grpSpPr>
        <p:sp>
          <p:nvSpPr>
            <p:cNvPr id="17" name="Rectangle 16"/>
            <p:cNvSpPr/>
            <p:nvPr/>
          </p:nvSpPr>
          <p:spPr>
            <a:xfrm>
              <a:off x="814491" y="2060848"/>
              <a:ext cx="360040" cy="36004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7"/>
            <p:cNvSpPr/>
            <p:nvPr/>
          </p:nvSpPr>
          <p:spPr>
            <a:xfrm>
              <a:off x="735939" y="1844824"/>
              <a:ext cx="510599" cy="288032"/>
            </a:xfrm>
            <a:prstGeom prst="triangl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403648" y="1628800"/>
            <a:ext cx="510599" cy="576064"/>
            <a:chOff x="735939" y="1844824"/>
            <a:chExt cx="510599" cy="576064"/>
          </a:xfrm>
        </p:grpSpPr>
        <p:sp>
          <p:nvSpPr>
            <p:cNvPr id="20" name="Rectangle 19"/>
            <p:cNvSpPr/>
            <p:nvPr/>
          </p:nvSpPr>
          <p:spPr>
            <a:xfrm>
              <a:off x="814491" y="2060848"/>
              <a:ext cx="360040" cy="36004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Isosceles Triangle 20"/>
            <p:cNvSpPr/>
            <p:nvPr/>
          </p:nvSpPr>
          <p:spPr>
            <a:xfrm>
              <a:off x="735939" y="1844824"/>
              <a:ext cx="510599" cy="288032"/>
            </a:xfrm>
            <a:prstGeom prst="triangl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251520" y="3269883"/>
            <a:ext cx="84969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fr-FR" sz="2400" dirty="0"/>
              <a:t>When someone in your village/neighborhood is </a:t>
            </a:r>
            <a:r>
              <a:rPr lang="fr-FR" sz="2400" dirty="0" err="1"/>
              <a:t>sick</a:t>
            </a:r>
            <a:r>
              <a:rPr lang="fr-FR" sz="2400" dirty="0"/>
              <a:t> with diarrhea </a:t>
            </a:r>
            <a:r>
              <a:rPr lang="mr-IN" sz="2400" dirty="0"/>
              <a:t>–</a:t>
            </a:r>
            <a:r>
              <a:rPr lang="fr-FR" sz="2400" dirty="0"/>
              <a:t> do </a:t>
            </a:r>
            <a:r>
              <a:rPr lang="fr-FR" sz="2400" dirty="0" err="1"/>
              <a:t>they</a:t>
            </a:r>
            <a:r>
              <a:rPr lang="fr-FR" sz="2400" dirty="0"/>
              <a:t> </a:t>
            </a:r>
            <a:r>
              <a:rPr lang="fr-FR" sz="2400" dirty="0" err="1"/>
              <a:t>usually</a:t>
            </a:r>
            <a:r>
              <a:rPr lang="fr-FR" sz="2400" dirty="0"/>
              <a:t> go to the health center ?  </a:t>
            </a:r>
          </a:p>
          <a:p>
            <a:pPr>
              <a:buClr>
                <a:srgbClr val="FF0000"/>
              </a:buClr>
            </a:pPr>
            <a:r>
              <a:rPr lang="fr-FR" sz="2400" dirty="0"/>
              <a:t>    </a:t>
            </a:r>
            <a:r>
              <a:rPr lang="fr-FR" sz="2400" dirty="0" err="1"/>
              <a:t>Why</a:t>
            </a:r>
            <a:r>
              <a:rPr lang="fr-FR" sz="2400" dirty="0"/>
              <a:t>/</a:t>
            </a:r>
            <a:r>
              <a:rPr lang="fr-FR" sz="2400" dirty="0" err="1"/>
              <a:t>why</a:t>
            </a:r>
            <a:r>
              <a:rPr lang="fr-FR" sz="2400" dirty="0"/>
              <a:t> not ?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fr-FR" sz="2400" dirty="0"/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fr-FR" sz="2400" dirty="0"/>
              <a:t>How long </a:t>
            </a:r>
            <a:r>
              <a:rPr lang="fr-FR" sz="2400" dirty="0" err="1"/>
              <a:t>is</a:t>
            </a:r>
            <a:r>
              <a:rPr lang="fr-FR" sz="2400" dirty="0"/>
              <a:t> </a:t>
            </a:r>
            <a:r>
              <a:rPr lang="fr-FR" sz="2400" dirty="0" err="1"/>
              <a:t>it</a:t>
            </a:r>
            <a:r>
              <a:rPr lang="fr-FR" sz="2400" dirty="0"/>
              <a:t> </a:t>
            </a:r>
            <a:r>
              <a:rPr lang="fr-FR" sz="2400" dirty="0" err="1"/>
              <a:t>before</a:t>
            </a:r>
            <a:r>
              <a:rPr lang="fr-FR" sz="2400" dirty="0"/>
              <a:t> someone with diarrhea </a:t>
            </a:r>
            <a:r>
              <a:rPr lang="fr-FR" sz="2400" dirty="0" err="1"/>
              <a:t>goes</a:t>
            </a:r>
            <a:r>
              <a:rPr lang="fr-FR" sz="2400" dirty="0"/>
              <a:t> to the health center ?</a:t>
            </a:r>
          </a:p>
          <a:p>
            <a:pPr marL="285750" indent="-285750">
              <a:buFontTx/>
              <a:buChar char="-"/>
            </a:pPr>
            <a:endParaRPr lang="fr-FR" dirty="0"/>
          </a:p>
          <a:p>
            <a:endParaRPr lang="en-US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3995936" y="2348880"/>
            <a:ext cx="2367880" cy="0"/>
          </a:xfrm>
          <a:prstGeom prst="line">
            <a:avLst/>
          </a:prstGeom>
          <a:ln w="38100" cmpd="sng"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2" name="Picture 31" descr="rbso_2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04248" y="1916832"/>
            <a:ext cx="286705" cy="713489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7236296" y="1772816"/>
            <a:ext cx="1152128" cy="9361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CTU / Health Center</a:t>
            </a:r>
          </a:p>
        </p:txBody>
      </p:sp>
      <p:pic>
        <p:nvPicPr>
          <p:cNvPr id="1028" name="Picture 4" descr="107634161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04"/>
          <a:stretch/>
        </p:blipFill>
        <p:spPr bwMode="auto">
          <a:xfrm>
            <a:off x="2221916" y="1594559"/>
            <a:ext cx="1428750" cy="133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0936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6079F-1030-4BF3-B784-C3584D8DC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0604"/>
            <a:ext cx="8229600" cy="1282154"/>
          </a:xfrm>
        </p:spPr>
        <p:txBody>
          <a:bodyPr>
            <a:normAutofit fontScale="90000"/>
          </a:bodyPr>
          <a:lstStyle/>
          <a:p>
            <a:r>
              <a:rPr lang="en-US" dirty="0"/>
              <a:t>Oral rehydration therapy at community level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35939" y="1844824"/>
            <a:ext cx="510599" cy="576064"/>
            <a:chOff x="735939" y="1844824"/>
            <a:chExt cx="510599" cy="576064"/>
          </a:xfrm>
        </p:grpSpPr>
        <p:sp>
          <p:nvSpPr>
            <p:cNvPr id="7" name="Rectangle 6"/>
            <p:cNvSpPr/>
            <p:nvPr/>
          </p:nvSpPr>
          <p:spPr>
            <a:xfrm>
              <a:off x="814491" y="2060848"/>
              <a:ext cx="360040" cy="36004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/>
          </p:nvSpPr>
          <p:spPr>
            <a:xfrm>
              <a:off x="735939" y="1844824"/>
              <a:ext cx="510599" cy="288032"/>
            </a:xfrm>
            <a:prstGeom prst="triangl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51520" y="1700808"/>
            <a:ext cx="510599" cy="576064"/>
            <a:chOff x="735939" y="1844824"/>
            <a:chExt cx="510599" cy="576064"/>
          </a:xfrm>
        </p:grpSpPr>
        <p:sp>
          <p:nvSpPr>
            <p:cNvPr id="11" name="Rectangle 10"/>
            <p:cNvSpPr/>
            <p:nvPr/>
          </p:nvSpPr>
          <p:spPr>
            <a:xfrm>
              <a:off x="814491" y="2060848"/>
              <a:ext cx="360040" cy="36004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Isosceles Triangle 11"/>
            <p:cNvSpPr/>
            <p:nvPr/>
          </p:nvSpPr>
          <p:spPr>
            <a:xfrm>
              <a:off x="735939" y="1844824"/>
              <a:ext cx="510599" cy="288032"/>
            </a:xfrm>
            <a:prstGeom prst="triangl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67544" y="2132856"/>
            <a:ext cx="510599" cy="576064"/>
            <a:chOff x="735939" y="1844824"/>
            <a:chExt cx="510599" cy="576064"/>
          </a:xfrm>
        </p:grpSpPr>
        <p:sp>
          <p:nvSpPr>
            <p:cNvPr id="14" name="Rectangle 13"/>
            <p:cNvSpPr/>
            <p:nvPr/>
          </p:nvSpPr>
          <p:spPr>
            <a:xfrm>
              <a:off x="814491" y="2060848"/>
              <a:ext cx="360040" cy="36004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Isosceles Triangle 14"/>
            <p:cNvSpPr/>
            <p:nvPr/>
          </p:nvSpPr>
          <p:spPr>
            <a:xfrm>
              <a:off x="735939" y="1844824"/>
              <a:ext cx="510599" cy="288032"/>
            </a:xfrm>
            <a:prstGeom prst="triangl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115616" y="2276872"/>
            <a:ext cx="510599" cy="576064"/>
            <a:chOff x="735939" y="1844824"/>
            <a:chExt cx="510599" cy="576064"/>
          </a:xfrm>
        </p:grpSpPr>
        <p:sp>
          <p:nvSpPr>
            <p:cNvPr id="17" name="Rectangle 16"/>
            <p:cNvSpPr/>
            <p:nvPr/>
          </p:nvSpPr>
          <p:spPr>
            <a:xfrm>
              <a:off x="814491" y="2060848"/>
              <a:ext cx="360040" cy="36004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7"/>
            <p:cNvSpPr/>
            <p:nvPr/>
          </p:nvSpPr>
          <p:spPr>
            <a:xfrm>
              <a:off x="735939" y="1844824"/>
              <a:ext cx="510599" cy="288032"/>
            </a:xfrm>
            <a:prstGeom prst="triangl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403648" y="1628800"/>
            <a:ext cx="510599" cy="576064"/>
            <a:chOff x="735939" y="1844824"/>
            <a:chExt cx="510599" cy="576064"/>
          </a:xfrm>
        </p:grpSpPr>
        <p:sp>
          <p:nvSpPr>
            <p:cNvPr id="20" name="Rectangle 19"/>
            <p:cNvSpPr/>
            <p:nvPr/>
          </p:nvSpPr>
          <p:spPr>
            <a:xfrm>
              <a:off x="814491" y="2060848"/>
              <a:ext cx="360040" cy="36004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Isosceles Triangle 20"/>
            <p:cNvSpPr/>
            <p:nvPr/>
          </p:nvSpPr>
          <p:spPr>
            <a:xfrm>
              <a:off x="735939" y="1844824"/>
              <a:ext cx="510599" cy="288032"/>
            </a:xfrm>
            <a:prstGeom prst="triangl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Plus 21"/>
          <p:cNvSpPr/>
          <p:nvPr/>
        </p:nvSpPr>
        <p:spPr>
          <a:xfrm>
            <a:off x="1547664" y="1988840"/>
            <a:ext cx="196388" cy="222562"/>
          </a:xfrm>
          <a:prstGeom prst="mathPlus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 descr="200387650-001.png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07704" y="1349147"/>
            <a:ext cx="432047" cy="116274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58325" y="3132584"/>
            <a:ext cx="84969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OUTSIDE CHOLERA OUTBREAKS</a:t>
            </a:r>
          </a:p>
          <a:p>
            <a:r>
              <a:rPr lang="en-US" dirty="0"/>
              <a:t>Community ORT volunteers will be available in the community before and after cholera outbreaks, to help with the oral rehydration of anyone who has diarrhea.</a:t>
            </a:r>
          </a:p>
          <a:p>
            <a:endParaRPr lang="en-US" b="1" dirty="0"/>
          </a:p>
          <a:p>
            <a:r>
              <a:rPr lang="en-US" b="1" dirty="0"/>
              <a:t>DURING CHOLERA OUTBREAKS</a:t>
            </a:r>
          </a:p>
          <a:p>
            <a:r>
              <a:rPr lang="en-US" dirty="0"/>
              <a:t>Access to dehydration evaluation and ORS is key during cholera outbreaks </a:t>
            </a:r>
            <a:r>
              <a:rPr lang="mr-IN" dirty="0"/>
              <a:t>–</a:t>
            </a:r>
            <a:r>
              <a:rPr lang="en-US" dirty="0"/>
              <a:t> when the risk of severe dehydration and death is important</a:t>
            </a:r>
          </a:p>
          <a:p>
            <a:endParaRPr lang="en-US" dirty="0"/>
          </a:p>
          <a:p>
            <a:r>
              <a:rPr lang="en-US" b="1" dirty="0"/>
              <a:t>Continuous Activities</a:t>
            </a:r>
          </a:p>
          <a:p>
            <a:r>
              <a:rPr lang="en-US" dirty="0"/>
              <a:t>Demonstrate ORS preparation, report case numbers to Health authorities and RCRC branch, deliver messages on cholera awareness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2483768" y="1877550"/>
            <a:ext cx="4392488" cy="0"/>
          </a:xfrm>
          <a:prstGeom prst="line">
            <a:avLst/>
          </a:prstGeom>
          <a:ln>
            <a:prstDash val="dash"/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7164288" y="1412776"/>
            <a:ext cx="1152128" cy="9361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Red Cross Branch</a:t>
            </a:r>
          </a:p>
        </p:txBody>
      </p:sp>
      <p:sp>
        <p:nvSpPr>
          <p:cNvPr id="28" name="Plus 27"/>
          <p:cNvSpPr/>
          <p:nvPr/>
        </p:nvSpPr>
        <p:spPr>
          <a:xfrm>
            <a:off x="7236296" y="1412776"/>
            <a:ext cx="196388" cy="222562"/>
          </a:xfrm>
          <a:prstGeom prst="mathPlus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Connector 29"/>
          <p:cNvCxnSpPr/>
          <p:nvPr/>
        </p:nvCxnSpPr>
        <p:spPr>
          <a:xfrm flipV="1">
            <a:off x="3131840" y="2636912"/>
            <a:ext cx="783704" cy="8384"/>
          </a:xfrm>
          <a:prstGeom prst="line">
            <a:avLst/>
          </a:prstGeom>
          <a:ln w="38100" cmpd="sng"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2" name="Picture 31" descr="rbso_23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67944" y="2276872"/>
            <a:ext cx="286705" cy="713489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4486892" y="2087036"/>
            <a:ext cx="1152128" cy="9361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CTU / Health Center</a:t>
            </a:r>
          </a:p>
        </p:txBody>
      </p:sp>
      <p:sp>
        <p:nvSpPr>
          <p:cNvPr id="31" name="Plus 30"/>
          <p:cNvSpPr/>
          <p:nvPr/>
        </p:nvSpPr>
        <p:spPr>
          <a:xfrm>
            <a:off x="2018302" y="1622262"/>
            <a:ext cx="196388" cy="222562"/>
          </a:xfrm>
          <a:prstGeom prst="mathPlus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Image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1992" y="2124454"/>
            <a:ext cx="587839" cy="94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77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2- Type of diarrhea and assessing the level of dehydration</a:t>
            </a:r>
          </a:p>
        </p:txBody>
      </p:sp>
    </p:spTree>
    <p:extLst>
      <p:ext uri="{BB962C8B-B14F-4D97-AF65-F5344CB8AC3E}">
        <p14:creationId xmlns:p14="http://schemas.microsoft.com/office/powerpoint/2010/main" val="1511312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F3A0-3DBB-489E-88FC-56501089C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2617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Type of diarrhea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8068" y="1191824"/>
            <a:ext cx="201463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Persistent Diarrhea</a:t>
            </a:r>
          </a:p>
          <a:p>
            <a:r>
              <a:rPr lang="en-US" sz="2800" dirty="0"/>
              <a:t>&gt; 2 weeks </a:t>
            </a:r>
            <a:br>
              <a:rPr lang="en-US" sz="2800" dirty="0"/>
            </a:br>
            <a:r>
              <a:rPr lang="en-US" sz="2800" dirty="0"/>
              <a:t>(14 days)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20549" y="1464376"/>
            <a:ext cx="15153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Bloody / Mucous Diarrhea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68144" y="1268760"/>
            <a:ext cx="295232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Acute Watery Diarrhea</a:t>
            </a:r>
          </a:p>
          <a:p>
            <a:r>
              <a:rPr lang="en-US" sz="2400" dirty="0"/>
              <a:t>-Recent/sudden</a:t>
            </a:r>
          </a:p>
          <a:p>
            <a:r>
              <a:rPr lang="en-US" sz="2400" dirty="0"/>
              <a:t>-W/Without vomiting</a:t>
            </a:r>
          </a:p>
        </p:txBody>
      </p:sp>
      <p:sp>
        <p:nvSpPr>
          <p:cNvPr id="9" name="Down Arrow 8"/>
          <p:cNvSpPr/>
          <p:nvPr/>
        </p:nvSpPr>
        <p:spPr>
          <a:xfrm>
            <a:off x="584907" y="3429000"/>
            <a:ext cx="720080" cy="43204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2475417" y="3429000"/>
            <a:ext cx="720080" cy="43204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6948264" y="3429000"/>
            <a:ext cx="720080" cy="43204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03239" y="4092552"/>
            <a:ext cx="49952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Refer to nearest health center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48064" y="4092552"/>
            <a:ext cx="38884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§"/>
            </a:pPr>
            <a:r>
              <a:rPr lang="en-US" sz="2000" dirty="0"/>
              <a:t>Possibly Cholera ?</a:t>
            </a:r>
          </a:p>
          <a:p>
            <a:pPr marL="285750" indent="-285750">
              <a:buFont typeface="Wingdings" charset="2"/>
              <a:buChar char="§"/>
            </a:pPr>
            <a:r>
              <a:rPr lang="en-US" sz="2000" dirty="0"/>
              <a:t>Acute = important loss of fluids</a:t>
            </a:r>
          </a:p>
          <a:p>
            <a:pPr marL="285750" indent="-285750">
              <a:buFont typeface="Wingdings" charset="2"/>
              <a:buChar char="§"/>
            </a:pPr>
            <a:r>
              <a:rPr lang="en-US" sz="2000" dirty="0"/>
              <a:t>Treatment at community level, for mild dehydration</a:t>
            </a:r>
          </a:p>
          <a:p>
            <a:pPr marL="285750" indent="-285750">
              <a:buFont typeface="Wingdings" charset="2"/>
              <a:buChar char="§"/>
            </a:pPr>
            <a:r>
              <a:rPr lang="en-US" sz="2000" dirty="0"/>
              <a:t>Referral of all severe cases and at risk populations</a:t>
            </a:r>
          </a:p>
        </p:txBody>
      </p:sp>
      <p:sp>
        <p:nvSpPr>
          <p:cNvPr id="15" name="Oval 14"/>
          <p:cNvSpPr/>
          <p:nvPr/>
        </p:nvSpPr>
        <p:spPr>
          <a:xfrm>
            <a:off x="5096345" y="836191"/>
            <a:ext cx="3744416" cy="56886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07904" y="1268760"/>
            <a:ext cx="20162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Diarrhea</a:t>
            </a:r>
          </a:p>
          <a:p>
            <a:r>
              <a:rPr lang="en-US" sz="2400" dirty="0"/>
              <a:t>+ Fever or other complications</a:t>
            </a:r>
          </a:p>
        </p:txBody>
      </p:sp>
      <p:sp>
        <p:nvSpPr>
          <p:cNvPr id="17" name="Down Arrow 16"/>
          <p:cNvSpPr/>
          <p:nvPr/>
        </p:nvSpPr>
        <p:spPr>
          <a:xfrm>
            <a:off x="4167005" y="3429000"/>
            <a:ext cx="720080" cy="43204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747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F3A0-3DBB-489E-88FC-56501089C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4203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Acute Watery diarrhea</a:t>
            </a:r>
            <a:br>
              <a:rPr lang="en-US" dirty="0"/>
            </a:br>
            <a:r>
              <a:rPr lang="en-US" sz="2700" dirty="0"/>
              <a:t>-Recent</a:t>
            </a:r>
            <a:br>
              <a:rPr lang="en-US" sz="2700" dirty="0"/>
            </a:br>
            <a:r>
              <a:rPr lang="en-US" sz="2700" dirty="0"/>
              <a:t>-W/Without vomiting</a:t>
            </a:r>
            <a:br>
              <a:rPr lang="en-US" sz="2700" dirty="0"/>
            </a:br>
            <a:r>
              <a:rPr lang="en-US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9592" y="2204864"/>
            <a:ext cx="21602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No (-)</a:t>
            </a:r>
          </a:p>
          <a:p>
            <a:r>
              <a:rPr lang="en-US" sz="2800" dirty="0"/>
              <a:t>Dehydration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91880" y="2204864"/>
            <a:ext cx="21602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Some (+)</a:t>
            </a:r>
          </a:p>
          <a:p>
            <a:r>
              <a:rPr lang="en-US" sz="2800" dirty="0"/>
              <a:t>Dehydration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12160" y="2204864"/>
            <a:ext cx="2448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Severe (+++)</a:t>
            </a:r>
          </a:p>
          <a:p>
            <a:r>
              <a:rPr lang="en-US" sz="2800" dirty="0"/>
              <a:t>Dehydration</a:t>
            </a:r>
          </a:p>
        </p:txBody>
      </p:sp>
      <p:sp>
        <p:nvSpPr>
          <p:cNvPr id="9" name="Down Arrow 8"/>
          <p:cNvSpPr/>
          <p:nvPr/>
        </p:nvSpPr>
        <p:spPr>
          <a:xfrm>
            <a:off x="1403648" y="3429000"/>
            <a:ext cx="720080" cy="43204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3995936" y="3429000"/>
            <a:ext cx="720080" cy="43204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6948264" y="3429000"/>
            <a:ext cx="720080" cy="43204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11560" y="4005064"/>
            <a:ext cx="25202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Home treatment with ORS at community level</a:t>
            </a:r>
          </a:p>
          <a:p>
            <a:endParaRPr lang="en-US" dirty="0"/>
          </a:p>
          <a:p>
            <a:r>
              <a:rPr lang="en-US" dirty="0"/>
              <a:t>OR</a:t>
            </a:r>
          </a:p>
          <a:p>
            <a:endParaRPr lang="en-US" dirty="0"/>
          </a:p>
          <a:p>
            <a:r>
              <a:rPr lang="en-US" dirty="0"/>
              <a:t>Refer to the health center in any doubt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19872" y="4149080"/>
            <a:ext cx="53285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Refer to nearest health center</a:t>
            </a:r>
          </a:p>
          <a:p>
            <a:pPr algn="ctr"/>
            <a:r>
              <a:rPr lang="en-US" sz="2800" b="1" dirty="0">
                <a:solidFill>
                  <a:srgbClr val="595959"/>
                </a:solidFill>
              </a:rPr>
              <a:t>+</a:t>
            </a:r>
            <a:endParaRPr lang="en-US" dirty="0"/>
          </a:p>
          <a:p>
            <a:r>
              <a:rPr lang="en-US" dirty="0"/>
              <a:t>Start drinking ORS / breastfeeding while on the way to the Health Center</a:t>
            </a:r>
          </a:p>
        </p:txBody>
      </p:sp>
      <p:sp>
        <p:nvSpPr>
          <p:cNvPr id="15" name="Oval 14"/>
          <p:cNvSpPr/>
          <p:nvPr/>
        </p:nvSpPr>
        <p:spPr>
          <a:xfrm>
            <a:off x="2915816" y="1470444"/>
            <a:ext cx="5966320" cy="53875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8826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F3A0-3DBB-489E-88FC-56501089C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Assessing the level of Dehydration</a:t>
            </a:r>
            <a:br>
              <a:rPr lang="en-US" dirty="0"/>
            </a:b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99592" y="1436112"/>
            <a:ext cx="21602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No (-)</a:t>
            </a:r>
          </a:p>
          <a:p>
            <a:r>
              <a:rPr lang="en-US" sz="2800" dirty="0"/>
              <a:t>Dehydration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91880" y="1436112"/>
            <a:ext cx="21602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Some (+)</a:t>
            </a:r>
          </a:p>
          <a:p>
            <a:r>
              <a:rPr lang="en-US" sz="2800" dirty="0"/>
              <a:t>Dehydration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12160" y="1436112"/>
            <a:ext cx="2448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Severe (+++)</a:t>
            </a:r>
          </a:p>
          <a:p>
            <a:r>
              <a:rPr lang="en-US" sz="2800" dirty="0"/>
              <a:t>Dehydration</a:t>
            </a:r>
          </a:p>
        </p:txBody>
      </p:sp>
      <p:sp>
        <p:nvSpPr>
          <p:cNvPr id="9" name="Down Arrow 8"/>
          <p:cNvSpPr/>
          <p:nvPr/>
        </p:nvSpPr>
        <p:spPr>
          <a:xfrm>
            <a:off x="1403648" y="2660248"/>
            <a:ext cx="720080" cy="43204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3995936" y="2660248"/>
            <a:ext cx="720080" cy="43204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6948264" y="2660248"/>
            <a:ext cx="720080" cy="43204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104787" y="3501008"/>
            <a:ext cx="2808312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q"/>
            </a:pPr>
            <a:r>
              <a:rPr lang="en-US" dirty="0"/>
              <a:t>Dry Mouth</a:t>
            </a:r>
          </a:p>
          <a:p>
            <a:pPr marL="285750" indent="-285750">
              <a:buFont typeface="Wingdings" charset="2"/>
              <a:buChar char="q"/>
            </a:pPr>
            <a:r>
              <a:rPr lang="en-US" dirty="0"/>
              <a:t>Thirst</a:t>
            </a:r>
          </a:p>
          <a:p>
            <a:pPr marL="285750" indent="-285750">
              <a:buFont typeface="Wingdings" charset="2"/>
              <a:buChar char="q"/>
            </a:pPr>
            <a:r>
              <a:rPr lang="en-US" dirty="0"/>
              <a:t>Small pee</a:t>
            </a:r>
          </a:p>
          <a:p>
            <a:pPr marL="285750" indent="-285750">
              <a:buFont typeface="Wingdings" charset="2"/>
              <a:buChar char="q"/>
            </a:pPr>
            <a:r>
              <a:rPr lang="en-US" dirty="0"/>
              <a:t>Weakness</a:t>
            </a:r>
          </a:p>
          <a:p>
            <a:pPr marL="285750" indent="-285750">
              <a:buFont typeface="Wingdings" charset="2"/>
              <a:buChar char="q"/>
            </a:pPr>
            <a:r>
              <a:rPr lang="en-US" dirty="0"/>
              <a:t>Skin pinch goes back a little slowly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46517" y="3472744"/>
            <a:ext cx="28083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q"/>
            </a:pPr>
            <a:r>
              <a:rPr lang="en-US" dirty="0"/>
              <a:t>Sunken eyes (go inside)</a:t>
            </a:r>
          </a:p>
          <a:p>
            <a:pPr marL="285750" indent="-285750">
              <a:buFont typeface="Wingdings" charset="2"/>
              <a:buChar char="q"/>
            </a:pPr>
            <a:r>
              <a:rPr lang="en-US" dirty="0"/>
              <a:t>Very dry mouth</a:t>
            </a:r>
          </a:p>
          <a:p>
            <a:pPr marL="285750" indent="-285750">
              <a:buFont typeface="Wingdings" charset="2"/>
              <a:buChar char="q"/>
            </a:pPr>
            <a:r>
              <a:rPr lang="en-US" dirty="0"/>
              <a:t>Very weak / unconscious</a:t>
            </a:r>
          </a:p>
          <a:p>
            <a:pPr marL="285750" indent="-285750">
              <a:buFont typeface="Wingdings" charset="2"/>
              <a:buChar char="q"/>
            </a:pPr>
            <a:r>
              <a:rPr lang="en-US" dirty="0"/>
              <a:t>Not able to eat/drink or breastfeed</a:t>
            </a:r>
          </a:p>
          <a:p>
            <a:pPr marL="285750" indent="-285750">
              <a:buFont typeface="Wingdings" charset="2"/>
              <a:buChar char="q"/>
            </a:pPr>
            <a:r>
              <a:rPr lang="en-US" dirty="0"/>
              <a:t>Skin pinch goes back very slowly</a:t>
            </a:r>
          </a:p>
        </p:txBody>
      </p:sp>
      <p:sp>
        <p:nvSpPr>
          <p:cNvPr id="15" name="Oval 14"/>
          <p:cNvSpPr/>
          <p:nvPr/>
        </p:nvSpPr>
        <p:spPr>
          <a:xfrm>
            <a:off x="2555776" y="980728"/>
            <a:ext cx="6336704" cy="5256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641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E3C2241DE8244C8C878119BC3F1C82" ma:contentTypeVersion="8" ma:contentTypeDescription="Create a new document." ma:contentTypeScope="" ma:versionID="058924d526f688538a902df8f66a3e53">
  <xsd:schema xmlns:xsd="http://www.w3.org/2001/XMLSchema" xmlns:xs="http://www.w3.org/2001/XMLSchema" xmlns:p="http://schemas.microsoft.com/office/2006/metadata/properties" xmlns:ns2="ce8a7467-8352-403e-b49e-65a35cb59c87" xmlns:ns3="7e1b0daf-797c-4a8c-a7fb-059e12aafcd1" targetNamespace="http://schemas.microsoft.com/office/2006/metadata/properties" ma:root="true" ma:fieldsID="054dc2c86df430a4b8f80772548a9466" ns2:_="" ns3:_="">
    <xsd:import namespace="ce8a7467-8352-403e-b49e-65a35cb59c87"/>
    <xsd:import namespace="7e1b0daf-797c-4a8c-a7fb-059e12aafcd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8a7467-8352-403e-b49e-65a35cb59c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1b0daf-797c-4a8c-a7fb-059e12aafcd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48D63B9-5687-4694-86FB-44428E64217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8E42B75-989A-4774-955C-AAAEB6929D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8a7467-8352-403e-b49e-65a35cb59c87"/>
    <ds:schemaRef ds:uri="7e1b0daf-797c-4a8c-a7fb-059e12aafc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09098B3-22E1-4DC3-9EE6-F2139B4E926A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26901</TotalTime>
  <Words>2568</Words>
  <Application>Microsoft Macintosh PowerPoint</Application>
  <PresentationFormat>On-screen Show (4:3)</PresentationFormat>
  <Paragraphs>342</Paragraphs>
  <Slides>36</Slides>
  <Notes>24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1" baseType="lpstr">
      <vt:lpstr>Arial</vt:lpstr>
      <vt:lpstr>Calibri</vt:lpstr>
      <vt:lpstr>Times New Roman</vt:lpstr>
      <vt:lpstr>Wingdings</vt:lpstr>
      <vt:lpstr>Office Theme</vt:lpstr>
      <vt:lpstr>Cholera &amp; Oral Rehydration Therapy Training Level 1 – Community ORT Volunteers  Session #02 –  Oral Rehydration Therapy at community level for the management of diarrhea</vt:lpstr>
      <vt:lpstr>Session overview</vt:lpstr>
      <vt:lpstr>1- Presentation of Oral rehydration therapy at community level</vt:lpstr>
      <vt:lpstr>Oral rehydration therapy at community level</vt:lpstr>
      <vt:lpstr>Oral rehydration therapy at community level</vt:lpstr>
      <vt:lpstr>2- Type of diarrhea and assessing the level of dehydration</vt:lpstr>
      <vt:lpstr>Type of diarrhea </vt:lpstr>
      <vt:lpstr>Acute Watery diarrhea -Recent -W/Without vomiting  </vt:lpstr>
      <vt:lpstr>Assessing the level of Dehydration </vt:lpstr>
      <vt:lpstr>Assessing the level of Dehydration </vt:lpstr>
      <vt:lpstr>Assessing the level of Dehydration </vt:lpstr>
      <vt:lpstr>Assessing the level of Dehydration </vt:lpstr>
      <vt:lpstr>3-  Oral rehydration principles</vt:lpstr>
      <vt:lpstr>How much ORS should a person drink? </vt:lpstr>
      <vt:lpstr>Activity 1</vt:lpstr>
      <vt:lpstr>How to administer ORS</vt:lpstr>
      <vt:lpstr>Storage </vt:lpstr>
      <vt:lpstr>Preparation of Oral Rehydration Solution</vt:lpstr>
      <vt:lpstr>Preparation of Oral Rehydration Solution</vt:lpstr>
      <vt:lpstr>Preparation of potable water</vt:lpstr>
      <vt:lpstr>Information to ask/give diarrhea patients/caregivers</vt:lpstr>
      <vt:lpstr>Activity 2</vt:lpstr>
      <vt:lpstr>4-  Treatment plans and Referral  </vt:lpstr>
      <vt:lpstr>Who to refer</vt:lpstr>
      <vt:lpstr>Where / How to refer</vt:lpstr>
      <vt:lpstr>Summary Referral &amp; Treatment decision tree</vt:lpstr>
      <vt:lpstr>Activity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Activity 4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Early rehydration of  people presenting to ORP</dc:title>
  <dc:creator>Generic</dc:creator>
  <cp:lastModifiedBy>Eva TURRO FONT</cp:lastModifiedBy>
  <cp:revision>313</cp:revision>
  <cp:lastPrinted>2020-02-23T16:49:33Z</cp:lastPrinted>
  <dcterms:created xsi:type="dcterms:W3CDTF">2017-06-20T12:40:55Z</dcterms:created>
  <dcterms:modified xsi:type="dcterms:W3CDTF">2023-01-18T08:22:12Z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0x010100FAE3C2241DE8244C8C878119BC3F1C82</vt:lpwstr>
  </property>
</Properties>
</file>