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8.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embeddedFontLst>
    <p:embeddedFont>
      <p:font typeface="Calibri" panose="020F0502020204030204" pitchFamily="34" charset="0"/>
      <p:regular r:id="rId20"/>
      <p:bold r:id="rId21"/>
      <p:italic r:id="rId22"/>
      <p:boldItalic r:id="rId23"/>
    </p:embeddedFont>
    <p:embeddedFont>
      <p:font typeface="Tahoma" panose="020B0604030504040204" pitchFamily="34" charset="0"/>
      <p:regular r:id="rId24"/>
      <p:bold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6" roundtripDataSignature="AMtx7mgT7KUQYnLbpoRkToLoR2IFwJPJM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0EFE1F7-C246-4FEF-B796-50E708ADAD74}">
  <a:tblStyle styleId="{00EFE1F7-C246-4FEF-B796-50E708ADAD7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91"/>
    <p:restoredTop sz="77331"/>
  </p:normalViewPr>
  <p:slideViewPr>
    <p:cSldViewPr snapToGrid="0">
      <p:cViewPr>
        <p:scale>
          <a:sx n="91" d="100"/>
          <a:sy n="91" d="100"/>
        </p:scale>
        <p:origin x="1656" y="-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2.fntdata"/><Relationship Id="rId42"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36" Type="http://customschemas.google.com/relationships/presentationmetadata" Target="metadata"/><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43"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endParaRPr/>
          </a:p>
        </p:txBody>
      </p:sp>
      <p:sp>
        <p:nvSpPr>
          <p:cNvPr id="187" name="Google Shape;187;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endParaRPr/>
          </a:p>
        </p:txBody>
      </p:sp>
      <p:sp>
        <p:nvSpPr>
          <p:cNvPr id="212" name="Google Shape;212;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endParaRPr/>
          </a:p>
        </p:txBody>
      </p:sp>
      <p:sp>
        <p:nvSpPr>
          <p:cNvPr id="222" name="Google Shape;222;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endParaRPr/>
          </a:p>
        </p:txBody>
      </p:sp>
      <p:sp>
        <p:nvSpPr>
          <p:cNvPr id="234" name="Google Shape;234;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endParaRPr/>
          </a:p>
        </p:txBody>
      </p:sp>
      <p:sp>
        <p:nvSpPr>
          <p:cNvPr id="250" name="Google Shape;250;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endParaRPr/>
          </a:p>
        </p:txBody>
      </p:sp>
      <p:sp>
        <p:nvSpPr>
          <p:cNvPr id="266" name="Google Shape;266;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endParaRPr/>
          </a:p>
        </p:txBody>
      </p:sp>
      <p:sp>
        <p:nvSpPr>
          <p:cNvPr id="279" name="Google Shape;279;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 name="Google Shape;100;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 name="Google Shape;110;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a:latin typeface="Calibri"/>
                <a:ea typeface="Calibri"/>
                <a:cs typeface="Calibri"/>
                <a:sym typeface="Calibri"/>
              </a:rPr>
              <a:t>ORT Volunteers in communities (Level 1) will be able to diagnose, treat and refer acute watery diarrhea cases in their communities as well as helping the community become better prepared for future outbreaks. The prepositioning of Oral Rehydration Point (ORP) kits and the training of volunteers (Level 2) will allow the timely scale up of ORT if needed.</a:t>
            </a:r>
            <a:endParaRPr/>
          </a:p>
          <a:p>
            <a:pPr marL="0" marR="0" lvl="0" indent="0" algn="l" rtl="0">
              <a:lnSpc>
                <a:spcPct val="100000"/>
              </a:lnSpc>
              <a:spcBef>
                <a:spcPts val="0"/>
              </a:spcBef>
              <a:spcAft>
                <a:spcPts val="0"/>
              </a:spcAft>
              <a:buClr>
                <a:schemeClr val="dk1"/>
              </a:buClr>
              <a:buSzPts val="1200"/>
              <a:buFont typeface="Calibri"/>
              <a:buNone/>
            </a:pPr>
            <a:r>
              <a:rPr lang="en-US" sz="1200">
                <a:latin typeface="Calibri"/>
                <a:ea typeface="Calibri"/>
                <a:cs typeface="Calibri"/>
                <a:sym typeface="Calibri"/>
              </a:rPr>
              <a:t>targeting case households and neighborhoods, working from health facility and ORP line lists. Whilst most of the actions would be WASH related, they would not be uniquely WASH.</a:t>
            </a:r>
            <a:endParaRPr/>
          </a:p>
          <a:p>
            <a:pPr marL="0" marR="0" lvl="0" indent="0" algn="l" rtl="0">
              <a:lnSpc>
                <a:spcPct val="100000"/>
              </a:lnSpc>
              <a:spcBef>
                <a:spcPts val="0"/>
              </a:spcBef>
              <a:spcAft>
                <a:spcPts val="0"/>
              </a:spcAft>
              <a:buClr>
                <a:schemeClr val="dk1"/>
              </a:buClr>
              <a:buSzPts val="1200"/>
              <a:buFont typeface="Calibri"/>
              <a:buNone/>
            </a:pPr>
            <a:endParaRPr sz="1200">
              <a:latin typeface="Calibri"/>
              <a:ea typeface="Calibri"/>
              <a:cs typeface="Calibri"/>
              <a:sym typeface="Calibri"/>
            </a:endParaRPr>
          </a:p>
          <a:p>
            <a:pPr marL="0" lvl="0" indent="0" algn="l" rtl="0">
              <a:spcBef>
                <a:spcPts val="0"/>
              </a:spcBef>
              <a:spcAft>
                <a:spcPts val="0"/>
              </a:spcAft>
              <a:buNone/>
            </a:pPr>
            <a:endParaRPr/>
          </a:p>
        </p:txBody>
      </p:sp>
      <p:sp>
        <p:nvSpPr>
          <p:cNvPr id="119" name="Google Shape;119;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dirty="0">
                <a:latin typeface="Calibri"/>
                <a:ea typeface="Calibri"/>
                <a:cs typeface="Calibri"/>
                <a:sym typeface="Calibri"/>
              </a:rPr>
              <a:t>ORT Volunteers in communities (Level 1) will be able to diagnose, treat and refer acute watery diarrhea cases in their communities as well as helping the community become better prepared for future outbreaks. The prepositioning of Oral Rehydration Point (ORP) kits and the training of volunteers (Level 2) will allow the timely scale up of ORT if needed.</a:t>
            </a:r>
            <a:endParaRPr dirty="0"/>
          </a:p>
          <a:p>
            <a:pPr marL="0" marR="0" lvl="0" indent="0" algn="l" rtl="0">
              <a:lnSpc>
                <a:spcPct val="100000"/>
              </a:lnSpc>
              <a:spcBef>
                <a:spcPts val="0"/>
              </a:spcBef>
              <a:spcAft>
                <a:spcPts val="0"/>
              </a:spcAft>
              <a:buClr>
                <a:schemeClr val="dk1"/>
              </a:buClr>
              <a:buSzPts val="1200"/>
              <a:buFont typeface="Calibri"/>
              <a:buNone/>
            </a:pPr>
            <a:r>
              <a:rPr lang="en-US" sz="1200" dirty="0">
                <a:latin typeface="Calibri"/>
                <a:ea typeface="Calibri"/>
                <a:cs typeface="Calibri"/>
                <a:sym typeface="Calibri"/>
              </a:rPr>
              <a:t>targeting case households and neighborhoods, working from health facility and ORP line lists. Whilst most of the actions would be WASH related, they would not be uniquely WASH.</a:t>
            </a:r>
            <a:endParaRPr dirty="0"/>
          </a:p>
          <a:p>
            <a:pPr marL="0" marR="0" lvl="0" indent="0" algn="l" rtl="0">
              <a:lnSpc>
                <a:spcPct val="100000"/>
              </a:lnSpc>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lvl="0" indent="0" algn="l" rtl="0">
              <a:spcBef>
                <a:spcPts val="0"/>
              </a:spcBef>
              <a:spcAft>
                <a:spcPts val="0"/>
              </a:spcAft>
              <a:buNone/>
            </a:pPr>
            <a:endParaRPr dirty="0"/>
          </a:p>
        </p:txBody>
      </p:sp>
      <p:sp>
        <p:nvSpPr>
          <p:cNvPr id="127" name="Google Shape;127;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 name="Google Shape;140;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endParaRPr/>
          </a:p>
        </p:txBody>
      </p:sp>
      <p:sp>
        <p:nvSpPr>
          <p:cNvPr id="162" name="Google Shape;162;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5"/>
        <p:cNvGrpSpPr/>
        <p:nvPr/>
      </p:nvGrpSpPr>
      <p:grpSpPr>
        <a:xfrm>
          <a:off x="0" y="0"/>
          <a:ext cx="0" cy="0"/>
          <a:chOff x="0" y="0"/>
          <a:chExt cx="0" cy="0"/>
        </a:xfrm>
      </p:grpSpPr>
      <p:sp>
        <p:nvSpPr>
          <p:cNvPr id="16" name="Google Shape;16;p29"/>
          <p:cNvSpPr txBox="1">
            <a:spLocks noGrp="1"/>
          </p:cNvSpPr>
          <p:nvPr>
            <p:ph type="ctrTitle"/>
          </p:nvPr>
        </p:nvSpPr>
        <p:spPr>
          <a:xfrm>
            <a:off x="685800" y="2130425"/>
            <a:ext cx="4534272" cy="1470025"/>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dk1"/>
              </a:buClr>
              <a:buSzPts val="4400"/>
              <a:buFont typeface="Tahoma"/>
              <a:buNone/>
              <a:defRPr>
                <a:solidFill>
                  <a:schemeClr val="dk1"/>
                </a:solidFill>
                <a:latin typeface="Tahoma"/>
                <a:ea typeface="Tahoma"/>
                <a:cs typeface="Tahoma"/>
                <a:sym typeface="Tahom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9"/>
          <p:cNvSpPr txBox="1">
            <a:spLocks noGrp="1"/>
          </p:cNvSpPr>
          <p:nvPr>
            <p:ph type="subTitle" idx="1"/>
          </p:nvPr>
        </p:nvSpPr>
        <p:spPr>
          <a:xfrm>
            <a:off x="685800" y="3890177"/>
            <a:ext cx="4534272" cy="1752600"/>
          </a:xfrm>
          <a:prstGeom prst="rect">
            <a:avLst/>
          </a:prstGeom>
          <a:noFill/>
          <a:ln>
            <a:noFill/>
          </a:ln>
        </p:spPr>
        <p:txBody>
          <a:bodyPr spcFirstLastPara="1" wrap="square" lIns="91425" tIns="45700" rIns="91425" bIns="45700" anchor="t" anchorCtr="0">
            <a:normAutofit/>
          </a:bodyPr>
          <a:lstStyle>
            <a:lvl1pPr lvl="0" algn="l">
              <a:spcBef>
                <a:spcPts val="640"/>
              </a:spcBef>
              <a:spcAft>
                <a:spcPts val="0"/>
              </a:spcAft>
              <a:buClr>
                <a:srgbClr val="C3BD3D"/>
              </a:buClr>
              <a:buSzPts val="3200"/>
              <a:buNone/>
              <a:defRPr>
                <a:solidFill>
                  <a:srgbClr val="C3BD3D"/>
                </a:solidFill>
                <a:latin typeface="Tahoma"/>
                <a:ea typeface="Tahoma"/>
                <a:cs typeface="Tahoma"/>
                <a:sym typeface="Tahoma"/>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BFBFB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rgbClr val="BFBFB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rgbClr val="BFBFBF"/>
                </a:solidFill>
                <a:latin typeface="Calibri"/>
                <a:ea typeface="Calibri"/>
                <a:cs typeface="Calibri"/>
                <a:sym typeface="Calibri"/>
              </a:defRPr>
            </a:lvl1pPr>
            <a:lvl2pPr marL="0" lvl="1" indent="0" algn="r">
              <a:spcBef>
                <a:spcPts val="0"/>
              </a:spcBef>
              <a:buNone/>
              <a:defRPr sz="1200" b="0" i="0" u="none" strike="noStrike" cap="none">
                <a:solidFill>
                  <a:srgbClr val="BFBFBF"/>
                </a:solidFill>
                <a:latin typeface="Calibri"/>
                <a:ea typeface="Calibri"/>
                <a:cs typeface="Calibri"/>
                <a:sym typeface="Calibri"/>
              </a:defRPr>
            </a:lvl2pPr>
            <a:lvl3pPr marL="0" lvl="2" indent="0" algn="r">
              <a:spcBef>
                <a:spcPts val="0"/>
              </a:spcBef>
              <a:buNone/>
              <a:defRPr sz="1200" b="0" i="0" u="none" strike="noStrike" cap="none">
                <a:solidFill>
                  <a:srgbClr val="BFBFBF"/>
                </a:solidFill>
                <a:latin typeface="Calibri"/>
                <a:ea typeface="Calibri"/>
                <a:cs typeface="Calibri"/>
                <a:sym typeface="Calibri"/>
              </a:defRPr>
            </a:lvl3pPr>
            <a:lvl4pPr marL="0" lvl="3" indent="0" algn="r">
              <a:spcBef>
                <a:spcPts val="0"/>
              </a:spcBef>
              <a:buNone/>
              <a:defRPr sz="1200" b="0" i="0" u="none" strike="noStrike" cap="none">
                <a:solidFill>
                  <a:srgbClr val="BFBFBF"/>
                </a:solidFill>
                <a:latin typeface="Calibri"/>
                <a:ea typeface="Calibri"/>
                <a:cs typeface="Calibri"/>
                <a:sym typeface="Calibri"/>
              </a:defRPr>
            </a:lvl4pPr>
            <a:lvl5pPr marL="0" lvl="4" indent="0" algn="r">
              <a:spcBef>
                <a:spcPts val="0"/>
              </a:spcBef>
              <a:buNone/>
              <a:defRPr sz="1200" b="0" i="0" u="none" strike="noStrike" cap="none">
                <a:solidFill>
                  <a:srgbClr val="BFBFBF"/>
                </a:solidFill>
                <a:latin typeface="Calibri"/>
                <a:ea typeface="Calibri"/>
                <a:cs typeface="Calibri"/>
                <a:sym typeface="Calibri"/>
              </a:defRPr>
            </a:lvl5pPr>
            <a:lvl6pPr marL="0" lvl="5" indent="0" algn="r">
              <a:spcBef>
                <a:spcPts val="0"/>
              </a:spcBef>
              <a:buNone/>
              <a:defRPr sz="1200" b="0" i="0" u="none" strike="noStrike" cap="none">
                <a:solidFill>
                  <a:srgbClr val="BFBFBF"/>
                </a:solidFill>
                <a:latin typeface="Calibri"/>
                <a:ea typeface="Calibri"/>
                <a:cs typeface="Calibri"/>
                <a:sym typeface="Calibri"/>
              </a:defRPr>
            </a:lvl6pPr>
            <a:lvl7pPr marL="0" lvl="6" indent="0" algn="r">
              <a:spcBef>
                <a:spcPts val="0"/>
              </a:spcBef>
              <a:buNone/>
              <a:defRPr sz="1200" b="0" i="0" u="none" strike="noStrike" cap="none">
                <a:solidFill>
                  <a:srgbClr val="BFBFBF"/>
                </a:solidFill>
                <a:latin typeface="Calibri"/>
                <a:ea typeface="Calibri"/>
                <a:cs typeface="Calibri"/>
                <a:sym typeface="Calibri"/>
              </a:defRPr>
            </a:lvl7pPr>
            <a:lvl8pPr marL="0" lvl="7" indent="0" algn="r">
              <a:spcBef>
                <a:spcPts val="0"/>
              </a:spcBef>
              <a:buNone/>
              <a:defRPr sz="1200" b="0" i="0" u="none" strike="noStrike" cap="none">
                <a:solidFill>
                  <a:srgbClr val="BFBFBF"/>
                </a:solidFill>
                <a:latin typeface="Calibri"/>
                <a:ea typeface="Calibri"/>
                <a:cs typeface="Calibri"/>
                <a:sym typeface="Calibri"/>
              </a:defRPr>
            </a:lvl8pPr>
            <a:lvl9pPr marL="0" lvl="8" indent="0" algn="r">
              <a:spcBef>
                <a:spcPts val="0"/>
              </a:spcBef>
              <a:buNone/>
              <a:defRPr sz="1200" b="0" i="0" u="none" strike="noStrike" cap="none">
                <a:solidFill>
                  <a:srgbClr val="BFBFB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 name="Google Shape;21;p29" descr="logoFEDenglish"/>
          <p:cNvPicPr preferRelativeResize="0"/>
          <p:nvPr/>
        </p:nvPicPr>
        <p:blipFill rotWithShape="1">
          <a:blip r:embed="rId2">
            <a:alphaModFix/>
          </a:blip>
          <a:srcRect/>
          <a:stretch/>
        </p:blipFill>
        <p:spPr>
          <a:xfrm>
            <a:off x="323528" y="188640"/>
            <a:ext cx="5760640" cy="547370"/>
          </a:xfrm>
          <a:prstGeom prst="rect">
            <a:avLst/>
          </a:prstGeom>
          <a:noFill/>
          <a:ln>
            <a:noFill/>
          </a:ln>
        </p:spPr>
      </p:pic>
      <p:pic>
        <p:nvPicPr>
          <p:cNvPr id="22" name="Google Shape;22;p29" descr="A picture containing text, light, red, traffic light&#10;&#10;Description automatically generated"/>
          <p:cNvPicPr preferRelativeResize="0"/>
          <p:nvPr/>
        </p:nvPicPr>
        <p:blipFill rotWithShape="1">
          <a:blip r:embed="rId3">
            <a:alphaModFix/>
          </a:blip>
          <a:srcRect l="53216" t="45652"/>
          <a:stretch/>
        </p:blipFill>
        <p:spPr>
          <a:xfrm flipH="1">
            <a:off x="4656621" y="1260345"/>
            <a:ext cx="4487379" cy="484140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0"/>
        <p:cNvGrpSpPr/>
        <p:nvPr/>
      </p:nvGrpSpPr>
      <p:grpSpPr>
        <a:xfrm>
          <a:off x="0" y="0"/>
          <a:ext cx="0" cy="0"/>
          <a:chOff x="0" y="0"/>
          <a:chExt cx="0" cy="0"/>
        </a:xfrm>
      </p:grpSpPr>
      <p:sp>
        <p:nvSpPr>
          <p:cNvPr id="81" name="Google Shape;81;p3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39"/>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6"/>
        <p:cNvGrpSpPr/>
        <p:nvPr/>
      </p:nvGrpSpPr>
      <p:grpSpPr>
        <a:xfrm>
          <a:off x="0" y="0"/>
          <a:ext cx="0" cy="0"/>
          <a:chOff x="0" y="0"/>
          <a:chExt cx="0" cy="0"/>
        </a:xfrm>
      </p:grpSpPr>
      <p:sp>
        <p:nvSpPr>
          <p:cNvPr id="87" name="Google Shape;87;p40"/>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40"/>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9" name="Google Shape;89;p4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4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4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3"/>
        <p:cNvGrpSpPr/>
        <p:nvPr/>
      </p:nvGrpSpPr>
      <p:grpSpPr>
        <a:xfrm>
          <a:off x="0" y="0"/>
          <a:ext cx="0" cy="0"/>
          <a:chOff x="0" y="0"/>
          <a:chExt cx="0" cy="0"/>
        </a:xfrm>
      </p:grpSpPr>
      <p:sp>
        <p:nvSpPr>
          <p:cNvPr id="34" name="Google Shape;34;p3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6" name="Google Shape;36;p3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3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9"/>
        <p:cNvGrpSpPr/>
        <p:nvPr/>
      </p:nvGrpSpPr>
      <p:grpSpPr>
        <a:xfrm>
          <a:off x="0" y="0"/>
          <a:ext cx="0" cy="0"/>
          <a:chOff x="0" y="0"/>
          <a:chExt cx="0" cy="0"/>
        </a:xfrm>
      </p:grpSpPr>
      <p:sp>
        <p:nvSpPr>
          <p:cNvPr id="40" name="Google Shape;40;p33"/>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33"/>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42" name="Google Shape;42;p3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3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3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5"/>
        <p:cNvGrpSpPr/>
        <p:nvPr/>
      </p:nvGrpSpPr>
      <p:grpSpPr>
        <a:xfrm>
          <a:off x="0" y="0"/>
          <a:ext cx="0" cy="0"/>
          <a:chOff x="0" y="0"/>
          <a:chExt cx="0" cy="0"/>
        </a:xfrm>
      </p:grpSpPr>
      <p:sp>
        <p:nvSpPr>
          <p:cNvPr id="46" name="Google Shape;46;p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34"/>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8" name="Google Shape;48;p34"/>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9" name="Google Shape;49;p3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3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2"/>
        <p:cNvGrpSpPr/>
        <p:nvPr/>
      </p:nvGrpSpPr>
      <p:grpSpPr>
        <a:xfrm>
          <a:off x="0" y="0"/>
          <a:ext cx="0" cy="0"/>
          <a:chOff x="0" y="0"/>
          <a:chExt cx="0" cy="0"/>
        </a:xfrm>
      </p:grpSpPr>
      <p:sp>
        <p:nvSpPr>
          <p:cNvPr id="53" name="Google Shape;53;p3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35"/>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55" name="Google Shape;55;p35"/>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6" name="Google Shape;56;p35"/>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57" name="Google Shape;57;p3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8" name="Google Shape;58;p3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3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1"/>
        <p:cNvGrpSpPr/>
        <p:nvPr/>
      </p:nvGrpSpPr>
      <p:grpSpPr>
        <a:xfrm>
          <a:off x="0" y="0"/>
          <a:ext cx="0" cy="0"/>
          <a:chOff x="0" y="0"/>
          <a:chExt cx="0" cy="0"/>
        </a:xfrm>
      </p:grpSpPr>
      <p:sp>
        <p:nvSpPr>
          <p:cNvPr id="62" name="Google Shape;62;p3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3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6"/>
        <p:cNvGrpSpPr/>
        <p:nvPr/>
      </p:nvGrpSpPr>
      <p:grpSpPr>
        <a:xfrm>
          <a:off x="0" y="0"/>
          <a:ext cx="0" cy="0"/>
          <a:chOff x="0" y="0"/>
          <a:chExt cx="0" cy="0"/>
        </a:xfrm>
      </p:grpSpPr>
      <p:sp>
        <p:nvSpPr>
          <p:cNvPr id="67" name="Google Shape;67;p3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3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9" name="Google Shape;69;p3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0" name="Google Shape;70;p3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3"/>
        <p:cNvGrpSpPr/>
        <p:nvPr/>
      </p:nvGrpSpPr>
      <p:grpSpPr>
        <a:xfrm>
          <a:off x="0" y="0"/>
          <a:ext cx="0" cy="0"/>
          <a:chOff x="0" y="0"/>
          <a:chExt cx="0" cy="0"/>
        </a:xfrm>
      </p:grpSpPr>
      <p:sp>
        <p:nvSpPr>
          <p:cNvPr id="74" name="Google Shape;74;p3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8"/>
          <p:cNvSpPr>
            <a:spLocks noGrp="1"/>
          </p:cNvSpPr>
          <p:nvPr>
            <p:ph type="pic" idx="2"/>
          </p:nvPr>
        </p:nvSpPr>
        <p:spPr>
          <a:xfrm>
            <a:off x="1792288" y="612775"/>
            <a:ext cx="5486400" cy="4114800"/>
          </a:xfrm>
          <a:prstGeom prst="rect">
            <a:avLst/>
          </a:prstGeom>
          <a:noFill/>
          <a:ln>
            <a:noFill/>
          </a:ln>
        </p:spPr>
      </p:sp>
      <p:sp>
        <p:nvSpPr>
          <p:cNvPr id="76" name="Google Shape;76;p3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7" name="Google Shape;77;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
          <p:cNvSpPr txBox="1">
            <a:spLocks noGrp="1"/>
          </p:cNvSpPr>
          <p:nvPr>
            <p:ph type="ctrTitle"/>
          </p:nvPr>
        </p:nvSpPr>
        <p:spPr>
          <a:xfrm>
            <a:off x="685800" y="1497798"/>
            <a:ext cx="6299200" cy="1470025"/>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Clr>
                <a:schemeClr val="dk1"/>
              </a:buClr>
              <a:buSzPct val="100000"/>
              <a:buFont typeface="Tahoma"/>
              <a:buNone/>
            </a:pPr>
            <a:r>
              <a:rPr lang="en-US" dirty="0">
                <a:latin typeface="Tahoma"/>
                <a:ea typeface="Tahoma"/>
                <a:cs typeface="Tahoma"/>
                <a:sym typeface="Tahoma"/>
              </a:rPr>
              <a:t>Branch Outbreak </a:t>
            </a:r>
            <a:br>
              <a:rPr lang="en-US" dirty="0">
                <a:latin typeface="Tahoma"/>
                <a:ea typeface="Tahoma"/>
                <a:cs typeface="Tahoma"/>
                <a:sym typeface="Tahoma"/>
              </a:rPr>
            </a:br>
            <a:r>
              <a:rPr lang="en-US" dirty="0">
                <a:latin typeface="Tahoma"/>
                <a:ea typeface="Tahoma"/>
                <a:cs typeface="Tahoma"/>
                <a:sym typeface="Tahoma"/>
              </a:rPr>
              <a:t>Response Team </a:t>
            </a:r>
            <a:br>
              <a:rPr lang="en-US" dirty="0">
                <a:latin typeface="Tahoma"/>
                <a:ea typeface="Tahoma"/>
                <a:cs typeface="Tahoma"/>
                <a:sym typeface="Tahoma"/>
              </a:rPr>
            </a:br>
            <a:r>
              <a:rPr lang="en-US" dirty="0">
                <a:latin typeface="Tahoma"/>
                <a:ea typeface="Tahoma"/>
                <a:cs typeface="Tahoma"/>
                <a:sym typeface="Tahoma"/>
              </a:rPr>
              <a:t>Training </a:t>
            </a:r>
            <a:endParaRPr dirty="0"/>
          </a:p>
        </p:txBody>
      </p:sp>
      <p:sp>
        <p:nvSpPr>
          <p:cNvPr id="97" name="Google Shape;97;p1"/>
          <p:cNvSpPr txBox="1">
            <a:spLocks noGrp="1"/>
          </p:cNvSpPr>
          <p:nvPr>
            <p:ph type="subTitle" idx="1"/>
          </p:nvPr>
        </p:nvSpPr>
        <p:spPr>
          <a:xfrm>
            <a:off x="685800" y="3890177"/>
            <a:ext cx="4534272" cy="175260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spcBef>
                <a:spcPts val="0"/>
              </a:spcBef>
              <a:spcAft>
                <a:spcPts val="0"/>
              </a:spcAft>
              <a:buClr>
                <a:srgbClr val="D99593"/>
              </a:buClr>
              <a:buSzPct val="100000"/>
              <a:buNone/>
            </a:pPr>
            <a:r>
              <a:rPr lang="en-US" dirty="0">
                <a:solidFill>
                  <a:srgbClr val="D99593"/>
                </a:solidFill>
              </a:rPr>
              <a:t>Module 1:</a:t>
            </a:r>
            <a:endParaRPr dirty="0"/>
          </a:p>
          <a:p>
            <a:pPr marL="0" lvl="0" indent="0" algn="l" rtl="0">
              <a:spcBef>
                <a:spcPts val="544"/>
              </a:spcBef>
              <a:spcAft>
                <a:spcPts val="0"/>
              </a:spcAft>
              <a:buClr>
                <a:srgbClr val="D99593"/>
              </a:buClr>
              <a:buSzPct val="100000"/>
              <a:buNone/>
            </a:pPr>
            <a:r>
              <a:rPr lang="en-US" dirty="0">
                <a:solidFill>
                  <a:srgbClr val="D99593"/>
                </a:solidFill>
              </a:rPr>
              <a:t>Introduction to the Branch Outbreak Response Team and Training Course</a:t>
            </a:r>
            <a:endParaRPr dirty="0"/>
          </a:p>
        </p:txBody>
      </p:sp>
      <p:sp>
        <p:nvSpPr>
          <p:cNvPr id="6" name="Rectangle 5">
            <a:extLst>
              <a:ext uri="{FF2B5EF4-FFF2-40B4-BE49-F238E27FC236}">
                <a16:creationId xmlns:a16="http://schemas.microsoft.com/office/drawing/2014/main" id="{C201F07D-89E8-7AA0-8666-03D7B182E92C}"/>
              </a:ext>
            </a:extLst>
          </p:cNvPr>
          <p:cNvSpPr/>
          <p:nvPr/>
        </p:nvSpPr>
        <p:spPr>
          <a:xfrm>
            <a:off x="0" y="0"/>
            <a:ext cx="6299616" cy="839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5" name="Picture 4" descr="A picture containing text, clipart&#10;&#10;Description automatically generated">
            <a:extLst>
              <a:ext uri="{FF2B5EF4-FFF2-40B4-BE49-F238E27FC236}">
                <a16:creationId xmlns:a16="http://schemas.microsoft.com/office/drawing/2014/main" id="{5EF53B7B-4B6C-B3F5-4848-B1E8D6C50752}"/>
              </a:ext>
            </a:extLst>
          </p:cNvPr>
          <p:cNvPicPr>
            <a:picLocks noChangeAspect="1"/>
          </p:cNvPicPr>
          <p:nvPr/>
        </p:nvPicPr>
        <p:blipFill>
          <a:blip r:embed="rId3"/>
          <a:stretch>
            <a:fillRect/>
          </a:stretch>
        </p:blipFill>
        <p:spPr>
          <a:xfrm>
            <a:off x="15280" y="0"/>
            <a:ext cx="2937656" cy="87863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grpSp>
        <p:nvGrpSpPr>
          <p:cNvPr id="8" name="Group 7">
            <a:extLst>
              <a:ext uri="{FF2B5EF4-FFF2-40B4-BE49-F238E27FC236}">
                <a16:creationId xmlns:a16="http://schemas.microsoft.com/office/drawing/2014/main" id="{8391F841-1D5C-1464-2640-521EFE1ED985}"/>
              </a:ext>
            </a:extLst>
          </p:cNvPr>
          <p:cNvGrpSpPr/>
          <p:nvPr/>
        </p:nvGrpSpPr>
        <p:grpSpPr>
          <a:xfrm>
            <a:off x="1140935" y="440327"/>
            <a:ext cx="6833438" cy="5553691"/>
            <a:chOff x="630342" y="209055"/>
            <a:chExt cx="7883315" cy="6340475"/>
          </a:xfrm>
        </p:grpSpPr>
        <p:grpSp>
          <p:nvGrpSpPr>
            <p:cNvPr id="7" name="Group 6">
              <a:extLst>
                <a:ext uri="{FF2B5EF4-FFF2-40B4-BE49-F238E27FC236}">
                  <a16:creationId xmlns:a16="http://schemas.microsoft.com/office/drawing/2014/main" id="{4EFF676E-C242-56FC-7CC3-C4D019686C9E}"/>
                </a:ext>
              </a:extLst>
            </p:cNvPr>
            <p:cNvGrpSpPr/>
            <p:nvPr/>
          </p:nvGrpSpPr>
          <p:grpSpPr>
            <a:xfrm>
              <a:off x="630342" y="209055"/>
              <a:ext cx="7883315" cy="6340475"/>
              <a:chOff x="630342" y="209055"/>
              <a:chExt cx="7883315" cy="6340475"/>
            </a:xfrm>
          </p:grpSpPr>
          <p:grpSp>
            <p:nvGrpSpPr>
              <p:cNvPr id="189" name="Google Shape;189;p10"/>
              <p:cNvGrpSpPr/>
              <p:nvPr/>
            </p:nvGrpSpPr>
            <p:grpSpPr>
              <a:xfrm>
                <a:off x="630342" y="209055"/>
                <a:ext cx="7883315" cy="6340475"/>
                <a:chOff x="1623" y="235"/>
                <a:chExt cx="13116" cy="11738"/>
              </a:xfrm>
            </p:grpSpPr>
            <p:pic>
              <p:nvPicPr>
                <p:cNvPr id="190" name="Google Shape;190;p10" descr="Diagram, schematic  Description automatically generated"/>
                <p:cNvPicPr preferRelativeResize="0"/>
                <p:nvPr/>
              </p:nvPicPr>
              <p:blipFill rotWithShape="1">
                <a:blip r:embed="rId3">
                  <a:alphaModFix/>
                </a:blip>
                <a:srcRect/>
                <a:stretch/>
              </p:blipFill>
              <p:spPr>
                <a:xfrm>
                  <a:off x="1623" y="235"/>
                  <a:ext cx="13116" cy="11738"/>
                </a:xfrm>
                <a:prstGeom prst="rect">
                  <a:avLst/>
                </a:prstGeom>
                <a:noFill/>
                <a:ln>
                  <a:noFill/>
                </a:ln>
              </p:spPr>
            </p:pic>
            <p:sp>
              <p:nvSpPr>
                <p:cNvPr id="191" name="Google Shape;191;p10"/>
                <p:cNvSpPr/>
                <p:nvPr/>
              </p:nvSpPr>
              <p:spPr>
                <a:xfrm>
                  <a:off x="3438" y="4876"/>
                  <a:ext cx="673" cy="512"/>
                </a:xfrm>
                <a:custGeom>
                  <a:avLst/>
                  <a:gdLst/>
                  <a:ahLst/>
                  <a:cxnLst/>
                  <a:rect l="l" t="t" r="r" b="b"/>
                  <a:pathLst>
                    <a:path w="673" h="512" extrusionOk="0">
                      <a:moveTo>
                        <a:pt x="417" y="0"/>
                      </a:moveTo>
                      <a:lnTo>
                        <a:pt x="417" y="128"/>
                      </a:lnTo>
                      <a:lnTo>
                        <a:pt x="0" y="128"/>
                      </a:lnTo>
                      <a:lnTo>
                        <a:pt x="0" y="384"/>
                      </a:lnTo>
                      <a:lnTo>
                        <a:pt x="417" y="384"/>
                      </a:lnTo>
                      <a:lnTo>
                        <a:pt x="417" y="512"/>
                      </a:lnTo>
                      <a:lnTo>
                        <a:pt x="673" y="256"/>
                      </a:lnTo>
                      <a:lnTo>
                        <a:pt x="417"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2" name="Google Shape;192;p10"/>
                <p:cNvSpPr/>
                <p:nvPr/>
              </p:nvSpPr>
              <p:spPr>
                <a:xfrm>
                  <a:off x="3438" y="4876"/>
                  <a:ext cx="673" cy="512"/>
                </a:xfrm>
                <a:custGeom>
                  <a:avLst/>
                  <a:gdLst/>
                  <a:ahLst/>
                  <a:cxnLst/>
                  <a:rect l="l" t="t" r="r" b="b"/>
                  <a:pathLst>
                    <a:path w="673" h="512" extrusionOk="0">
                      <a:moveTo>
                        <a:pt x="0" y="128"/>
                      </a:moveTo>
                      <a:lnTo>
                        <a:pt x="417" y="128"/>
                      </a:lnTo>
                      <a:lnTo>
                        <a:pt x="417" y="0"/>
                      </a:lnTo>
                      <a:lnTo>
                        <a:pt x="673" y="256"/>
                      </a:lnTo>
                      <a:lnTo>
                        <a:pt x="417" y="512"/>
                      </a:lnTo>
                      <a:lnTo>
                        <a:pt x="417"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3" name="Google Shape;193;p10"/>
                <p:cNvSpPr/>
                <p:nvPr/>
              </p:nvSpPr>
              <p:spPr>
                <a:xfrm>
                  <a:off x="5421" y="4304"/>
                  <a:ext cx="648" cy="593"/>
                </a:xfrm>
                <a:custGeom>
                  <a:avLst/>
                  <a:gdLst/>
                  <a:ahLst/>
                  <a:cxnLst/>
                  <a:rect l="l" t="t" r="r" b="b"/>
                  <a:pathLst>
                    <a:path w="648" h="593" extrusionOk="0">
                      <a:moveTo>
                        <a:pt x="288" y="0"/>
                      </a:moveTo>
                      <a:lnTo>
                        <a:pt x="367" y="101"/>
                      </a:lnTo>
                      <a:lnTo>
                        <a:pt x="0" y="392"/>
                      </a:lnTo>
                      <a:lnTo>
                        <a:pt x="159" y="593"/>
                      </a:lnTo>
                      <a:lnTo>
                        <a:pt x="527" y="301"/>
                      </a:lnTo>
                      <a:lnTo>
                        <a:pt x="606" y="401"/>
                      </a:lnTo>
                      <a:lnTo>
                        <a:pt x="647" y="41"/>
                      </a:lnTo>
                      <a:lnTo>
                        <a:pt x="288"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4" name="Google Shape;194;p10"/>
                <p:cNvSpPr/>
                <p:nvPr/>
              </p:nvSpPr>
              <p:spPr>
                <a:xfrm>
                  <a:off x="5421" y="4304"/>
                  <a:ext cx="648" cy="593"/>
                </a:xfrm>
                <a:custGeom>
                  <a:avLst/>
                  <a:gdLst/>
                  <a:ahLst/>
                  <a:cxnLst/>
                  <a:rect l="l" t="t" r="r" b="b"/>
                  <a:pathLst>
                    <a:path w="648" h="593" extrusionOk="0">
                      <a:moveTo>
                        <a:pt x="0" y="392"/>
                      </a:moveTo>
                      <a:lnTo>
                        <a:pt x="367" y="101"/>
                      </a:lnTo>
                      <a:lnTo>
                        <a:pt x="288" y="0"/>
                      </a:lnTo>
                      <a:lnTo>
                        <a:pt x="647" y="41"/>
                      </a:lnTo>
                      <a:lnTo>
                        <a:pt x="606" y="401"/>
                      </a:lnTo>
                      <a:lnTo>
                        <a:pt x="527" y="301"/>
                      </a:lnTo>
                      <a:lnTo>
                        <a:pt x="159" y="593"/>
                      </a:lnTo>
                      <a:lnTo>
                        <a:pt x="0" y="392"/>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5" name="Google Shape;195;p10"/>
                <p:cNvSpPr/>
                <p:nvPr/>
              </p:nvSpPr>
              <p:spPr>
                <a:xfrm>
                  <a:off x="5537" y="5938"/>
                  <a:ext cx="618" cy="553"/>
                </a:xfrm>
                <a:custGeom>
                  <a:avLst/>
                  <a:gdLst/>
                  <a:ahLst/>
                  <a:cxnLst/>
                  <a:rect l="l" t="t" r="r" b="b"/>
                  <a:pathLst>
                    <a:path w="618" h="553" extrusionOk="0">
                      <a:moveTo>
                        <a:pt x="149" y="0"/>
                      </a:moveTo>
                      <a:lnTo>
                        <a:pt x="0" y="208"/>
                      </a:lnTo>
                      <a:lnTo>
                        <a:pt x="336" y="449"/>
                      </a:lnTo>
                      <a:lnTo>
                        <a:pt x="261" y="553"/>
                      </a:lnTo>
                      <a:lnTo>
                        <a:pt x="618" y="494"/>
                      </a:lnTo>
                      <a:lnTo>
                        <a:pt x="560" y="137"/>
                      </a:lnTo>
                      <a:lnTo>
                        <a:pt x="485" y="241"/>
                      </a:lnTo>
                      <a:lnTo>
                        <a:pt x="14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 name="Google Shape;196;p10"/>
                <p:cNvSpPr/>
                <p:nvPr/>
              </p:nvSpPr>
              <p:spPr>
                <a:xfrm>
                  <a:off x="5537" y="5938"/>
                  <a:ext cx="618" cy="553"/>
                </a:xfrm>
                <a:custGeom>
                  <a:avLst/>
                  <a:gdLst/>
                  <a:ahLst/>
                  <a:cxnLst/>
                  <a:rect l="l" t="t" r="r" b="b"/>
                  <a:pathLst>
                    <a:path w="618" h="553" extrusionOk="0">
                      <a:moveTo>
                        <a:pt x="149" y="0"/>
                      </a:moveTo>
                      <a:lnTo>
                        <a:pt x="485" y="241"/>
                      </a:lnTo>
                      <a:lnTo>
                        <a:pt x="560" y="137"/>
                      </a:lnTo>
                      <a:lnTo>
                        <a:pt x="618" y="494"/>
                      </a:lnTo>
                      <a:lnTo>
                        <a:pt x="261" y="553"/>
                      </a:lnTo>
                      <a:lnTo>
                        <a:pt x="336" y="449"/>
                      </a:lnTo>
                      <a:lnTo>
                        <a:pt x="0" y="208"/>
                      </a:lnTo>
                      <a:lnTo>
                        <a:pt x="149" y="0"/>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7" name="Google Shape;197;p10"/>
                <p:cNvSpPr/>
                <p:nvPr/>
              </p:nvSpPr>
              <p:spPr>
                <a:xfrm>
                  <a:off x="9091" y="8226"/>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 name="Google Shape;198;p10"/>
                <p:cNvSpPr/>
                <p:nvPr/>
              </p:nvSpPr>
              <p:spPr>
                <a:xfrm>
                  <a:off x="9091" y="8226"/>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 name="Google Shape;199;p10"/>
                <p:cNvSpPr/>
                <p:nvPr/>
              </p:nvSpPr>
              <p:spPr>
                <a:xfrm>
                  <a:off x="11390" y="8212"/>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0" name="Google Shape;200;p10"/>
                <p:cNvSpPr/>
                <p:nvPr/>
              </p:nvSpPr>
              <p:spPr>
                <a:xfrm>
                  <a:off x="11390" y="8212"/>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1" name="Google Shape;201;p10"/>
                <p:cNvSpPr/>
                <p:nvPr/>
              </p:nvSpPr>
              <p:spPr>
                <a:xfrm>
                  <a:off x="11426" y="1709"/>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 name="Google Shape;202;p10"/>
                <p:cNvSpPr/>
                <p:nvPr/>
              </p:nvSpPr>
              <p:spPr>
                <a:xfrm>
                  <a:off x="11426" y="1709"/>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 name="Google Shape;203;p10"/>
                <p:cNvSpPr/>
                <p:nvPr/>
              </p:nvSpPr>
              <p:spPr>
                <a:xfrm>
                  <a:off x="8694" y="1719"/>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4" name="Google Shape;204;p10"/>
                <p:cNvSpPr/>
                <p:nvPr/>
              </p:nvSpPr>
              <p:spPr>
                <a:xfrm>
                  <a:off x="8694" y="1719"/>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3" name="Rectangle 2">
                <a:extLst>
                  <a:ext uri="{FF2B5EF4-FFF2-40B4-BE49-F238E27FC236}">
                    <a16:creationId xmlns:a16="http://schemas.microsoft.com/office/drawing/2014/main" id="{68AEB0CF-8AD4-7A3E-520C-86037125C6DE}"/>
                  </a:ext>
                </a:extLst>
              </p:cNvPr>
              <p:cNvSpPr/>
              <p:nvPr/>
            </p:nvSpPr>
            <p:spPr>
              <a:xfrm>
                <a:off x="2307290" y="3051181"/>
                <a:ext cx="297561" cy="135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 name="TextBox 3">
              <a:extLst>
                <a:ext uri="{FF2B5EF4-FFF2-40B4-BE49-F238E27FC236}">
                  <a16:creationId xmlns:a16="http://schemas.microsoft.com/office/drawing/2014/main" id="{87F54DED-4ABF-20E5-80DF-A4BE5C1663E3}"/>
                </a:ext>
              </a:extLst>
            </p:cNvPr>
            <p:cNvSpPr txBox="1"/>
            <p:nvPr/>
          </p:nvSpPr>
          <p:spPr>
            <a:xfrm>
              <a:off x="2218501" y="3007793"/>
              <a:ext cx="694611" cy="228397"/>
            </a:xfrm>
            <a:prstGeom prst="rect">
              <a:avLst/>
            </a:prstGeom>
            <a:noFill/>
          </p:spPr>
          <p:txBody>
            <a:bodyPr wrap="square" rtlCol="0">
              <a:spAutoFit/>
            </a:bodyPr>
            <a:lstStyle/>
            <a:p>
              <a:r>
                <a:rPr lang="es-ES_tradnl" sz="700" b="1" dirty="0"/>
                <a:t>BORT</a:t>
              </a:r>
            </a:p>
          </p:txBody>
        </p:sp>
      </p:grpSp>
      <p:sp>
        <p:nvSpPr>
          <p:cNvPr id="205" name="Google Shape;205;p10"/>
          <p:cNvSpPr txBox="1"/>
          <p:nvPr/>
        </p:nvSpPr>
        <p:spPr>
          <a:xfrm>
            <a:off x="457200" y="273935"/>
            <a:ext cx="2901315" cy="133921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Branch Outbreak </a:t>
            </a:r>
          </a:p>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Response Team      </a:t>
            </a:r>
          </a:p>
          <a:p>
            <a:pPr marL="0" marR="0" lvl="0" indent="0" algn="l" rtl="0">
              <a:lnSpc>
                <a:spcPct val="107000"/>
              </a:lnSpc>
              <a:spcBef>
                <a:spcPts val="0"/>
              </a:spcBef>
              <a:spcAft>
                <a:spcPts val="0"/>
              </a:spcAft>
              <a:buNone/>
            </a:pPr>
            <a:r>
              <a:rPr lang="en-US" sz="2200" dirty="0">
                <a:solidFill>
                  <a:srgbClr val="A6A6A6"/>
                </a:solidFill>
                <a:latin typeface="Calibri"/>
                <a:ea typeface="Calibri"/>
                <a:cs typeface="Calibri"/>
                <a:sym typeface="Calibri"/>
              </a:rPr>
              <a:t>activity flowchart </a:t>
            </a:r>
            <a:endParaRPr sz="1100" dirty="0">
              <a:solidFill>
                <a:schemeClr val="dk1"/>
              </a:solidFill>
              <a:latin typeface="Calibri"/>
              <a:ea typeface="Calibri"/>
              <a:cs typeface="Calibri"/>
              <a:sym typeface="Calibri"/>
            </a:endParaRPr>
          </a:p>
        </p:txBody>
      </p:sp>
      <p:grpSp>
        <p:nvGrpSpPr>
          <p:cNvPr id="206" name="Google Shape;206;p10"/>
          <p:cNvGrpSpPr/>
          <p:nvPr/>
        </p:nvGrpSpPr>
        <p:grpSpPr>
          <a:xfrm>
            <a:off x="1170889" y="4668525"/>
            <a:ext cx="1511732" cy="982626"/>
            <a:chOff x="3718162" y="294"/>
            <a:chExt cx="1511732" cy="982626"/>
          </a:xfrm>
        </p:grpSpPr>
        <p:sp>
          <p:nvSpPr>
            <p:cNvPr id="207" name="Google Shape;207;p10"/>
            <p:cNvSpPr/>
            <p:nvPr/>
          </p:nvSpPr>
          <p:spPr>
            <a:xfrm>
              <a:off x="3718162" y="294"/>
              <a:ext cx="1511732" cy="982626"/>
            </a:xfrm>
            <a:prstGeom prst="roundRect">
              <a:avLst>
                <a:gd name="adj" fmla="val 16667"/>
              </a:avLst>
            </a:prstGeom>
            <a:solidFill>
              <a:schemeClr val="lt1">
                <a:alpha val="89803"/>
              </a:schemeClr>
            </a:solidFill>
            <a:ln w="254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0"/>
            <p:cNvSpPr txBox="1"/>
            <p:nvPr/>
          </p:nvSpPr>
          <p:spPr>
            <a:xfrm>
              <a:off x="3766130" y="48262"/>
              <a:ext cx="1415796" cy="886690"/>
            </a:xfrm>
            <a:prstGeom prst="rect">
              <a:avLst/>
            </a:prstGeom>
            <a:noFill/>
            <a:ln>
              <a:noFill/>
            </a:ln>
          </p:spPr>
          <p:txBody>
            <a:bodyPr spcFirstLastPara="1" wrap="square" lIns="41900" tIns="41900" rIns="41900" bIns="41900" anchor="ctr" anchorCtr="0">
              <a:noAutofit/>
            </a:bodyPr>
            <a:lstStyle/>
            <a:p>
              <a:pPr marL="0" marR="0" lvl="0" indent="0" algn="l" rtl="0">
                <a:lnSpc>
                  <a:spcPct val="107000"/>
                </a:lnSpc>
                <a:spcBef>
                  <a:spcPts val="0"/>
                </a:spcBef>
                <a:spcAft>
                  <a:spcPts val="0"/>
                </a:spcAft>
                <a:buNone/>
              </a:pPr>
              <a:r>
                <a:rPr lang="en-US" sz="1100" dirty="0">
                  <a:solidFill>
                    <a:srgbClr val="000000"/>
                  </a:solidFill>
                  <a:latin typeface="Calibri"/>
                  <a:ea typeface="Calibri"/>
                  <a:cs typeface="Calibri"/>
                  <a:sym typeface="Calibri"/>
                </a:rPr>
                <a:t>Module 1 Overview - Rationale and Role of the </a:t>
              </a:r>
              <a:r>
                <a:rPr lang="en-US" sz="1100" dirty="0">
                  <a:solidFill>
                    <a:schemeClr val="dk1"/>
                  </a:solidFill>
                  <a:latin typeface="Calibri"/>
                  <a:ea typeface="Calibri"/>
                  <a:cs typeface="Calibri"/>
                  <a:sym typeface="Calibri"/>
                </a:rPr>
                <a:t>Branch Outbreak </a:t>
              </a:r>
            </a:p>
            <a:p>
              <a:pPr marL="0" marR="0" lvl="0" indent="0" algn="l" rtl="0">
                <a:lnSpc>
                  <a:spcPct val="107000"/>
                </a:lnSpc>
                <a:spcBef>
                  <a:spcPts val="0"/>
                </a:spcBef>
                <a:spcAft>
                  <a:spcPts val="0"/>
                </a:spcAft>
                <a:buNone/>
              </a:pPr>
              <a:r>
                <a:rPr lang="en-US" sz="1100" dirty="0">
                  <a:solidFill>
                    <a:schemeClr val="dk1"/>
                  </a:solidFill>
                  <a:latin typeface="Calibri"/>
                  <a:ea typeface="Calibri"/>
                  <a:cs typeface="Calibri"/>
                  <a:sym typeface="Calibri"/>
                </a:rPr>
                <a:t>Response Team      </a:t>
              </a:r>
            </a:p>
            <a:p>
              <a:pPr marL="0" marR="0" lvl="0" indent="0" algn="ctr" rtl="0">
                <a:lnSpc>
                  <a:spcPct val="90000"/>
                </a:lnSpc>
                <a:spcBef>
                  <a:spcPts val="0"/>
                </a:spcBef>
                <a:spcAft>
                  <a:spcPts val="0"/>
                </a:spcAft>
                <a:buClr>
                  <a:srgbClr val="000000"/>
                </a:buClr>
                <a:buSzPts val="1100"/>
                <a:buFont typeface="Calibri"/>
                <a:buNone/>
              </a:pPr>
              <a:endParaRPr dirty="0"/>
            </a:p>
          </p:txBody>
        </p:sp>
      </p:grpSp>
      <p:pic>
        <p:nvPicPr>
          <p:cNvPr id="2" name="Picture 1" descr="A picture containing text, clipart&#10;&#10;Description automatically generated">
            <a:extLst>
              <a:ext uri="{FF2B5EF4-FFF2-40B4-BE49-F238E27FC236}">
                <a16:creationId xmlns:a16="http://schemas.microsoft.com/office/drawing/2014/main" id="{4B80320A-CE0E-2FC8-23B8-716AA2AB82EF}"/>
              </a:ext>
            </a:extLst>
          </p:cNvPr>
          <p:cNvPicPr>
            <a:picLocks noChangeAspect="1"/>
          </p:cNvPicPr>
          <p:nvPr/>
        </p:nvPicPr>
        <p:blipFill>
          <a:blip r:embed="rId4"/>
          <a:stretch>
            <a:fillRect/>
          </a:stretch>
        </p:blipFill>
        <p:spPr>
          <a:xfrm>
            <a:off x="113467" y="6336886"/>
            <a:ext cx="1355569" cy="4054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5" name="Google Shape;215;p11"/>
          <p:cNvSpPr txBox="1"/>
          <p:nvPr/>
        </p:nvSpPr>
        <p:spPr>
          <a:xfrm>
            <a:off x="457200" y="273935"/>
            <a:ext cx="3004457" cy="133921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Branch Outbreak </a:t>
            </a:r>
          </a:p>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Response Team      </a:t>
            </a:r>
          </a:p>
          <a:p>
            <a:pPr marL="0" marR="0" lvl="0" indent="0" algn="l" rtl="0">
              <a:lnSpc>
                <a:spcPct val="107000"/>
              </a:lnSpc>
              <a:spcBef>
                <a:spcPts val="0"/>
              </a:spcBef>
              <a:spcAft>
                <a:spcPts val="0"/>
              </a:spcAft>
              <a:buNone/>
            </a:pPr>
            <a:r>
              <a:rPr lang="en-US" sz="2200" dirty="0">
                <a:solidFill>
                  <a:srgbClr val="A6A6A6"/>
                </a:solidFill>
                <a:latin typeface="Calibri"/>
                <a:ea typeface="Calibri"/>
                <a:cs typeface="Calibri"/>
                <a:sym typeface="Calibri"/>
              </a:rPr>
              <a:t>activity flowchart </a:t>
            </a:r>
            <a:endParaRPr dirty="0"/>
          </a:p>
          <a:p>
            <a:pPr marL="0" marR="0" lvl="0" indent="0" algn="l" rtl="0">
              <a:lnSpc>
                <a:spcPct val="107000"/>
              </a:lnSpc>
              <a:spcBef>
                <a:spcPts val="800"/>
              </a:spcBef>
              <a:spcAft>
                <a:spcPts val="0"/>
              </a:spcAft>
              <a:buNone/>
            </a:pPr>
            <a:r>
              <a:rPr lang="en-US" sz="2200" dirty="0">
                <a:solidFill>
                  <a:srgbClr val="FF0000"/>
                </a:solidFill>
                <a:latin typeface="Calibri"/>
                <a:ea typeface="Calibri"/>
                <a:cs typeface="Calibri"/>
                <a:sym typeface="Calibri"/>
              </a:rPr>
              <a:t>Through case evidence identifying cholera locations</a:t>
            </a:r>
            <a:endParaRPr sz="1100" dirty="0">
              <a:solidFill>
                <a:srgbClr val="FF0000"/>
              </a:solidFill>
              <a:latin typeface="Calibri"/>
              <a:ea typeface="Calibri"/>
              <a:cs typeface="Calibri"/>
              <a:sym typeface="Calibri"/>
            </a:endParaRPr>
          </a:p>
        </p:txBody>
      </p:sp>
      <p:pic>
        <p:nvPicPr>
          <p:cNvPr id="2" name="Picture 1" descr="A picture containing text, clipart&#10;&#10;Description automatically generated">
            <a:extLst>
              <a:ext uri="{FF2B5EF4-FFF2-40B4-BE49-F238E27FC236}">
                <a16:creationId xmlns:a16="http://schemas.microsoft.com/office/drawing/2014/main" id="{E0691F39-D2B9-A570-683C-1AEAED41DB3D}"/>
              </a:ext>
            </a:extLst>
          </p:cNvPr>
          <p:cNvPicPr>
            <a:picLocks noChangeAspect="1"/>
          </p:cNvPicPr>
          <p:nvPr/>
        </p:nvPicPr>
        <p:blipFill>
          <a:blip r:embed="rId3"/>
          <a:stretch>
            <a:fillRect/>
          </a:stretch>
        </p:blipFill>
        <p:spPr>
          <a:xfrm>
            <a:off x="113467" y="6336886"/>
            <a:ext cx="1355569" cy="405442"/>
          </a:xfrm>
          <a:prstGeom prst="rect">
            <a:avLst/>
          </a:prstGeom>
        </p:spPr>
      </p:pic>
      <p:grpSp>
        <p:nvGrpSpPr>
          <p:cNvPr id="6" name="Group 5">
            <a:extLst>
              <a:ext uri="{FF2B5EF4-FFF2-40B4-BE49-F238E27FC236}">
                <a16:creationId xmlns:a16="http://schemas.microsoft.com/office/drawing/2014/main" id="{1A8838C9-54BB-3825-6332-824D8A936A6B}"/>
              </a:ext>
            </a:extLst>
          </p:cNvPr>
          <p:cNvGrpSpPr/>
          <p:nvPr/>
        </p:nvGrpSpPr>
        <p:grpSpPr>
          <a:xfrm>
            <a:off x="1601050" y="2749273"/>
            <a:ext cx="6174921" cy="3158539"/>
            <a:chOff x="1601050" y="2749273"/>
            <a:chExt cx="6174921" cy="3158539"/>
          </a:xfrm>
        </p:grpSpPr>
        <p:grpSp>
          <p:nvGrpSpPr>
            <p:cNvPr id="5" name="Group 4">
              <a:extLst>
                <a:ext uri="{FF2B5EF4-FFF2-40B4-BE49-F238E27FC236}">
                  <a16:creationId xmlns:a16="http://schemas.microsoft.com/office/drawing/2014/main" id="{122F9554-2B6C-F582-7D15-BD6E0A513E37}"/>
                </a:ext>
              </a:extLst>
            </p:cNvPr>
            <p:cNvGrpSpPr/>
            <p:nvPr/>
          </p:nvGrpSpPr>
          <p:grpSpPr>
            <a:xfrm>
              <a:off x="1601050" y="2749273"/>
              <a:ext cx="6174921" cy="3158539"/>
              <a:chOff x="1601050" y="2749273"/>
              <a:chExt cx="6174921" cy="3158539"/>
            </a:xfrm>
          </p:grpSpPr>
          <p:pic>
            <p:nvPicPr>
              <p:cNvPr id="214" name="Google Shape;214;p11"/>
              <p:cNvPicPr preferRelativeResize="0"/>
              <p:nvPr/>
            </p:nvPicPr>
            <p:blipFill rotWithShape="1">
              <a:blip r:embed="rId4">
                <a:alphaModFix/>
              </a:blip>
              <a:srcRect l="33062" t="25219" r="3031" b="16666"/>
              <a:stretch/>
            </p:blipFill>
            <p:spPr>
              <a:xfrm>
                <a:off x="1601050" y="2749273"/>
                <a:ext cx="6174921" cy="3158539"/>
              </a:xfrm>
              <a:prstGeom prst="rect">
                <a:avLst/>
              </a:prstGeom>
              <a:noFill/>
              <a:ln>
                <a:noFill/>
              </a:ln>
            </p:spPr>
          </p:pic>
          <p:sp>
            <p:nvSpPr>
              <p:cNvPr id="4" name="Rectangle 3">
                <a:extLst>
                  <a:ext uri="{FF2B5EF4-FFF2-40B4-BE49-F238E27FC236}">
                    <a16:creationId xmlns:a16="http://schemas.microsoft.com/office/drawing/2014/main" id="{467749A7-2406-3F6F-3300-DF35695F0B23}"/>
                  </a:ext>
                </a:extLst>
              </p:cNvPr>
              <p:cNvSpPr/>
              <p:nvPr/>
            </p:nvSpPr>
            <p:spPr>
              <a:xfrm>
                <a:off x="6260123" y="5162843"/>
                <a:ext cx="654693" cy="369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 name="TextBox 2">
              <a:extLst>
                <a:ext uri="{FF2B5EF4-FFF2-40B4-BE49-F238E27FC236}">
                  <a16:creationId xmlns:a16="http://schemas.microsoft.com/office/drawing/2014/main" id="{48D3162B-692B-BCFB-6163-1CA0E8D6F968}"/>
                </a:ext>
              </a:extLst>
            </p:cNvPr>
            <p:cNvSpPr txBox="1"/>
            <p:nvPr/>
          </p:nvSpPr>
          <p:spPr>
            <a:xfrm>
              <a:off x="6200789" y="5081129"/>
              <a:ext cx="1059983" cy="369332"/>
            </a:xfrm>
            <a:prstGeom prst="rect">
              <a:avLst/>
            </a:prstGeom>
            <a:noFill/>
          </p:spPr>
          <p:txBody>
            <a:bodyPr wrap="square" rtlCol="0">
              <a:spAutoFit/>
            </a:bodyPr>
            <a:lstStyle/>
            <a:p>
              <a:r>
                <a:rPr lang="es-ES_tradnl" sz="1800" b="1" dirty="0"/>
                <a:t>BORT</a:t>
              </a:r>
            </a:p>
          </p:txBody>
        </p:sp>
      </p:grpSp>
      <p:grpSp>
        <p:nvGrpSpPr>
          <p:cNvPr id="216" name="Google Shape;216;p11"/>
          <p:cNvGrpSpPr/>
          <p:nvPr/>
        </p:nvGrpSpPr>
        <p:grpSpPr>
          <a:xfrm>
            <a:off x="6504906" y="2028730"/>
            <a:ext cx="1511732" cy="982626"/>
            <a:chOff x="5722306" y="1157387"/>
            <a:chExt cx="1511732" cy="982626"/>
          </a:xfrm>
        </p:grpSpPr>
        <p:sp>
          <p:nvSpPr>
            <p:cNvPr id="217" name="Google Shape;217;p11"/>
            <p:cNvSpPr/>
            <p:nvPr/>
          </p:nvSpPr>
          <p:spPr>
            <a:xfrm>
              <a:off x="5722306" y="1157387"/>
              <a:ext cx="1511732" cy="982626"/>
            </a:xfrm>
            <a:prstGeom prst="roundRect">
              <a:avLst>
                <a:gd name="adj" fmla="val 16667"/>
              </a:avLst>
            </a:prstGeom>
            <a:solidFill>
              <a:srgbClr val="EA4E34">
                <a:alpha val="81960"/>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1"/>
            <p:cNvSpPr txBox="1"/>
            <p:nvPr/>
          </p:nvSpPr>
          <p:spPr>
            <a:xfrm>
              <a:off x="5770274" y="1205355"/>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2</a:t>
              </a:r>
              <a:endParaRPr/>
            </a:p>
            <a:p>
              <a:pPr marL="0" marR="0" lvl="0" indent="0" algn="ctr" rtl="0">
                <a:lnSpc>
                  <a:spcPct val="90000"/>
                </a:lnSpc>
                <a:spcBef>
                  <a:spcPts val="385"/>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Response triggers and healthcare settings </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6"/>
                                        </p:tgtEl>
                                        <p:attrNameLst>
                                          <p:attrName>style.visibility</p:attrName>
                                        </p:attrNameLst>
                                      </p:cBhvr>
                                      <p:to>
                                        <p:strVal val="visible"/>
                                      </p:to>
                                    </p:set>
                                    <p:animEffect transition="in" filter="fade">
                                      <p:cBhvr>
                                        <p:cTn id="7" dur="500"/>
                                        <p:tgtEl>
                                          <p:spTgt spid="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grpSp>
        <p:nvGrpSpPr>
          <p:cNvPr id="9" name="Group 8">
            <a:extLst>
              <a:ext uri="{FF2B5EF4-FFF2-40B4-BE49-F238E27FC236}">
                <a16:creationId xmlns:a16="http://schemas.microsoft.com/office/drawing/2014/main" id="{A55C5272-F789-8E74-EAF1-3243D9C938F7}"/>
              </a:ext>
            </a:extLst>
          </p:cNvPr>
          <p:cNvGrpSpPr/>
          <p:nvPr/>
        </p:nvGrpSpPr>
        <p:grpSpPr>
          <a:xfrm>
            <a:off x="1858530" y="149633"/>
            <a:ext cx="5845493" cy="6558734"/>
            <a:chOff x="1858530" y="149633"/>
            <a:chExt cx="5845493" cy="6558734"/>
          </a:xfrm>
        </p:grpSpPr>
        <p:grpSp>
          <p:nvGrpSpPr>
            <p:cNvPr id="5" name="Group 4">
              <a:extLst>
                <a:ext uri="{FF2B5EF4-FFF2-40B4-BE49-F238E27FC236}">
                  <a16:creationId xmlns:a16="http://schemas.microsoft.com/office/drawing/2014/main" id="{ECF29635-12CC-D565-EBF9-4869FCF83D9C}"/>
                </a:ext>
              </a:extLst>
            </p:cNvPr>
            <p:cNvGrpSpPr/>
            <p:nvPr/>
          </p:nvGrpSpPr>
          <p:grpSpPr>
            <a:xfrm>
              <a:off x="1858530" y="149633"/>
              <a:ext cx="5845493" cy="6558734"/>
              <a:chOff x="1858530" y="149633"/>
              <a:chExt cx="5845493" cy="6558734"/>
            </a:xfrm>
          </p:grpSpPr>
          <p:pic>
            <p:nvPicPr>
              <p:cNvPr id="224" name="Google Shape;224;p12"/>
              <p:cNvPicPr preferRelativeResize="0"/>
              <p:nvPr/>
            </p:nvPicPr>
            <p:blipFill rotWithShape="1">
              <a:blip r:embed="rId3">
                <a:alphaModFix/>
              </a:blip>
              <a:srcRect l="32147" t="11824" r="31602" b="15868"/>
              <a:stretch/>
            </p:blipFill>
            <p:spPr>
              <a:xfrm>
                <a:off x="1858530" y="149633"/>
                <a:ext cx="5845493" cy="6558734"/>
              </a:xfrm>
              <a:prstGeom prst="rect">
                <a:avLst/>
              </a:prstGeom>
              <a:noFill/>
              <a:ln>
                <a:noFill/>
              </a:ln>
            </p:spPr>
          </p:pic>
          <p:sp>
            <p:nvSpPr>
              <p:cNvPr id="4" name="Rectangle 3">
                <a:extLst>
                  <a:ext uri="{FF2B5EF4-FFF2-40B4-BE49-F238E27FC236}">
                    <a16:creationId xmlns:a16="http://schemas.microsoft.com/office/drawing/2014/main" id="{67353180-3C2B-6312-69BE-3588D3A7DFC7}"/>
                  </a:ext>
                </a:extLst>
              </p:cNvPr>
              <p:cNvSpPr/>
              <p:nvPr/>
            </p:nvSpPr>
            <p:spPr>
              <a:xfrm>
                <a:off x="2138289" y="3671668"/>
                <a:ext cx="478301" cy="307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 name="TextBox 2">
              <a:extLst>
                <a:ext uri="{FF2B5EF4-FFF2-40B4-BE49-F238E27FC236}">
                  <a16:creationId xmlns:a16="http://schemas.microsoft.com/office/drawing/2014/main" id="{144BF6F3-0940-3E13-424E-6FA0267A3714}"/>
                </a:ext>
              </a:extLst>
            </p:cNvPr>
            <p:cNvSpPr txBox="1"/>
            <p:nvPr/>
          </p:nvSpPr>
          <p:spPr>
            <a:xfrm>
              <a:off x="2072530" y="3629464"/>
              <a:ext cx="1059983" cy="307777"/>
            </a:xfrm>
            <a:prstGeom prst="rect">
              <a:avLst/>
            </a:prstGeom>
            <a:noFill/>
          </p:spPr>
          <p:txBody>
            <a:bodyPr wrap="square" rtlCol="0">
              <a:spAutoFit/>
            </a:bodyPr>
            <a:lstStyle/>
            <a:p>
              <a:r>
                <a:rPr lang="es-ES_tradnl" b="1" dirty="0"/>
                <a:t>BORT</a:t>
              </a:r>
            </a:p>
          </p:txBody>
        </p:sp>
      </p:grpSp>
      <p:sp>
        <p:nvSpPr>
          <p:cNvPr id="225" name="Google Shape;225;p12"/>
          <p:cNvSpPr txBox="1"/>
          <p:nvPr/>
        </p:nvSpPr>
        <p:spPr>
          <a:xfrm>
            <a:off x="457200" y="273935"/>
            <a:ext cx="2901315" cy="133921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Branch Outbreak </a:t>
            </a:r>
          </a:p>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Response Team      </a:t>
            </a:r>
          </a:p>
          <a:p>
            <a:pPr marL="0" marR="0" lvl="0" indent="0" algn="l" rtl="0">
              <a:lnSpc>
                <a:spcPct val="107000"/>
              </a:lnSpc>
              <a:spcBef>
                <a:spcPts val="0"/>
              </a:spcBef>
              <a:spcAft>
                <a:spcPts val="0"/>
              </a:spcAft>
              <a:buNone/>
            </a:pPr>
            <a:r>
              <a:rPr lang="en-US" sz="2200" dirty="0">
                <a:solidFill>
                  <a:srgbClr val="A6A6A6"/>
                </a:solidFill>
                <a:latin typeface="Calibri"/>
                <a:ea typeface="Calibri"/>
                <a:cs typeface="Calibri"/>
                <a:sym typeface="Calibri"/>
              </a:rPr>
              <a:t>activity flowchart </a:t>
            </a:r>
            <a:endParaRPr dirty="0"/>
          </a:p>
          <a:p>
            <a:pPr marL="0" marR="0" lvl="0" indent="0" algn="l" rtl="0">
              <a:lnSpc>
                <a:spcPct val="107000"/>
              </a:lnSpc>
              <a:spcBef>
                <a:spcPts val="800"/>
              </a:spcBef>
              <a:spcAft>
                <a:spcPts val="0"/>
              </a:spcAft>
              <a:buNone/>
            </a:pPr>
            <a:r>
              <a:rPr lang="en-US" sz="2200" dirty="0">
                <a:solidFill>
                  <a:srgbClr val="FF0000"/>
                </a:solidFill>
                <a:latin typeface="Calibri"/>
                <a:ea typeface="Calibri"/>
                <a:cs typeface="Calibri"/>
                <a:sym typeface="Calibri"/>
              </a:rPr>
              <a:t>In cholera location, a general overview of risk</a:t>
            </a:r>
            <a:endParaRPr sz="1100" dirty="0">
              <a:solidFill>
                <a:srgbClr val="FF0000"/>
              </a:solidFill>
              <a:latin typeface="Calibri"/>
              <a:ea typeface="Calibri"/>
              <a:cs typeface="Calibri"/>
              <a:sym typeface="Calibri"/>
            </a:endParaRPr>
          </a:p>
        </p:txBody>
      </p:sp>
      <p:sp>
        <p:nvSpPr>
          <p:cNvPr id="226" name="Google Shape;226;p12"/>
          <p:cNvSpPr txBox="1"/>
          <p:nvPr/>
        </p:nvSpPr>
        <p:spPr>
          <a:xfrm>
            <a:off x="4572000" y="2079768"/>
            <a:ext cx="4419600" cy="1213161"/>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a:solidFill>
                  <a:schemeClr val="dk1"/>
                </a:solidFill>
                <a:latin typeface="Calibri"/>
                <a:ea typeface="Calibri"/>
                <a:cs typeface="Calibri"/>
                <a:sym typeface="Calibri"/>
              </a:rPr>
              <a:t>In case household and neighbours using same water source</a:t>
            </a:r>
            <a:endParaRPr/>
          </a:p>
          <a:p>
            <a:pPr marL="0" marR="0" lvl="0" indent="0" algn="l" rtl="0">
              <a:lnSpc>
                <a:spcPct val="107000"/>
              </a:lnSpc>
              <a:spcBef>
                <a:spcPts val="800"/>
              </a:spcBef>
              <a:spcAft>
                <a:spcPts val="0"/>
              </a:spcAft>
              <a:buNone/>
            </a:pPr>
            <a:endParaRPr sz="1100">
              <a:solidFill>
                <a:schemeClr val="dk1"/>
              </a:solidFill>
              <a:latin typeface="Calibri"/>
              <a:ea typeface="Calibri"/>
              <a:cs typeface="Calibri"/>
              <a:sym typeface="Calibri"/>
            </a:endParaRPr>
          </a:p>
        </p:txBody>
      </p:sp>
      <p:sp>
        <p:nvSpPr>
          <p:cNvPr id="227" name="Google Shape;227;p12"/>
          <p:cNvSpPr txBox="1"/>
          <p:nvPr/>
        </p:nvSpPr>
        <p:spPr>
          <a:xfrm>
            <a:off x="6038535" y="4986553"/>
            <a:ext cx="2087651" cy="379208"/>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a:solidFill>
                  <a:schemeClr val="dk1"/>
                </a:solidFill>
                <a:latin typeface="Calibri"/>
                <a:ea typeface="Calibri"/>
                <a:cs typeface="Calibri"/>
                <a:sym typeface="Calibri"/>
              </a:rPr>
              <a:t>Shared spaces</a:t>
            </a:r>
            <a:endParaRPr/>
          </a:p>
          <a:p>
            <a:pPr marL="0" marR="0" lvl="0" indent="0" algn="l" rtl="0">
              <a:lnSpc>
                <a:spcPct val="107000"/>
              </a:lnSpc>
              <a:spcBef>
                <a:spcPts val="800"/>
              </a:spcBef>
              <a:spcAft>
                <a:spcPts val="0"/>
              </a:spcAft>
              <a:buNone/>
            </a:pPr>
            <a:endParaRPr sz="1100">
              <a:solidFill>
                <a:schemeClr val="dk1"/>
              </a:solidFill>
              <a:latin typeface="Calibri"/>
              <a:ea typeface="Calibri"/>
              <a:cs typeface="Calibri"/>
              <a:sym typeface="Calibri"/>
            </a:endParaRPr>
          </a:p>
        </p:txBody>
      </p:sp>
      <p:grpSp>
        <p:nvGrpSpPr>
          <p:cNvPr id="228" name="Google Shape;228;p12"/>
          <p:cNvGrpSpPr/>
          <p:nvPr/>
        </p:nvGrpSpPr>
        <p:grpSpPr>
          <a:xfrm>
            <a:off x="7082360" y="3429000"/>
            <a:ext cx="1511732" cy="982626"/>
            <a:chOff x="5722306" y="3471572"/>
            <a:chExt cx="1511732" cy="982626"/>
          </a:xfrm>
        </p:grpSpPr>
        <p:sp>
          <p:nvSpPr>
            <p:cNvPr id="229" name="Google Shape;229;p12"/>
            <p:cNvSpPr/>
            <p:nvPr/>
          </p:nvSpPr>
          <p:spPr>
            <a:xfrm>
              <a:off x="5722306" y="3471572"/>
              <a:ext cx="1511732" cy="982626"/>
            </a:xfrm>
            <a:prstGeom prst="roundRect">
              <a:avLst>
                <a:gd name="adj" fmla="val 16667"/>
              </a:avLst>
            </a:prstGeom>
            <a:solidFill>
              <a:srgbClr val="DF653F">
                <a:alpha val="72941"/>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2"/>
            <p:cNvSpPr txBox="1"/>
            <p:nvPr/>
          </p:nvSpPr>
          <p:spPr>
            <a:xfrm>
              <a:off x="5770274" y="3519540"/>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3 Understanding cholera transmission </a:t>
              </a:r>
              <a:endParaRPr/>
            </a:p>
          </p:txBody>
        </p:sp>
      </p:grpSp>
      <p:pic>
        <p:nvPicPr>
          <p:cNvPr id="2" name="Picture 1" descr="A picture containing text, clipart&#10;&#10;Description automatically generated">
            <a:extLst>
              <a:ext uri="{FF2B5EF4-FFF2-40B4-BE49-F238E27FC236}">
                <a16:creationId xmlns:a16="http://schemas.microsoft.com/office/drawing/2014/main" id="{46B817A1-B234-4CED-1F3B-545F33BDA607}"/>
              </a:ext>
            </a:extLst>
          </p:cNvPr>
          <p:cNvPicPr>
            <a:picLocks noChangeAspect="1"/>
          </p:cNvPicPr>
          <p:nvPr/>
        </p:nvPicPr>
        <p:blipFill>
          <a:blip r:embed="rId4"/>
          <a:stretch>
            <a:fillRect/>
          </a:stretch>
        </p:blipFill>
        <p:spPr>
          <a:xfrm>
            <a:off x="113467" y="6336886"/>
            <a:ext cx="1355569" cy="4054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6"/>
                                        </p:tgtEl>
                                        <p:attrNameLst>
                                          <p:attrName>style.visibility</p:attrName>
                                        </p:attrNameLst>
                                      </p:cBhvr>
                                      <p:to>
                                        <p:strVal val="visible"/>
                                      </p:to>
                                    </p:set>
                                    <p:animEffect transition="in" filter="fade">
                                      <p:cBhvr>
                                        <p:cTn id="7" dur="500"/>
                                        <p:tgtEl>
                                          <p:spTgt spid="226"/>
                                        </p:tgtEl>
                                      </p:cBhvr>
                                    </p:animEffect>
                                  </p:childTnLst>
                                </p:cTn>
                              </p:par>
                              <p:par>
                                <p:cTn id="8" presetID="10" presetClass="entr" presetSubtype="0" fill="hold"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fade">
                                      <p:cBhvr>
                                        <p:cTn id="10" dur="500"/>
                                        <p:tgtEl>
                                          <p:spTgt spid="2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28"/>
                                        </p:tgtEl>
                                        <p:attrNameLst>
                                          <p:attrName>style.visibility</p:attrName>
                                        </p:attrNameLst>
                                      </p:cBhvr>
                                      <p:to>
                                        <p:strVal val="visible"/>
                                      </p:to>
                                    </p:set>
                                    <p:animEffect transition="in" filter="fade">
                                      <p:cBhvr>
                                        <p:cTn id="15" dur="5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13"/>
          <p:cNvPicPr preferRelativeResize="0"/>
          <p:nvPr/>
        </p:nvPicPr>
        <p:blipFill rotWithShape="1">
          <a:blip r:embed="rId3">
            <a:alphaModFix/>
          </a:blip>
          <a:srcRect l="21622" t="19858" r="25298" b="27267"/>
          <a:stretch/>
        </p:blipFill>
        <p:spPr>
          <a:xfrm>
            <a:off x="5077110" y="120950"/>
            <a:ext cx="3737599" cy="2094294"/>
          </a:xfrm>
          <a:prstGeom prst="rect">
            <a:avLst/>
          </a:prstGeom>
          <a:noFill/>
          <a:ln>
            <a:noFill/>
          </a:ln>
        </p:spPr>
      </p:pic>
      <p:sp>
        <p:nvSpPr>
          <p:cNvPr id="237" name="Google Shape;237;p13"/>
          <p:cNvSpPr txBox="1"/>
          <p:nvPr/>
        </p:nvSpPr>
        <p:spPr>
          <a:xfrm>
            <a:off x="457200" y="273935"/>
            <a:ext cx="2901315" cy="133921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Branch Outbreak </a:t>
            </a:r>
          </a:p>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Response Team      </a:t>
            </a:r>
          </a:p>
          <a:p>
            <a:pPr marL="0" marR="0" lvl="0" indent="0" algn="l" rtl="0">
              <a:lnSpc>
                <a:spcPct val="107000"/>
              </a:lnSpc>
              <a:spcBef>
                <a:spcPts val="0"/>
              </a:spcBef>
              <a:spcAft>
                <a:spcPts val="0"/>
              </a:spcAft>
              <a:buNone/>
            </a:pPr>
            <a:r>
              <a:rPr lang="en-US" sz="2200" dirty="0">
                <a:solidFill>
                  <a:srgbClr val="A6A6A6"/>
                </a:solidFill>
                <a:latin typeface="Calibri"/>
                <a:ea typeface="Calibri"/>
                <a:cs typeface="Calibri"/>
                <a:sym typeface="Calibri"/>
              </a:rPr>
              <a:t>activity flowchart</a:t>
            </a:r>
            <a:endParaRPr dirty="0"/>
          </a:p>
          <a:p>
            <a:pPr marL="0" marR="0" lvl="0" indent="0" algn="l" rtl="0">
              <a:lnSpc>
                <a:spcPct val="107000"/>
              </a:lnSpc>
              <a:spcBef>
                <a:spcPts val="800"/>
              </a:spcBef>
              <a:spcAft>
                <a:spcPts val="0"/>
              </a:spcAft>
              <a:buNone/>
            </a:pPr>
            <a:r>
              <a:rPr lang="en-US" sz="2200" dirty="0">
                <a:solidFill>
                  <a:srgbClr val="FF0000"/>
                </a:solidFill>
                <a:latin typeface="Calibri"/>
                <a:ea typeface="Calibri"/>
                <a:cs typeface="Calibri"/>
                <a:sym typeface="Calibri"/>
              </a:rPr>
              <a:t>Rapidly assessing risk</a:t>
            </a:r>
            <a:endParaRPr sz="1100" dirty="0">
              <a:solidFill>
                <a:srgbClr val="FF0000"/>
              </a:solidFill>
              <a:latin typeface="Calibri"/>
              <a:ea typeface="Calibri"/>
              <a:cs typeface="Calibri"/>
              <a:sym typeface="Calibri"/>
            </a:endParaRPr>
          </a:p>
        </p:txBody>
      </p:sp>
      <p:pic>
        <p:nvPicPr>
          <p:cNvPr id="238" name="Google Shape;238;p13"/>
          <p:cNvPicPr preferRelativeResize="0"/>
          <p:nvPr/>
        </p:nvPicPr>
        <p:blipFill rotWithShape="1">
          <a:blip r:embed="rId4">
            <a:alphaModFix/>
          </a:blip>
          <a:srcRect l="37912" t="14696" r="27175" b="17900"/>
          <a:stretch/>
        </p:blipFill>
        <p:spPr>
          <a:xfrm>
            <a:off x="997255" y="2612571"/>
            <a:ext cx="3282680" cy="3565072"/>
          </a:xfrm>
          <a:prstGeom prst="rect">
            <a:avLst/>
          </a:prstGeom>
          <a:noFill/>
          <a:ln>
            <a:noFill/>
          </a:ln>
        </p:spPr>
      </p:pic>
      <p:sp>
        <p:nvSpPr>
          <p:cNvPr id="239" name="Google Shape;239;p13"/>
          <p:cNvSpPr txBox="1"/>
          <p:nvPr/>
        </p:nvSpPr>
        <p:spPr>
          <a:xfrm>
            <a:off x="4422006" y="218310"/>
            <a:ext cx="1652224" cy="379208"/>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a:solidFill>
                  <a:schemeClr val="dk1"/>
                </a:solidFill>
                <a:latin typeface="Calibri"/>
                <a:ea typeface="Calibri"/>
                <a:cs typeface="Calibri"/>
                <a:sym typeface="Calibri"/>
              </a:rPr>
              <a:t>Households</a:t>
            </a:r>
            <a:endParaRPr/>
          </a:p>
          <a:p>
            <a:pPr marL="0" marR="0" lvl="0" indent="0" algn="l" rtl="0">
              <a:lnSpc>
                <a:spcPct val="107000"/>
              </a:lnSpc>
              <a:spcBef>
                <a:spcPts val="800"/>
              </a:spcBef>
              <a:spcAft>
                <a:spcPts val="0"/>
              </a:spcAft>
              <a:buNone/>
            </a:pPr>
            <a:endParaRPr sz="1100">
              <a:solidFill>
                <a:schemeClr val="dk1"/>
              </a:solidFill>
              <a:latin typeface="Calibri"/>
              <a:ea typeface="Calibri"/>
              <a:cs typeface="Calibri"/>
              <a:sym typeface="Calibri"/>
            </a:endParaRPr>
          </a:p>
        </p:txBody>
      </p:sp>
      <p:sp>
        <p:nvSpPr>
          <p:cNvPr id="240" name="Google Shape;240;p13"/>
          <p:cNvSpPr txBox="1"/>
          <p:nvPr/>
        </p:nvSpPr>
        <p:spPr>
          <a:xfrm>
            <a:off x="394292" y="3239396"/>
            <a:ext cx="2087651" cy="379208"/>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a:solidFill>
                  <a:schemeClr val="dk1"/>
                </a:solidFill>
                <a:latin typeface="Calibri"/>
                <a:ea typeface="Calibri"/>
                <a:cs typeface="Calibri"/>
                <a:sym typeface="Calibri"/>
              </a:rPr>
              <a:t>Shared spaces</a:t>
            </a:r>
            <a:endParaRPr/>
          </a:p>
          <a:p>
            <a:pPr marL="0" marR="0" lvl="0" indent="0" algn="l" rtl="0">
              <a:lnSpc>
                <a:spcPct val="107000"/>
              </a:lnSpc>
              <a:spcBef>
                <a:spcPts val="800"/>
              </a:spcBef>
              <a:spcAft>
                <a:spcPts val="0"/>
              </a:spcAft>
              <a:buNone/>
            </a:pPr>
            <a:endParaRPr sz="1100">
              <a:solidFill>
                <a:schemeClr val="dk1"/>
              </a:solidFill>
              <a:latin typeface="Calibri"/>
              <a:ea typeface="Calibri"/>
              <a:cs typeface="Calibri"/>
              <a:sym typeface="Calibri"/>
            </a:endParaRPr>
          </a:p>
        </p:txBody>
      </p:sp>
      <p:grpSp>
        <p:nvGrpSpPr>
          <p:cNvPr id="241" name="Google Shape;241;p13"/>
          <p:cNvGrpSpPr/>
          <p:nvPr/>
        </p:nvGrpSpPr>
        <p:grpSpPr>
          <a:xfrm>
            <a:off x="3931020" y="1747915"/>
            <a:ext cx="1511732" cy="982626"/>
            <a:chOff x="3718162" y="4628665"/>
            <a:chExt cx="1511732" cy="982626"/>
          </a:xfrm>
        </p:grpSpPr>
        <p:sp>
          <p:nvSpPr>
            <p:cNvPr id="242" name="Google Shape;242;p13"/>
            <p:cNvSpPr/>
            <p:nvPr/>
          </p:nvSpPr>
          <p:spPr>
            <a:xfrm>
              <a:off x="3718162" y="4628665"/>
              <a:ext cx="1511732" cy="982626"/>
            </a:xfrm>
            <a:prstGeom prst="roundRect">
              <a:avLst>
                <a:gd name="adj" fmla="val 16667"/>
              </a:avLst>
            </a:prstGeom>
            <a:solidFill>
              <a:srgbClr val="DA8F44">
                <a:alpha val="65490"/>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3"/>
            <p:cNvSpPr txBox="1"/>
            <p:nvPr/>
          </p:nvSpPr>
          <p:spPr>
            <a:xfrm>
              <a:off x="3766130" y="4676633"/>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4 Household risk and interruption (incl. high risk groups)</a:t>
              </a:r>
              <a:endParaRPr/>
            </a:p>
          </p:txBody>
        </p:sp>
      </p:grpSp>
      <p:grpSp>
        <p:nvGrpSpPr>
          <p:cNvPr id="244" name="Google Shape;244;p13"/>
          <p:cNvGrpSpPr/>
          <p:nvPr/>
        </p:nvGrpSpPr>
        <p:grpSpPr>
          <a:xfrm>
            <a:off x="4321244" y="5195017"/>
            <a:ext cx="1511732" cy="982626"/>
            <a:chOff x="1714019" y="3471572"/>
            <a:chExt cx="1511732" cy="982626"/>
          </a:xfrm>
        </p:grpSpPr>
        <p:sp>
          <p:nvSpPr>
            <p:cNvPr id="245" name="Google Shape;245;p13"/>
            <p:cNvSpPr/>
            <p:nvPr/>
          </p:nvSpPr>
          <p:spPr>
            <a:xfrm>
              <a:off x="1714019" y="3471572"/>
              <a:ext cx="1511732" cy="982626"/>
            </a:xfrm>
            <a:prstGeom prst="roundRect">
              <a:avLst>
                <a:gd name="adj" fmla="val 16667"/>
              </a:avLst>
            </a:prstGeom>
            <a:solidFill>
              <a:srgbClr val="F0E22E">
                <a:alpha val="57254"/>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3"/>
            <p:cNvSpPr txBox="1"/>
            <p:nvPr/>
          </p:nvSpPr>
          <p:spPr>
            <a:xfrm>
              <a:off x="1761987" y="3519540"/>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5 Community shared spaces (incl. high risk groups)</a:t>
              </a:r>
              <a:endParaRPr/>
            </a:p>
          </p:txBody>
        </p:sp>
      </p:grpSp>
      <p:pic>
        <p:nvPicPr>
          <p:cNvPr id="2" name="Picture 1" descr="A picture containing text, clipart&#10;&#10;Description automatically generated">
            <a:extLst>
              <a:ext uri="{FF2B5EF4-FFF2-40B4-BE49-F238E27FC236}">
                <a16:creationId xmlns:a16="http://schemas.microsoft.com/office/drawing/2014/main" id="{3E19A870-E97B-59EA-39BC-31C3E0521521}"/>
              </a:ext>
            </a:extLst>
          </p:cNvPr>
          <p:cNvPicPr>
            <a:picLocks noChangeAspect="1"/>
          </p:cNvPicPr>
          <p:nvPr/>
        </p:nvPicPr>
        <p:blipFill>
          <a:blip r:embed="rId5"/>
          <a:stretch>
            <a:fillRect/>
          </a:stretch>
        </p:blipFill>
        <p:spPr>
          <a:xfrm>
            <a:off x="113467" y="6336886"/>
            <a:ext cx="1355569" cy="4054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9"/>
                                        </p:tgtEl>
                                        <p:attrNameLst>
                                          <p:attrName>style.visibility</p:attrName>
                                        </p:attrNameLst>
                                      </p:cBhvr>
                                      <p:to>
                                        <p:strVal val="visible"/>
                                      </p:to>
                                    </p:set>
                                    <p:animEffect transition="in" filter="fade">
                                      <p:cBhvr>
                                        <p:cTn id="7" dur="500"/>
                                        <p:tgtEl>
                                          <p:spTgt spid="239"/>
                                        </p:tgtEl>
                                      </p:cBhvr>
                                    </p:animEffect>
                                  </p:childTnLst>
                                </p:cTn>
                              </p:par>
                              <p:par>
                                <p:cTn id="8" presetID="10" presetClass="entr" presetSubtype="0" fill="hold" nodeType="withEffect">
                                  <p:stCondLst>
                                    <p:cond delay="0"/>
                                  </p:stCondLst>
                                  <p:childTnLst>
                                    <p:set>
                                      <p:cBhvr>
                                        <p:cTn id="9" dur="1" fill="hold">
                                          <p:stCondLst>
                                            <p:cond delay="0"/>
                                          </p:stCondLst>
                                        </p:cTn>
                                        <p:tgtEl>
                                          <p:spTgt spid="236"/>
                                        </p:tgtEl>
                                        <p:attrNameLst>
                                          <p:attrName>style.visibility</p:attrName>
                                        </p:attrNameLst>
                                      </p:cBhvr>
                                      <p:to>
                                        <p:strVal val="visible"/>
                                      </p:to>
                                    </p:set>
                                    <p:animEffect transition="in" filter="fade">
                                      <p:cBhvr>
                                        <p:cTn id="10" dur="3000"/>
                                        <p:tgtEl>
                                          <p:spTgt spid="23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0"/>
                                        </p:tgtEl>
                                        <p:attrNameLst>
                                          <p:attrName>style.visibility</p:attrName>
                                        </p:attrNameLst>
                                      </p:cBhvr>
                                      <p:to>
                                        <p:strVal val="visible"/>
                                      </p:to>
                                    </p:set>
                                    <p:animEffect transition="in" filter="fade">
                                      <p:cBhvr>
                                        <p:cTn id="15" dur="500"/>
                                        <p:tgtEl>
                                          <p:spTgt spid="240"/>
                                        </p:tgtEl>
                                      </p:cBhvr>
                                    </p:animEffect>
                                  </p:childTnLst>
                                </p:cTn>
                              </p:par>
                              <p:par>
                                <p:cTn id="16" presetID="10" presetClass="entr" presetSubtype="0" fill="hold" nodeType="withEffect">
                                  <p:stCondLst>
                                    <p:cond delay="0"/>
                                  </p:stCondLst>
                                  <p:childTnLst>
                                    <p:set>
                                      <p:cBhvr>
                                        <p:cTn id="17" dur="1" fill="hold">
                                          <p:stCondLst>
                                            <p:cond delay="0"/>
                                          </p:stCondLst>
                                        </p:cTn>
                                        <p:tgtEl>
                                          <p:spTgt spid="238"/>
                                        </p:tgtEl>
                                        <p:attrNameLst>
                                          <p:attrName>style.visibility</p:attrName>
                                        </p:attrNameLst>
                                      </p:cBhvr>
                                      <p:to>
                                        <p:strVal val="visible"/>
                                      </p:to>
                                    </p:set>
                                    <p:animEffect transition="in" filter="fade">
                                      <p:cBhvr>
                                        <p:cTn id="18" dur="3000"/>
                                        <p:tgtEl>
                                          <p:spTgt spid="2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41"/>
                                        </p:tgtEl>
                                        <p:attrNameLst>
                                          <p:attrName>style.visibility</p:attrName>
                                        </p:attrNameLst>
                                      </p:cBhvr>
                                      <p:to>
                                        <p:strVal val="visible"/>
                                      </p:to>
                                    </p:set>
                                    <p:animEffect transition="in" filter="fade">
                                      <p:cBhvr>
                                        <p:cTn id="23" dur="500"/>
                                        <p:tgtEl>
                                          <p:spTgt spid="24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44"/>
                                        </p:tgtEl>
                                        <p:attrNameLst>
                                          <p:attrName>style.visibility</p:attrName>
                                        </p:attrNameLst>
                                      </p:cBhvr>
                                      <p:to>
                                        <p:strVal val="visible"/>
                                      </p:to>
                                    </p:set>
                                    <p:animEffect transition="in" filter="fade">
                                      <p:cBhvr>
                                        <p:cTn id="28" dur="5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252" name="Google Shape;252;p14"/>
          <p:cNvPicPr preferRelativeResize="0"/>
          <p:nvPr/>
        </p:nvPicPr>
        <p:blipFill rotWithShape="1">
          <a:blip r:embed="rId3">
            <a:alphaModFix/>
          </a:blip>
          <a:srcRect l="70239" t="12193" r="6346" b="16696"/>
          <a:stretch/>
        </p:blipFill>
        <p:spPr>
          <a:xfrm>
            <a:off x="1537470" y="1999698"/>
            <a:ext cx="2683601" cy="4584367"/>
          </a:xfrm>
          <a:prstGeom prst="rect">
            <a:avLst/>
          </a:prstGeom>
          <a:noFill/>
          <a:ln>
            <a:noFill/>
          </a:ln>
        </p:spPr>
      </p:pic>
      <p:sp>
        <p:nvSpPr>
          <p:cNvPr id="253" name="Google Shape;253;p14"/>
          <p:cNvSpPr txBox="1"/>
          <p:nvPr/>
        </p:nvSpPr>
        <p:spPr>
          <a:xfrm>
            <a:off x="457200" y="273935"/>
            <a:ext cx="3064329" cy="133921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Branch Outbreak </a:t>
            </a:r>
          </a:p>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Response Team      </a:t>
            </a:r>
          </a:p>
          <a:p>
            <a:pPr marL="0" marR="0" lvl="0" indent="0" algn="l" rtl="0">
              <a:lnSpc>
                <a:spcPct val="107000"/>
              </a:lnSpc>
              <a:spcBef>
                <a:spcPts val="0"/>
              </a:spcBef>
              <a:spcAft>
                <a:spcPts val="0"/>
              </a:spcAft>
              <a:buNone/>
            </a:pPr>
            <a:r>
              <a:rPr lang="en-US" sz="2200" dirty="0">
                <a:solidFill>
                  <a:srgbClr val="A6A6A6"/>
                </a:solidFill>
                <a:latin typeface="Calibri"/>
                <a:ea typeface="Calibri"/>
                <a:cs typeface="Calibri"/>
                <a:sym typeface="Calibri"/>
              </a:rPr>
              <a:t>activity flowchart </a:t>
            </a:r>
            <a:endParaRPr dirty="0"/>
          </a:p>
          <a:p>
            <a:pPr marL="0" marR="0" lvl="0" indent="0" algn="l" rtl="0">
              <a:lnSpc>
                <a:spcPct val="107000"/>
              </a:lnSpc>
              <a:spcBef>
                <a:spcPts val="800"/>
              </a:spcBef>
              <a:spcAft>
                <a:spcPts val="0"/>
              </a:spcAft>
              <a:buNone/>
            </a:pPr>
            <a:r>
              <a:rPr lang="en-US" sz="2200" dirty="0">
                <a:solidFill>
                  <a:srgbClr val="FF0000"/>
                </a:solidFill>
                <a:latin typeface="Calibri"/>
                <a:ea typeface="Calibri"/>
                <a:cs typeface="Calibri"/>
                <a:sym typeface="Calibri"/>
              </a:rPr>
              <a:t>Interrupting transmission</a:t>
            </a:r>
            <a:endParaRPr dirty="0"/>
          </a:p>
          <a:p>
            <a:pPr marL="0" marR="0" lvl="0" indent="0" algn="l" rtl="0">
              <a:lnSpc>
                <a:spcPct val="107000"/>
              </a:lnSpc>
              <a:spcBef>
                <a:spcPts val="800"/>
              </a:spcBef>
              <a:spcAft>
                <a:spcPts val="0"/>
              </a:spcAft>
              <a:buNone/>
            </a:pPr>
            <a:endParaRPr sz="1100" dirty="0">
              <a:solidFill>
                <a:schemeClr val="dk1"/>
              </a:solidFill>
              <a:latin typeface="Calibri"/>
              <a:ea typeface="Calibri"/>
              <a:cs typeface="Calibri"/>
              <a:sym typeface="Calibri"/>
            </a:endParaRPr>
          </a:p>
        </p:txBody>
      </p:sp>
      <p:pic>
        <p:nvPicPr>
          <p:cNvPr id="254" name="Google Shape;254;p14"/>
          <p:cNvPicPr preferRelativeResize="0"/>
          <p:nvPr/>
        </p:nvPicPr>
        <p:blipFill rotWithShape="1">
          <a:blip r:embed="rId4">
            <a:alphaModFix/>
          </a:blip>
          <a:srcRect l="62639" t="17160" r="10648" b="28889"/>
          <a:stretch/>
        </p:blipFill>
        <p:spPr>
          <a:xfrm>
            <a:off x="5518741" y="218310"/>
            <a:ext cx="2164024" cy="2458436"/>
          </a:xfrm>
          <a:prstGeom prst="rect">
            <a:avLst/>
          </a:prstGeom>
          <a:noFill/>
          <a:ln>
            <a:noFill/>
          </a:ln>
        </p:spPr>
      </p:pic>
      <p:sp>
        <p:nvSpPr>
          <p:cNvPr id="255" name="Google Shape;255;p14"/>
          <p:cNvSpPr txBox="1"/>
          <p:nvPr/>
        </p:nvSpPr>
        <p:spPr>
          <a:xfrm>
            <a:off x="4422006" y="218310"/>
            <a:ext cx="1652224" cy="379208"/>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a:solidFill>
                  <a:schemeClr val="dk1"/>
                </a:solidFill>
                <a:latin typeface="Calibri"/>
                <a:ea typeface="Calibri"/>
                <a:cs typeface="Calibri"/>
                <a:sym typeface="Calibri"/>
              </a:rPr>
              <a:t>Households</a:t>
            </a:r>
            <a:endParaRPr/>
          </a:p>
          <a:p>
            <a:pPr marL="0" marR="0" lvl="0" indent="0" algn="l" rtl="0">
              <a:lnSpc>
                <a:spcPct val="107000"/>
              </a:lnSpc>
              <a:spcBef>
                <a:spcPts val="800"/>
              </a:spcBef>
              <a:spcAft>
                <a:spcPts val="0"/>
              </a:spcAft>
              <a:buNone/>
            </a:pPr>
            <a:endParaRPr sz="1100">
              <a:solidFill>
                <a:schemeClr val="dk1"/>
              </a:solidFill>
              <a:latin typeface="Calibri"/>
              <a:ea typeface="Calibri"/>
              <a:cs typeface="Calibri"/>
              <a:sym typeface="Calibri"/>
            </a:endParaRPr>
          </a:p>
        </p:txBody>
      </p:sp>
      <p:sp>
        <p:nvSpPr>
          <p:cNvPr id="256" name="Google Shape;256;p14"/>
          <p:cNvSpPr txBox="1"/>
          <p:nvPr/>
        </p:nvSpPr>
        <p:spPr>
          <a:xfrm>
            <a:off x="514035" y="2787338"/>
            <a:ext cx="1853608" cy="379208"/>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a:solidFill>
                  <a:schemeClr val="dk1"/>
                </a:solidFill>
                <a:latin typeface="Calibri"/>
                <a:ea typeface="Calibri"/>
                <a:cs typeface="Calibri"/>
                <a:sym typeface="Calibri"/>
              </a:rPr>
              <a:t>Shared spaces</a:t>
            </a:r>
            <a:endParaRPr/>
          </a:p>
          <a:p>
            <a:pPr marL="0" marR="0" lvl="0" indent="0" algn="l" rtl="0">
              <a:lnSpc>
                <a:spcPct val="107000"/>
              </a:lnSpc>
              <a:spcBef>
                <a:spcPts val="800"/>
              </a:spcBef>
              <a:spcAft>
                <a:spcPts val="0"/>
              </a:spcAft>
              <a:buNone/>
            </a:pPr>
            <a:endParaRPr sz="1100">
              <a:solidFill>
                <a:schemeClr val="dk1"/>
              </a:solidFill>
              <a:latin typeface="Calibri"/>
              <a:ea typeface="Calibri"/>
              <a:cs typeface="Calibri"/>
              <a:sym typeface="Calibri"/>
            </a:endParaRPr>
          </a:p>
        </p:txBody>
      </p:sp>
      <p:grpSp>
        <p:nvGrpSpPr>
          <p:cNvPr id="257" name="Google Shape;257;p14"/>
          <p:cNvGrpSpPr/>
          <p:nvPr/>
        </p:nvGrpSpPr>
        <p:grpSpPr>
          <a:xfrm>
            <a:off x="3931020" y="1747915"/>
            <a:ext cx="1511732" cy="982626"/>
            <a:chOff x="3718162" y="4628665"/>
            <a:chExt cx="1511732" cy="982626"/>
          </a:xfrm>
        </p:grpSpPr>
        <p:sp>
          <p:nvSpPr>
            <p:cNvPr id="258" name="Google Shape;258;p14"/>
            <p:cNvSpPr/>
            <p:nvPr/>
          </p:nvSpPr>
          <p:spPr>
            <a:xfrm>
              <a:off x="3718162" y="4628665"/>
              <a:ext cx="1511732" cy="982626"/>
            </a:xfrm>
            <a:prstGeom prst="roundRect">
              <a:avLst>
                <a:gd name="adj" fmla="val 16667"/>
              </a:avLst>
            </a:prstGeom>
            <a:solidFill>
              <a:srgbClr val="DA8F44">
                <a:alpha val="65490"/>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4"/>
            <p:cNvSpPr txBox="1"/>
            <p:nvPr/>
          </p:nvSpPr>
          <p:spPr>
            <a:xfrm>
              <a:off x="3766130" y="4676633"/>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4 Household risk and interruption (incl. high risk groups)</a:t>
              </a:r>
              <a:endParaRPr/>
            </a:p>
          </p:txBody>
        </p:sp>
      </p:grpSp>
      <p:grpSp>
        <p:nvGrpSpPr>
          <p:cNvPr id="260" name="Google Shape;260;p14"/>
          <p:cNvGrpSpPr/>
          <p:nvPr/>
        </p:nvGrpSpPr>
        <p:grpSpPr>
          <a:xfrm>
            <a:off x="4321244" y="5195017"/>
            <a:ext cx="1511732" cy="982626"/>
            <a:chOff x="1714019" y="3471572"/>
            <a:chExt cx="1511732" cy="982626"/>
          </a:xfrm>
        </p:grpSpPr>
        <p:sp>
          <p:nvSpPr>
            <p:cNvPr id="261" name="Google Shape;261;p14"/>
            <p:cNvSpPr/>
            <p:nvPr/>
          </p:nvSpPr>
          <p:spPr>
            <a:xfrm>
              <a:off x="1714019" y="3471572"/>
              <a:ext cx="1511732" cy="982626"/>
            </a:xfrm>
            <a:prstGeom prst="roundRect">
              <a:avLst>
                <a:gd name="adj" fmla="val 16667"/>
              </a:avLst>
            </a:prstGeom>
            <a:solidFill>
              <a:srgbClr val="F0E22E">
                <a:alpha val="57254"/>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4"/>
            <p:cNvSpPr txBox="1"/>
            <p:nvPr/>
          </p:nvSpPr>
          <p:spPr>
            <a:xfrm>
              <a:off x="1761987" y="3519540"/>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5 Community shared spaces (incl. high risk groups)</a:t>
              </a:r>
              <a:endParaRPr/>
            </a:p>
          </p:txBody>
        </p:sp>
      </p:grpSp>
      <p:pic>
        <p:nvPicPr>
          <p:cNvPr id="2" name="Picture 1" descr="A picture containing text, clipart&#10;&#10;Description automatically generated">
            <a:extLst>
              <a:ext uri="{FF2B5EF4-FFF2-40B4-BE49-F238E27FC236}">
                <a16:creationId xmlns:a16="http://schemas.microsoft.com/office/drawing/2014/main" id="{7EBDA2C4-ABC2-030C-106B-54A3967CE4FD}"/>
              </a:ext>
            </a:extLst>
          </p:cNvPr>
          <p:cNvPicPr>
            <a:picLocks noChangeAspect="1"/>
          </p:cNvPicPr>
          <p:nvPr/>
        </p:nvPicPr>
        <p:blipFill>
          <a:blip r:embed="rId5"/>
          <a:stretch>
            <a:fillRect/>
          </a:stretch>
        </p:blipFill>
        <p:spPr>
          <a:xfrm>
            <a:off x="113467" y="6336886"/>
            <a:ext cx="1355569" cy="4054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500"/>
                                        <p:tgtEl>
                                          <p:spTgt spid="255"/>
                                        </p:tgtEl>
                                      </p:cBhvr>
                                    </p:animEffect>
                                  </p:childTnLst>
                                </p:cTn>
                              </p:par>
                              <p:par>
                                <p:cTn id="8" presetID="10" presetClass="entr" presetSubtype="0" fill="hold" nodeType="withEffect">
                                  <p:stCondLst>
                                    <p:cond delay="0"/>
                                  </p:stCondLst>
                                  <p:childTnLst>
                                    <p:set>
                                      <p:cBhvr>
                                        <p:cTn id="9" dur="1" fill="hold">
                                          <p:stCondLst>
                                            <p:cond delay="0"/>
                                          </p:stCondLst>
                                        </p:cTn>
                                        <p:tgtEl>
                                          <p:spTgt spid="254"/>
                                        </p:tgtEl>
                                        <p:attrNameLst>
                                          <p:attrName>style.visibility</p:attrName>
                                        </p:attrNameLst>
                                      </p:cBhvr>
                                      <p:to>
                                        <p:strVal val="visible"/>
                                      </p:to>
                                    </p:set>
                                    <p:animEffect transition="in" filter="fade">
                                      <p:cBhvr>
                                        <p:cTn id="10" dur="3000"/>
                                        <p:tgtEl>
                                          <p:spTgt spid="25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56"/>
                                        </p:tgtEl>
                                        <p:attrNameLst>
                                          <p:attrName>style.visibility</p:attrName>
                                        </p:attrNameLst>
                                      </p:cBhvr>
                                      <p:to>
                                        <p:strVal val="visible"/>
                                      </p:to>
                                    </p:set>
                                    <p:animEffect transition="in" filter="fade">
                                      <p:cBhvr>
                                        <p:cTn id="15" dur="500"/>
                                        <p:tgtEl>
                                          <p:spTgt spid="256"/>
                                        </p:tgtEl>
                                      </p:cBhvr>
                                    </p:animEffect>
                                  </p:childTnLst>
                                </p:cTn>
                              </p:par>
                              <p:par>
                                <p:cTn id="16" presetID="10" presetClass="entr" presetSubtype="0" fill="hold" nodeType="withEffect">
                                  <p:stCondLst>
                                    <p:cond delay="0"/>
                                  </p:stCondLst>
                                  <p:childTnLst>
                                    <p:set>
                                      <p:cBhvr>
                                        <p:cTn id="17" dur="1" fill="hold">
                                          <p:stCondLst>
                                            <p:cond delay="0"/>
                                          </p:stCondLst>
                                        </p:cTn>
                                        <p:tgtEl>
                                          <p:spTgt spid="252"/>
                                        </p:tgtEl>
                                        <p:attrNameLst>
                                          <p:attrName>style.visibility</p:attrName>
                                        </p:attrNameLst>
                                      </p:cBhvr>
                                      <p:to>
                                        <p:strVal val="visible"/>
                                      </p:to>
                                    </p:set>
                                    <p:animEffect transition="in" filter="fade">
                                      <p:cBhvr>
                                        <p:cTn id="18" dur="3000"/>
                                        <p:tgtEl>
                                          <p:spTgt spid="25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7"/>
                                        </p:tgtEl>
                                        <p:attrNameLst>
                                          <p:attrName>style.visibility</p:attrName>
                                        </p:attrNameLst>
                                      </p:cBhvr>
                                      <p:to>
                                        <p:strVal val="visible"/>
                                      </p:to>
                                    </p:set>
                                    <p:animEffect transition="in" filter="fade">
                                      <p:cBhvr>
                                        <p:cTn id="23" dur="500"/>
                                        <p:tgtEl>
                                          <p:spTgt spid="25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60"/>
                                        </p:tgtEl>
                                        <p:attrNameLst>
                                          <p:attrName>style.visibility</p:attrName>
                                        </p:attrNameLst>
                                      </p:cBhvr>
                                      <p:to>
                                        <p:strVal val="visible"/>
                                      </p:to>
                                    </p:set>
                                    <p:animEffect transition="in" filter="fade">
                                      <p:cBhvr>
                                        <p:cTn id="28" dur="500"/>
                                        <p:tgtEl>
                                          <p:spTgt spid="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15"/>
          <p:cNvSpPr txBox="1"/>
          <p:nvPr/>
        </p:nvSpPr>
        <p:spPr>
          <a:xfrm>
            <a:off x="457199" y="273935"/>
            <a:ext cx="3347357" cy="133921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Branch Outbreak </a:t>
            </a:r>
          </a:p>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Response Team      </a:t>
            </a:r>
          </a:p>
          <a:p>
            <a:pPr marL="0" marR="0" lvl="0" indent="0" algn="l" rtl="0">
              <a:lnSpc>
                <a:spcPct val="107000"/>
              </a:lnSpc>
              <a:spcBef>
                <a:spcPts val="0"/>
              </a:spcBef>
              <a:spcAft>
                <a:spcPts val="0"/>
              </a:spcAft>
              <a:buNone/>
            </a:pPr>
            <a:r>
              <a:rPr lang="en-US" sz="2200" dirty="0">
                <a:solidFill>
                  <a:srgbClr val="A6A6A6"/>
                </a:solidFill>
                <a:latin typeface="Calibri"/>
                <a:ea typeface="Calibri"/>
                <a:cs typeface="Calibri"/>
                <a:sym typeface="Calibri"/>
              </a:rPr>
              <a:t>activity flowchart </a:t>
            </a:r>
            <a:endParaRPr dirty="0"/>
          </a:p>
          <a:p>
            <a:pPr marL="0" marR="0" lvl="0" indent="0" algn="l" rtl="0">
              <a:lnSpc>
                <a:spcPct val="107000"/>
              </a:lnSpc>
              <a:spcBef>
                <a:spcPts val="800"/>
              </a:spcBef>
              <a:spcAft>
                <a:spcPts val="0"/>
              </a:spcAft>
              <a:buNone/>
            </a:pPr>
            <a:r>
              <a:rPr lang="en-US" sz="2200" dirty="0">
                <a:solidFill>
                  <a:srgbClr val="FF0000"/>
                </a:solidFill>
                <a:latin typeface="Calibri"/>
                <a:ea typeface="Calibri"/>
                <a:cs typeface="Calibri"/>
                <a:sym typeface="Calibri"/>
              </a:rPr>
              <a:t>Leaving protections behind</a:t>
            </a:r>
            <a:endParaRPr dirty="0"/>
          </a:p>
          <a:p>
            <a:pPr marL="0" marR="0" lvl="0" indent="0" algn="l" rtl="0">
              <a:lnSpc>
                <a:spcPct val="107000"/>
              </a:lnSpc>
              <a:spcBef>
                <a:spcPts val="800"/>
              </a:spcBef>
              <a:spcAft>
                <a:spcPts val="0"/>
              </a:spcAft>
              <a:buNone/>
            </a:pPr>
            <a:endParaRPr sz="1100" dirty="0">
              <a:solidFill>
                <a:schemeClr val="dk1"/>
              </a:solidFill>
              <a:latin typeface="Calibri"/>
              <a:ea typeface="Calibri"/>
              <a:cs typeface="Calibri"/>
              <a:sym typeface="Calibri"/>
            </a:endParaRPr>
          </a:p>
        </p:txBody>
      </p:sp>
      <p:sp>
        <p:nvSpPr>
          <p:cNvPr id="269" name="Google Shape;269;p15"/>
          <p:cNvSpPr txBox="1"/>
          <p:nvPr/>
        </p:nvSpPr>
        <p:spPr>
          <a:xfrm>
            <a:off x="5075149" y="1542121"/>
            <a:ext cx="1652224" cy="379208"/>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a:solidFill>
                  <a:schemeClr val="dk1"/>
                </a:solidFill>
                <a:latin typeface="Calibri"/>
                <a:ea typeface="Calibri"/>
                <a:cs typeface="Calibri"/>
                <a:sym typeface="Calibri"/>
              </a:rPr>
              <a:t>Households</a:t>
            </a:r>
            <a:endParaRPr/>
          </a:p>
          <a:p>
            <a:pPr marL="0" marR="0" lvl="0" indent="0" algn="l" rtl="0">
              <a:lnSpc>
                <a:spcPct val="107000"/>
              </a:lnSpc>
              <a:spcBef>
                <a:spcPts val="800"/>
              </a:spcBef>
              <a:spcAft>
                <a:spcPts val="0"/>
              </a:spcAft>
              <a:buNone/>
            </a:pPr>
            <a:endParaRPr sz="1100">
              <a:solidFill>
                <a:schemeClr val="dk1"/>
              </a:solidFill>
              <a:latin typeface="Calibri"/>
              <a:ea typeface="Calibri"/>
              <a:cs typeface="Calibri"/>
              <a:sym typeface="Calibri"/>
            </a:endParaRPr>
          </a:p>
        </p:txBody>
      </p:sp>
      <p:sp>
        <p:nvSpPr>
          <p:cNvPr id="270" name="Google Shape;270;p15"/>
          <p:cNvSpPr txBox="1"/>
          <p:nvPr/>
        </p:nvSpPr>
        <p:spPr>
          <a:xfrm>
            <a:off x="1506470" y="4855624"/>
            <a:ext cx="1853608" cy="379208"/>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a:solidFill>
                  <a:schemeClr val="dk1"/>
                </a:solidFill>
                <a:latin typeface="Calibri"/>
                <a:ea typeface="Calibri"/>
                <a:cs typeface="Calibri"/>
                <a:sym typeface="Calibri"/>
              </a:rPr>
              <a:t>Shared spaces</a:t>
            </a:r>
            <a:endParaRPr/>
          </a:p>
          <a:p>
            <a:pPr marL="0" marR="0" lvl="0" indent="0" algn="l" rtl="0">
              <a:lnSpc>
                <a:spcPct val="107000"/>
              </a:lnSpc>
              <a:spcBef>
                <a:spcPts val="800"/>
              </a:spcBef>
              <a:spcAft>
                <a:spcPts val="0"/>
              </a:spcAft>
              <a:buNone/>
            </a:pPr>
            <a:endParaRPr sz="1100">
              <a:solidFill>
                <a:schemeClr val="dk1"/>
              </a:solidFill>
              <a:latin typeface="Calibri"/>
              <a:ea typeface="Calibri"/>
              <a:cs typeface="Calibri"/>
              <a:sym typeface="Calibri"/>
            </a:endParaRPr>
          </a:p>
        </p:txBody>
      </p:sp>
      <p:pic>
        <p:nvPicPr>
          <p:cNvPr id="271" name="Google Shape;271;p15" descr="Diagram&#10;&#10;Description automatically generated"/>
          <p:cNvPicPr preferRelativeResize="0"/>
          <p:nvPr/>
        </p:nvPicPr>
        <p:blipFill rotWithShape="1">
          <a:blip r:embed="rId3">
            <a:alphaModFix/>
          </a:blip>
          <a:srcRect/>
          <a:stretch/>
        </p:blipFill>
        <p:spPr>
          <a:xfrm>
            <a:off x="3298373" y="1921329"/>
            <a:ext cx="4572000" cy="4572000"/>
          </a:xfrm>
          <a:prstGeom prst="rect">
            <a:avLst/>
          </a:prstGeom>
          <a:noFill/>
          <a:ln>
            <a:noFill/>
          </a:ln>
        </p:spPr>
      </p:pic>
      <p:sp>
        <p:nvSpPr>
          <p:cNvPr id="272" name="Google Shape;272;p15"/>
          <p:cNvSpPr txBox="1"/>
          <p:nvPr/>
        </p:nvSpPr>
        <p:spPr>
          <a:xfrm>
            <a:off x="5421085" y="3525594"/>
            <a:ext cx="3156857" cy="518449"/>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a:solidFill>
                  <a:schemeClr val="dk1"/>
                </a:solidFill>
                <a:latin typeface="Calibri"/>
                <a:ea typeface="Calibri"/>
                <a:cs typeface="Calibri"/>
                <a:sym typeface="Calibri"/>
              </a:rPr>
              <a:t>+ replenishment systems and responsibilities</a:t>
            </a:r>
            <a:endParaRPr/>
          </a:p>
        </p:txBody>
      </p:sp>
      <p:grpSp>
        <p:nvGrpSpPr>
          <p:cNvPr id="273" name="Google Shape;273;p15"/>
          <p:cNvGrpSpPr/>
          <p:nvPr/>
        </p:nvGrpSpPr>
        <p:grpSpPr>
          <a:xfrm>
            <a:off x="1786641" y="3373115"/>
            <a:ext cx="1511732" cy="982626"/>
            <a:chOff x="1714019" y="1157387"/>
            <a:chExt cx="1511732" cy="982626"/>
          </a:xfrm>
        </p:grpSpPr>
        <p:sp>
          <p:nvSpPr>
            <p:cNvPr id="274" name="Google Shape;274;p15"/>
            <p:cNvSpPr/>
            <p:nvPr/>
          </p:nvSpPr>
          <p:spPr>
            <a:xfrm>
              <a:off x="1714019" y="1157387"/>
              <a:ext cx="1511732" cy="982626"/>
            </a:xfrm>
            <a:prstGeom prst="roundRect">
              <a:avLst>
                <a:gd name="adj" fmla="val 16667"/>
              </a:avLst>
            </a:prstGeom>
            <a:solidFill>
              <a:srgbClr val="86E935">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5"/>
            <p:cNvSpPr txBox="1"/>
            <p:nvPr/>
          </p:nvSpPr>
          <p:spPr>
            <a:xfrm>
              <a:off x="1761987" y="1205355"/>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6 Sustaining reduced risk of transmission </a:t>
              </a:r>
              <a:endParaRPr/>
            </a:p>
          </p:txBody>
        </p:sp>
      </p:grpSp>
      <p:pic>
        <p:nvPicPr>
          <p:cNvPr id="2" name="Picture 1" descr="A picture containing text, clipart&#10;&#10;Description automatically generated">
            <a:extLst>
              <a:ext uri="{FF2B5EF4-FFF2-40B4-BE49-F238E27FC236}">
                <a16:creationId xmlns:a16="http://schemas.microsoft.com/office/drawing/2014/main" id="{E4F831CA-C8EF-8852-2BF3-38E0D6EAF3F8}"/>
              </a:ext>
            </a:extLst>
          </p:cNvPr>
          <p:cNvPicPr>
            <a:picLocks noChangeAspect="1"/>
          </p:cNvPicPr>
          <p:nvPr/>
        </p:nvPicPr>
        <p:blipFill>
          <a:blip r:embed="rId4"/>
          <a:stretch>
            <a:fillRect/>
          </a:stretch>
        </p:blipFill>
        <p:spPr>
          <a:xfrm>
            <a:off x="113467" y="6336886"/>
            <a:ext cx="1355569" cy="4054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p:cTn id="7" dur="3000"/>
                                        <p:tgtEl>
                                          <p:spTgt spid="271"/>
                                        </p:tgtEl>
                                      </p:cBhvr>
                                    </p:animEffect>
                                  </p:childTnLst>
                                </p:cTn>
                              </p:par>
                              <p:par>
                                <p:cTn id="8" presetID="10" presetClass="entr" presetSubtype="0" fill="hold" nodeType="withEffect">
                                  <p:stCondLst>
                                    <p:cond delay="0"/>
                                  </p:stCondLst>
                                  <p:childTnLst>
                                    <p:set>
                                      <p:cBhvr>
                                        <p:cTn id="9" dur="1" fill="hold">
                                          <p:stCondLst>
                                            <p:cond delay="0"/>
                                          </p:stCondLst>
                                        </p:cTn>
                                        <p:tgtEl>
                                          <p:spTgt spid="269"/>
                                        </p:tgtEl>
                                        <p:attrNameLst>
                                          <p:attrName>style.visibility</p:attrName>
                                        </p:attrNameLst>
                                      </p:cBhvr>
                                      <p:to>
                                        <p:strVal val="visible"/>
                                      </p:to>
                                    </p:set>
                                    <p:animEffect transition="in" filter="fade">
                                      <p:cBhvr>
                                        <p:cTn id="10" dur="500"/>
                                        <p:tgtEl>
                                          <p:spTgt spid="269"/>
                                        </p:tgtEl>
                                      </p:cBhvr>
                                    </p:animEffect>
                                  </p:childTnLst>
                                </p:cTn>
                              </p:par>
                              <p:par>
                                <p:cTn id="11" presetID="10" presetClass="entr" presetSubtype="0" fill="hold" nodeType="withEffect">
                                  <p:stCondLst>
                                    <p:cond delay="0"/>
                                  </p:stCondLst>
                                  <p:childTnLst>
                                    <p:set>
                                      <p:cBhvr>
                                        <p:cTn id="12" dur="1" fill="hold">
                                          <p:stCondLst>
                                            <p:cond delay="0"/>
                                          </p:stCondLst>
                                        </p:cTn>
                                        <p:tgtEl>
                                          <p:spTgt spid="270"/>
                                        </p:tgtEl>
                                        <p:attrNameLst>
                                          <p:attrName>style.visibility</p:attrName>
                                        </p:attrNameLst>
                                      </p:cBhvr>
                                      <p:to>
                                        <p:strVal val="visible"/>
                                      </p:to>
                                    </p:set>
                                    <p:animEffect transition="in" filter="fade">
                                      <p:cBhvr>
                                        <p:cTn id="13" dur="500"/>
                                        <p:tgtEl>
                                          <p:spTgt spid="270"/>
                                        </p:tgtEl>
                                      </p:cBhvr>
                                    </p:animEffect>
                                  </p:childTnLst>
                                </p:cTn>
                              </p:par>
                              <p:par>
                                <p:cTn id="14" presetID="10" presetClass="entr" presetSubtype="0" fill="hold" nodeType="withEffect">
                                  <p:stCondLst>
                                    <p:cond delay="0"/>
                                  </p:stCondLst>
                                  <p:childTnLst>
                                    <p:set>
                                      <p:cBhvr>
                                        <p:cTn id="15" dur="1" fill="hold">
                                          <p:stCondLst>
                                            <p:cond delay="0"/>
                                          </p:stCondLst>
                                        </p:cTn>
                                        <p:tgtEl>
                                          <p:spTgt spid="272"/>
                                        </p:tgtEl>
                                        <p:attrNameLst>
                                          <p:attrName>style.visibility</p:attrName>
                                        </p:attrNameLst>
                                      </p:cBhvr>
                                      <p:to>
                                        <p:strVal val="visible"/>
                                      </p:to>
                                    </p:set>
                                    <p:animEffect transition="in" filter="fade">
                                      <p:cBhvr>
                                        <p:cTn id="16" dur="500"/>
                                        <p:tgtEl>
                                          <p:spTgt spid="27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3"/>
                                        </p:tgtEl>
                                        <p:attrNameLst>
                                          <p:attrName>style.visibility</p:attrName>
                                        </p:attrNameLst>
                                      </p:cBhvr>
                                      <p:to>
                                        <p:strVal val="visible"/>
                                      </p:to>
                                    </p:set>
                                    <p:animEffect transition="in" filter="fade">
                                      <p:cBhvr>
                                        <p:cTn id="21" dur="500"/>
                                        <p:tgtEl>
                                          <p:spTgt spid="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6"/>
          <p:cNvSpPr txBox="1"/>
          <p:nvPr/>
        </p:nvSpPr>
        <p:spPr>
          <a:xfrm>
            <a:off x="457199" y="273935"/>
            <a:ext cx="3347357" cy="133921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Branch Outbreak </a:t>
            </a:r>
          </a:p>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Response Team      </a:t>
            </a:r>
          </a:p>
          <a:p>
            <a:pPr marL="0" marR="0" lvl="0" indent="0" algn="l" rtl="0">
              <a:lnSpc>
                <a:spcPct val="107000"/>
              </a:lnSpc>
              <a:spcBef>
                <a:spcPts val="0"/>
              </a:spcBef>
              <a:spcAft>
                <a:spcPts val="0"/>
              </a:spcAft>
              <a:buNone/>
            </a:pPr>
            <a:r>
              <a:rPr lang="en-US" sz="2200" dirty="0">
                <a:solidFill>
                  <a:srgbClr val="A6A6A6"/>
                </a:solidFill>
                <a:latin typeface="Calibri"/>
                <a:ea typeface="Calibri"/>
                <a:cs typeface="Calibri"/>
                <a:sym typeface="Calibri"/>
              </a:rPr>
              <a:t>Course structure</a:t>
            </a:r>
            <a:endParaRPr sz="1100" dirty="0">
              <a:solidFill>
                <a:schemeClr val="dk1"/>
              </a:solidFill>
              <a:latin typeface="Calibri"/>
              <a:ea typeface="Calibri"/>
              <a:cs typeface="Calibri"/>
              <a:sym typeface="Calibri"/>
            </a:endParaRPr>
          </a:p>
        </p:txBody>
      </p:sp>
      <p:grpSp>
        <p:nvGrpSpPr>
          <p:cNvPr id="282" name="Google Shape;282;p16"/>
          <p:cNvGrpSpPr/>
          <p:nvPr/>
        </p:nvGrpSpPr>
        <p:grpSpPr>
          <a:xfrm>
            <a:off x="1909961" y="623501"/>
            <a:ext cx="5520019" cy="5610997"/>
            <a:chOff x="1714019" y="294"/>
            <a:chExt cx="5520019" cy="5610997"/>
          </a:xfrm>
        </p:grpSpPr>
        <p:sp>
          <p:nvSpPr>
            <p:cNvPr id="283" name="Google Shape;283;p16"/>
            <p:cNvSpPr/>
            <p:nvPr/>
          </p:nvSpPr>
          <p:spPr>
            <a:xfrm>
              <a:off x="3718162" y="294"/>
              <a:ext cx="1511732" cy="982626"/>
            </a:xfrm>
            <a:prstGeom prst="roundRect">
              <a:avLst>
                <a:gd name="adj" fmla="val 16667"/>
              </a:avLst>
            </a:prstGeom>
            <a:solidFill>
              <a:schemeClr val="lt1">
                <a:alpha val="89803"/>
              </a:schemeClr>
            </a:solidFill>
            <a:ln w="254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6"/>
            <p:cNvSpPr txBox="1"/>
            <p:nvPr/>
          </p:nvSpPr>
          <p:spPr>
            <a:xfrm>
              <a:off x="3766130" y="48262"/>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1 Overview - Rationale and Role of the Branch Transmission Interruption Team</a:t>
              </a:r>
              <a:endParaRPr/>
            </a:p>
          </p:txBody>
        </p:sp>
        <p:sp>
          <p:nvSpPr>
            <p:cNvPr id="285" name="Google Shape;285;p16"/>
            <p:cNvSpPr/>
            <p:nvPr/>
          </p:nvSpPr>
          <p:spPr>
            <a:xfrm>
              <a:off x="2159843" y="491607"/>
              <a:ext cx="4628371" cy="4628371"/>
            </a:xfrm>
            <a:custGeom>
              <a:avLst/>
              <a:gdLst/>
              <a:ahLst/>
              <a:cxnLst/>
              <a:rect l="l" t="t" r="r" b="b"/>
              <a:pathLst>
                <a:path w="120000" h="120000" extrusionOk="0">
                  <a:moveTo>
                    <a:pt x="84523" y="5240"/>
                  </a:moveTo>
                  <a:lnTo>
                    <a:pt x="84523" y="5240"/>
                  </a:lnTo>
                  <a:cubicBezTo>
                    <a:pt x="89434" y="7439"/>
                    <a:pt x="94027" y="10289"/>
                    <a:pt x="98178" y="13713"/>
                  </a:cubicBezTo>
                </a:path>
              </a:pathLst>
            </a:custGeom>
            <a:noFill/>
            <a:ln w="9525" cap="flat" cmpd="sng">
              <a:solidFill>
                <a:srgbClr val="B74C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6"/>
            <p:cNvSpPr/>
            <p:nvPr/>
          </p:nvSpPr>
          <p:spPr>
            <a:xfrm>
              <a:off x="5722306" y="1157387"/>
              <a:ext cx="1511732" cy="982626"/>
            </a:xfrm>
            <a:prstGeom prst="roundRect">
              <a:avLst>
                <a:gd name="adj" fmla="val 16667"/>
              </a:avLst>
            </a:prstGeom>
            <a:solidFill>
              <a:srgbClr val="EA4E34">
                <a:alpha val="81960"/>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6"/>
            <p:cNvSpPr txBox="1"/>
            <p:nvPr/>
          </p:nvSpPr>
          <p:spPr>
            <a:xfrm>
              <a:off x="5770274" y="1205355"/>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2</a:t>
              </a:r>
              <a:endParaRPr/>
            </a:p>
            <a:p>
              <a:pPr marL="0" marR="0" lvl="0" indent="0" algn="ctr" rtl="0">
                <a:lnSpc>
                  <a:spcPct val="90000"/>
                </a:lnSpc>
                <a:spcBef>
                  <a:spcPts val="385"/>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Response triggers and healthcare settings </a:t>
              </a:r>
              <a:endParaRPr/>
            </a:p>
          </p:txBody>
        </p:sp>
        <p:sp>
          <p:nvSpPr>
            <p:cNvPr id="288" name="Google Shape;288;p16"/>
            <p:cNvSpPr/>
            <p:nvPr/>
          </p:nvSpPr>
          <p:spPr>
            <a:xfrm>
              <a:off x="2159843" y="491607"/>
              <a:ext cx="4628371" cy="4628371"/>
            </a:xfrm>
            <a:custGeom>
              <a:avLst/>
              <a:gdLst/>
              <a:ahLst/>
              <a:cxnLst/>
              <a:rect l="l" t="t" r="r" b="b"/>
              <a:pathLst>
                <a:path w="120000" h="120000" extrusionOk="0">
                  <a:moveTo>
                    <a:pt x="119065" y="49451"/>
                  </a:moveTo>
                  <a:lnTo>
                    <a:pt x="119065" y="49451"/>
                  </a:lnTo>
                  <a:cubicBezTo>
                    <a:pt x="120311" y="56429"/>
                    <a:pt x="120311" y="63572"/>
                    <a:pt x="119065" y="70550"/>
                  </a:cubicBezTo>
                </a:path>
              </a:pathLst>
            </a:custGeom>
            <a:noFill/>
            <a:ln w="9525" cap="flat" cmpd="sng">
              <a:solidFill>
                <a:srgbClr val="BE62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6"/>
            <p:cNvSpPr/>
            <p:nvPr/>
          </p:nvSpPr>
          <p:spPr>
            <a:xfrm>
              <a:off x="5722306" y="3471572"/>
              <a:ext cx="1511732" cy="982626"/>
            </a:xfrm>
            <a:prstGeom prst="roundRect">
              <a:avLst>
                <a:gd name="adj" fmla="val 16667"/>
              </a:avLst>
            </a:prstGeom>
            <a:solidFill>
              <a:srgbClr val="DF653F">
                <a:alpha val="72941"/>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6"/>
            <p:cNvSpPr txBox="1"/>
            <p:nvPr/>
          </p:nvSpPr>
          <p:spPr>
            <a:xfrm>
              <a:off x="5770274" y="3519540"/>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3 Understanding cholera transmission </a:t>
              </a:r>
              <a:endParaRPr/>
            </a:p>
          </p:txBody>
        </p:sp>
        <p:sp>
          <p:nvSpPr>
            <p:cNvPr id="291" name="Google Shape;291;p16"/>
            <p:cNvSpPr/>
            <p:nvPr/>
          </p:nvSpPr>
          <p:spPr>
            <a:xfrm>
              <a:off x="2159843" y="491607"/>
              <a:ext cx="4628371" cy="4628371"/>
            </a:xfrm>
            <a:custGeom>
              <a:avLst/>
              <a:gdLst/>
              <a:ahLst/>
              <a:cxnLst/>
              <a:rect l="l" t="t" r="r" b="b"/>
              <a:pathLst>
                <a:path w="120000" h="120000" extrusionOk="0">
                  <a:moveTo>
                    <a:pt x="98178" y="106286"/>
                  </a:moveTo>
                  <a:cubicBezTo>
                    <a:pt x="94027" y="109710"/>
                    <a:pt x="89434" y="112560"/>
                    <a:pt x="84523" y="114759"/>
                  </a:cubicBezTo>
                </a:path>
              </a:pathLst>
            </a:custGeom>
            <a:noFill/>
            <a:ln w="9525" cap="flat" cmpd="sng">
              <a:solidFill>
                <a:srgbClr val="C67B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6"/>
            <p:cNvSpPr/>
            <p:nvPr/>
          </p:nvSpPr>
          <p:spPr>
            <a:xfrm>
              <a:off x="3718162" y="4628665"/>
              <a:ext cx="1511732" cy="982626"/>
            </a:xfrm>
            <a:prstGeom prst="roundRect">
              <a:avLst>
                <a:gd name="adj" fmla="val 16667"/>
              </a:avLst>
            </a:prstGeom>
            <a:solidFill>
              <a:srgbClr val="DA8F44">
                <a:alpha val="65490"/>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6"/>
            <p:cNvSpPr txBox="1"/>
            <p:nvPr/>
          </p:nvSpPr>
          <p:spPr>
            <a:xfrm>
              <a:off x="3766130" y="4676633"/>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4 Household risk and interruption (incl. high risk groups)</a:t>
              </a:r>
              <a:endParaRPr/>
            </a:p>
          </p:txBody>
        </p:sp>
        <p:sp>
          <p:nvSpPr>
            <p:cNvPr id="294" name="Google Shape;294;p16"/>
            <p:cNvSpPr/>
            <p:nvPr/>
          </p:nvSpPr>
          <p:spPr>
            <a:xfrm>
              <a:off x="2159843" y="491607"/>
              <a:ext cx="4628371" cy="4628371"/>
            </a:xfrm>
            <a:custGeom>
              <a:avLst/>
              <a:gdLst/>
              <a:ahLst/>
              <a:cxnLst/>
              <a:rect l="l" t="t" r="r" b="b"/>
              <a:pathLst>
                <a:path w="120000" h="120000" extrusionOk="0">
                  <a:moveTo>
                    <a:pt x="35477" y="114760"/>
                  </a:moveTo>
                  <a:lnTo>
                    <a:pt x="35477" y="114760"/>
                  </a:lnTo>
                  <a:cubicBezTo>
                    <a:pt x="30566" y="112561"/>
                    <a:pt x="25973" y="109711"/>
                    <a:pt x="21822" y="106287"/>
                  </a:cubicBezTo>
                </a:path>
              </a:pathLst>
            </a:custGeom>
            <a:noFill/>
            <a:ln w="9525" cap="flat" cmpd="sng">
              <a:solidFill>
                <a:srgbClr val="CF93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6"/>
            <p:cNvSpPr/>
            <p:nvPr/>
          </p:nvSpPr>
          <p:spPr>
            <a:xfrm>
              <a:off x="1714019" y="3471572"/>
              <a:ext cx="1511732" cy="982626"/>
            </a:xfrm>
            <a:prstGeom prst="roundRect">
              <a:avLst>
                <a:gd name="adj" fmla="val 16667"/>
              </a:avLst>
            </a:prstGeom>
            <a:solidFill>
              <a:srgbClr val="F0E22E">
                <a:alpha val="57254"/>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6"/>
            <p:cNvSpPr txBox="1"/>
            <p:nvPr/>
          </p:nvSpPr>
          <p:spPr>
            <a:xfrm>
              <a:off x="1761987" y="3519540"/>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5 Community shared spaces (incl. high risk groups)</a:t>
              </a:r>
              <a:endParaRPr/>
            </a:p>
          </p:txBody>
        </p:sp>
        <p:sp>
          <p:nvSpPr>
            <p:cNvPr id="297" name="Google Shape;297;p16"/>
            <p:cNvSpPr/>
            <p:nvPr/>
          </p:nvSpPr>
          <p:spPr>
            <a:xfrm>
              <a:off x="2159843" y="491607"/>
              <a:ext cx="4628371" cy="4628371"/>
            </a:xfrm>
            <a:custGeom>
              <a:avLst/>
              <a:gdLst/>
              <a:ahLst/>
              <a:cxnLst/>
              <a:rect l="l" t="t" r="r" b="b"/>
              <a:pathLst>
                <a:path w="120000" h="120000" extrusionOk="0">
                  <a:moveTo>
                    <a:pt x="935" y="70549"/>
                  </a:moveTo>
                  <a:cubicBezTo>
                    <a:pt x="-311" y="63571"/>
                    <a:pt x="-311" y="56428"/>
                    <a:pt x="935" y="49450"/>
                  </a:cubicBezTo>
                </a:path>
              </a:pathLst>
            </a:custGeom>
            <a:noFill/>
            <a:ln w="9525" cap="flat" cmpd="sng">
              <a:solidFill>
                <a:srgbClr val="D8A9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6"/>
            <p:cNvSpPr/>
            <p:nvPr/>
          </p:nvSpPr>
          <p:spPr>
            <a:xfrm>
              <a:off x="1714019" y="1157387"/>
              <a:ext cx="1511732" cy="982626"/>
            </a:xfrm>
            <a:prstGeom prst="roundRect">
              <a:avLst>
                <a:gd name="adj" fmla="val 16667"/>
              </a:avLst>
            </a:prstGeom>
            <a:solidFill>
              <a:srgbClr val="86E935">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6"/>
            <p:cNvSpPr txBox="1"/>
            <p:nvPr/>
          </p:nvSpPr>
          <p:spPr>
            <a:xfrm>
              <a:off x="1761987" y="1205355"/>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6 Sustaining reduced risk of transmission </a:t>
              </a:r>
              <a:endParaRPr/>
            </a:p>
          </p:txBody>
        </p:sp>
        <p:sp>
          <p:nvSpPr>
            <p:cNvPr id="300" name="Google Shape;300;p16"/>
            <p:cNvSpPr/>
            <p:nvPr/>
          </p:nvSpPr>
          <p:spPr>
            <a:xfrm>
              <a:off x="2159843" y="491607"/>
              <a:ext cx="4628371" cy="4628371"/>
            </a:xfrm>
            <a:custGeom>
              <a:avLst/>
              <a:gdLst/>
              <a:ahLst/>
              <a:cxnLst/>
              <a:rect l="l" t="t" r="r" b="b"/>
              <a:pathLst>
                <a:path w="120000" h="120000" extrusionOk="0">
                  <a:moveTo>
                    <a:pt x="21822" y="13714"/>
                  </a:moveTo>
                  <a:lnTo>
                    <a:pt x="21822" y="13714"/>
                  </a:lnTo>
                  <a:cubicBezTo>
                    <a:pt x="25973" y="10290"/>
                    <a:pt x="30566" y="7440"/>
                    <a:pt x="35477" y="5241"/>
                  </a:cubicBezTo>
                </a:path>
              </a:pathLst>
            </a:custGeom>
            <a:noFill/>
            <a:ln w="9525" cap="flat" cmpd="sng">
              <a:solidFill>
                <a:srgbClr val="E2C1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Picture 1" descr="A picture containing text, clipart&#10;&#10;Description automatically generated">
            <a:extLst>
              <a:ext uri="{FF2B5EF4-FFF2-40B4-BE49-F238E27FC236}">
                <a16:creationId xmlns:a16="http://schemas.microsoft.com/office/drawing/2014/main" id="{B4F37BE0-2542-2F75-5166-C32BA3625EAB}"/>
              </a:ext>
            </a:extLst>
          </p:cNvPr>
          <p:cNvPicPr>
            <a:picLocks noChangeAspect="1"/>
          </p:cNvPicPr>
          <p:nvPr/>
        </p:nvPicPr>
        <p:blipFill>
          <a:blip r:embed="rId3"/>
          <a:stretch>
            <a:fillRect/>
          </a:stretch>
        </p:blipFill>
        <p:spPr>
          <a:xfrm>
            <a:off x="113467" y="6336886"/>
            <a:ext cx="1355569" cy="40544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4"/>
        <p:cNvGrpSpPr/>
        <p:nvPr/>
      </p:nvGrpSpPr>
      <p:grpSpPr>
        <a:xfrm>
          <a:off x="0" y="0"/>
          <a:ext cx="0" cy="0"/>
          <a:chOff x="0" y="0"/>
          <a:chExt cx="0" cy="0"/>
        </a:xfrm>
      </p:grpSpPr>
      <p:sp>
        <p:nvSpPr>
          <p:cNvPr id="305" name="Google Shape;305;p17"/>
          <p:cNvSpPr/>
          <p:nvPr/>
        </p:nvSpPr>
        <p:spPr>
          <a:xfrm>
            <a:off x="346544" y="450222"/>
            <a:ext cx="3136890" cy="3603164"/>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06" name="Google Shape;306;p17"/>
          <p:cNvSpPr txBox="1">
            <a:spLocks noGrp="1"/>
          </p:cNvSpPr>
          <p:nvPr>
            <p:ph type="title"/>
          </p:nvPr>
        </p:nvSpPr>
        <p:spPr>
          <a:xfrm>
            <a:off x="581025" y="762000"/>
            <a:ext cx="2696979" cy="301843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FFFFFF"/>
              </a:buClr>
              <a:buSzPts val="2800"/>
              <a:buFont typeface="Calibri"/>
              <a:buNone/>
            </a:pPr>
            <a:r>
              <a:rPr lang="en-US" sz="2800">
                <a:solidFill>
                  <a:srgbClr val="FFFFFF"/>
                </a:solidFill>
              </a:rPr>
              <a:t>Government and Country Analysis: Linking with Government Health Staff and volunteers</a:t>
            </a:r>
            <a:endParaRPr/>
          </a:p>
        </p:txBody>
      </p:sp>
      <p:sp>
        <p:nvSpPr>
          <p:cNvPr id="307" name="Google Shape;307;p17"/>
          <p:cNvSpPr/>
          <p:nvPr/>
        </p:nvSpPr>
        <p:spPr>
          <a:xfrm>
            <a:off x="3608127" y="450221"/>
            <a:ext cx="3674942" cy="5948858"/>
          </a:xfrm>
          <a:prstGeom prst="rect">
            <a:avLst/>
          </a:prstGeom>
          <a:solidFill>
            <a:srgbClr val="7F7F7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D8D8D8"/>
              </a:solidFill>
              <a:latin typeface="Calibri"/>
              <a:ea typeface="Calibri"/>
              <a:cs typeface="Calibri"/>
              <a:sym typeface="Calibri"/>
            </a:endParaRPr>
          </a:p>
        </p:txBody>
      </p:sp>
      <p:sp>
        <p:nvSpPr>
          <p:cNvPr id="308" name="Google Shape;308;p17"/>
          <p:cNvSpPr txBox="1">
            <a:spLocks noGrp="1"/>
          </p:cNvSpPr>
          <p:nvPr>
            <p:ph type="body" idx="1"/>
          </p:nvPr>
        </p:nvSpPr>
        <p:spPr>
          <a:xfrm>
            <a:off x="3944694" y="909143"/>
            <a:ext cx="3005685" cy="502958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900"/>
              <a:buNone/>
            </a:pPr>
            <a:r>
              <a:rPr lang="en-US" sz="1900" b="1"/>
              <a:t>To be designed by the NS in coordination with the Training development team.</a:t>
            </a:r>
            <a:endParaRPr/>
          </a:p>
          <a:p>
            <a:pPr marL="0" lvl="0" indent="0" algn="l" rtl="0">
              <a:lnSpc>
                <a:spcPct val="90000"/>
              </a:lnSpc>
              <a:spcBef>
                <a:spcPts val="380"/>
              </a:spcBef>
              <a:spcAft>
                <a:spcPts val="0"/>
              </a:spcAft>
              <a:buClr>
                <a:schemeClr val="dk1"/>
              </a:buClr>
              <a:buSzPts val="1900"/>
              <a:buNone/>
            </a:pPr>
            <a:endParaRPr sz="1900" b="1"/>
          </a:p>
          <a:p>
            <a:pPr marL="0" lvl="0" indent="0" algn="l" rtl="0">
              <a:lnSpc>
                <a:spcPct val="90000"/>
              </a:lnSpc>
              <a:spcBef>
                <a:spcPts val="380"/>
              </a:spcBef>
              <a:spcAft>
                <a:spcPts val="0"/>
              </a:spcAft>
              <a:buClr>
                <a:schemeClr val="dk1"/>
              </a:buClr>
              <a:buSzPts val="1900"/>
              <a:buNone/>
            </a:pPr>
            <a:r>
              <a:rPr lang="en-US" sz="1900"/>
              <a:t>A presentation should be given to government of  the capacity the NS is putting in place, what it can respond to and how it responds. Discussions should then be held as to how this would fit with what already exists. This slide should describe whatever is agreed with government. Use extra slide if necessary.</a:t>
            </a:r>
            <a:endParaRPr/>
          </a:p>
          <a:p>
            <a:pPr marL="0" lvl="0" indent="0" algn="l" rtl="0">
              <a:lnSpc>
                <a:spcPct val="90000"/>
              </a:lnSpc>
              <a:spcBef>
                <a:spcPts val="380"/>
              </a:spcBef>
              <a:spcAft>
                <a:spcPts val="0"/>
              </a:spcAft>
              <a:buClr>
                <a:schemeClr val="dk1"/>
              </a:buClr>
              <a:buSzPts val="1900"/>
              <a:buNone/>
            </a:pPr>
            <a:endParaRPr sz="1900"/>
          </a:p>
        </p:txBody>
      </p:sp>
      <p:sp>
        <p:nvSpPr>
          <p:cNvPr id="309" name="Google Shape;309;p17"/>
          <p:cNvSpPr/>
          <p:nvPr/>
        </p:nvSpPr>
        <p:spPr>
          <a:xfrm>
            <a:off x="7406899" y="450221"/>
            <a:ext cx="1401025" cy="360316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11" name="Google Shape;311;p17"/>
          <p:cNvSpPr/>
          <p:nvPr/>
        </p:nvSpPr>
        <p:spPr>
          <a:xfrm>
            <a:off x="7405309" y="4214253"/>
            <a:ext cx="1401025" cy="2173848"/>
          </a:xfrm>
          <a:prstGeom prst="rect">
            <a:avLst/>
          </a:prstGeom>
          <a:solidFill>
            <a:srgbClr val="A5A5A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2" name="Picture 1" descr="A picture containing text, clipart&#10;&#10;Description automatically generated">
            <a:extLst>
              <a:ext uri="{FF2B5EF4-FFF2-40B4-BE49-F238E27FC236}">
                <a16:creationId xmlns:a16="http://schemas.microsoft.com/office/drawing/2014/main" id="{438AADF0-4C83-2D4C-1D8A-48EF5AD166A2}"/>
              </a:ext>
            </a:extLst>
          </p:cNvPr>
          <p:cNvPicPr>
            <a:picLocks noChangeAspect="1"/>
          </p:cNvPicPr>
          <p:nvPr/>
        </p:nvPicPr>
        <p:blipFill>
          <a:blip r:embed="rId3"/>
          <a:stretch>
            <a:fillRect/>
          </a:stretch>
        </p:blipFill>
        <p:spPr>
          <a:xfrm>
            <a:off x="113467" y="6336886"/>
            <a:ext cx="1355569" cy="40544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3600"/>
              <a:buFont typeface="Calibri"/>
              <a:buNone/>
            </a:pPr>
            <a:r>
              <a:rPr lang="en-US" sz="3600"/>
              <a:t>Overall purpose</a:t>
            </a:r>
            <a:endParaRPr/>
          </a:p>
        </p:txBody>
      </p:sp>
      <p:sp>
        <p:nvSpPr>
          <p:cNvPr id="104" name="Google Shape;104;p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600"/>
              <a:buNone/>
            </a:pPr>
            <a:r>
              <a:rPr lang="en-US" sz="2600"/>
              <a:t>To convey the importance of cholera as a disease of health risk and economic disruption, and the rationale behind a response team aimed at interrupting cholera transmission in resource poor environments.</a:t>
            </a:r>
            <a:endParaRPr/>
          </a:p>
        </p:txBody>
      </p:sp>
      <p:sp>
        <p:nvSpPr>
          <p:cNvPr id="106" name="Google Shape;106;p2"/>
          <p:cNvSpPr txBox="1"/>
          <p:nvPr/>
        </p:nvSpPr>
        <p:spPr>
          <a:xfrm>
            <a:off x="467544" y="823672"/>
            <a:ext cx="8229600" cy="5197616"/>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Clr>
                <a:schemeClr val="dk1"/>
              </a:buClr>
              <a:buSzPts val="2400"/>
              <a:buFont typeface="Arial"/>
              <a:buNone/>
            </a:pPr>
            <a:endParaRPr sz="2400" b="0" i="0" u="none" strike="noStrike" cap="none">
              <a:solidFill>
                <a:schemeClr val="dk1"/>
              </a:solidFill>
              <a:latin typeface="Calibri"/>
              <a:ea typeface="Calibri"/>
              <a:cs typeface="Calibri"/>
              <a:sym typeface="Calibri"/>
            </a:endParaRPr>
          </a:p>
          <a:p>
            <a:pPr marL="0" marR="0" lvl="0" indent="0" algn="just" rtl="0">
              <a:spcBef>
                <a:spcPts val="480"/>
              </a:spcBef>
              <a:spcAft>
                <a:spcPts val="0"/>
              </a:spcAft>
              <a:buClr>
                <a:schemeClr val="dk1"/>
              </a:buClr>
              <a:buSzPts val="2400"/>
              <a:buFont typeface="Arial"/>
              <a:buNone/>
            </a:pPr>
            <a:endParaRPr sz="2400" b="0" i="0" u="none" strike="noStrike" cap="none">
              <a:solidFill>
                <a:schemeClr val="dk1"/>
              </a:solidFill>
              <a:latin typeface="Calibri"/>
              <a:ea typeface="Calibri"/>
              <a:cs typeface="Calibri"/>
              <a:sym typeface="Calibri"/>
            </a:endParaRPr>
          </a:p>
          <a:p>
            <a:pPr marL="0" marR="0" lvl="0" indent="0" algn="just" rtl="0">
              <a:spcBef>
                <a:spcPts val="480"/>
              </a:spcBef>
              <a:spcAft>
                <a:spcPts val="0"/>
              </a:spcAft>
              <a:buClr>
                <a:schemeClr val="dk1"/>
              </a:buClr>
              <a:buSzPts val="2400"/>
              <a:buFont typeface="Arial"/>
              <a:buNone/>
            </a:pPr>
            <a:endParaRPr sz="2400" b="0" i="0" u="none" strike="noStrike" cap="none">
              <a:solidFill>
                <a:schemeClr val="dk1"/>
              </a:solidFill>
              <a:latin typeface="Calibri"/>
              <a:ea typeface="Calibri"/>
              <a:cs typeface="Calibri"/>
              <a:sym typeface="Calibri"/>
            </a:endParaRPr>
          </a:p>
          <a:p>
            <a:pPr marL="0" marR="0" lvl="0" indent="0" algn="just" rtl="0">
              <a:spcBef>
                <a:spcPts val="480"/>
              </a:spcBef>
              <a:spcAft>
                <a:spcPts val="0"/>
              </a:spcAft>
              <a:buClr>
                <a:schemeClr val="dk1"/>
              </a:buClr>
              <a:buSzPts val="2400"/>
              <a:buFont typeface="Arial"/>
              <a:buNone/>
            </a:pPr>
            <a:r>
              <a:rPr lang="en-US" sz="2400" b="0" i="0" u="none" strike="noStrike" cap="none">
                <a:solidFill>
                  <a:schemeClr val="dk1"/>
                </a:solidFill>
                <a:latin typeface="Calibri"/>
                <a:ea typeface="Calibri"/>
                <a:cs typeface="Calibri"/>
                <a:sym typeface="Calibri"/>
              </a:rPr>
              <a:t> </a:t>
            </a:r>
            <a:endParaRPr/>
          </a:p>
        </p:txBody>
      </p:sp>
      <p:pic>
        <p:nvPicPr>
          <p:cNvPr id="3" name="Picture 2" descr="A picture containing text, clipart&#10;&#10;Description automatically generated">
            <a:extLst>
              <a:ext uri="{FF2B5EF4-FFF2-40B4-BE49-F238E27FC236}">
                <a16:creationId xmlns:a16="http://schemas.microsoft.com/office/drawing/2014/main" id="{34C8B986-55BB-55DA-9221-9FA13292561F}"/>
              </a:ext>
            </a:extLst>
          </p:cNvPr>
          <p:cNvPicPr>
            <a:picLocks noChangeAspect="1"/>
          </p:cNvPicPr>
          <p:nvPr/>
        </p:nvPicPr>
        <p:blipFill>
          <a:blip r:embed="rId3"/>
          <a:stretch>
            <a:fillRect/>
          </a:stretch>
        </p:blipFill>
        <p:spPr>
          <a:xfrm>
            <a:off x="113467" y="6336886"/>
            <a:ext cx="1355569" cy="40544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3600"/>
              <a:buFont typeface="Calibri"/>
              <a:buNone/>
            </a:pPr>
            <a:r>
              <a:rPr lang="en-US" sz="3600"/>
              <a:t>Objectives</a:t>
            </a:r>
            <a:endParaRPr/>
          </a:p>
        </p:txBody>
      </p:sp>
      <p:sp>
        <p:nvSpPr>
          <p:cNvPr id="113" name="Google Shape;113;p3"/>
          <p:cNvSpPr txBox="1">
            <a:spLocks noGrp="1"/>
          </p:cNvSpPr>
          <p:nvPr>
            <p:ph type="body" idx="1"/>
          </p:nvPr>
        </p:nvSpPr>
        <p:spPr>
          <a:xfrm>
            <a:off x="457200" y="1314450"/>
            <a:ext cx="8229600" cy="4525963"/>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spcBef>
                <a:spcPts val="0"/>
              </a:spcBef>
              <a:spcAft>
                <a:spcPts val="0"/>
              </a:spcAft>
              <a:buClr>
                <a:schemeClr val="dk1"/>
              </a:buClr>
              <a:buSzPct val="100000"/>
              <a:buNone/>
            </a:pPr>
            <a:r>
              <a:rPr lang="en-US" sz="2600" dirty="0"/>
              <a:t>By the end of the session participants will understand: </a:t>
            </a:r>
            <a:endParaRPr dirty="0"/>
          </a:p>
          <a:p>
            <a:pPr marL="0" lvl="0" indent="0" algn="l" rtl="0">
              <a:spcBef>
                <a:spcPts val="481"/>
              </a:spcBef>
              <a:spcAft>
                <a:spcPts val="0"/>
              </a:spcAft>
              <a:buClr>
                <a:schemeClr val="dk1"/>
              </a:buClr>
              <a:buSzPct val="100000"/>
              <a:buNone/>
            </a:pPr>
            <a:endParaRPr sz="2600" dirty="0"/>
          </a:p>
          <a:p>
            <a:pPr marL="514350" lvl="0" indent="-514350" algn="l" rtl="0">
              <a:spcBef>
                <a:spcPts val="481"/>
              </a:spcBef>
              <a:spcAft>
                <a:spcPts val="0"/>
              </a:spcAft>
              <a:buClr>
                <a:schemeClr val="dk1"/>
              </a:buClr>
              <a:buSzPct val="100000"/>
              <a:buFont typeface="Calibri"/>
              <a:buAutoNum type="arabicPeriod"/>
            </a:pPr>
            <a:r>
              <a:rPr lang="en-US" sz="2600" dirty="0"/>
              <a:t>How a branch cholera outbreak response team responds to outbreaks alongside health facilities and district health authorities. </a:t>
            </a:r>
            <a:endParaRPr dirty="0"/>
          </a:p>
          <a:p>
            <a:pPr marL="514350" lvl="0" indent="-514350" algn="l" rtl="0">
              <a:spcBef>
                <a:spcPts val="481"/>
              </a:spcBef>
              <a:spcAft>
                <a:spcPts val="0"/>
              </a:spcAft>
              <a:buClr>
                <a:schemeClr val="dk1"/>
              </a:buClr>
              <a:buSzPct val="100000"/>
              <a:buFont typeface="Calibri"/>
              <a:buAutoNum type="arabicPeriod"/>
            </a:pPr>
            <a:r>
              <a:rPr lang="en-US" sz="2600" dirty="0"/>
              <a:t>The  rationale behind the Branch Outbreak Response Team</a:t>
            </a:r>
            <a:endParaRPr dirty="0"/>
          </a:p>
          <a:p>
            <a:pPr marL="514350" indent="-514350">
              <a:spcBef>
                <a:spcPts val="481"/>
              </a:spcBef>
              <a:buSzPct val="100000"/>
              <a:buFont typeface="Calibri"/>
              <a:buAutoNum type="arabicPeriod"/>
            </a:pPr>
            <a:r>
              <a:rPr lang="en-US" sz="2600" dirty="0"/>
              <a:t>How the locations of intervention are prioritized, and how the Branch Outbreak Response Team will assess risk and interrupt transmission.</a:t>
            </a:r>
            <a:endParaRPr dirty="0"/>
          </a:p>
          <a:p>
            <a:pPr marL="514350" lvl="0" indent="-514350" algn="l" rtl="0">
              <a:spcBef>
                <a:spcPts val="481"/>
              </a:spcBef>
              <a:spcAft>
                <a:spcPts val="0"/>
              </a:spcAft>
              <a:buClr>
                <a:schemeClr val="dk1"/>
              </a:buClr>
              <a:buSzPct val="100000"/>
              <a:buFont typeface="Calibri"/>
              <a:buAutoNum type="arabicPeriod"/>
            </a:pPr>
            <a:r>
              <a:rPr lang="en-US" sz="2600" dirty="0"/>
              <a:t>How the responsibilities of the team are designed into the structure of this training course.</a:t>
            </a:r>
            <a:endParaRPr dirty="0"/>
          </a:p>
          <a:p>
            <a:pPr marL="514350" lvl="0" indent="-514350" algn="l" rtl="0">
              <a:spcBef>
                <a:spcPts val="481"/>
              </a:spcBef>
              <a:spcAft>
                <a:spcPts val="0"/>
              </a:spcAft>
              <a:buClr>
                <a:schemeClr val="dk1"/>
              </a:buClr>
              <a:buSzPct val="100000"/>
              <a:buFont typeface="Calibri"/>
              <a:buAutoNum type="arabicPeriod"/>
            </a:pPr>
            <a:r>
              <a:rPr lang="en-US" sz="2600" dirty="0"/>
              <a:t>The health structure in your country and how the RC fits into it.</a:t>
            </a:r>
            <a:endParaRPr dirty="0"/>
          </a:p>
        </p:txBody>
      </p:sp>
      <p:pic>
        <p:nvPicPr>
          <p:cNvPr id="2" name="Picture 1" descr="A picture containing text, clipart&#10;&#10;Description automatically generated">
            <a:extLst>
              <a:ext uri="{FF2B5EF4-FFF2-40B4-BE49-F238E27FC236}">
                <a16:creationId xmlns:a16="http://schemas.microsoft.com/office/drawing/2014/main" id="{D6E0B3D3-E78E-464F-1AE6-2485EF7C7902}"/>
              </a:ext>
            </a:extLst>
          </p:cNvPr>
          <p:cNvPicPr>
            <a:picLocks noChangeAspect="1"/>
          </p:cNvPicPr>
          <p:nvPr/>
        </p:nvPicPr>
        <p:blipFill>
          <a:blip r:embed="rId3"/>
          <a:stretch>
            <a:fillRect/>
          </a:stretch>
        </p:blipFill>
        <p:spPr>
          <a:xfrm>
            <a:off x="113467" y="6336886"/>
            <a:ext cx="1355569" cy="40544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4"/>
          <p:cNvSpPr txBox="1">
            <a:spLocks noGrp="1"/>
          </p:cNvSpPr>
          <p:nvPr>
            <p:ph type="title"/>
          </p:nvPr>
        </p:nvSpPr>
        <p:spPr>
          <a:xfrm>
            <a:off x="457200" y="130604"/>
            <a:ext cx="8229600" cy="1282154"/>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US"/>
              <a:t>RCRC  Preparedness and Response </a:t>
            </a:r>
            <a:endParaRPr/>
          </a:p>
        </p:txBody>
      </p:sp>
      <p:sp>
        <p:nvSpPr>
          <p:cNvPr id="123" name="Google Shape;123;p4"/>
          <p:cNvSpPr txBox="1"/>
          <p:nvPr/>
        </p:nvSpPr>
        <p:spPr>
          <a:xfrm>
            <a:off x="635000" y="1364566"/>
            <a:ext cx="8128000" cy="4454384"/>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None/>
            </a:pPr>
            <a:r>
              <a:rPr lang="en-US" sz="2400" b="0" i="0" u="none" strike="noStrike" cap="none" dirty="0">
                <a:solidFill>
                  <a:schemeClr val="dk1"/>
                </a:solidFill>
                <a:latin typeface="Calibri"/>
                <a:ea typeface="Calibri"/>
                <a:cs typeface="Calibri"/>
                <a:sym typeface="Calibri"/>
              </a:rPr>
              <a:t>Red Cross Red Crescent (RCRC) branches and their volunteer network offer rapid action if coordinated with community and state health services. </a:t>
            </a:r>
            <a:endParaRPr dirty="0"/>
          </a:p>
          <a:p>
            <a:pPr marL="0" marR="0" lvl="0" indent="0" algn="l" rtl="0">
              <a:lnSpc>
                <a:spcPct val="107000"/>
              </a:lnSpc>
              <a:spcBef>
                <a:spcPts val="800"/>
              </a:spcBef>
              <a:spcAft>
                <a:spcPts val="0"/>
              </a:spcAft>
              <a:buNone/>
            </a:pPr>
            <a:r>
              <a:rPr lang="en-US" sz="2400" b="0" i="0" u="none" strike="noStrike" cap="none" dirty="0">
                <a:solidFill>
                  <a:schemeClr val="dk1"/>
                </a:solidFill>
                <a:latin typeface="Calibri"/>
                <a:ea typeface="Calibri"/>
                <a:cs typeface="Calibri"/>
                <a:sym typeface="Calibri"/>
              </a:rPr>
              <a:t>A RCRC cholera response strategy may have three parts:</a:t>
            </a:r>
            <a:endParaRPr dirty="0"/>
          </a:p>
          <a:p>
            <a:pPr marL="457200" marR="0" lvl="0" indent="-457200" algn="just" rtl="0">
              <a:lnSpc>
                <a:spcPct val="107000"/>
              </a:lnSpc>
              <a:spcBef>
                <a:spcPts val="800"/>
              </a:spcBef>
              <a:spcAft>
                <a:spcPts val="0"/>
              </a:spcAft>
              <a:buClr>
                <a:schemeClr val="dk1"/>
              </a:buClr>
              <a:buSzPts val="2400"/>
              <a:buFont typeface="Calibri"/>
              <a:buAutoNum type="arabicPeriod"/>
            </a:pPr>
            <a:r>
              <a:rPr lang="en-US" sz="2400" b="1" i="1" u="none" strike="noStrike" cap="none" dirty="0">
                <a:solidFill>
                  <a:schemeClr val="dk1"/>
                </a:solidFill>
                <a:latin typeface="Calibri"/>
                <a:ea typeface="Calibri"/>
                <a:cs typeface="Calibri"/>
                <a:sym typeface="Calibri"/>
              </a:rPr>
              <a:t>Oral rehydration therapy by branches and communities </a:t>
            </a:r>
            <a:r>
              <a:rPr lang="en-US" sz="2400" b="0" i="0" u="none" strike="noStrike" cap="none" dirty="0">
                <a:solidFill>
                  <a:schemeClr val="dk1"/>
                </a:solidFill>
                <a:latin typeface="Calibri"/>
                <a:ea typeface="Calibri"/>
                <a:cs typeface="Calibri"/>
                <a:sym typeface="Calibri"/>
              </a:rPr>
              <a:t>- immediately saving lives through rehydration and referral</a:t>
            </a:r>
            <a:endParaRPr dirty="0"/>
          </a:p>
          <a:p>
            <a:pPr marL="457200" indent="-457200" algn="just">
              <a:lnSpc>
                <a:spcPct val="107000"/>
              </a:lnSpc>
              <a:spcBef>
                <a:spcPts val="800"/>
              </a:spcBef>
              <a:buClr>
                <a:schemeClr val="dk1"/>
              </a:buClr>
              <a:buSzPts val="2400"/>
              <a:buFont typeface="Calibri"/>
              <a:buAutoNum type="arabicPeriod"/>
            </a:pPr>
            <a:r>
              <a:rPr lang="en-US" sz="2400" b="1" i="1" dirty="0">
                <a:solidFill>
                  <a:schemeClr val="dk1"/>
                </a:solidFill>
                <a:latin typeface="Calibri"/>
                <a:cs typeface="Calibri"/>
              </a:rPr>
              <a:t>Branch Outbreak Response Team  </a:t>
            </a:r>
            <a:r>
              <a:rPr lang="en-US" sz="2400" b="0" i="0" u="none" strike="noStrike" cap="none" dirty="0">
                <a:solidFill>
                  <a:schemeClr val="dk1"/>
                </a:solidFill>
                <a:latin typeface="Calibri"/>
                <a:ea typeface="Calibri"/>
                <a:cs typeface="Calibri"/>
                <a:sym typeface="Calibri"/>
              </a:rPr>
              <a:t>to break transmission in health facilities, households, and communities</a:t>
            </a:r>
            <a:endParaRPr dirty="0"/>
          </a:p>
          <a:p>
            <a:pPr marL="457200" marR="0" lvl="0" indent="-457200" algn="just" rtl="0">
              <a:lnSpc>
                <a:spcPct val="107000"/>
              </a:lnSpc>
              <a:spcBef>
                <a:spcPts val="800"/>
              </a:spcBef>
              <a:spcAft>
                <a:spcPts val="0"/>
              </a:spcAft>
              <a:buClr>
                <a:schemeClr val="dk1"/>
              </a:buClr>
              <a:buSzPts val="2400"/>
              <a:buFont typeface="Calibri"/>
              <a:buAutoNum type="arabicPeriod"/>
            </a:pPr>
            <a:r>
              <a:rPr lang="en-US" sz="2400" b="1" i="1" u="none" strike="noStrike" cap="none" dirty="0">
                <a:solidFill>
                  <a:schemeClr val="dk1"/>
                </a:solidFill>
                <a:latin typeface="Calibri"/>
                <a:ea typeface="Calibri"/>
                <a:cs typeface="Calibri"/>
                <a:sym typeface="Calibri"/>
              </a:rPr>
              <a:t>Support to oral cholera vaccination campaigns</a:t>
            </a:r>
            <a:r>
              <a:rPr lang="en-US" sz="2400" b="0" i="0" u="none" strike="noStrike" cap="none" dirty="0">
                <a:solidFill>
                  <a:schemeClr val="dk1"/>
                </a:solidFill>
                <a:latin typeface="Calibri"/>
                <a:ea typeface="Calibri"/>
                <a:cs typeface="Calibri"/>
                <a:sym typeface="Calibri"/>
              </a:rPr>
              <a:t> through community awareness and mobilization.</a:t>
            </a:r>
            <a:endParaRPr dirty="0"/>
          </a:p>
        </p:txBody>
      </p:sp>
      <p:pic>
        <p:nvPicPr>
          <p:cNvPr id="2" name="Picture 1" descr="A picture containing text, clipart&#10;&#10;Description automatically generated">
            <a:extLst>
              <a:ext uri="{FF2B5EF4-FFF2-40B4-BE49-F238E27FC236}">
                <a16:creationId xmlns:a16="http://schemas.microsoft.com/office/drawing/2014/main" id="{D68D6977-CA60-22B5-BA5F-59DC1974AA42}"/>
              </a:ext>
            </a:extLst>
          </p:cNvPr>
          <p:cNvPicPr>
            <a:picLocks noChangeAspect="1"/>
          </p:cNvPicPr>
          <p:nvPr/>
        </p:nvPicPr>
        <p:blipFill>
          <a:blip r:embed="rId3"/>
          <a:stretch>
            <a:fillRect/>
          </a:stretch>
        </p:blipFill>
        <p:spPr>
          <a:xfrm>
            <a:off x="113467" y="6336886"/>
            <a:ext cx="1355569" cy="40544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5"/>
          <p:cNvSpPr txBox="1">
            <a:spLocks noGrp="1"/>
          </p:cNvSpPr>
          <p:nvPr>
            <p:ph type="title"/>
          </p:nvPr>
        </p:nvSpPr>
        <p:spPr>
          <a:xfrm>
            <a:off x="457200" y="130604"/>
            <a:ext cx="8229600" cy="1282154"/>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US"/>
              <a:t>RCRC  Preparedness and Response </a:t>
            </a:r>
            <a:endParaRPr/>
          </a:p>
        </p:txBody>
      </p:sp>
      <p:pic>
        <p:nvPicPr>
          <p:cNvPr id="131" name="Google Shape;131;p5" descr="A picture containing text, light, red, traffic light&#10;&#10;Description automatically generated"/>
          <p:cNvPicPr preferRelativeResize="0"/>
          <p:nvPr/>
        </p:nvPicPr>
        <p:blipFill rotWithShape="1">
          <a:blip r:embed="rId3">
            <a:alphaModFix/>
          </a:blip>
          <a:srcRect/>
          <a:stretch/>
        </p:blipFill>
        <p:spPr>
          <a:xfrm>
            <a:off x="2018119" y="1175272"/>
            <a:ext cx="5513649" cy="4995197"/>
          </a:xfrm>
          <a:prstGeom prst="rect">
            <a:avLst/>
          </a:prstGeom>
          <a:noFill/>
          <a:ln>
            <a:noFill/>
          </a:ln>
        </p:spPr>
      </p:pic>
      <p:sp>
        <p:nvSpPr>
          <p:cNvPr id="132" name="Google Shape;132;p5"/>
          <p:cNvSpPr txBox="1"/>
          <p:nvPr/>
        </p:nvSpPr>
        <p:spPr>
          <a:xfrm>
            <a:off x="633819" y="2041927"/>
            <a:ext cx="1384300"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0" i="0" u="none" strike="noStrike" cap="none">
                <a:solidFill>
                  <a:schemeClr val="dk1"/>
                </a:solidFill>
                <a:latin typeface="Calibri"/>
                <a:ea typeface="Calibri"/>
                <a:cs typeface="Calibri"/>
                <a:sym typeface="Calibri"/>
              </a:rPr>
              <a:t>Referral to health facilities</a:t>
            </a:r>
            <a:endParaRPr/>
          </a:p>
        </p:txBody>
      </p:sp>
      <p:sp>
        <p:nvSpPr>
          <p:cNvPr id="133" name="Google Shape;133;p5"/>
          <p:cNvSpPr txBox="1"/>
          <p:nvPr/>
        </p:nvSpPr>
        <p:spPr>
          <a:xfrm>
            <a:off x="697318" y="4463469"/>
            <a:ext cx="1912531"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3 OCV – oral cholera vaccination</a:t>
            </a:r>
            <a:endParaRPr/>
          </a:p>
        </p:txBody>
      </p:sp>
      <p:sp>
        <p:nvSpPr>
          <p:cNvPr id="134" name="Google Shape;134;p5"/>
          <p:cNvSpPr txBox="1"/>
          <p:nvPr/>
        </p:nvSpPr>
        <p:spPr>
          <a:xfrm>
            <a:off x="7303168" y="2681219"/>
            <a:ext cx="1726866"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1 Oral rehydration</a:t>
            </a:r>
            <a:endParaRPr/>
          </a:p>
        </p:txBody>
      </p:sp>
      <p:sp>
        <p:nvSpPr>
          <p:cNvPr id="135" name="Google Shape;135;p5"/>
          <p:cNvSpPr txBox="1"/>
          <p:nvPr/>
        </p:nvSpPr>
        <p:spPr>
          <a:xfrm>
            <a:off x="7588751" y="4402761"/>
            <a:ext cx="13843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chemeClr val="dk1"/>
                </a:solidFill>
                <a:latin typeface="Calibri"/>
                <a:ea typeface="Calibri"/>
                <a:cs typeface="Calibri"/>
                <a:sym typeface="Calibri"/>
              </a:rPr>
              <a:t>2 BORT</a:t>
            </a:r>
            <a:endParaRPr dirty="0"/>
          </a:p>
        </p:txBody>
      </p:sp>
      <p:sp>
        <p:nvSpPr>
          <p:cNvPr id="136" name="Google Shape;136;p5"/>
          <p:cNvSpPr/>
          <p:nvPr/>
        </p:nvSpPr>
        <p:spPr>
          <a:xfrm>
            <a:off x="4514338" y="2310875"/>
            <a:ext cx="521211" cy="484632"/>
          </a:xfrm>
          <a:prstGeom prst="leftArrow">
            <a:avLst>
              <a:gd name="adj1" fmla="val 50000"/>
              <a:gd name="adj2" fmla="val 50000"/>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7" name="Google Shape;137;p5"/>
          <p:cNvSpPr/>
          <p:nvPr/>
        </p:nvSpPr>
        <p:spPr>
          <a:xfrm>
            <a:off x="5003542" y="3448050"/>
            <a:ext cx="2635507" cy="2603500"/>
          </a:xfrm>
          <a:prstGeom prst="ellipse">
            <a:avLst/>
          </a:prstGeom>
          <a:solidFill>
            <a:srgbClr val="FFFF00">
              <a:alpha val="4705"/>
            </a:srgbClr>
          </a:solidFill>
          <a:ln w="38100" cap="flat" cmpd="sng">
            <a:solidFill>
              <a:srgbClr val="FF0000"/>
            </a:solidFill>
            <a:prstDash val="solid"/>
            <a:round/>
            <a:headEnd type="none" w="sm" len="sm"/>
            <a:tailEnd type="none" w="sm" len="sm"/>
          </a:ln>
        </p:spPr>
        <p:txBody>
          <a:bodyPr spcFirstLastPara="1" wrap="square" lIns="91425" tIns="45700" rIns="91425" bIns="45700" anchor="ctr" anchorCtr="1">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pic>
        <p:nvPicPr>
          <p:cNvPr id="2" name="Picture 1" descr="A picture containing text, clipart&#10;&#10;Description automatically generated">
            <a:extLst>
              <a:ext uri="{FF2B5EF4-FFF2-40B4-BE49-F238E27FC236}">
                <a16:creationId xmlns:a16="http://schemas.microsoft.com/office/drawing/2014/main" id="{277C3D13-08F9-8166-F1CF-68BC05063E2A}"/>
              </a:ext>
            </a:extLst>
          </p:cNvPr>
          <p:cNvPicPr>
            <a:picLocks noChangeAspect="1"/>
          </p:cNvPicPr>
          <p:nvPr/>
        </p:nvPicPr>
        <p:blipFill>
          <a:blip r:embed="rId4"/>
          <a:stretch>
            <a:fillRect/>
          </a:stretch>
        </p:blipFill>
        <p:spPr>
          <a:xfrm>
            <a:off x="113467" y="6336886"/>
            <a:ext cx="1355569" cy="4054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6"/>
                                        </p:tgtEl>
                                        <p:attrNameLst>
                                          <p:attrName>style.visibility</p:attrName>
                                        </p:attrNameLst>
                                      </p:cBhvr>
                                      <p:to>
                                        <p:strVal val="visible"/>
                                      </p:to>
                                    </p:set>
                                    <p:animEffect transition="in" filter="fade">
                                      <p:cBhvr>
                                        <p:cTn id="12" dur="500"/>
                                        <p:tgtEl>
                                          <p:spTgt spid="136"/>
                                        </p:tgtEl>
                                      </p:cBhvr>
                                    </p:animEffect>
                                  </p:childTnLst>
                                </p:cTn>
                              </p:par>
                              <p:par>
                                <p:cTn id="13" presetID="10" presetClass="entr" presetSubtype="0" fill="hold" nodeType="withEffect">
                                  <p:stCondLst>
                                    <p:cond delay="0"/>
                                  </p:stCondLst>
                                  <p:childTnLst>
                                    <p:set>
                                      <p:cBhvr>
                                        <p:cTn id="14" dur="1" fill="hold">
                                          <p:stCondLst>
                                            <p:cond delay="0"/>
                                          </p:stCondLst>
                                        </p:cTn>
                                        <p:tgtEl>
                                          <p:spTgt spid="132"/>
                                        </p:tgtEl>
                                        <p:attrNameLst>
                                          <p:attrName>style.visibility</p:attrName>
                                        </p:attrNameLst>
                                      </p:cBhvr>
                                      <p:to>
                                        <p:strVal val="visible"/>
                                      </p:to>
                                    </p:set>
                                    <p:animEffect transition="in" filter="fade">
                                      <p:cBhvr>
                                        <p:cTn id="15" dur="500"/>
                                        <p:tgtEl>
                                          <p:spTgt spid="13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5"/>
                                        </p:tgtEl>
                                        <p:attrNameLst>
                                          <p:attrName>style.visibility</p:attrName>
                                        </p:attrNameLst>
                                      </p:cBhvr>
                                      <p:to>
                                        <p:strVal val="visible"/>
                                      </p:to>
                                    </p:set>
                                    <p:animEffect transition="in" filter="fade">
                                      <p:cBhvr>
                                        <p:cTn id="20" dur="500"/>
                                        <p:tgtEl>
                                          <p:spTgt spid="13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3"/>
                                        </p:tgtEl>
                                        <p:attrNameLst>
                                          <p:attrName>style.visibility</p:attrName>
                                        </p:attrNameLst>
                                      </p:cBhvr>
                                      <p:to>
                                        <p:strVal val="visible"/>
                                      </p:to>
                                    </p:set>
                                    <p:animEffect transition="in" filter="fade">
                                      <p:cBhvr>
                                        <p:cTn id="25" dur="500"/>
                                        <p:tgtEl>
                                          <p:spTgt spid="13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7"/>
                                        </p:tgtEl>
                                        <p:attrNameLst>
                                          <p:attrName>style.visibility</p:attrName>
                                        </p:attrNameLst>
                                      </p:cBhvr>
                                      <p:to>
                                        <p:strVal val="visible"/>
                                      </p:to>
                                    </p:set>
                                    <p:animEffect transition="in" filter="fade">
                                      <p:cBhvr>
                                        <p:cTn id="30" dur="20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3600"/>
              <a:buFont typeface="Calibri"/>
              <a:buNone/>
            </a:pPr>
            <a:r>
              <a:rPr lang="en-US" sz="3600"/>
              <a:t>RCRC Preparedness and Response: How it works at community and branch level</a:t>
            </a:r>
            <a:endParaRPr/>
          </a:p>
        </p:txBody>
      </p:sp>
      <p:sp>
        <p:nvSpPr>
          <p:cNvPr id="143" name="Google Shape;143;p6"/>
          <p:cNvSpPr txBox="1">
            <a:spLocks noGrp="1"/>
          </p:cNvSpPr>
          <p:nvPr>
            <p:ph type="body" idx="1"/>
          </p:nvPr>
        </p:nvSpPr>
        <p:spPr>
          <a:xfrm>
            <a:off x="628650" y="1600200"/>
            <a:ext cx="7975600" cy="4525963"/>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chemeClr val="dk1"/>
              </a:buClr>
              <a:buSzPts val="2600"/>
              <a:buChar char="•"/>
            </a:pPr>
            <a:r>
              <a:rPr lang="en-US" sz="2600"/>
              <a:t>Community ORT volunteers identify, treat and refer cases of diarrhoea and levels of dehydration. They alert branch and district health authorities of cases.</a:t>
            </a:r>
            <a:endParaRPr/>
          </a:p>
          <a:p>
            <a:pPr marL="342900" lvl="0" indent="-342900" algn="l" rtl="0">
              <a:spcBef>
                <a:spcPts val="520"/>
              </a:spcBef>
              <a:spcAft>
                <a:spcPts val="0"/>
              </a:spcAft>
              <a:buClr>
                <a:schemeClr val="dk1"/>
              </a:buClr>
              <a:buSzPts val="2600"/>
              <a:buChar char="•"/>
            </a:pPr>
            <a:r>
              <a:rPr lang="en-US" sz="2600"/>
              <a:t>If district health authorities identify a significant increase in cases, one or more ORPs are deployed.</a:t>
            </a:r>
            <a:endParaRPr/>
          </a:p>
          <a:p>
            <a:pPr marL="342900" lvl="0" indent="-342900" algn="l" rtl="0">
              <a:spcBef>
                <a:spcPts val="520"/>
              </a:spcBef>
              <a:spcAft>
                <a:spcPts val="0"/>
              </a:spcAft>
              <a:buClr>
                <a:schemeClr val="dk1"/>
              </a:buClr>
              <a:buSzPts val="2600"/>
              <a:buChar char="•"/>
            </a:pPr>
            <a:r>
              <a:rPr lang="en-US" sz="2600"/>
              <a:t>Cases are registered either by ORT volunteers in their community, by volunteers working at the ORP or by government health facility staff.</a:t>
            </a:r>
            <a:endParaRPr/>
          </a:p>
          <a:p>
            <a:pPr marL="342900" lvl="0" indent="-342900" algn="l" rtl="0">
              <a:spcBef>
                <a:spcPts val="520"/>
              </a:spcBef>
              <a:spcAft>
                <a:spcPts val="0"/>
              </a:spcAft>
              <a:buClr>
                <a:schemeClr val="dk1"/>
              </a:buClr>
              <a:buSzPts val="2600"/>
              <a:buChar char="•"/>
            </a:pPr>
            <a:r>
              <a:rPr lang="en-US" sz="2600"/>
              <a:t>Registered cases are used by local health authorities and the Team to identify local hotspots.</a:t>
            </a:r>
            <a:endParaRPr/>
          </a:p>
          <a:p>
            <a:pPr marL="342900" lvl="0" indent="-177800" algn="l" rtl="0">
              <a:spcBef>
                <a:spcPts val="520"/>
              </a:spcBef>
              <a:spcAft>
                <a:spcPts val="0"/>
              </a:spcAft>
              <a:buClr>
                <a:schemeClr val="dk1"/>
              </a:buClr>
              <a:buSzPts val="2600"/>
              <a:buNone/>
            </a:pPr>
            <a:endParaRPr sz="2600"/>
          </a:p>
        </p:txBody>
      </p:sp>
      <p:pic>
        <p:nvPicPr>
          <p:cNvPr id="2" name="Picture 1" descr="A picture containing text, clipart&#10;&#10;Description automatically generated">
            <a:extLst>
              <a:ext uri="{FF2B5EF4-FFF2-40B4-BE49-F238E27FC236}">
                <a16:creationId xmlns:a16="http://schemas.microsoft.com/office/drawing/2014/main" id="{ACB2ABAD-DED8-C44F-91E7-57FDB92CC214}"/>
              </a:ext>
            </a:extLst>
          </p:cNvPr>
          <p:cNvPicPr>
            <a:picLocks noChangeAspect="1"/>
          </p:cNvPicPr>
          <p:nvPr/>
        </p:nvPicPr>
        <p:blipFill>
          <a:blip r:embed="rId3"/>
          <a:stretch>
            <a:fillRect/>
          </a:stretch>
        </p:blipFill>
        <p:spPr>
          <a:xfrm>
            <a:off x="113467" y="6336886"/>
            <a:ext cx="1355569" cy="4054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
                                            <p:txEl>
                                              <p:pRg st="0" end="0"/>
                                            </p:txEl>
                                          </p:spTgt>
                                        </p:tgtEl>
                                        <p:attrNameLst>
                                          <p:attrName>style.visibility</p:attrName>
                                        </p:attrNameLst>
                                      </p:cBhvr>
                                      <p:to>
                                        <p:strVal val="visible"/>
                                      </p:to>
                                    </p:set>
                                    <p:animEffect transition="in" filter="fade">
                                      <p:cBhvr>
                                        <p:cTn id="7" dur="500"/>
                                        <p:tgtEl>
                                          <p:spTgt spid="1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
                                            <p:txEl>
                                              <p:pRg st="1" end="1"/>
                                            </p:txEl>
                                          </p:spTgt>
                                        </p:tgtEl>
                                        <p:attrNameLst>
                                          <p:attrName>style.visibility</p:attrName>
                                        </p:attrNameLst>
                                      </p:cBhvr>
                                      <p:to>
                                        <p:strVal val="visible"/>
                                      </p:to>
                                    </p:set>
                                    <p:animEffect transition="in" filter="fade">
                                      <p:cBhvr>
                                        <p:cTn id="12" dur="500"/>
                                        <p:tgtEl>
                                          <p:spTgt spid="1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3">
                                            <p:txEl>
                                              <p:pRg st="2" end="2"/>
                                            </p:txEl>
                                          </p:spTgt>
                                        </p:tgtEl>
                                        <p:attrNameLst>
                                          <p:attrName>style.visibility</p:attrName>
                                        </p:attrNameLst>
                                      </p:cBhvr>
                                      <p:to>
                                        <p:strVal val="visible"/>
                                      </p:to>
                                    </p:set>
                                    <p:animEffect transition="in" filter="fade">
                                      <p:cBhvr>
                                        <p:cTn id="17" dur="500"/>
                                        <p:tgtEl>
                                          <p:spTgt spid="1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3">
                                            <p:txEl>
                                              <p:pRg st="3" end="3"/>
                                            </p:txEl>
                                          </p:spTgt>
                                        </p:tgtEl>
                                        <p:attrNameLst>
                                          <p:attrName>style.visibility</p:attrName>
                                        </p:attrNameLst>
                                      </p:cBhvr>
                                      <p:to>
                                        <p:strVal val="visible"/>
                                      </p:to>
                                    </p:set>
                                    <p:animEffect transition="in" filter="fade">
                                      <p:cBhvr>
                                        <p:cTn id="22" dur="500"/>
                                        <p:tgtEl>
                                          <p:spTgt spid="1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3">
                                            <p:txEl>
                                              <p:pRg st="4" end="4"/>
                                            </p:txEl>
                                          </p:spTgt>
                                        </p:tgtEl>
                                        <p:attrNameLst>
                                          <p:attrName>style.visibility</p:attrName>
                                        </p:attrNameLst>
                                      </p:cBhvr>
                                      <p:to>
                                        <p:strVal val="visible"/>
                                      </p:to>
                                    </p:set>
                                    <p:animEffect transition="in" filter="fade">
                                      <p:cBhvr>
                                        <p:cTn id="27" dur="500"/>
                                        <p:tgtEl>
                                          <p:spTgt spid="1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3600"/>
              <a:buFont typeface="Calibri"/>
              <a:buNone/>
            </a:pPr>
            <a:r>
              <a:rPr lang="en-US" sz="3600"/>
              <a:t>RCRC Preparedness and Response: How it works at community and branch level</a:t>
            </a:r>
            <a:endParaRPr/>
          </a:p>
        </p:txBody>
      </p:sp>
      <p:sp>
        <p:nvSpPr>
          <p:cNvPr id="150" name="Google Shape;150;p7"/>
          <p:cNvSpPr txBox="1">
            <a:spLocks noGrp="1"/>
          </p:cNvSpPr>
          <p:nvPr>
            <p:ph type="body" idx="1"/>
          </p:nvPr>
        </p:nvSpPr>
        <p:spPr>
          <a:xfrm>
            <a:off x="590872" y="1600200"/>
            <a:ext cx="8095928" cy="4521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2600"/>
              <a:buChar char="•"/>
            </a:pPr>
            <a:r>
              <a:rPr lang="en-US" sz="2600" dirty="0"/>
              <a:t>Branch Outbreak Response Teams visit places with high case numbers, directed by line lists and evidence from health facilities, identify and break transmission routes.</a:t>
            </a:r>
            <a:endParaRPr dirty="0"/>
          </a:p>
          <a:p>
            <a:pPr marL="342900" lvl="0" indent="-342900" algn="l" rtl="0">
              <a:spcBef>
                <a:spcPts val="520"/>
              </a:spcBef>
              <a:spcAft>
                <a:spcPts val="0"/>
              </a:spcAft>
              <a:buClr>
                <a:schemeClr val="dk1"/>
              </a:buClr>
              <a:buSzPts val="2600"/>
              <a:buChar char="•"/>
            </a:pPr>
            <a:r>
              <a:rPr lang="en-US" sz="2600" dirty="0"/>
              <a:t>If disease spreads, becoming a major outbreak, ORP numbers are increased, and BORT teams continue their work.</a:t>
            </a:r>
            <a:endParaRPr dirty="0"/>
          </a:p>
          <a:p>
            <a:pPr marL="342900" lvl="0" indent="-342900" algn="l" rtl="0">
              <a:spcBef>
                <a:spcPts val="520"/>
              </a:spcBef>
              <a:spcAft>
                <a:spcPts val="0"/>
              </a:spcAft>
              <a:buClr>
                <a:schemeClr val="dk1"/>
              </a:buClr>
              <a:buSzPts val="2600"/>
              <a:buChar char="•"/>
            </a:pPr>
            <a:r>
              <a:rPr lang="en-US" sz="2600" dirty="0"/>
              <a:t>Where vaccination is appropriate and the government is successful in getting oral cholera vaccine (OCV), RCRC volunteers support community mobilization in the campaign.</a:t>
            </a:r>
            <a:endParaRPr dirty="0"/>
          </a:p>
        </p:txBody>
      </p:sp>
      <p:pic>
        <p:nvPicPr>
          <p:cNvPr id="2" name="Picture 1" descr="A picture containing text, clipart&#10;&#10;Description automatically generated">
            <a:extLst>
              <a:ext uri="{FF2B5EF4-FFF2-40B4-BE49-F238E27FC236}">
                <a16:creationId xmlns:a16="http://schemas.microsoft.com/office/drawing/2014/main" id="{382BD7F3-BB65-9EA5-E125-824A613017F4}"/>
              </a:ext>
            </a:extLst>
          </p:cNvPr>
          <p:cNvPicPr>
            <a:picLocks noChangeAspect="1"/>
          </p:cNvPicPr>
          <p:nvPr/>
        </p:nvPicPr>
        <p:blipFill>
          <a:blip r:embed="rId3"/>
          <a:stretch>
            <a:fillRect/>
          </a:stretch>
        </p:blipFill>
        <p:spPr>
          <a:xfrm>
            <a:off x="113467" y="6336886"/>
            <a:ext cx="1355569" cy="4054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0">
                                            <p:txEl>
                                              <p:pRg st="0" end="0"/>
                                            </p:txEl>
                                          </p:spTgt>
                                        </p:tgtEl>
                                        <p:attrNameLst>
                                          <p:attrName>style.visibility</p:attrName>
                                        </p:attrNameLst>
                                      </p:cBhvr>
                                      <p:to>
                                        <p:strVal val="visible"/>
                                      </p:to>
                                    </p:set>
                                    <p:animEffect transition="in" filter="fade">
                                      <p:cBhvr>
                                        <p:cTn id="7" dur="500"/>
                                        <p:tgtEl>
                                          <p:spTgt spid="1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0">
                                            <p:txEl>
                                              <p:pRg st="1" end="1"/>
                                            </p:txEl>
                                          </p:spTgt>
                                        </p:tgtEl>
                                        <p:attrNameLst>
                                          <p:attrName>style.visibility</p:attrName>
                                        </p:attrNameLst>
                                      </p:cBhvr>
                                      <p:to>
                                        <p:strVal val="visible"/>
                                      </p:to>
                                    </p:set>
                                    <p:animEffect transition="in" filter="fade">
                                      <p:cBhvr>
                                        <p:cTn id="12" dur="500"/>
                                        <p:tgtEl>
                                          <p:spTgt spid="1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0">
                                            <p:txEl>
                                              <p:pRg st="2" end="2"/>
                                            </p:txEl>
                                          </p:spTgt>
                                        </p:tgtEl>
                                        <p:attrNameLst>
                                          <p:attrName>style.visibility</p:attrName>
                                        </p:attrNameLst>
                                      </p:cBhvr>
                                      <p:to>
                                        <p:strVal val="visible"/>
                                      </p:to>
                                    </p:set>
                                    <p:animEffect transition="in" filter="fade">
                                      <p:cBhvr>
                                        <p:cTn id="17" dur="500"/>
                                        <p:tgtEl>
                                          <p:spTgt spid="1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3600"/>
              <a:buFont typeface="Calibri"/>
              <a:buNone/>
            </a:pPr>
            <a:r>
              <a:rPr lang="en-US" sz="3600" dirty="0"/>
              <a:t>Rationale: Why a Branch Outbreak Response Teams (BORT)?</a:t>
            </a:r>
            <a:endParaRPr dirty="0"/>
          </a:p>
        </p:txBody>
      </p:sp>
      <p:sp>
        <p:nvSpPr>
          <p:cNvPr id="157" name="Google Shape;157;p8"/>
          <p:cNvSpPr txBox="1">
            <a:spLocks noGrp="1"/>
          </p:cNvSpPr>
          <p:nvPr>
            <p:ph type="body" idx="1"/>
          </p:nvPr>
        </p:nvSpPr>
        <p:spPr>
          <a:xfrm>
            <a:off x="590871" y="1417638"/>
            <a:ext cx="8229599" cy="45212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2600"/>
              <a:buChar char="•"/>
            </a:pPr>
            <a:r>
              <a:rPr lang="en-US" sz="2600" dirty="0"/>
              <a:t>Cholera causes illness, death, and disrupts economies</a:t>
            </a:r>
            <a:endParaRPr dirty="0"/>
          </a:p>
          <a:p>
            <a:pPr marL="342900" lvl="0" indent="-342900" algn="l" rtl="0">
              <a:spcBef>
                <a:spcPts val="520"/>
              </a:spcBef>
              <a:spcAft>
                <a:spcPts val="0"/>
              </a:spcAft>
              <a:buClr>
                <a:schemeClr val="dk1"/>
              </a:buClr>
              <a:buSzPts val="2600"/>
              <a:buChar char="•"/>
            </a:pPr>
            <a:r>
              <a:rPr lang="en-US" sz="2600" dirty="0"/>
              <a:t>A solution is WASH infrastructure, but governments and Red Cross Red Crescent lack resources to construct water and sewerage networks and treatment works.</a:t>
            </a:r>
            <a:endParaRPr dirty="0"/>
          </a:p>
          <a:p>
            <a:pPr marL="342900" lvl="0" indent="-342900" algn="l" rtl="0">
              <a:spcBef>
                <a:spcPts val="520"/>
              </a:spcBef>
              <a:spcAft>
                <a:spcPts val="0"/>
              </a:spcAft>
              <a:buClr>
                <a:schemeClr val="dk1"/>
              </a:buClr>
              <a:buSzPts val="2600"/>
              <a:buChar char="•"/>
            </a:pPr>
            <a:r>
              <a:rPr lang="en-US" sz="2600" dirty="0"/>
              <a:t>The RCRC has small-scale interventions but cannot cover all at-risk communities. A RC branch response team would direct resources where needed, providing an appropriate role for volunteers with basic equipment. </a:t>
            </a:r>
            <a:endParaRPr dirty="0"/>
          </a:p>
          <a:p>
            <a:pPr marL="342900" lvl="0" indent="-342900" algn="l" rtl="0">
              <a:spcBef>
                <a:spcPts val="520"/>
              </a:spcBef>
              <a:spcAft>
                <a:spcPts val="0"/>
              </a:spcAft>
              <a:buClr>
                <a:schemeClr val="dk1"/>
              </a:buClr>
              <a:buSzPts val="2600"/>
              <a:buChar char="•"/>
            </a:pPr>
            <a:r>
              <a:rPr lang="en-US" sz="2600" dirty="0"/>
              <a:t>A BORT would identify cholera locations, assess risks, intervene to interrupt transmission and leave protections in place to prevent a recurrent outbreaks.</a:t>
            </a:r>
            <a:endParaRPr dirty="0"/>
          </a:p>
        </p:txBody>
      </p:sp>
      <p:pic>
        <p:nvPicPr>
          <p:cNvPr id="2" name="Picture 1" descr="A picture containing text, clipart&#10;&#10;Description automatically generated">
            <a:extLst>
              <a:ext uri="{FF2B5EF4-FFF2-40B4-BE49-F238E27FC236}">
                <a16:creationId xmlns:a16="http://schemas.microsoft.com/office/drawing/2014/main" id="{B3E2C02E-854C-F55A-04B7-101DEDACD74B}"/>
              </a:ext>
            </a:extLst>
          </p:cNvPr>
          <p:cNvPicPr>
            <a:picLocks noChangeAspect="1"/>
          </p:cNvPicPr>
          <p:nvPr/>
        </p:nvPicPr>
        <p:blipFill>
          <a:blip r:embed="rId3"/>
          <a:stretch>
            <a:fillRect/>
          </a:stretch>
        </p:blipFill>
        <p:spPr>
          <a:xfrm>
            <a:off x="113467" y="6336886"/>
            <a:ext cx="1355569" cy="4054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9"/>
          <p:cNvSpPr txBox="1"/>
          <p:nvPr/>
        </p:nvSpPr>
        <p:spPr>
          <a:xfrm>
            <a:off x="457199" y="273935"/>
            <a:ext cx="3347357" cy="133921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Branch Outbreak </a:t>
            </a:r>
          </a:p>
          <a:p>
            <a:pPr marL="0" marR="0" lvl="0" indent="0" algn="l" rtl="0">
              <a:lnSpc>
                <a:spcPct val="107000"/>
              </a:lnSpc>
              <a:spcBef>
                <a:spcPts val="0"/>
              </a:spcBef>
              <a:spcAft>
                <a:spcPts val="0"/>
              </a:spcAft>
              <a:buNone/>
            </a:pPr>
            <a:r>
              <a:rPr lang="en-US" sz="2200" dirty="0">
                <a:solidFill>
                  <a:schemeClr val="dk1"/>
                </a:solidFill>
                <a:latin typeface="Calibri"/>
                <a:ea typeface="Calibri"/>
                <a:cs typeface="Calibri"/>
                <a:sym typeface="Calibri"/>
              </a:rPr>
              <a:t>Response Team      </a:t>
            </a:r>
          </a:p>
          <a:p>
            <a:pPr marL="0" marR="0" lvl="0" indent="0" algn="l" rtl="0">
              <a:lnSpc>
                <a:spcPct val="107000"/>
              </a:lnSpc>
              <a:spcBef>
                <a:spcPts val="0"/>
              </a:spcBef>
              <a:spcAft>
                <a:spcPts val="0"/>
              </a:spcAft>
              <a:buNone/>
            </a:pPr>
            <a:r>
              <a:rPr lang="en-US" sz="2200" dirty="0">
                <a:solidFill>
                  <a:srgbClr val="A6A6A6"/>
                </a:solidFill>
                <a:latin typeface="Calibri"/>
                <a:ea typeface="Calibri"/>
                <a:cs typeface="Calibri"/>
                <a:sym typeface="Calibri"/>
              </a:rPr>
              <a:t>Course structure</a:t>
            </a:r>
            <a:endParaRPr sz="1100" dirty="0">
              <a:solidFill>
                <a:schemeClr val="dk1"/>
              </a:solidFill>
              <a:latin typeface="Calibri"/>
              <a:ea typeface="Calibri"/>
              <a:cs typeface="Calibri"/>
              <a:sym typeface="Calibri"/>
            </a:endParaRPr>
          </a:p>
        </p:txBody>
      </p:sp>
      <p:grpSp>
        <p:nvGrpSpPr>
          <p:cNvPr id="165" name="Google Shape;165;p9"/>
          <p:cNvGrpSpPr/>
          <p:nvPr/>
        </p:nvGrpSpPr>
        <p:grpSpPr>
          <a:xfrm>
            <a:off x="1909961" y="623501"/>
            <a:ext cx="5520019" cy="5610997"/>
            <a:chOff x="1714019" y="294"/>
            <a:chExt cx="5520019" cy="5610997"/>
          </a:xfrm>
        </p:grpSpPr>
        <p:sp>
          <p:nvSpPr>
            <p:cNvPr id="166" name="Google Shape;166;p9"/>
            <p:cNvSpPr/>
            <p:nvPr/>
          </p:nvSpPr>
          <p:spPr>
            <a:xfrm>
              <a:off x="3718162" y="294"/>
              <a:ext cx="1511732" cy="982626"/>
            </a:xfrm>
            <a:prstGeom prst="roundRect">
              <a:avLst>
                <a:gd name="adj" fmla="val 16667"/>
              </a:avLst>
            </a:prstGeom>
            <a:solidFill>
              <a:schemeClr val="lt1">
                <a:alpha val="89803"/>
              </a:schemeClr>
            </a:solidFill>
            <a:ln w="254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9"/>
            <p:cNvSpPr txBox="1"/>
            <p:nvPr/>
          </p:nvSpPr>
          <p:spPr>
            <a:xfrm>
              <a:off x="3766130" y="48262"/>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1 Overview - Rationale and Role of the Branch Transmission Interruption Team</a:t>
              </a:r>
              <a:endParaRPr/>
            </a:p>
          </p:txBody>
        </p:sp>
        <p:sp>
          <p:nvSpPr>
            <p:cNvPr id="168" name="Google Shape;168;p9"/>
            <p:cNvSpPr/>
            <p:nvPr/>
          </p:nvSpPr>
          <p:spPr>
            <a:xfrm>
              <a:off x="2159843" y="491607"/>
              <a:ext cx="4628371" cy="4628371"/>
            </a:xfrm>
            <a:custGeom>
              <a:avLst/>
              <a:gdLst/>
              <a:ahLst/>
              <a:cxnLst/>
              <a:rect l="l" t="t" r="r" b="b"/>
              <a:pathLst>
                <a:path w="120000" h="120000" extrusionOk="0">
                  <a:moveTo>
                    <a:pt x="84523" y="5240"/>
                  </a:moveTo>
                  <a:lnTo>
                    <a:pt x="84523" y="5240"/>
                  </a:lnTo>
                  <a:cubicBezTo>
                    <a:pt x="89434" y="7439"/>
                    <a:pt x="94027" y="10289"/>
                    <a:pt x="98178" y="13713"/>
                  </a:cubicBezTo>
                </a:path>
              </a:pathLst>
            </a:custGeom>
            <a:noFill/>
            <a:ln w="9525" cap="flat" cmpd="sng">
              <a:solidFill>
                <a:srgbClr val="B74C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9"/>
            <p:cNvSpPr/>
            <p:nvPr/>
          </p:nvSpPr>
          <p:spPr>
            <a:xfrm>
              <a:off x="5722306" y="1157387"/>
              <a:ext cx="1511732" cy="982626"/>
            </a:xfrm>
            <a:prstGeom prst="roundRect">
              <a:avLst>
                <a:gd name="adj" fmla="val 16667"/>
              </a:avLst>
            </a:prstGeom>
            <a:solidFill>
              <a:srgbClr val="EA4E34">
                <a:alpha val="81960"/>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9"/>
            <p:cNvSpPr txBox="1"/>
            <p:nvPr/>
          </p:nvSpPr>
          <p:spPr>
            <a:xfrm>
              <a:off x="5770274" y="1205355"/>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2</a:t>
              </a:r>
              <a:endParaRPr/>
            </a:p>
            <a:p>
              <a:pPr marL="0" marR="0" lvl="0" indent="0" algn="ctr" rtl="0">
                <a:lnSpc>
                  <a:spcPct val="90000"/>
                </a:lnSpc>
                <a:spcBef>
                  <a:spcPts val="385"/>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Response triggers and healthcare settings </a:t>
              </a:r>
              <a:endParaRPr/>
            </a:p>
          </p:txBody>
        </p:sp>
        <p:sp>
          <p:nvSpPr>
            <p:cNvPr id="171" name="Google Shape;171;p9"/>
            <p:cNvSpPr/>
            <p:nvPr/>
          </p:nvSpPr>
          <p:spPr>
            <a:xfrm>
              <a:off x="2159843" y="491607"/>
              <a:ext cx="4628371" cy="4628371"/>
            </a:xfrm>
            <a:custGeom>
              <a:avLst/>
              <a:gdLst/>
              <a:ahLst/>
              <a:cxnLst/>
              <a:rect l="l" t="t" r="r" b="b"/>
              <a:pathLst>
                <a:path w="120000" h="120000" extrusionOk="0">
                  <a:moveTo>
                    <a:pt x="119065" y="49451"/>
                  </a:moveTo>
                  <a:lnTo>
                    <a:pt x="119065" y="49451"/>
                  </a:lnTo>
                  <a:cubicBezTo>
                    <a:pt x="120311" y="56429"/>
                    <a:pt x="120311" y="63572"/>
                    <a:pt x="119065" y="70550"/>
                  </a:cubicBezTo>
                </a:path>
              </a:pathLst>
            </a:custGeom>
            <a:noFill/>
            <a:ln w="9525" cap="flat" cmpd="sng">
              <a:solidFill>
                <a:srgbClr val="BE62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9"/>
            <p:cNvSpPr/>
            <p:nvPr/>
          </p:nvSpPr>
          <p:spPr>
            <a:xfrm>
              <a:off x="5722306" y="3471572"/>
              <a:ext cx="1511732" cy="982626"/>
            </a:xfrm>
            <a:prstGeom prst="roundRect">
              <a:avLst>
                <a:gd name="adj" fmla="val 16667"/>
              </a:avLst>
            </a:prstGeom>
            <a:solidFill>
              <a:srgbClr val="DF653F">
                <a:alpha val="72941"/>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9"/>
            <p:cNvSpPr txBox="1"/>
            <p:nvPr/>
          </p:nvSpPr>
          <p:spPr>
            <a:xfrm>
              <a:off x="5770274" y="3519540"/>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3 Understanding cholera transmission </a:t>
              </a:r>
              <a:endParaRPr/>
            </a:p>
          </p:txBody>
        </p:sp>
        <p:sp>
          <p:nvSpPr>
            <p:cNvPr id="174" name="Google Shape;174;p9"/>
            <p:cNvSpPr/>
            <p:nvPr/>
          </p:nvSpPr>
          <p:spPr>
            <a:xfrm>
              <a:off x="2159843" y="491607"/>
              <a:ext cx="4628371" cy="4628371"/>
            </a:xfrm>
            <a:custGeom>
              <a:avLst/>
              <a:gdLst/>
              <a:ahLst/>
              <a:cxnLst/>
              <a:rect l="l" t="t" r="r" b="b"/>
              <a:pathLst>
                <a:path w="120000" h="120000" extrusionOk="0">
                  <a:moveTo>
                    <a:pt x="98178" y="106286"/>
                  </a:moveTo>
                  <a:cubicBezTo>
                    <a:pt x="94027" y="109710"/>
                    <a:pt x="89434" y="112560"/>
                    <a:pt x="84523" y="114759"/>
                  </a:cubicBezTo>
                </a:path>
              </a:pathLst>
            </a:custGeom>
            <a:noFill/>
            <a:ln w="9525" cap="flat" cmpd="sng">
              <a:solidFill>
                <a:srgbClr val="C67B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9"/>
            <p:cNvSpPr/>
            <p:nvPr/>
          </p:nvSpPr>
          <p:spPr>
            <a:xfrm>
              <a:off x="3718162" y="4628665"/>
              <a:ext cx="1511732" cy="982626"/>
            </a:xfrm>
            <a:prstGeom prst="roundRect">
              <a:avLst>
                <a:gd name="adj" fmla="val 16667"/>
              </a:avLst>
            </a:prstGeom>
            <a:solidFill>
              <a:srgbClr val="DA8F44">
                <a:alpha val="65490"/>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9"/>
            <p:cNvSpPr txBox="1"/>
            <p:nvPr/>
          </p:nvSpPr>
          <p:spPr>
            <a:xfrm>
              <a:off x="3766130" y="4676633"/>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4 Household risk and interruption (incl. high risk groups)</a:t>
              </a:r>
              <a:endParaRPr/>
            </a:p>
          </p:txBody>
        </p:sp>
        <p:sp>
          <p:nvSpPr>
            <p:cNvPr id="177" name="Google Shape;177;p9"/>
            <p:cNvSpPr/>
            <p:nvPr/>
          </p:nvSpPr>
          <p:spPr>
            <a:xfrm>
              <a:off x="2159843" y="491607"/>
              <a:ext cx="4628371" cy="4628371"/>
            </a:xfrm>
            <a:custGeom>
              <a:avLst/>
              <a:gdLst/>
              <a:ahLst/>
              <a:cxnLst/>
              <a:rect l="l" t="t" r="r" b="b"/>
              <a:pathLst>
                <a:path w="120000" h="120000" extrusionOk="0">
                  <a:moveTo>
                    <a:pt x="35477" y="114760"/>
                  </a:moveTo>
                  <a:lnTo>
                    <a:pt x="35477" y="114760"/>
                  </a:lnTo>
                  <a:cubicBezTo>
                    <a:pt x="30566" y="112561"/>
                    <a:pt x="25973" y="109711"/>
                    <a:pt x="21822" y="106287"/>
                  </a:cubicBezTo>
                </a:path>
              </a:pathLst>
            </a:custGeom>
            <a:noFill/>
            <a:ln w="9525" cap="flat" cmpd="sng">
              <a:solidFill>
                <a:srgbClr val="CF93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9"/>
            <p:cNvSpPr/>
            <p:nvPr/>
          </p:nvSpPr>
          <p:spPr>
            <a:xfrm>
              <a:off x="1714019" y="3471572"/>
              <a:ext cx="1511732" cy="982626"/>
            </a:xfrm>
            <a:prstGeom prst="roundRect">
              <a:avLst>
                <a:gd name="adj" fmla="val 16667"/>
              </a:avLst>
            </a:prstGeom>
            <a:solidFill>
              <a:srgbClr val="F0E22E">
                <a:alpha val="57254"/>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9"/>
            <p:cNvSpPr txBox="1"/>
            <p:nvPr/>
          </p:nvSpPr>
          <p:spPr>
            <a:xfrm>
              <a:off x="1761987" y="3519540"/>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5 Community shared spaces (incl. high risk groups)</a:t>
              </a:r>
              <a:endParaRPr/>
            </a:p>
          </p:txBody>
        </p:sp>
        <p:sp>
          <p:nvSpPr>
            <p:cNvPr id="180" name="Google Shape;180;p9"/>
            <p:cNvSpPr/>
            <p:nvPr/>
          </p:nvSpPr>
          <p:spPr>
            <a:xfrm>
              <a:off x="2159843" y="491607"/>
              <a:ext cx="4628371" cy="4628371"/>
            </a:xfrm>
            <a:custGeom>
              <a:avLst/>
              <a:gdLst/>
              <a:ahLst/>
              <a:cxnLst/>
              <a:rect l="l" t="t" r="r" b="b"/>
              <a:pathLst>
                <a:path w="120000" h="120000" extrusionOk="0">
                  <a:moveTo>
                    <a:pt x="935" y="70549"/>
                  </a:moveTo>
                  <a:cubicBezTo>
                    <a:pt x="-311" y="63571"/>
                    <a:pt x="-311" y="56428"/>
                    <a:pt x="935" y="49450"/>
                  </a:cubicBezTo>
                </a:path>
              </a:pathLst>
            </a:custGeom>
            <a:noFill/>
            <a:ln w="9525" cap="flat" cmpd="sng">
              <a:solidFill>
                <a:srgbClr val="D8A9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9"/>
            <p:cNvSpPr/>
            <p:nvPr/>
          </p:nvSpPr>
          <p:spPr>
            <a:xfrm>
              <a:off x="1714019" y="1157387"/>
              <a:ext cx="1511732" cy="982626"/>
            </a:xfrm>
            <a:prstGeom prst="roundRect">
              <a:avLst>
                <a:gd name="adj" fmla="val 16667"/>
              </a:avLst>
            </a:prstGeom>
            <a:solidFill>
              <a:srgbClr val="86E935">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9"/>
            <p:cNvSpPr txBox="1"/>
            <p:nvPr/>
          </p:nvSpPr>
          <p:spPr>
            <a:xfrm>
              <a:off x="1761987" y="1205355"/>
              <a:ext cx="1415796" cy="886690"/>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Calibri"/>
                <a:buNone/>
              </a:pPr>
              <a:r>
                <a:rPr lang="en-US" sz="1100">
                  <a:solidFill>
                    <a:srgbClr val="000000"/>
                  </a:solidFill>
                  <a:latin typeface="Calibri"/>
                  <a:ea typeface="Calibri"/>
                  <a:cs typeface="Calibri"/>
                  <a:sym typeface="Calibri"/>
                </a:rPr>
                <a:t>Module 6 Sustaining reduced risk of transmission </a:t>
              </a:r>
              <a:endParaRPr/>
            </a:p>
          </p:txBody>
        </p:sp>
        <p:sp>
          <p:nvSpPr>
            <p:cNvPr id="183" name="Google Shape;183;p9"/>
            <p:cNvSpPr/>
            <p:nvPr/>
          </p:nvSpPr>
          <p:spPr>
            <a:xfrm>
              <a:off x="2159843" y="491607"/>
              <a:ext cx="4628371" cy="4628371"/>
            </a:xfrm>
            <a:custGeom>
              <a:avLst/>
              <a:gdLst/>
              <a:ahLst/>
              <a:cxnLst/>
              <a:rect l="l" t="t" r="r" b="b"/>
              <a:pathLst>
                <a:path w="120000" h="120000" extrusionOk="0">
                  <a:moveTo>
                    <a:pt x="21822" y="13714"/>
                  </a:moveTo>
                  <a:lnTo>
                    <a:pt x="21822" y="13714"/>
                  </a:lnTo>
                  <a:cubicBezTo>
                    <a:pt x="25973" y="10290"/>
                    <a:pt x="30566" y="7440"/>
                    <a:pt x="35477" y="5241"/>
                  </a:cubicBezTo>
                </a:path>
              </a:pathLst>
            </a:custGeom>
            <a:noFill/>
            <a:ln w="9525" cap="flat" cmpd="sng">
              <a:solidFill>
                <a:srgbClr val="E2C1C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Picture 1" descr="A picture containing text, clipart&#10;&#10;Description automatically generated">
            <a:extLst>
              <a:ext uri="{FF2B5EF4-FFF2-40B4-BE49-F238E27FC236}">
                <a16:creationId xmlns:a16="http://schemas.microsoft.com/office/drawing/2014/main" id="{FF4B426F-C768-3228-2215-69BF4F39A09F}"/>
              </a:ext>
            </a:extLst>
          </p:cNvPr>
          <p:cNvPicPr>
            <a:picLocks noChangeAspect="1"/>
          </p:cNvPicPr>
          <p:nvPr/>
        </p:nvPicPr>
        <p:blipFill>
          <a:blip r:embed="rId3"/>
          <a:stretch>
            <a:fillRect/>
          </a:stretch>
        </p:blipFill>
        <p:spPr>
          <a:xfrm>
            <a:off x="113467" y="6336886"/>
            <a:ext cx="1355569" cy="40544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E34DC04CC79D449B9CFCD6D2061404" ma:contentTypeVersion="18" ma:contentTypeDescription="Crea un document nou" ma:contentTypeScope="" ma:versionID="10a239dc0efc500d145d73441b75c4a4">
  <xsd:schema xmlns:xsd="http://www.w3.org/2001/XMLSchema" xmlns:xs="http://www.w3.org/2001/XMLSchema" xmlns:p="http://schemas.microsoft.com/office/2006/metadata/properties" xmlns:ns2="46dc02c4-f63d-4a25-b4ff-1f3bed395b53" xmlns:ns3="133e5729-7bb1-4685-bd1f-c5e580a2ee33" targetNamespace="http://schemas.microsoft.com/office/2006/metadata/properties" ma:root="true" ma:fieldsID="a9fdba561975acb5a24fcae3eea8f202" ns2:_="" ns3:_="">
    <xsd:import namespace="46dc02c4-f63d-4a25-b4ff-1f3bed395b53"/>
    <xsd:import namespace="133e5729-7bb1-4685-bd1f-c5e580a2ee3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Sharedwith" minOccurs="0"/>
                <xsd:element ref="ns2:Comme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dc02c4-f63d-4a25-b4ff-1f3bed395b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Sharedwith" ma:index="21" nillable="true" ma:displayName="Shared with" ma:format="Dropdown" ma:internalName="Sharedwith">
      <xsd:simpleType>
        <xsd:restriction base="dms:Text">
          <xsd:maxLength value="255"/>
        </xsd:restriction>
      </xsd:simpleType>
    </xsd:element>
    <xsd:element name="Comments" ma:index="22" nillable="true" ma:displayName="Comments" ma:format="Dropdown" ma:internalName="Comments">
      <xsd:simpleType>
        <xsd:restriction base="dms:Text">
          <xsd:maxLength value="255"/>
        </xsd:restriction>
      </xsd:simpleType>
    </xsd:element>
    <xsd:element name="lcf76f155ced4ddcb4097134ff3c332f" ma:index="24" nillable="true" ma:taxonomy="true" ma:internalName="lcf76f155ced4ddcb4097134ff3c332f" ma:taxonomyFieldName="MediaServiceImageTags" ma:displayName="Etiquetes de la imatge"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18" nillable="true" ma:displayName="Compartit amb"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 compartit amb detalls" ma:internalName="SharedWithDetails" ma:readOnly="true">
      <xsd:simpleType>
        <xsd:restriction base="dms:Note">
          <xsd:maxLength value="255"/>
        </xsd:restriction>
      </xsd:simpleType>
    </xsd:element>
    <xsd:element name="TaxCatchAll" ma:index="25"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us de contingut"/>
        <xsd:element ref="dc:title" minOccurs="0" maxOccurs="1" ma:index="4"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Sharedwith xmlns="46dc02c4-f63d-4a25-b4ff-1f3bed395b53" xsi:nil="true"/>
    <Comments xmlns="46dc02c4-f63d-4a25-b4ff-1f3bed395b53" xsi:nil="true"/>
    <lcf76f155ced4ddcb4097134ff3c332f xmlns="46dc02c4-f63d-4a25-b4ff-1f3bed395b5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3450A46-4858-4695-B904-CADF12D94191}"/>
</file>

<file path=customXml/itemProps2.xml><?xml version="1.0" encoding="utf-8"?>
<ds:datastoreItem xmlns:ds="http://schemas.openxmlformats.org/officeDocument/2006/customXml" ds:itemID="{D40B603C-F8F5-4485-B99D-354EF1568228}"/>
</file>

<file path=customXml/itemProps3.xml><?xml version="1.0" encoding="utf-8"?>
<ds:datastoreItem xmlns:ds="http://schemas.openxmlformats.org/officeDocument/2006/customXml" ds:itemID="{D842062F-7711-4F51-84C5-592260CD22AD}"/>
</file>

<file path=docProps/app.xml><?xml version="1.0" encoding="utf-8"?>
<Properties xmlns="http://schemas.openxmlformats.org/officeDocument/2006/extended-properties" xmlns:vt="http://schemas.openxmlformats.org/officeDocument/2006/docPropsVTypes">
  <TotalTime>3</TotalTime>
  <Words>1801</Words>
  <Application>Microsoft Macintosh PowerPoint</Application>
  <PresentationFormat>On-screen Show (4:3)</PresentationFormat>
  <Paragraphs>135</Paragraphs>
  <Slides>17</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Calibri</vt:lpstr>
      <vt:lpstr>Tahoma</vt:lpstr>
      <vt:lpstr>Arial</vt:lpstr>
      <vt:lpstr>Office Theme</vt:lpstr>
      <vt:lpstr>Branch Outbreak  Response Team  Training </vt:lpstr>
      <vt:lpstr>Overall purpose</vt:lpstr>
      <vt:lpstr>Objectives</vt:lpstr>
      <vt:lpstr>RCRC  Preparedness and Response </vt:lpstr>
      <vt:lpstr>RCRC  Preparedness and Response </vt:lpstr>
      <vt:lpstr>RCRC Preparedness and Response: How it works at community and branch level</vt:lpstr>
      <vt:lpstr>RCRC Preparedness and Response: How it works at community and branch level</vt:lpstr>
      <vt:lpstr>Rationale: Why a Branch Outbreak Response Teams (BORT)?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Government and Country Analysis: Linking with Government Health Staff and volunteers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Branch Outbreak  Response Team  Training </dc:title>
  <dc:creator>Generic</dc:creator>
  <cp:lastModifiedBy>Eva TURRO FONT</cp:lastModifiedBy>
  <cp:revision>2</cp:revision>
  <dcterms:created xsi:type="dcterms:W3CDTF">2017-06-20T12:40:55Z</dcterms:created>
  <dcterms:modified xsi:type="dcterms:W3CDTF">2023-01-10T08:31:37Z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0x010100FFE34DC04CC79D449B9CFCD6D2061404</vt:lpwstr>
  </property>
</Properties>
</file>