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5"/>
  </p:notesMasterIdLst>
  <p:sldIdLst>
    <p:sldId id="510" r:id="rId5"/>
    <p:sldId id="584" r:id="rId6"/>
    <p:sldId id="511" r:id="rId7"/>
    <p:sldId id="512" r:id="rId8"/>
    <p:sldId id="547" r:id="rId9"/>
    <p:sldId id="577" r:id="rId10"/>
    <p:sldId id="564" r:id="rId11"/>
    <p:sldId id="514" r:id="rId12"/>
    <p:sldId id="529" r:id="rId13"/>
    <p:sldId id="513" r:id="rId14"/>
    <p:sldId id="521" r:id="rId15"/>
    <p:sldId id="519" r:id="rId16"/>
    <p:sldId id="554" r:id="rId17"/>
    <p:sldId id="520" r:id="rId18"/>
    <p:sldId id="540" r:id="rId19"/>
    <p:sldId id="539" r:id="rId20"/>
    <p:sldId id="571" r:id="rId21"/>
    <p:sldId id="597" r:id="rId22"/>
    <p:sldId id="516" r:id="rId23"/>
    <p:sldId id="515" r:id="rId24"/>
    <p:sldId id="531" r:id="rId25"/>
    <p:sldId id="532" r:id="rId26"/>
    <p:sldId id="533" r:id="rId27"/>
    <p:sldId id="593" r:id="rId28"/>
    <p:sldId id="587" r:id="rId29"/>
    <p:sldId id="588" r:id="rId30"/>
    <p:sldId id="592" r:id="rId31"/>
    <p:sldId id="544" r:id="rId32"/>
    <p:sldId id="572" r:id="rId33"/>
    <p:sldId id="522" r:id="rId34"/>
    <p:sldId id="523" r:id="rId35"/>
    <p:sldId id="552" r:id="rId36"/>
    <p:sldId id="526" r:id="rId37"/>
    <p:sldId id="553" r:id="rId38"/>
    <p:sldId id="582" r:id="rId39"/>
    <p:sldId id="595" r:id="rId40"/>
    <p:sldId id="596" r:id="rId41"/>
    <p:sldId id="561" r:id="rId42"/>
    <p:sldId id="562" r:id="rId43"/>
    <p:sldId id="583" r:id="rId44"/>
    <p:sldId id="555" r:id="rId45"/>
    <p:sldId id="527" r:id="rId46"/>
    <p:sldId id="551" r:id="rId47"/>
    <p:sldId id="550" r:id="rId48"/>
    <p:sldId id="528" r:id="rId49"/>
    <p:sldId id="573" r:id="rId50"/>
    <p:sldId id="537" r:id="rId51"/>
    <p:sldId id="538" r:id="rId52"/>
    <p:sldId id="579" r:id="rId53"/>
    <p:sldId id="594" r:id="rId54"/>
    <p:sldId id="560" r:id="rId55"/>
    <p:sldId id="589" r:id="rId56"/>
    <p:sldId id="517" r:id="rId57"/>
    <p:sldId id="545" r:id="rId58"/>
    <p:sldId id="591" r:id="rId59"/>
    <p:sldId id="563" r:id="rId60"/>
    <p:sldId id="548" r:id="rId61"/>
    <p:sldId id="578" r:id="rId62"/>
    <p:sldId id="581" r:id="rId63"/>
    <p:sldId id="598" r:id="rId64"/>
    <p:sldId id="257" r:id="rId65"/>
    <p:sldId id="454" r:id="rId66"/>
    <p:sldId id="474" r:id="rId67"/>
    <p:sldId id="503" r:id="rId68"/>
    <p:sldId id="448" r:id="rId69"/>
    <p:sldId id="496" r:id="rId70"/>
    <p:sldId id="585" r:id="rId71"/>
    <p:sldId id="586" r:id="rId72"/>
    <p:sldId id="498" r:id="rId73"/>
    <p:sldId id="488" r:id="rId74"/>
    <p:sldId id="476" r:id="rId75"/>
    <p:sldId id="499" r:id="rId76"/>
    <p:sldId id="501" r:id="rId77"/>
    <p:sldId id="500" r:id="rId78"/>
    <p:sldId id="492" r:id="rId79"/>
    <p:sldId id="574" r:id="rId80"/>
    <p:sldId id="493" r:id="rId81"/>
    <p:sldId id="575" r:id="rId82"/>
    <p:sldId id="494" r:id="rId83"/>
    <p:sldId id="580"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bora Bonucci" initials="DB" lastIdx="11" clrIdx="0">
    <p:extLst>
      <p:ext uri="{19B8F6BF-5375-455C-9EA6-DF929625EA0E}">
        <p15:presenceInfo xmlns:p15="http://schemas.microsoft.com/office/powerpoint/2012/main" userId="S::dbonucci_redcross.org.uk#ext#@ifrcorg.onmicrosoft.com::625f8c76-891f-4301-a930-6bc88a6dcfb6" providerId="AD"/>
      </p:ext>
    </p:extLst>
  </p:cmAuthor>
  <p:cmAuthor id="2" name="Rupert Gill" initials="RG" lastIdx="1" clrIdx="1">
    <p:extLst>
      <p:ext uri="{19B8F6BF-5375-455C-9EA6-DF929625EA0E}">
        <p15:presenceInfo xmlns:p15="http://schemas.microsoft.com/office/powerpoint/2012/main" userId="S::rupertgill_redcross.org.uk#ext#@ifrcorg.onmicrosoft.com::7c040e48-f31b-4931-8073-cefb1099fb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68F6A9-BCA1-4904-9F55-12B5EB9FA013}" v="9" dt="2022-03-03T12:47:14.430"/>
    <p1510:client id="{10E80221-BA96-489E-9347-F1771C08C8B3}" v="17" dt="2021-03-05T11:44:28.390"/>
    <p1510:client id="{16D77991-2DEF-4AA2-9C8C-A46907F71805}" v="834" dt="2021-03-05T12:52:31.208"/>
    <p1510:client id="{2B7A0F82-EE65-4516-ADDF-E1E17E2A1919}" v="4" dt="2021-03-05T11:41:42.868"/>
    <p1510:client id="{3E521D17-BF8A-4794-B430-04A02180F9B4}" v="20" dt="2021-03-08T15:35:57.311"/>
    <p1510:client id="{51C1D967-B409-46B3-B513-1084BA6A360C}" v="4" dt="2021-03-05T12:19:15.0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0"/>
    <p:restoredTop sz="81938"/>
  </p:normalViewPr>
  <p:slideViewPr>
    <p:cSldViewPr snapToGrid="0">
      <p:cViewPr varScale="1">
        <p:scale>
          <a:sx n="85" d="100"/>
          <a:sy n="85" d="100"/>
        </p:scale>
        <p:origin x="2360" y="1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gory Rose" userId="S::gregoryrose@redcross.org.uk::07ac2876-823d-4666-80ee-afd0401ecdcc" providerId="AD" clId="Web-{0168F6A9-BCA1-4904-9F55-12B5EB9FA013}"/>
    <pc:docChg chg="modSld">
      <pc:chgData name="Gregory Rose" userId="S::gregoryrose@redcross.org.uk::07ac2876-823d-4666-80ee-afd0401ecdcc" providerId="AD" clId="Web-{0168F6A9-BCA1-4904-9F55-12B5EB9FA013}" dt="2022-03-03T12:47:14.430" v="7" actId="20577"/>
      <pc:docMkLst>
        <pc:docMk/>
      </pc:docMkLst>
      <pc:sldChg chg="modSp">
        <pc:chgData name="Gregory Rose" userId="S::gregoryrose@redcross.org.uk::07ac2876-823d-4666-80ee-afd0401ecdcc" providerId="AD" clId="Web-{0168F6A9-BCA1-4904-9F55-12B5EB9FA013}" dt="2022-03-03T12:46:21.911" v="2" actId="20577"/>
        <pc:sldMkLst>
          <pc:docMk/>
          <pc:sldMk cId="665870785" sldId="560"/>
        </pc:sldMkLst>
        <pc:spChg chg="mod">
          <ac:chgData name="Gregory Rose" userId="S::gregoryrose@redcross.org.uk::07ac2876-823d-4666-80ee-afd0401ecdcc" providerId="AD" clId="Web-{0168F6A9-BCA1-4904-9F55-12B5EB9FA013}" dt="2022-03-03T12:46:21.911" v="2" actId="20577"/>
          <ac:spMkLst>
            <pc:docMk/>
            <pc:sldMk cId="665870785" sldId="560"/>
            <ac:spMk id="2" creationId="{58DE4678-97A5-4670-BDB7-A294CC265CB5}"/>
          </ac:spMkLst>
        </pc:spChg>
      </pc:sldChg>
      <pc:sldChg chg="modSp">
        <pc:chgData name="Gregory Rose" userId="S::gregoryrose@redcross.org.uk::07ac2876-823d-4666-80ee-afd0401ecdcc" providerId="AD" clId="Web-{0168F6A9-BCA1-4904-9F55-12B5EB9FA013}" dt="2022-03-03T12:47:14.430" v="7" actId="20577"/>
        <pc:sldMkLst>
          <pc:docMk/>
          <pc:sldMk cId="2135977946" sldId="591"/>
        </pc:sldMkLst>
        <pc:spChg chg="mod">
          <ac:chgData name="Gregory Rose" userId="S::gregoryrose@redcross.org.uk::07ac2876-823d-4666-80ee-afd0401ecdcc" providerId="AD" clId="Web-{0168F6A9-BCA1-4904-9F55-12B5EB9FA013}" dt="2022-03-03T12:47:14.430" v="7" actId="20577"/>
          <ac:spMkLst>
            <pc:docMk/>
            <pc:sldMk cId="2135977946" sldId="591"/>
            <ac:spMk id="2" creationId="{5FF70CB1-DF5F-4775-8867-9F6C9E34F1F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F5BA81-35E8-48BF-B487-DEB820D44C99}" type="doc">
      <dgm:prSet loTypeId="urn:microsoft.com/office/officeart/2005/8/layout/cycle5" loCatId="cycle" qsTypeId="urn:microsoft.com/office/officeart/2005/8/quickstyle/simple1" qsCatId="simple" csTypeId="urn:microsoft.com/office/officeart/2005/8/colors/accent2_5" csCatId="accent2" phldr="1"/>
      <dgm:spPr/>
      <dgm:t>
        <a:bodyPr/>
        <a:lstStyle/>
        <a:p>
          <a:endParaRPr lang="en-GB"/>
        </a:p>
      </dgm:t>
    </dgm:pt>
    <dgm:pt modelId="{49946934-258A-4E81-9519-D78366E8A5E8}">
      <dgm:prSet phldrT="[Text]"/>
      <dgm:spPr>
        <a:solidFill>
          <a:schemeClr val="bg1">
            <a:alpha val="90000"/>
          </a:schemeClr>
        </a:solidFill>
        <a:ln>
          <a:solidFill>
            <a:schemeClr val="tx1"/>
          </a:solidFill>
        </a:ln>
      </dgm:spPr>
      <dgm:t>
        <a:bodyPr/>
        <a:lstStyle/>
        <a:p>
          <a:pPr rtl="0"/>
          <a:r>
            <a:rPr lang="en-GB">
              <a:solidFill>
                <a:sysClr val="windowText" lastClr="000000"/>
              </a:solidFill>
            </a:rPr>
            <a:t>Module 1 Overview - Rationale and Role of the Branch Transmission Interruption Team</a:t>
          </a:r>
        </a:p>
      </dgm:t>
    </dgm:pt>
    <dgm:pt modelId="{0F976279-84FF-430B-A53C-0B549226E9DB}" type="parTrans" cxnId="{C84EA674-440F-4583-AC57-19C6FD22DB9C}">
      <dgm:prSet/>
      <dgm:spPr/>
      <dgm:t>
        <a:bodyPr/>
        <a:lstStyle/>
        <a:p>
          <a:pPr rtl="0"/>
          <a:endParaRPr lang="en-GB"/>
        </a:p>
      </dgm:t>
    </dgm:pt>
    <dgm:pt modelId="{C450F9A4-D351-4315-9681-61666E09B591}" type="sibTrans" cxnId="{C84EA674-440F-4583-AC57-19C6FD22DB9C}">
      <dgm:prSet/>
      <dgm:spPr/>
      <dgm:t>
        <a:bodyPr/>
        <a:lstStyle/>
        <a:p>
          <a:pPr rtl="0"/>
          <a:endParaRPr lang="en-GB"/>
        </a:p>
      </dgm:t>
    </dgm:pt>
    <dgm:pt modelId="{3338699D-8BAE-42D0-9394-6C3EC5197207}">
      <dgm:prSet phldrT="[Text]"/>
      <dgm:spPr>
        <a:solidFill>
          <a:srgbClr val="EA4E34">
            <a:alpha val="81961"/>
          </a:srgbClr>
        </a:solidFill>
      </dgm:spPr>
      <dgm:t>
        <a:bodyPr/>
        <a:lstStyle/>
        <a:p>
          <a:pPr rtl="0"/>
          <a:r>
            <a:rPr lang="en-GB">
              <a:solidFill>
                <a:sysClr val="windowText" lastClr="000000"/>
              </a:solidFill>
            </a:rPr>
            <a:t>Module 2</a:t>
          </a:r>
        </a:p>
        <a:p>
          <a:pPr rtl="0"/>
          <a:r>
            <a:rPr lang="en-GB">
              <a:solidFill>
                <a:sysClr val="windowText" lastClr="000000"/>
              </a:solidFill>
            </a:rPr>
            <a:t>Response triggers and healthcare settings </a:t>
          </a:r>
        </a:p>
      </dgm:t>
    </dgm:pt>
    <dgm:pt modelId="{FD51544E-AEC0-4B38-B59F-BA246A0A79BC}" type="parTrans" cxnId="{69F63F71-5530-46B8-9908-9FDAF44D6728}">
      <dgm:prSet/>
      <dgm:spPr/>
      <dgm:t>
        <a:bodyPr/>
        <a:lstStyle/>
        <a:p>
          <a:pPr rtl="0"/>
          <a:endParaRPr lang="en-GB"/>
        </a:p>
      </dgm:t>
    </dgm:pt>
    <dgm:pt modelId="{CF25C5CE-ECD9-46B3-AD62-ADA5030DCC96}" type="sibTrans" cxnId="{69F63F71-5530-46B8-9908-9FDAF44D6728}">
      <dgm:prSet/>
      <dgm:spPr/>
      <dgm:t>
        <a:bodyPr/>
        <a:lstStyle/>
        <a:p>
          <a:pPr rtl="0"/>
          <a:endParaRPr lang="en-GB"/>
        </a:p>
      </dgm:t>
    </dgm:pt>
    <dgm:pt modelId="{1672877C-A075-4709-A89E-594E03DE0B44}">
      <dgm:prSet phldrT="[Text]"/>
      <dgm:spPr>
        <a:solidFill>
          <a:srgbClr val="DA8F44">
            <a:alpha val="65882"/>
          </a:srgbClr>
        </a:solidFill>
      </dgm:spPr>
      <dgm:t>
        <a:bodyPr/>
        <a:lstStyle/>
        <a:p>
          <a:pPr rtl="0"/>
          <a:r>
            <a:rPr lang="en-GB">
              <a:solidFill>
                <a:sysClr val="windowText" lastClr="000000"/>
              </a:solidFill>
            </a:rPr>
            <a:t>Module 4 Household risk and interruption (incl. high risk groups)</a:t>
          </a:r>
        </a:p>
      </dgm:t>
    </dgm:pt>
    <dgm:pt modelId="{2CC219BE-4A6C-4898-9BF8-68E6F9DA61BE}" type="parTrans" cxnId="{7C78AA9D-6FA1-4D00-BC28-6A69EA7E0526}">
      <dgm:prSet/>
      <dgm:spPr/>
      <dgm:t>
        <a:bodyPr/>
        <a:lstStyle/>
        <a:p>
          <a:pPr rtl="0"/>
          <a:endParaRPr lang="en-GB"/>
        </a:p>
      </dgm:t>
    </dgm:pt>
    <dgm:pt modelId="{0183F6C7-5AB5-499B-883C-3B64A2CDD2D7}" type="sibTrans" cxnId="{7C78AA9D-6FA1-4D00-BC28-6A69EA7E0526}">
      <dgm:prSet/>
      <dgm:spPr/>
      <dgm:t>
        <a:bodyPr/>
        <a:lstStyle/>
        <a:p>
          <a:pPr rtl="0"/>
          <a:endParaRPr lang="en-GB"/>
        </a:p>
      </dgm:t>
    </dgm:pt>
    <dgm:pt modelId="{6D621A18-328B-48FF-A396-0FD8354548B4}">
      <dgm:prSet phldrT="[Text]"/>
      <dgm:spPr>
        <a:solidFill>
          <a:srgbClr val="F0E22E">
            <a:alpha val="57647"/>
          </a:srgbClr>
        </a:solidFill>
      </dgm:spPr>
      <dgm:t>
        <a:bodyPr/>
        <a:lstStyle/>
        <a:p>
          <a:pPr rtl="0"/>
          <a:r>
            <a:rPr lang="en-GB">
              <a:solidFill>
                <a:sysClr val="windowText" lastClr="000000"/>
              </a:solidFill>
            </a:rPr>
            <a:t>Module 5 Community shared spaces (incl. high risk groups)</a:t>
          </a:r>
        </a:p>
      </dgm:t>
    </dgm:pt>
    <dgm:pt modelId="{7215C0E4-C3C6-4947-B9E5-908E6AB1A756}" type="parTrans" cxnId="{A586146D-8649-4696-89BC-E8B851DB26A7}">
      <dgm:prSet/>
      <dgm:spPr/>
      <dgm:t>
        <a:bodyPr/>
        <a:lstStyle/>
        <a:p>
          <a:pPr rtl="0"/>
          <a:endParaRPr lang="en-GB"/>
        </a:p>
      </dgm:t>
    </dgm:pt>
    <dgm:pt modelId="{EF6416C7-840D-421A-AB30-930D705A39AE}" type="sibTrans" cxnId="{A586146D-8649-4696-89BC-E8B851DB26A7}">
      <dgm:prSet/>
      <dgm:spPr/>
      <dgm:t>
        <a:bodyPr/>
        <a:lstStyle/>
        <a:p>
          <a:pPr rtl="0"/>
          <a:endParaRPr lang="en-GB"/>
        </a:p>
      </dgm:t>
    </dgm:pt>
    <dgm:pt modelId="{7D0817DC-2449-4BF4-BDD7-6FE09A63E690}">
      <dgm:prSet phldrT="[Text]"/>
      <dgm:spPr>
        <a:solidFill>
          <a:srgbClr val="86E935">
            <a:alpha val="49804"/>
          </a:srgbClr>
        </a:solidFill>
      </dgm:spPr>
      <dgm:t>
        <a:bodyPr/>
        <a:lstStyle/>
        <a:p>
          <a:pPr rtl="0"/>
          <a:r>
            <a:rPr lang="en-GB">
              <a:solidFill>
                <a:sysClr val="windowText" lastClr="000000"/>
              </a:solidFill>
            </a:rPr>
            <a:t>Module 6 Sustaining reduced risk of transmission </a:t>
          </a:r>
        </a:p>
      </dgm:t>
    </dgm:pt>
    <dgm:pt modelId="{02497583-0F1F-4BBD-A9ED-F235B1B12A67}" type="parTrans" cxnId="{DD32EFCC-D491-4C2D-B55F-08761BC9E6D9}">
      <dgm:prSet/>
      <dgm:spPr/>
      <dgm:t>
        <a:bodyPr/>
        <a:lstStyle/>
        <a:p>
          <a:pPr rtl="0"/>
          <a:endParaRPr lang="en-GB"/>
        </a:p>
      </dgm:t>
    </dgm:pt>
    <dgm:pt modelId="{8A123936-7320-42F3-A244-C773EDDC339D}" type="sibTrans" cxnId="{DD32EFCC-D491-4C2D-B55F-08761BC9E6D9}">
      <dgm:prSet/>
      <dgm:spPr/>
      <dgm:t>
        <a:bodyPr/>
        <a:lstStyle/>
        <a:p>
          <a:pPr rtl="0"/>
          <a:endParaRPr lang="en-GB"/>
        </a:p>
      </dgm:t>
    </dgm:pt>
    <dgm:pt modelId="{D7ADEC02-A19D-44D6-8F3B-303ECDF5A219}">
      <dgm:prSet/>
      <dgm:spPr>
        <a:solidFill>
          <a:srgbClr val="DF653F">
            <a:alpha val="73333"/>
          </a:srgbClr>
        </a:solidFill>
      </dgm:spPr>
      <dgm:t>
        <a:bodyPr/>
        <a:lstStyle/>
        <a:p>
          <a:pPr rtl="0"/>
          <a:r>
            <a:rPr lang="en-GB">
              <a:solidFill>
                <a:sysClr val="windowText" lastClr="000000"/>
              </a:solidFill>
            </a:rPr>
            <a:t>Module 3 Understanding cholera transmission </a:t>
          </a:r>
        </a:p>
      </dgm:t>
    </dgm:pt>
    <dgm:pt modelId="{E051A264-FDFC-49E3-A46C-42AB006A7482}" type="parTrans" cxnId="{A60D4EC0-42E4-4364-941A-590E0C61A871}">
      <dgm:prSet/>
      <dgm:spPr/>
      <dgm:t>
        <a:bodyPr/>
        <a:lstStyle/>
        <a:p>
          <a:pPr rtl="0"/>
          <a:endParaRPr lang="en-GB"/>
        </a:p>
      </dgm:t>
    </dgm:pt>
    <dgm:pt modelId="{AEAD4866-58EA-47C4-88D0-1F57856F28BC}" type="sibTrans" cxnId="{A60D4EC0-42E4-4364-941A-590E0C61A871}">
      <dgm:prSet/>
      <dgm:spPr/>
      <dgm:t>
        <a:bodyPr/>
        <a:lstStyle/>
        <a:p>
          <a:pPr rtl="0"/>
          <a:endParaRPr lang="en-GB"/>
        </a:p>
      </dgm:t>
    </dgm:pt>
    <dgm:pt modelId="{CB454C13-DE41-4BFD-A164-9884077E1289}" type="pres">
      <dgm:prSet presAssocID="{8CF5BA81-35E8-48BF-B487-DEB820D44C99}" presName="cycle" presStyleCnt="0">
        <dgm:presLayoutVars>
          <dgm:dir/>
          <dgm:resizeHandles val="exact"/>
        </dgm:presLayoutVars>
      </dgm:prSet>
      <dgm:spPr/>
    </dgm:pt>
    <dgm:pt modelId="{39590131-C943-4B39-8CD8-C1AA55360299}" type="pres">
      <dgm:prSet presAssocID="{49946934-258A-4E81-9519-D78366E8A5E8}" presName="node" presStyleLbl="node1" presStyleIdx="0" presStyleCnt="6">
        <dgm:presLayoutVars>
          <dgm:bulletEnabled val="1"/>
        </dgm:presLayoutVars>
      </dgm:prSet>
      <dgm:spPr/>
    </dgm:pt>
    <dgm:pt modelId="{B4862337-53FF-4AE8-ADBE-ACBAE0A653DE}" type="pres">
      <dgm:prSet presAssocID="{49946934-258A-4E81-9519-D78366E8A5E8}" presName="spNode" presStyleCnt="0"/>
      <dgm:spPr/>
    </dgm:pt>
    <dgm:pt modelId="{163A4D29-3092-4F66-879E-685E5D04E849}" type="pres">
      <dgm:prSet presAssocID="{C450F9A4-D351-4315-9681-61666E09B591}" presName="sibTrans" presStyleLbl="sibTrans1D1" presStyleIdx="0" presStyleCnt="6"/>
      <dgm:spPr/>
    </dgm:pt>
    <dgm:pt modelId="{9D42EF5B-23DE-4ADE-87E2-7FD8B4D57CBA}" type="pres">
      <dgm:prSet presAssocID="{3338699D-8BAE-42D0-9394-6C3EC5197207}" presName="node" presStyleLbl="node1" presStyleIdx="1" presStyleCnt="6">
        <dgm:presLayoutVars>
          <dgm:bulletEnabled val="1"/>
        </dgm:presLayoutVars>
      </dgm:prSet>
      <dgm:spPr/>
    </dgm:pt>
    <dgm:pt modelId="{680714A2-6086-472F-AEA1-869635445E69}" type="pres">
      <dgm:prSet presAssocID="{3338699D-8BAE-42D0-9394-6C3EC5197207}" presName="spNode" presStyleCnt="0"/>
      <dgm:spPr/>
    </dgm:pt>
    <dgm:pt modelId="{D021AC8C-0303-4F77-9272-98F498319846}" type="pres">
      <dgm:prSet presAssocID="{CF25C5CE-ECD9-46B3-AD62-ADA5030DCC96}" presName="sibTrans" presStyleLbl="sibTrans1D1" presStyleIdx="1" presStyleCnt="6"/>
      <dgm:spPr/>
    </dgm:pt>
    <dgm:pt modelId="{2482C5DA-829B-4FC0-AF87-3370CD333E35}" type="pres">
      <dgm:prSet presAssocID="{D7ADEC02-A19D-44D6-8F3B-303ECDF5A219}" presName="node" presStyleLbl="node1" presStyleIdx="2" presStyleCnt="6">
        <dgm:presLayoutVars>
          <dgm:bulletEnabled val="1"/>
        </dgm:presLayoutVars>
      </dgm:prSet>
      <dgm:spPr/>
    </dgm:pt>
    <dgm:pt modelId="{D7A35EF5-523A-40D7-BC77-368C0F2CFC96}" type="pres">
      <dgm:prSet presAssocID="{D7ADEC02-A19D-44D6-8F3B-303ECDF5A219}" presName="spNode" presStyleCnt="0"/>
      <dgm:spPr/>
    </dgm:pt>
    <dgm:pt modelId="{E6EED087-ED18-491A-933E-30806F67A27F}" type="pres">
      <dgm:prSet presAssocID="{AEAD4866-58EA-47C4-88D0-1F57856F28BC}" presName="sibTrans" presStyleLbl="sibTrans1D1" presStyleIdx="2" presStyleCnt="6"/>
      <dgm:spPr/>
    </dgm:pt>
    <dgm:pt modelId="{A9ABD88C-724E-4D1A-81DD-FC314FF23D17}" type="pres">
      <dgm:prSet presAssocID="{1672877C-A075-4709-A89E-594E03DE0B44}" presName="node" presStyleLbl="node1" presStyleIdx="3" presStyleCnt="6">
        <dgm:presLayoutVars>
          <dgm:bulletEnabled val="1"/>
        </dgm:presLayoutVars>
      </dgm:prSet>
      <dgm:spPr/>
    </dgm:pt>
    <dgm:pt modelId="{F7174A99-B908-4986-A846-9FD7E6EA8A10}" type="pres">
      <dgm:prSet presAssocID="{1672877C-A075-4709-A89E-594E03DE0B44}" presName="spNode" presStyleCnt="0"/>
      <dgm:spPr/>
    </dgm:pt>
    <dgm:pt modelId="{F058E946-FE96-4BB5-A87F-33759E380C8B}" type="pres">
      <dgm:prSet presAssocID="{0183F6C7-5AB5-499B-883C-3B64A2CDD2D7}" presName="sibTrans" presStyleLbl="sibTrans1D1" presStyleIdx="3" presStyleCnt="6"/>
      <dgm:spPr/>
    </dgm:pt>
    <dgm:pt modelId="{B4F02E11-ABA0-4820-B4AA-4CBDF3F8CDDD}" type="pres">
      <dgm:prSet presAssocID="{6D621A18-328B-48FF-A396-0FD8354548B4}" presName="node" presStyleLbl="node1" presStyleIdx="4" presStyleCnt="6">
        <dgm:presLayoutVars>
          <dgm:bulletEnabled val="1"/>
        </dgm:presLayoutVars>
      </dgm:prSet>
      <dgm:spPr/>
    </dgm:pt>
    <dgm:pt modelId="{8B93604A-122B-4240-BF9F-7DAFA2D7DB3C}" type="pres">
      <dgm:prSet presAssocID="{6D621A18-328B-48FF-A396-0FD8354548B4}" presName="spNode" presStyleCnt="0"/>
      <dgm:spPr/>
    </dgm:pt>
    <dgm:pt modelId="{1D115966-CDC1-47C2-8BFA-9DE10F3A958F}" type="pres">
      <dgm:prSet presAssocID="{EF6416C7-840D-421A-AB30-930D705A39AE}" presName="sibTrans" presStyleLbl="sibTrans1D1" presStyleIdx="4" presStyleCnt="6"/>
      <dgm:spPr/>
    </dgm:pt>
    <dgm:pt modelId="{60EFA7D0-8F6C-45BE-BEA5-3C9AC7E11A67}" type="pres">
      <dgm:prSet presAssocID="{7D0817DC-2449-4BF4-BDD7-6FE09A63E690}" presName="node" presStyleLbl="node1" presStyleIdx="5" presStyleCnt="6">
        <dgm:presLayoutVars>
          <dgm:bulletEnabled val="1"/>
        </dgm:presLayoutVars>
      </dgm:prSet>
      <dgm:spPr/>
    </dgm:pt>
    <dgm:pt modelId="{996D3174-21CE-4620-9A11-8ADF264F0E64}" type="pres">
      <dgm:prSet presAssocID="{7D0817DC-2449-4BF4-BDD7-6FE09A63E690}" presName="spNode" presStyleCnt="0"/>
      <dgm:spPr/>
    </dgm:pt>
    <dgm:pt modelId="{C77FB4BD-1586-4DDB-9B3A-F7BFD7E74C2B}" type="pres">
      <dgm:prSet presAssocID="{8A123936-7320-42F3-A244-C773EDDC339D}" presName="sibTrans" presStyleLbl="sibTrans1D1" presStyleIdx="5" presStyleCnt="6"/>
      <dgm:spPr/>
    </dgm:pt>
  </dgm:ptLst>
  <dgm:cxnLst>
    <dgm:cxn modelId="{176AE801-1C82-4293-9F5F-FEF78AA9AD7C}" type="presOf" srcId="{CF25C5CE-ECD9-46B3-AD62-ADA5030DCC96}" destId="{D021AC8C-0303-4F77-9272-98F498319846}" srcOrd="0" destOrd="0" presId="urn:microsoft.com/office/officeart/2005/8/layout/cycle5"/>
    <dgm:cxn modelId="{AB284808-CF1E-46E2-B77B-12521CCF6BE4}" type="presOf" srcId="{3338699D-8BAE-42D0-9394-6C3EC5197207}" destId="{9D42EF5B-23DE-4ADE-87E2-7FD8B4D57CBA}" srcOrd="0" destOrd="0" presId="urn:microsoft.com/office/officeart/2005/8/layout/cycle5"/>
    <dgm:cxn modelId="{7D25501B-CDB0-4B10-81FD-B655FA114116}" type="presOf" srcId="{AEAD4866-58EA-47C4-88D0-1F57856F28BC}" destId="{E6EED087-ED18-491A-933E-30806F67A27F}" srcOrd="0" destOrd="0" presId="urn:microsoft.com/office/officeart/2005/8/layout/cycle5"/>
    <dgm:cxn modelId="{7BADC341-41E7-4BD4-814B-A5B7D8CCBAB0}" type="presOf" srcId="{8A123936-7320-42F3-A244-C773EDDC339D}" destId="{C77FB4BD-1586-4DDB-9B3A-F7BFD7E74C2B}" srcOrd="0" destOrd="0" presId="urn:microsoft.com/office/officeart/2005/8/layout/cycle5"/>
    <dgm:cxn modelId="{C8EEF741-0275-42B1-8619-558C5558AAEB}" type="presOf" srcId="{D7ADEC02-A19D-44D6-8F3B-303ECDF5A219}" destId="{2482C5DA-829B-4FC0-AF87-3370CD333E35}" srcOrd="0" destOrd="0" presId="urn:microsoft.com/office/officeart/2005/8/layout/cycle5"/>
    <dgm:cxn modelId="{690A8149-CF4A-4CC6-82EA-6BACD7F7899B}" type="presOf" srcId="{6D621A18-328B-48FF-A396-0FD8354548B4}" destId="{B4F02E11-ABA0-4820-B4AA-4CBDF3F8CDDD}" srcOrd="0" destOrd="0" presId="urn:microsoft.com/office/officeart/2005/8/layout/cycle5"/>
    <dgm:cxn modelId="{A586146D-8649-4696-89BC-E8B851DB26A7}" srcId="{8CF5BA81-35E8-48BF-B487-DEB820D44C99}" destId="{6D621A18-328B-48FF-A396-0FD8354548B4}" srcOrd="4" destOrd="0" parTransId="{7215C0E4-C3C6-4947-B9E5-908E6AB1A756}" sibTransId="{EF6416C7-840D-421A-AB30-930D705A39AE}"/>
    <dgm:cxn modelId="{7C1FC86F-646D-46FF-AF00-7BE3829756A5}" type="presOf" srcId="{0183F6C7-5AB5-499B-883C-3B64A2CDD2D7}" destId="{F058E946-FE96-4BB5-A87F-33759E380C8B}" srcOrd="0" destOrd="0" presId="urn:microsoft.com/office/officeart/2005/8/layout/cycle5"/>
    <dgm:cxn modelId="{F8326170-7B29-4B66-9C92-FA641DC494ED}" type="presOf" srcId="{49946934-258A-4E81-9519-D78366E8A5E8}" destId="{39590131-C943-4B39-8CD8-C1AA55360299}" srcOrd="0" destOrd="0" presId="urn:microsoft.com/office/officeart/2005/8/layout/cycle5"/>
    <dgm:cxn modelId="{69F63F71-5530-46B8-9908-9FDAF44D6728}" srcId="{8CF5BA81-35E8-48BF-B487-DEB820D44C99}" destId="{3338699D-8BAE-42D0-9394-6C3EC5197207}" srcOrd="1" destOrd="0" parTransId="{FD51544E-AEC0-4B38-B59F-BA246A0A79BC}" sibTransId="{CF25C5CE-ECD9-46B3-AD62-ADA5030DCC96}"/>
    <dgm:cxn modelId="{C84EA674-440F-4583-AC57-19C6FD22DB9C}" srcId="{8CF5BA81-35E8-48BF-B487-DEB820D44C99}" destId="{49946934-258A-4E81-9519-D78366E8A5E8}" srcOrd="0" destOrd="0" parTransId="{0F976279-84FF-430B-A53C-0B549226E9DB}" sibTransId="{C450F9A4-D351-4315-9681-61666E09B591}"/>
    <dgm:cxn modelId="{EA526097-CFDB-4EBC-B0A6-7498EF1ECB7F}" type="presOf" srcId="{8CF5BA81-35E8-48BF-B487-DEB820D44C99}" destId="{CB454C13-DE41-4BFD-A164-9884077E1289}" srcOrd="0" destOrd="0" presId="urn:microsoft.com/office/officeart/2005/8/layout/cycle5"/>
    <dgm:cxn modelId="{7C78AA9D-6FA1-4D00-BC28-6A69EA7E0526}" srcId="{8CF5BA81-35E8-48BF-B487-DEB820D44C99}" destId="{1672877C-A075-4709-A89E-594E03DE0B44}" srcOrd="3" destOrd="0" parTransId="{2CC219BE-4A6C-4898-9BF8-68E6F9DA61BE}" sibTransId="{0183F6C7-5AB5-499B-883C-3B64A2CDD2D7}"/>
    <dgm:cxn modelId="{FD8B4FBB-8AE4-47F9-9B7E-C49DF994DF06}" type="presOf" srcId="{EF6416C7-840D-421A-AB30-930D705A39AE}" destId="{1D115966-CDC1-47C2-8BFA-9DE10F3A958F}" srcOrd="0" destOrd="0" presId="urn:microsoft.com/office/officeart/2005/8/layout/cycle5"/>
    <dgm:cxn modelId="{3CC35ABD-780B-43A0-A0AE-9D247852D13E}" type="presOf" srcId="{7D0817DC-2449-4BF4-BDD7-6FE09A63E690}" destId="{60EFA7D0-8F6C-45BE-BEA5-3C9AC7E11A67}" srcOrd="0" destOrd="0" presId="urn:microsoft.com/office/officeart/2005/8/layout/cycle5"/>
    <dgm:cxn modelId="{A60D4EC0-42E4-4364-941A-590E0C61A871}" srcId="{8CF5BA81-35E8-48BF-B487-DEB820D44C99}" destId="{D7ADEC02-A19D-44D6-8F3B-303ECDF5A219}" srcOrd="2" destOrd="0" parTransId="{E051A264-FDFC-49E3-A46C-42AB006A7482}" sibTransId="{AEAD4866-58EA-47C4-88D0-1F57856F28BC}"/>
    <dgm:cxn modelId="{DD32EFCC-D491-4C2D-B55F-08761BC9E6D9}" srcId="{8CF5BA81-35E8-48BF-B487-DEB820D44C99}" destId="{7D0817DC-2449-4BF4-BDD7-6FE09A63E690}" srcOrd="5" destOrd="0" parTransId="{02497583-0F1F-4BBD-A9ED-F235B1B12A67}" sibTransId="{8A123936-7320-42F3-A244-C773EDDC339D}"/>
    <dgm:cxn modelId="{0AA451EA-F6B6-4A63-BA8E-BD1A5A6134A3}" type="presOf" srcId="{1672877C-A075-4709-A89E-594E03DE0B44}" destId="{A9ABD88C-724E-4D1A-81DD-FC314FF23D17}" srcOrd="0" destOrd="0" presId="urn:microsoft.com/office/officeart/2005/8/layout/cycle5"/>
    <dgm:cxn modelId="{D08BF0ED-D212-436A-BA4D-2E54D370524F}" type="presOf" srcId="{C450F9A4-D351-4315-9681-61666E09B591}" destId="{163A4D29-3092-4F66-879E-685E5D04E849}" srcOrd="0" destOrd="0" presId="urn:microsoft.com/office/officeart/2005/8/layout/cycle5"/>
    <dgm:cxn modelId="{7FE79DA6-D8AD-4FEF-A7D0-086479D13E29}" type="presParOf" srcId="{CB454C13-DE41-4BFD-A164-9884077E1289}" destId="{39590131-C943-4B39-8CD8-C1AA55360299}" srcOrd="0" destOrd="0" presId="urn:microsoft.com/office/officeart/2005/8/layout/cycle5"/>
    <dgm:cxn modelId="{20BF734B-572F-4D9B-90B7-1045CE991068}" type="presParOf" srcId="{CB454C13-DE41-4BFD-A164-9884077E1289}" destId="{B4862337-53FF-4AE8-ADBE-ACBAE0A653DE}" srcOrd="1" destOrd="0" presId="urn:microsoft.com/office/officeart/2005/8/layout/cycle5"/>
    <dgm:cxn modelId="{4FFF3E1E-2051-456F-B810-2BAC1341E13A}" type="presParOf" srcId="{CB454C13-DE41-4BFD-A164-9884077E1289}" destId="{163A4D29-3092-4F66-879E-685E5D04E849}" srcOrd="2" destOrd="0" presId="urn:microsoft.com/office/officeart/2005/8/layout/cycle5"/>
    <dgm:cxn modelId="{723C98D5-3497-4328-99D6-22216A0A2654}" type="presParOf" srcId="{CB454C13-DE41-4BFD-A164-9884077E1289}" destId="{9D42EF5B-23DE-4ADE-87E2-7FD8B4D57CBA}" srcOrd="3" destOrd="0" presId="urn:microsoft.com/office/officeart/2005/8/layout/cycle5"/>
    <dgm:cxn modelId="{367B0B07-AA94-4166-A18F-2A7F4144D92D}" type="presParOf" srcId="{CB454C13-DE41-4BFD-A164-9884077E1289}" destId="{680714A2-6086-472F-AEA1-869635445E69}" srcOrd="4" destOrd="0" presId="urn:microsoft.com/office/officeart/2005/8/layout/cycle5"/>
    <dgm:cxn modelId="{F8F6EA6E-C896-4507-826E-F85F36B4B922}" type="presParOf" srcId="{CB454C13-DE41-4BFD-A164-9884077E1289}" destId="{D021AC8C-0303-4F77-9272-98F498319846}" srcOrd="5" destOrd="0" presId="urn:microsoft.com/office/officeart/2005/8/layout/cycle5"/>
    <dgm:cxn modelId="{B4097649-E14B-49EE-8055-A8453C572510}" type="presParOf" srcId="{CB454C13-DE41-4BFD-A164-9884077E1289}" destId="{2482C5DA-829B-4FC0-AF87-3370CD333E35}" srcOrd="6" destOrd="0" presId="urn:microsoft.com/office/officeart/2005/8/layout/cycle5"/>
    <dgm:cxn modelId="{FA262F93-6A25-49DE-AE83-6666B1901114}" type="presParOf" srcId="{CB454C13-DE41-4BFD-A164-9884077E1289}" destId="{D7A35EF5-523A-40D7-BC77-368C0F2CFC96}" srcOrd="7" destOrd="0" presId="urn:microsoft.com/office/officeart/2005/8/layout/cycle5"/>
    <dgm:cxn modelId="{8D23CE60-BE71-4A5C-95B0-C20CFA335C4B}" type="presParOf" srcId="{CB454C13-DE41-4BFD-A164-9884077E1289}" destId="{E6EED087-ED18-491A-933E-30806F67A27F}" srcOrd="8" destOrd="0" presId="urn:microsoft.com/office/officeart/2005/8/layout/cycle5"/>
    <dgm:cxn modelId="{E5B1257E-B37E-4023-8F6A-453C4482358C}" type="presParOf" srcId="{CB454C13-DE41-4BFD-A164-9884077E1289}" destId="{A9ABD88C-724E-4D1A-81DD-FC314FF23D17}" srcOrd="9" destOrd="0" presId="urn:microsoft.com/office/officeart/2005/8/layout/cycle5"/>
    <dgm:cxn modelId="{76F1D496-832A-4F45-9A46-D6CF4A2A17A3}" type="presParOf" srcId="{CB454C13-DE41-4BFD-A164-9884077E1289}" destId="{F7174A99-B908-4986-A846-9FD7E6EA8A10}" srcOrd="10" destOrd="0" presId="urn:microsoft.com/office/officeart/2005/8/layout/cycle5"/>
    <dgm:cxn modelId="{61CBAD2C-85AA-4F89-ABBB-266D229BFDDF}" type="presParOf" srcId="{CB454C13-DE41-4BFD-A164-9884077E1289}" destId="{F058E946-FE96-4BB5-A87F-33759E380C8B}" srcOrd="11" destOrd="0" presId="urn:microsoft.com/office/officeart/2005/8/layout/cycle5"/>
    <dgm:cxn modelId="{0F65A0C3-813E-41A7-8293-F6FFCEE8C0AA}" type="presParOf" srcId="{CB454C13-DE41-4BFD-A164-9884077E1289}" destId="{B4F02E11-ABA0-4820-B4AA-4CBDF3F8CDDD}" srcOrd="12" destOrd="0" presId="urn:microsoft.com/office/officeart/2005/8/layout/cycle5"/>
    <dgm:cxn modelId="{867CCB75-EC65-4742-8CF0-E31D1ECA0476}" type="presParOf" srcId="{CB454C13-DE41-4BFD-A164-9884077E1289}" destId="{8B93604A-122B-4240-BF9F-7DAFA2D7DB3C}" srcOrd="13" destOrd="0" presId="urn:microsoft.com/office/officeart/2005/8/layout/cycle5"/>
    <dgm:cxn modelId="{D598F1E0-3D3C-45A4-A5FC-F8DA64888B55}" type="presParOf" srcId="{CB454C13-DE41-4BFD-A164-9884077E1289}" destId="{1D115966-CDC1-47C2-8BFA-9DE10F3A958F}" srcOrd="14" destOrd="0" presId="urn:microsoft.com/office/officeart/2005/8/layout/cycle5"/>
    <dgm:cxn modelId="{C2BCB495-28B2-46C8-B47F-99886EA6763D}" type="presParOf" srcId="{CB454C13-DE41-4BFD-A164-9884077E1289}" destId="{60EFA7D0-8F6C-45BE-BEA5-3C9AC7E11A67}" srcOrd="15" destOrd="0" presId="urn:microsoft.com/office/officeart/2005/8/layout/cycle5"/>
    <dgm:cxn modelId="{CAC10589-FF6A-44FF-B5D3-04F08E4CA3C2}" type="presParOf" srcId="{CB454C13-DE41-4BFD-A164-9884077E1289}" destId="{996D3174-21CE-4620-9A11-8ADF264F0E64}" srcOrd="16" destOrd="0" presId="urn:microsoft.com/office/officeart/2005/8/layout/cycle5"/>
    <dgm:cxn modelId="{927FD636-7C02-48A0-8EED-762E6F232C43}" type="presParOf" srcId="{CB454C13-DE41-4BFD-A164-9884077E1289}" destId="{C77FB4BD-1586-4DDB-9B3A-F7BFD7E74C2B}" srcOrd="17"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F5BA81-35E8-48BF-B487-DEB820D44C99}" type="doc">
      <dgm:prSet loTypeId="urn:microsoft.com/office/officeart/2005/8/layout/cycle5" loCatId="cycle" qsTypeId="urn:microsoft.com/office/officeart/2005/8/quickstyle/simple1" qsCatId="simple" csTypeId="urn:microsoft.com/office/officeart/2005/8/colors/accent2_5" csCatId="accent2" phldr="1"/>
      <dgm:spPr/>
      <dgm:t>
        <a:bodyPr/>
        <a:lstStyle/>
        <a:p>
          <a:endParaRPr lang="en-GB"/>
        </a:p>
      </dgm:t>
    </dgm:pt>
    <dgm:pt modelId="{49946934-258A-4E81-9519-D78366E8A5E8}">
      <dgm:prSet phldrT="[Text]"/>
      <dgm:spPr>
        <a:solidFill>
          <a:schemeClr val="bg1">
            <a:lumMod val="75000"/>
          </a:schemeClr>
        </a:solidFill>
        <a:ln>
          <a:solidFill>
            <a:schemeClr val="bg1"/>
          </a:solidFill>
        </a:ln>
      </dgm:spPr>
      <dgm:t>
        <a:bodyPr/>
        <a:lstStyle/>
        <a:p>
          <a:pPr rtl="0"/>
          <a:r>
            <a:rPr lang="en-GB">
              <a:solidFill>
                <a:schemeClr val="bg1">
                  <a:lumMod val="75000"/>
                </a:schemeClr>
              </a:solidFill>
            </a:rPr>
            <a:t>Module 1 Overview - Rationale and Role of the Branch Transmission Interruption Team</a:t>
          </a:r>
        </a:p>
      </dgm:t>
    </dgm:pt>
    <dgm:pt modelId="{0F976279-84FF-430B-A53C-0B549226E9DB}" type="parTrans" cxnId="{C84EA674-440F-4583-AC57-19C6FD22DB9C}">
      <dgm:prSet/>
      <dgm:spPr/>
      <dgm:t>
        <a:bodyPr/>
        <a:lstStyle/>
        <a:p>
          <a:pPr rtl="0"/>
          <a:endParaRPr lang="en-GB"/>
        </a:p>
      </dgm:t>
    </dgm:pt>
    <dgm:pt modelId="{C450F9A4-D351-4315-9681-61666E09B591}" type="sibTrans" cxnId="{C84EA674-440F-4583-AC57-19C6FD22DB9C}">
      <dgm:prSet/>
      <dgm:spPr/>
      <dgm:t>
        <a:bodyPr/>
        <a:lstStyle/>
        <a:p>
          <a:pPr rtl="0"/>
          <a:endParaRPr lang="en-GB"/>
        </a:p>
      </dgm:t>
    </dgm:pt>
    <dgm:pt modelId="{3338699D-8BAE-42D0-9394-6C3EC5197207}">
      <dgm:prSet phldrT="[Text]"/>
      <dgm:spPr>
        <a:solidFill>
          <a:schemeClr val="bg1">
            <a:lumMod val="75000"/>
          </a:schemeClr>
        </a:solidFill>
      </dgm:spPr>
      <dgm:t>
        <a:bodyPr/>
        <a:lstStyle/>
        <a:p>
          <a:pPr rtl="0"/>
          <a:r>
            <a:rPr lang="en-GB">
              <a:solidFill>
                <a:schemeClr val="bg1">
                  <a:lumMod val="75000"/>
                </a:schemeClr>
              </a:solidFill>
            </a:rPr>
            <a:t>Module 2</a:t>
          </a:r>
        </a:p>
        <a:p>
          <a:pPr rtl="0"/>
          <a:r>
            <a:rPr lang="en-GB">
              <a:solidFill>
                <a:schemeClr val="bg1">
                  <a:lumMod val="75000"/>
                </a:schemeClr>
              </a:solidFill>
            </a:rPr>
            <a:t>Response triggers and healthcare settings </a:t>
          </a:r>
        </a:p>
      </dgm:t>
    </dgm:pt>
    <dgm:pt modelId="{FD51544E-AEC0-4B38-B59F-BA246A0A79BC}" type="parTrans" cxnId="{69F63F71-5530-46B8-9908-9FDAF44D6728}">
      <dgm:prSet/>
      <dgm:spPr/>
      <dgm:t>
        <a:bodyPr/>
        <a:lstStyle/>
        <a:p>
          <a:pPr rtl="0"/>
          <a:endParaRPr lang="en-GB"/>
        </a:p>
      </dgm:t>
    </dgm:pt>
    <dgm:pt modelId="{CF25C5CE-ECD9-46B3-AD62-ADA5030DCC96}" type="sibTrans" cxnId="{69F63F71-5530-46B8-9908-9FDAF44D6728}">
      <dgm:prSet/>
      <dgm:spPr/>
      <dgm:t>
        <a:bodyPr/>
        <a:lstStyle/>
        <a:p>
          <a:pPr rtl="0"/>
          <a:endParaRPr lang="en-GB"/>
        </a:p>
      </dgm:t>
    </dgm:pt>
    <dgm:pt modelId="{1672877C-A075-4709-A89E-594E03DE0B44}">
      <dgm:prSet phldrT="[Text]"/>
      <dgm:spPr>
        <a:solidFill>
          <a:schemeClr val="bg1">
            <a:lumMod val="75000"/>
          </a:schemeClr>
        </a:solidFill>
      </dgm:spPr>
      <dgm:t>
        <a:bodyPr/>
        <a:lstStyle/>
        <a:p>
          <a:pPr rtl="0"/>
          <a:r>
            <a:rPr lang="en-GB">
              <a:solidFill>
                <a:schemeClr val="bg1">
                  <a:lumMod val="75000"/>
                </a:schemeClr>
              </a:solidFill>
            </a:rPr>
            <a:t>Module 4 Household risk and interruption (incl. high risk groups)</a:t>
          </a:r>
        </a:p>
      </dgm:t>
    </dgm:pt>
    <dgm:pt modelId="{2CC219BE-4A6C-4898-9BF8-68E6F9DA61BE}" type="parTrans" cxnId="{7C78AA9D-6FA1-4D00-BC28-6A69EA7E0526}">
      <dgm:prSet/>
      <dgm:spPr/>
      <dgm:t>
        <a:bodyPr/>
        <a:lstStyle/>
        <a:p>
          <a:pPr rtl="0"/>
          <a:endParaRPr lang="en-GB"/>
        </a:p>
      </dgm:t>
    </dgm:pt>
    <dgm:pt modelId="{0183F6C7-5AB5-499B-883C-3B64A2CDD2D7}" type="sibTrans" cxnId="{7C78AA9D-6FA1-4D00-BC28-6A69EA7E0526}">
      <dgm:prSet/>
      <dgm:spPr/>
      <dgm:t>
        <a:bodyPr/>
        <a:lstStyle/>
        <a:p>
          <a:pPr rtl="0"/>
          <a:endParaRPr lang="en-GB"/>
        </a:p>
      </dgm:t>
    </dgm:pt>
    <dgm:pt modelId="{6D621A18-328B-48FF-A396-0FD8354548B4}">
      <dgm:prSet phldrT="[Text]"/>
      <dgm:spPr>
        <a:solidFill>
          <a:srgbClr val="F0E22E">
            <a:alpha val="57647"/>
          </a:srgbClr>
        </a:solidFill>
      </dgm:spPr>
      <dgm:t>
        <a:bodyPr/>
        <a:lstStyle/>
        <a:p>
          <a:pPr rtl="0"/>
          <a:r>
            <a:rPr lang="en-GB">
              <a:solidFill>
                <a:sysClr val="windowText" lastClr="000000"/>
              </a:solidFill>
            </a:rPr>
            <a:t>Module 5 Community shared spaces (incl. high risk groups)</a:t>
          </a:r>
        </a:p>
      </dgm:t>
    </dgm:pt>
    <dgm:pt modelId="{7215C0E4-C3C6-4947-B9E5-908E6AB1A756}" type="parTrans" cxnId="{A586146D-8649-4696-89BC-E8B851DB26A7}">
      <dgm:prSet/>
      <dgm:spPr/>
      <dgm:t>
        <a:bodyPr/>
        <a:lstStyle/>
        <a:p>
          <a:pPr rtl="0"/>
          <a:endParaRPr lang="en-GB"/>
        </a:p>
      </dgm:t>
    </dgm:pt>
    <dgm:pt modelId="{EF6416C7-840D-421A-AB30-930D705A39AE}" type="sibTrans" cxnId="{A586146D-8649-4696-89BC-E8B851DB26A7}">
      <dgm:prSet/>
      <dgm:spPr/>
      <dgm:t>
        <a:bodyPr/>
        <a:lstStyle/>
        <a:p>
          <a:pPr rtl="0"/>
          <a:endParaRPr lang="en-GB"/>
        </a:p>
      </dgm:t>
    </dgm:pt>
    <dgm:pt modelId="{7D0817DC-2449-4BF4-BDD7-6FE09A63E690}">
      <dgm:prSet phldrT="[Text]"/>
      <dgm:spPr>
        <a:solidFill>
          <a:schemeClr val="bg1">
            <a:lumMod val="75000"/>
          </a:schemeClr>
        </a:solidFill>
      </dgm:spPr>
      <dgm:t>
        <a:bodyPr/>
        <a:lstStyle/>
        <a:p>
          <a:pPr rtl="0"/>
          <a:r>
            <a:rPr lang="en-GB">
              <a:solidFill>
                <a:schemeClr val="bg1">
                  <a:lumMod val="75000"/>
                </a:schemeClr>
              </a:solidFill>
            </a:rPr>
            <a:t>Module 6 Sustaining reduced risk of transmission </a:t>
          </a:r>
        </a:p>
      </dgm:t>
    </dgm:pt>
    <dgm:pt modelId="{02497583-0F1F-4BBD-A9ED-F235B1B12A67}" type="parTrans" cxnId="{DD32EFCC-D491-4C2D-B55F-08761BC9E6D9}">
      <dgm:prSet/>
      <dgm:spPr/>
      <dgm:t>
        <a:bodyPr/>
        <a:lstStyle/>
        <a:p>
          <a:pPr rtl="0"/>
          <a:endParaRPr lang="en-GB"/>
        </a:p>
      </dgm:t>
    </dgm:pt>
    <dgm:pt modelId="{8A123936-7320-42F3-A244-C773EDDC339D}" type="sibTrans" cxnId="{DD32EFCC-D491-4C2D-B55F-08761BC9E6D9}">
      <dgm:prSet/>
      <dgm:spPr/>
      <dgm:t>
        <a:bodyPr/>
        <a:lstStyle/>
        <a:p>
          <a:pPr rtl="0"/>
          <a:endParaRPr lang="en-GB"/>
        </a:p>
      </dgm:t>
    </dgm:pt>
    <dgm:pt modelId="{D7ADEC02-A19D-44D6-8F3B-303ECDF5A219}">
      <dgm:prSet/>
      <dgm:spPr>
        <a:solidFill>
          <a:schemeClr val="bg1">
            <a:lumMod val="75000"/>
          </a:schemeClr>
        </a:solidFill>
      </dgm:spPr>
      <dgm:t>
        <a:bodyPr/>
        <a:lstStyle/>
        <a:p>
          <a:pPr rtl="0"/>
          <a:r>
            <a:rPr lang="en-GB">
              <a:solidFill>
                <a:schemeClr val="bg1">
                  <a:lumMod val="75000"/>
                </a:schemeClr>
              </a:solidFill>
            </a:rPr>
            <a:t>Module 3 Understanding cholera transmission </a:t>
          </a:r>
        </a:p>
      </dgm:t>
    </dgm:pt>
    <dgm:pt modelId="{E051A264-FDFC-49E3-A46C-42AB006A7482}" type="parTrans" cxnId="{A60D4EC0-42E4-4364-941A-590E0C61A871}">
      <dgm:prSet/>
      <dgm:spPr/>
      <dgm:t>
        <a:bodyPr/>
        <a:lstStyle/>
        <a:p>
          <a:pPr rtl="0"/>
          <a:endParaRPr lang="en-GB"/>
        </a:p>
      </dgm:t>
    </dgm:pt>
    <dgm:pt modelId="{AEAD4866-58EA-47C4-88D0-1F57856F28BC}" type="sibTrans" cxnId="{A60D4EC0-42E4-4364-941A-590E0C61A871}">
      <dgm:prSet/>
      <dgm:spPr/>
      <dgm:t>
        <a:bodyPr/>
        <a:lstStyle/>
        <a:p>
          <a:pPr rtl="0"/>
          <a:endParaRPr lang="en-GB"/>
        </a:p>
      </dgm:t>
    </dgm:pt>
    <dgm:pt modelId="{CB454C13-DE41-4BFD-A164-9884077E1289}" type="pres">
      <dgm:prSet presAssocID="{8CF5BA81-35E8-48BF-B487-DEB820D44C99}" presName="cycle" presStyleCnt="0">
        <dgm:presLayoutVars>
          <dgm:dir/>
          <dgm:resizeHandles val="exact"/>
        </dgm:presLayoutVars>
      </dgm:prSet>
      <dgm:spPr/>
    </dgm:pt>
    <dgm:pt modelId="{39590131-C943-4B39-8CD8-C1AA55360299}" type="pres">
      <dgm:prSet presAssocID="{49946934-258A-4E81-9519-D78366E8A5E8}" presName="node" presStyleLbl="node1" presStyleIdx="0" presStyleCnt="6">
        <dgm:presLayoutVars>
          <dgm:bulletEnabled val="1"/>
        </dgm:presLayoutVars>
      </dgm:prSet>
      <dgm:spPr/>
    </dgm:pt>
    <dgm:pt modelId="{B4862337-53FF-4AE8-ADBE-ACBAE0A653DE}" type="pres">
      <dgm:prSet presAssocID="{49946934-258A-4E81-9519-D78366E8A5E8}" presName="spNode" presStyleCnt="0"/>
      <dgm:spPr/>
    </dgm:pt>
    <dgm:pt modelId="{163A4D29-3092-4F66-879E-685E5D04E849}" type="pres">
      <dgm:prSet presAssocID="{C450F9A4-D351-4315-9681-61666E09B591}" presName="sibTrans" presStyleLbl="sibTrans1D1" presStyleIdx="0" presStyleCnt="6"/>
      <dgm:spPr/>
    </dgm:pt>
    <dgm:pt modelId="{9D42EF5B-23DE-4ADE-87E2-7FD8B4D57CBA}" type="pres">
      <dgm:prSet presAssocID="{3338699D-8BAE-42D0-9394-6C3EC5197207}" presName="node" presStyleLbl="node1" presStyleIdx="1" presStyleCnt="6">
        <dgm:presLayoutVars>
          <dgm:bulletEnabled val="1"/>
        </dgm:presLayoutVars>
      </dgm:prSet>
      <dgm:spPr/>
    </dgm:pt>
    <dgm:pt modelId="{680714A2-6086-472F-AEA1-869635445E69}" type="pres">
      <dgm:prSet presAssocID="{3338699D-8BAE-42D0-9394-6C3EC5197207}" presName="spNode" presStyleCnt="0"/>
      <dgm:spPr/>
    </dgm:pt>
    <dgm:pt modelId="{D021AC8C-0303-4F77-9272-98F498319846}" type="pres">
      <dgm:prSet presAssocID="{CF25C5CE-ECD9-46B3-AD62-ADA5030DCC96}" presName="sibTrans" presStyleLbl="sibTrans1D1" presStyleIdx="1" presStyleCnt="6"/>
      <dgm:spPr/>
    </dgm:pt>
    <dgm:pt modelId="{2482C5DA-829B-4FC0-AF87-3370CD333E35}" type="pres">
      <dgm:prSet presAssocID="{D7ADEC02-A19D-44D6-8F3B-303ECDF5A219}" presName="node" presStyleLbl="node1" presStyleIdx="2" presStyleCnt="6">
        <dgm:presLayoutVars>
          <dgm:bulletEnabled val="1"/>
        </dgm:presLayoutVars>
      </dgm:prSet>
      <dgm:spPr/>
    </dgm:pt>
    <dgm:pt modelId="{D7A35EF5-523A-40D7-BC77-368C0F2CFC96}" type="pres">
      <dgm:prSet presAssocID="{D7ADEC02-A19D-44D6-8F3B-303ECDF5A219}" presName="spNode" presStyleCnt="0"/>
      <dgm:spPr/>
    </dgm:pt>
    <dgm:pt modelId="{E6EED087-ED18-491A-933E-30806F67A27F}" type="pres">
      <dgm:prSet presAssocID="{AEAD4866-58EA-47C4-88D0-1F57856F28BC}" presName="sibTrans" presStyleLbl="sibTrans1D1" presStyleIdx="2" presStyleCnt="6"/>
      <dgm:spPr/>
    </dgm:pt>
    <dgm:pt modelId="{A9ABD88C-724E-4D1A-81DD-FC314FF23D17}" type="pres">
      <dgm:prSet presAssocID="{1672877C-A075-4709-A89E-594E03DE0B44}" presName="node" presStyleLbl="node1" presStyleIdx="3" presStyleCnt="6">
        <dgm:presLayoutVars>
          <dgm:bulletEnabled val="1"/>
        </dgm:presLayoutVars>
      </dgm:prSet>
      <dgm:spPr/>
    </dgm:pt>
    <dgm:pt modelId="{F7174A99-B908-4986-A846-9FD7E6EA8A10}" type="pres">
      <dgm:prSet presAssocID="{1672877C-A075-4709-A89E-594E03DE0B44}" presName="spNode" presStyleCnt="0"/>
      <dgm:spPr/>
    </dgm:pt>
    <dgm:pt modelId="{F058E946-FE96-4BB5-A87F-33759E380C8B}" type="pres">
      <dgm:prSet presAssocID="{0183F6C7-5AB5-499B-883C-3B64A2CDD2D7}" presName="sibTrans" presStyleLbl="sibTrans1D1" presStyleIdx="3" presStyleCnt="6"/>
      <dgm:spPr/>
    </dgm:pt>
    <dgm:pt modelId="{B4F02E11-ABA0-4820-B4AA-4CBDF3F8CDDD}" type="pres">
      <dgm:prSet presAssocID="{6D621A18-328B-48FF-A396-0FD8354548B4}" presName="node" presStyleLbl="node1" presStyleIdx="4" presStyleCnt="6">
        <dgm:presLayoutVars>
          <dgm:bulletEnabled val="1"/>
        </dgm:presLayoutVars>
      </dgm:prSet>
      <dgm:spPr/>
    </dgm:pt>
    <dgm:pt modelId="{8B93604A-122B-4240-BF9F-7DAFA2D7DB3C}" type="pres">
      <dgm:prSet presAssocID="{6D621A18-328B-48FF-A396-0FD8354548B4}" presName="spNode" presStyleCnt="0"/>
      <dgm:spPr/>
    </dgm:pt>
    <dgm:pt modelId="{1D115966-CDC1-47C2-8BFA-9DE10F3A958F}" type="pres">
      <dgm:prSet presAssocID="{EF6416C7-840D-421A-AB30-930D705A39AE}" presName="sibTrans" presStyleLbl="sibTrans1D1" presStyleIdx="4" presStyleCnt="6"/>
      <dgm:spPr/>
    </dgm:pt>
    <dgm:pt modelId="{60EFA7D0-8F6C-45BE-BEA5-3C9AC7E11A67}" type="pres">
      <dgm:prSet presAssocID="{7D0817DC-2449-4BF4-BDD7-6FE09A63E690}" presName="node" presStyleLbl="node1" presStyleIdx="5" presStyleCnt="6">
        <dgm:presLayoutVars>
          <dgm:bulletEnabled val="1"/>
        </dgm:presLayoutVars>
      </dgm:prSet>
      <dgm:spPr/>
    </dgm:pt>
    <dgm:pt modelId="{996D3174-21CE-4620-9A11-8ADF264F0E64}" type="pres">
      <dgm:prSet presAssocID="{7D0817DC-2449-4BF4-BDD7-6FE09A63E690}" presName="spNode" presStyleCnt="0"/>
      <dgm:spPr/>
    </dgm:pt>
    <dgm:pt modelId="{C77FB4BD-1586-4DDB-9B3A-F7BFD7E74C2B}" type="pres">
      <dgm:prSet presAssocID="{8A123936-7320-42F3-A244-C773EDDC339D}" presName="sibTrans" presStyleLbl="sibTrans1D1" presStyleIdx="5" presStyleCnt="6"/>
      <dgm:spPr/>
    </dgm:pt>
  </dgm:ptLst>
  <dgm:cxnLst>
    <dgm:cxn modelId="{176AE801-1C82-4293-9F5F-FEF78AA9AD7C}" type="presOf" srcId="{CF25C5CE-ECD9-46B3-AD62-ADA5030DCC96}" destId="{D021AC8C-0303-4F77-9272-98F498319846}" srcOrd="0" destOrd="0" presId="urn:microsoft.com/office/officeart/2005/8/layout/cycle5"/>
    <dgm:cxn modelId="{AB284808-CF1E-46E2-B77B-12521CCF6BE4}" type="presOf" srcId="{3338699D-8BAE-42D0-9394-6C3EC5197207}" destId="{9D42EF5B-23DE-4ADE-87E2-7FD8B4D57CBA}" srcOrd="0" destOrd="0" presId="urn:microsoft.com/office/officeart/2005/8/layout/cycle5"/>
    <dgm:cxn modelId="{7D25501B-CDB0-4B10-81FD-B655FA114116}" type="presOf" srcId="{AEAD4866-58EA-47C4-88D0-1F57856F28BC}" destId="{E6EED087-ED18-491A-933E-30806F67A27F}" srcOrd="0" destOrd="0" presId="urn:microsoft.com/office/officeart/2005/8/layout/cycle5"/>
    <dgm:cxn modelId="{7BADC341-41E7-4BD4-814B-A5B7D8CCBAB0}" type="presOf" srcId="{8A123936-7320-42F3-A244-C773EDDC339D}" destId="{C77FB4BD-1586-4DDB-9B3A-F7BFD7E74C2B}" srcOrd="0" destOrd="0" presId="urn:microsoft.com/office/officeart/2005/8/layout/cycle5"/>
    <dgm:cxn modelId="{C8EEF741-0275-42B1-8619-558C5558AAEB}" type="presOf" srcId="{D7ADEC02-A19D-44D6-8F3B-303ECDF5A219}" destId="{2482C5DA-829B-4FC0-AF87-3370CD333E35}" srcOrd="0" destOrd="0" presId="urn:microsoft.com/office/officeart/2005/8/layout/cycle5"/>
    <dgm:cxn modelId="{690A8149-CF4A-4CC6-82EA-6BACD7F7899B}" type="presOf" srcId="{6D621A18-328B-48FF-A396-0FD8354548B4}" destId="{B4F02E11-ABA0-4820-B4AA-4CBDF3F8CDDD}" srcOrd="0" destOrd="0" presId="urn:microsoft.com/office/officeart/2005/8/layout/cycle5"/>
    <dgm:cxn modelId="{A586146D-8649-4696-89BC-E8B851DB26A7}" srcId="{8CF5BA81-35E8-48BF-B487-DEB820D44C99}" destId="{6D621A18-328B-48FF-A396-0FD8354548B4}" srcOrd="4" destOrd="0" parTransId="{7215C0E4-C3C6-4947-B9E5-908E6AB1A756}" sibTransId="{EF6416C7-840D-421A-AB30-930D705A39AE}"/>
    <dgm:cxn modelId="{7C1FC86F-646D-46FF-AF00-7BE3829756A5}" type="presOf" srcId="{0183F6C7-5AB5-499B-883C-3B64A2CDD2D7}" destId="{F058E946-FE96-4BB5-A87F-33759E380C8B}" srcOrd="0" destOrd="0" presId="urn:microsoft.com/office/officeart/2005/8/layout/cycle5"/>
    <dgm:cxn modelId="{F8326170-7B29-4B66-9C92-FA641DC494ED}" type="presOf" srcId="{49946934-258A-4E81-9519-D78366E8A5E8}" destId="{39590131-C943-4B39-8CD8-C1AA55360299}" srcOrd="0" destOrd="0" presId="urn:microsoft.com/office/officeart/2005/8/layout/cycle5"/>
    <dgm:cxn modelId="{69F63F71-5530-46B8-9908-9FDAF44D6728}" srcId="{8CF5BA81-35E8-48BF-B487-DEB820D44C99}" destId="{3338699D-8BAE-42D0-9394-6C3EC5197207}" srcOrd="1" destOrd="0" parTransId="{FD51544E-AEC0-4B38-B59F-BA246A0A79BC}" sibTransId="{CF25C5CE-ECD9-46B3-AD62-ADA5030DCC96}"/>
    <dgm:cxn modelId="{C84EA674-440F-4583-AC57-19C6FD22DB9C}" srcId="{8CF5BA81-35E8-48BF-B487-DEB820D44C99}" destId="{49946934-258A-4E81-9519-D78366E8A5E8}" srcOrd="0" destOrd="0" parTransId="{0F976279-84FF-430B-A53C-0B549226E9DB}" sibTransId="{C450F9A4-D351-4315-9681-61666E09B591}"/>
    <dgm:cxn modelId="{EA526097-CFDB-4EBC-B0A6-7498EF1ECB7F}" type="presOf" srcId="{8CF5BA81-35E8-48BF-B487-DEB820D44C99}" destId="{CB454C13-DE41-4BFD-A164-9884077E1289}" srcOrd="0" destOrd="0" presId="urn:microsoft.com/office/officeart/2005/8/layout/cycle5"/>
    <dgm:cxn modelId="{7C78AA9D-6FA1-4D00-BC28-6A69EA7E0526}" srcId="{8CF5BA81-35E8-48BF-B487-DEB820D44C99}" destId="{1672877C-A075-4709-A89E-594E03DE0B44}" srcOrd="3" destOrd="0" parTransId="{2CC219BE-4A6C-4898-9BF8-68E6F9DA61BE}" sibTransId="{0183F6C7-5AB5-499B-883C-3B64A2CDD2D7}"/>
    <dgm:cxn modelId="{FD8B4FBB-8AE4-47F9-9B7E-C49DF994DF06}" type="presOf" srcId="{EF6416C7-840D-421A-AB30-930D705A39AE}" destId="{1D115966-CDC1-47C2-8BFA-9DE10F3A958F}" srcOrd="0" destOrd="0" presId="urn:microsoft.com/office/officeart/2005/8/layout/cycle5"/>
    <dgm:cxn modelId="{3CC35ABD-780B-43A0-A0AE-9D247852D13E}" type="presOf" srcId="{7D0817DC-2449-4BF4-BDD7-6FE09A63E690}" destId="{60EFA7D0-8F6C-45BE-BEA5-3C9AC7E11A67}" srcOrd="0" destOrd="0" presId="urn:microsoft.com/office/officeart/2005/8/layout/cycle5"/>
    <dgm:cxn modelId="{A60D4EC0-42E4-4364-941A-590E0C61A871}" srcId="{8CF5BA81-35E8-48BF-B487-DEB820D44C99}" destId="{D7ADEC02-A19D-44D6-8F3B-303ECDF5A219}" srcOrd="2" destOrd="0" parTransId="{E051A264-FDFC-49E3-A46C-42AB006A7482}" sibTransId="{AEAD4866-58EA-47C4-88D0-1F57856F28BC}"/>
    <dgm:cxn modelId="{DD32EFCC-D491-4C2D-B55F-08761BC9E6D9}" srcId="{8CF5BA81-35E8-48BF-B487-DEB820D44C99}" destId="{7D0817DC-2449-4BF4-BDD7-6FE09A63E690}" srcOrd="5" destOrd="0" parTransId="{02497583-0F1F-4BBD-A9ED-F235B1B12A67}" sibTransId="{8A123936-7320-42F3-A244-C773EDDC339D}"/>
    <dgm:cxn modelId="{0AA451EA-F6B6-4A63-BA8E-BD1A5A6134A3}" type="presOf" srcId="{1672877C-A075-4709-A89E-594E03DE0B44}" destId="{A9ABD88C-724E-4D1A-81DD-FC314FF23D17}" srcOrd="0" destOrd="0" presId="urn:microsoft.com/office/officeart/2005/8/layout/cycle5"/>
    <dgm:cxn modelId="{D08BF0ED-D212-436A-BA4D-2E54D370524F}" type="presOf" srcId="{C450F9A4-D351-4315-9681-61666E09B591}" destId="{163A4D29-3092-4F66-879E-685E5D04E849}" srcOrd="0" destOrd="0" presId="urn:microsoft.com/office/officeart/2005/8/layout/cycle5"/>
    <dgm:cxn modelId="{7FE79DA6-D8AD-4FEF-A7D0-086479D13E29}" type="presParOf" srcId="{CB454C13-DE41-4BFD-A164-9884077E1289}" destId="{39590131-C943-4B39-8CD8-C1AA55360299}" srcOrd="0" destOrd="0" presId="urn:microsoft.com/office/officeart/2005/8/layout/cycle5"/>
    <dgm:cxn modelId="{20BF734B-572F-4D9B-90B7-1045CE991068}" type="presParOf" srcId="{CB454C13-DE41-4BFD-A164-9884077E1289}" destId="{B4862337-53FF-4AE8-ADBE-ACBAE0A653DE}" srcOrd="1" destOrd="0" presId="urn:microsoft.com/office/officeart/2005/8/layout/cycle5"/>
    <dgm:cxn modelId="{4FFF3E1E-2051-456F-B810-2BAC1341E13A}" type="presParOf" srcId="{CB454C13-DE41-4BFD-A164-9884077E1289}" destId="{163A4D29-3092-4F66-879E-685E5D04E849}" srcOrd="2" destOrd="0" presId="urn:microsoft.com/office/officeart/2005/8/layout/cycle5"/>
    <dgm:cxn modelId="{723C98D5-3497-4328-99D6-22216A0A2654}" type="presParOf" srcId="{CB454C13-DE41-4BFD-A164-9884077E1289}" destId="{9D42EF5B-23DE-4ADE-87E2-7FD8B4D57CBA}" srcOrd="3" destOrd="0" presId="urn:microsoft.com/office/officeart/2005/8/layout/cycle5"/>
    <dgm:cxn modelId="{367B0B07-AA94-4166-A18F-2A7F4144D92D}" type="presParOf" srcId="{CB454C13-DE41-4BFD-A164-9884077E1289}" destId="{680714A2-6086-472F-AEA1-869635445E69}" srcOrd="4" destOrd="0" presId="urn:microsoft.com/office/officeart/2005/8/layout/cycle5"/>
    <dgm:cxn modelId="{F8F6EA6E-C896-4507-826E-F85F36B4B922}" type="presParOf" srcId="{CB454C13-DE41-4BFD-A164-9884077E1289}" destId="{D021AC8C-0303-4F77-9272-98F498319846}" srcOrd="5" destOrd="0" presId="urn:microsoft.com/office/officeart/2005/8/layout/cycle5"/>
    <dgm:cxn modelId="{B4097649-E14B-49EE-8055-A8453C572510}" type="presParOf" srcId="{CB454C13-DE41-4BFD-A164-9884077E1289}" destId="{2482C5DA-829B-4FC0-AF87-3370CD333E35}" srcOrd="6" destOrd="0" presId="urn:microsoft.com/office/officeart/2005/8/layout/cycle5"/>
    <dgm:cxn modelId="{FA262F93-6A25-49DE-AE83-6666B1901114}" type="presParOf" srcId="{CB454C13-DE41-4BFD-A164-9884077E1289}" destId="{D7A35EF5-523A-40D7-BC77-368C0F2CFC96}" srcOrd="7" destOrd="0" presId="urn:microsoft.com/office/officeart/2005/8/layout/cycle5"/>
    <dgm:cxn modelId="{8D23CE60-BE71-4A5C-95B0-C20CFA335C4B}" type="presParOf" srcId="{CB454C13-DE41-4BFD-A164-9884077E1289}" destId="{E6EED087-ED18-491A-933E-30806F67A27F}" srcOrd="8" destOrd="0" presId="urn:microsoft.com/office/officeart/2005/8/layout/cycle5"/>
    <dgm:cxn modelId="{E5B1257E-B37E-4023-8F6A-453C4482358C}" type="presParOf" srcId="{CB454C13-DE41-4BFD-A164-9884077E1289}" destId="{A9ABD88C-724E-4D1A-81DD-FC314FF23D17}" srcOrd="9" destOrd="0" presId="urn:microsoft.com/office/officeart/2005/8/layout/cycle5"/>
    <dgm:cxn modelId="{76F1D496-832A-4F45-9A46-D6CF4A2A17A3}" type="presParOf" srcId="{CB454C13-DE41-4BFD-A164-9884077E1289}" destId="{F7174A99-B908-4986-A846-9FD7E6EA8A10}" srcOrd="10" destOrd="0" presId="urn:microsoft.com/office/officeart/2005/8/layout/cycle5"/>
    <dgm:cxn modelId="{61CBAD2C-85AA-4F89-ABBB-266D229BFDDF}" type="presParOf" srcId="{CB454C13-DE41-4BFD-A164-9884077E1289}" destId="{F058E946-FE96-4BB5-A87F-33759E380C8B}" srcOrd="11" destOrd="0" presId="urn:microsoft.com/office/officeart/2005/8/layout/cycle5"/>
    <dgm:cxn modelId="{0F65A0C3-813E-41A7-8293-F6FFCEE8C0AA}" type="presParOf" srcId="{CB454C13-DE41-4BFD-A164-9884077E1289}" destId="{B4F02E11-ABA0-4820-B4AA-4CBDF3F8CDDD}" srcOrd="12" destOrd="0" presId="urn:microsoft.com/office/officeart/2005/8/layout/cycle5"/>
    <dgm:cxn modelId="{867CCB75-EC65-4742-8CF0-E31D1ECA0476}" type="presParOf" srcId="{CB454C13-DE41-4BFD-A164-9884077E1289}" destId="{8B93604A-122B-4240-BF9F-7DAFA2D7DB3C}" srcOrd="13" destOrd="0" presId="urn:microsoft.com/office/officeart/2005/8/layout/cycle5"/>
    <dgm:cxn modelId="{D598F1E0-3D3C-45A4-A5FC-F8DA64888B55}" type="presParOf" srcId="{CB454C13-DE41-4BFD-A164-9884077E1289}" destId="{1D115966-CDC1-47C2-8BFA-9DE10F3A958F}" srcOrd="14" destOrd="0" presId="urn:microsoft.com/office/officeart/2005/8/layout/cycle5"/>
    <dgm:cxn modelId="{C2BCB495-28B2-46C8-B47F-99886EA6763D}" type="presParOf" srcId="{CB454C13-DE41-4BFD-A164-9884077E1289}" destId="{60EFA7D0-8F6C-45BE-BEA5-3C9AC7E11A67}" srcOrd="15" destOrd="0" presId="urn:microsoft.com/office/officeart/2005/8/layout/cycle5"/>
    <dgm:cxn modelId="{CAC10589-FF6A-44FF-B5D3-04F08E4CA3C2}" type="presParOf" srcId="{CB454C13-DE41-4BFD-A164-9884077E1289}" destId="{996D3174-21CE-4620-9A11-8ADF264F0E64}" srcOrd="16" destOrd="0" presId="urn:microsoft.com/office/officeart/2005/8/layout/cycle5"/>
    <dgm:cxn modelId="{927FD636-7C02-48A0-8EED-762E6F232C43}" type="presParOf" srcId="{CB454C13-DE41-4BFD-A164-9884077E1289}" destId="{C77FB4BD-1586-4DDB-9B3A-F7BFD7E74C2B}" srcOrd="17" destOrd="0" presId="urn:microsoft.com/office/officeart/2005/8/layout/cycle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90131-C943-4B39-8CD8-C1AA55360299}">
      <dsp:nvSpPr>
        <dsp:cNvPr id="0" name=""/>
        <dsp:cNvSpPr/>
      </dsp:nvSpPr>
      <dsp:spPr>
        <a:xfrm>
          <a:off x="3718162" y="294"/>
          <a:ext cx="1511732" cy="982626"/>
        </a:xfrm>
        <a:prstGeom prst="roundRect">
          <a:avLst/>
        </a:prstGeom>
        <a:solidFill>
          <a:schemeClr val="bg1">
            <a:alpha val="9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1 Overview - Rationale and Role of the Branch Transmission Interruption Team</a:t>
          </a:r>
        </a:p>
      </dsp:txBody>
      <dsp:txXfrm>
        <a:off x="3766130" y="48262"/>
        <a:ext cx="1415796" cy="886690"/>
      </dsp:txXfrm>
    </dsp:sp>
    <dsp:sp modelId="{163A4D29-3092-4F66-879E-685E5D04E849}">
      <dsp:nvSpPr>
        <dsp:cNvPr id="0" name=""/>
        <dsp:cNvSpPr/>
      </dsp:nvSpPr>
      <dsp:spPr>
        <a:xfrm>
          <a:off x="2159843" y="491607"/>
          <a:ext cx="4628371" cy="4628371"/>
        </a:xfrm>
        <a:custGeom>
          <a:avLst/>
          <a:gdLst/>
          <a:ahLst/>
          <a:cxnLst/>
          <a:rect l="0" t="0" r="0" b="0"/>
          <a:pathLst>
            <a:path>
              <a:moveTo>
                <a:pt x="3260043" y="202122"/>
              </a:moveTo>
              <a:arcTo wR="2314185" hR="2314185" stAng="17647472" swAng="923525"/>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D42EF5B-23DE-4ADE-87E2-7FD8B4D57CBA}">
      <dsp:nvSpPr>
        <dsp:cNvPr id="0" name=""/>
        <dsp:cNvSpPr/>
      </dsp:nvSpPr>
      <dsp:spPr>
        <a:xfrm>
          <a:off x="5722306" y="1157387"/>
          <a:ext cx="1511732" cy="982626"/>
        </a:xfrm>
        <a:prstGeom prst="roundRect">
          <a:avLst/>
        </a:prstGeom>
        <a:solidFill>
          <a:srgbClr val="EA4E34">
            <a:alpha val="81961"/>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2</a:t>
          </a:r>
        </a:p>
        <a:p>
          <a:pPr marL="0" lvl="0" indent="0" algn="ctr" defTabSz="488950" rtl="0">
            <a:lnSpc>
              <a:spcPct val="90000"/>
            </a:lnSpc>
            <a:spcBef>
              <a:spcPct val="0"/>
            </a:spcBef>
            <a:spcAft>
              <a:spcPct val="35000"/>
            </a:spcAft>
            <a:buNone/>
          </a:pPr>
          <a:r>
            <a:rPr lang="en-GB" sz="1100" kern="1200">
              <a:solidFill>
                <a:sysClr val="windowText" lastClr="000000"/>
              </a:solidFill>
            </a:rPr>
            <a:t>Response triggers and healthcare settings </a:t>
          </a:r>
        </a:p>
      </dsp:txBody>
      <dsp:txXfrm>
        <a:off x="5770274" y="1205355"/>
        <a:ext cx="1415796" cy="886690"/>
      </dsp:txXfrm>
    </dsp:sp>
    <dsp:sp modelId="{D021AC8C-0303-4F77-9272-98F498319846}">
      <dsp:nvSpPr>
        <dsp:cNvPr id="0" name=""/>
        <dsp:cNvSpPr/>
      </dsp:nvSpPr>
      <dsp:spPr>
        <a:xfrm>
          <a:off x="2159843" y="491607"/>
          <a:ext cx="4628371" cy="4628371"/>
        </a:xfrm>
        <a:custGeom>
          <a:avLst/>
          <a:gdLst/>
          <a:ahLst/>
          <a:cxnLst/>
          <a:rect l="0" t="0" r="0" b="0"/>
          <a:pathLst>
            <a:path>
              <a:moveTo>
                <a:pt x="4592321" y="1907299"/>
              </a:moveTo>
              <a:arcTo wR="2314185" hR="2314185" stAng="20992408" swAng="1215183"/>
            </a:path>
          </a:pathLst>
        </a:custGeom>
        <a:noFill/>
        <a:ln w="9525" cap="flat" cmpd="sng" algn="ctr">
          <a:solidFill>
            <a:schemeClr val="accent2">
              <a:shade val="90000"/>
              <a:hueOff val="-86226"/>
              <a:satOff val="2320"/>
              <a:lumOff val="536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2C5DA-829B-4FC0-AF87-3370CD333E35}">
      <dsp:nvSpPr>
        <dsp:cNvPr id="0" name=""/>
        <dsp:cNvSpPr/>
      </dsp:nvSpPr>
      <dsp:spPr>
        <a:xfrm>
          <a:off x="5722306" y="3471572"/>
          <a:ext cx="1511732" cy="982626"/>
        </a:xfrm>
        <a:prstGeom prst="roundRect">
          <a:avLst/>
        </a:prstGeom>
        <a:solidFill>
          <a:srgbClr val="DF653F">
            <a:alpha val="73333"/>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3 Understanding cholera transmission </a:t>
          </a:r>
        </a:p>
      </dsp:txBody>
      <dsp:txXfrm>
        <a:off x="5770274" y="3519540"/>
        <a:ext cx="1415796" cy="886690"/>
      </dsp:txXfrm>
    </dsp:sp>
    <dsp:sp modelId="{E6EED087-ED18-491A-933E-30806F67A27F}">
      <dsp:nvSpPr>
        <dsp:cNvPr id="0" name=""/>
        <dsp:cNvSpPr/>
      </dsp:nvSpPr>
      <dsp:spPr>
        <a:xfrm>
          <a:off x="2159843" y="491607"/>
          <a:ext cx="4628371" cy="4628371"/>
        </a:xfrm>
        <a:custGeom>
          <a:avLst/>
          <a:gdLst/>
          <a:ahLst/>
          <a:cxnLst/>
          <a:rect l="0" t="0" r="0" b="0"/>
          <a:pathLst>
            <a:path>
              <a:moveTo>
                <a:pt x="3786707" y="4099441"/>
              </a:moveTo>
              <a:arcTo wR="2314185" hR="2314185" stAng="3029002" swAng="923525"/>
            </a:path>
          </a:pathLst>
        </a:custGeom>
        <a:noFill/>
        <a:ln w="9525" cap="flat" cmpd="sng" algn="ctr">
          <a:solidFill>
            <a:schemeClr val="accent2">
              <a:shade val="90000"/>
              <a:hueOff val="-172452"/>
              <a:satOff val="4640"/>
              <a:lumOff val="1073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9ABD88C-724E-4D1A-81DD-FC314FF23D17}">
      <dsp:nvSpPr>
        <dsp:cNvPr id="0" name=""/>
        <dsp:cNvSpPr/>
      </dsp:nvSpPr>
      <dsp:spPr>
        <a:xfrm>
          <a:off x="3718162" y="4628665"/>
          <a:ext cx="1511732" cy="982626"/>
        </a:xfrm>
        <a:prstGeom prst="roundRect">
          <a:avLst/>
        </a:prstGeom>
        <a:solidFill>
          <a:srgbClr val="DA8F44">
            <a:alpha val="65882"/>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4 Household risk and interruption (incl. high risk groups)</a:t>
          </a:r>
        </a:p>
      </dsp:txBody>
      <dsp:txXfrm>
        <a:off x="3766130" y="4676633"/>
        <a:ext cx="1415796" cy="886690"/>
      </dsp:txXfrm>
    </dsp:sp>
    <dsp:sp modelId="{F058E946-FE96-4BB5-A87F-33759E380C8B}">
      <dsp:nvSpPr>
        <dsp:cNvPr id="0" name=""/>
        <dsp:cNvSpPr/>
      </dsp:nvSpPr>
      <dsp:spPr>
        <a:xfrm>
          <a:off x="2159843" y="491607"/>
          <a:ext cx="4628371" cy="4628371"/>
        </a:xfrm>
        <a:custGeom>
          <a:avLst/>
          <a:gdLst/>
          <a:ahLst/>
          <a:cxnLst/>
          <a:rect l="0" t="0" r="0" b="0"/>
          <a:pathLst>
            <a:path>
              <a:moveTo>
                <a:pt x="1368328" y="4426248"/>
              </a:moveTo>
              <a:arcTo wR="2314185" hR="2314185" stAng="6847472" swAng="923525"/>
            </a:path>
          </a:pathLst>
        </a:custGeom>
        <a:noFill/>
        <a:ln w="9525" cap="flat" cmpd="sng" algn="ctr">
          <a:solidFill>
            <a:schemeClr val="accent2">
              <a:shade val="90000"/>
              <a:hueOff val="-258677"/>
              <a:satOff val="6961"/>
              <a:lumOff val="1610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F02E11-ABA0-4820-B4AA-4CBDF3F8CDDD}">
      <dsp:nvSpPr>
        <dsp:cNvPr id="0" name=""/>
        <dsp:cNvSpPr/>
      </dsp:nvSpPr>
      <dsp:spPr>
        <a:xfrm>
          <a:off x="1714019" y="3471572"/>
          <a:ext cx="1511732" cy="982626"/>
        </a:xfrm>
        <a:prstGeom prst="roundRect">
          <a:avLst/>
        </a:prstGeom>
        <a:solidFill>
          <a:srgbClr val="F0E22E">
            <a:alpha val="57647"/>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5 Community shared spaces (incl. high risk groups)</a:t>
          </a:r>
        </a:p>
      </dsp:txBody>
      <dsp:txXfrm>
        <a:off x="1761987" y="3519540"/>
        <a:ext cx="1415796" cy="886690"/>
      </dsp:txXfrm>
    </dsp:sp>
    <dsp:sp modelId="{1D115966-CDC1-47C2-8BFA-9DE10F3A958F}">
      <dsp:nvSpPr>
        <dsp:cNvPr id="0" name=""/>
        <dsp:cNvSpPr/>
      </dsp:nvSpPr>
      <dsp:spPr>
        <a:xfrm>
          <a:off x="2159843" y="491607"/>
          <a:ext cx="4628371" cy="4628371"/>
        </a:xfrm>
        <a:custGeom>
          <a:avLst/>
          <a:gdLst/>
          <a:ahLst/>
          <a:cxnLst/>
          <a:rect l="0" t="0" r="0" b="0"/>
          <a:pathLst>
            <a:path>
              <a:moveTo>
                <a:pt x="36050" y="2721071"/>
              </a:moveTo>
              <a:arcTo wR="2314185" hR="2314185" stAng="10192408" swAng="1215183"/>
            </a:path>
          </a:pathLst>
        </a:custGeom>
        <a:noFill/>
        <a:ln w="9525" cap="flat" cmpd="sng" algn="ctr">
          <a:solidFill>
            <a:schemeClr val="accent2">
              <a:shade val="90000"/>
              <a:hueOff val="-344903"/>
              <a:satOff val="9281"/>
              <a:lumOff val="2147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EFA7D0-8F6C-45BE-BEA5-3C9AC7E11A67}">
      <dsp:nvSpPr>
        <dsp:cNvPr id="0" name=""/>
        <dsp:cNvSpPr/>
      </dsp:nvSpPr>
      <dsp:spPr>
        <a:xfrm>
          <a:off x="1714019" y="1157387"/>
          <a:ext cx="1511732" cy="982626"/>
        </a:xfrm>
        <a:prstGeom prst="roundRect">
          <a:avLst/>
        </a:prstGeom>
        <a:solidFill>
          <a:srgbClr val="86E935">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6 Sustaining reduced risk of transmission </a:t>
          </a:r>
        </a:p>
      </dsp:txBody>
      <dsp:txXfrm>
        <a:off x="1761987" y="1205355"/>
        <a:ext cx="1415796" cy="886690"/>
      </dsp:txXfrm>
    </dsp:sp>
    <dsp:sp modelId="{C77FB4BD-1586-4DDB-9B3A-F7BFD7E74C2B}">
      <dsp:nvSpPr>
        <dsp:cNvPr id="0" name=""/>
        <dsp:cNvSpPr/>
      </dsp:nvSpPr>
      <dsp:spPr>
        <a:xfrm>
          <a:off x="2159843" y="491607"/>
          <a:ext cx="4628371" cy="4628371"/>
        </a:xfrm>
        <a:custGeom>
          <a:avLst/>
          <a:gdLst/>
          <a:ahLst/>
          <a:cxnLst/>
          <a:rect l="0" t="0" r="0" b="0"/>
          <a:pathLst>
            <a:path>
              <a:moveTo>
                <a:pt x="841664" y="528930"/>
              </a:moveTo>
              <a:arcTo wR="2314185" hR="2314185" stAng="13829002" swAng="923525"/>
            </a:path>
          </a:pathLst>
        </a:custGeom>
        <a:noFill/>
        <a:ln w="9525" cap="flat" cmpd="sng" algn="ctr">
          <a:solidFill>
            <a:schemeClr val="accent2">
              <a:shade val="90000"/>
              <a:hueOff val="-431129"/>
              <a:satOff val="11601"/>
              <a:lumOff val="26847"/>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90131-C943-4B39-8CD8-C1AA55360299}">
      <dsp:nvSpPr>
        <dsp:cNvPr id="0" name=""/>
        <dsp:cNvSpPr/>
      </dsp:nvSpPr>
      <dsp:spPr>
        <a:xfrm>
          <a:off x="3718162" y="294"/>
          <a:ext cx="1511732" cy="982626"/>
        </a:xfrm>
        <a:prstGeom prst="roundRect">
          <a:avLst/>
        </a:prstGeom>
        <a:solidFill>
          <a:schemeClr val="bg1">
            <a:lumMod val="75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chemeClr val="bg1">
                  <a:lumMod val="75000"/>
                </a:schemeClr>
              </a:solidFill>
            </a:rPr>
            <a:t>Module 1 Overview - Rationale and Role of the Branch Transmission Interruption Team</a:t>
          </a:r>
        </a:p>
      </dsp:txBody>
      <dsp:txXfrm>
        <a:off x="3766130" y="48262"/>
        <a:ext cx="1415796" cy="886690"/>
      </dsp:txXfrm>
    </dsp:sp>
    <dsp:sp modelId="{163A4D29-3092-4F66-879E-685E5D04E849}">
      <dsp:nvSpPr>
        <dsp:cNvPr id="0" name=""/>
        <dsp:cNvSpPr/>
      </dsp:nvSpPr>
      <dsp:spPr>
        <a:xfrm>
          <a:off x="2159843" y="491607"/>
          <a:ext cx="4628371" cy="4628371"/>
        </a:xfrm>
        <a:custGeom>
          <a:avLst/>
          <a:gdLst/>
          <a:ahLst/>
          <a:cxnLst/>
          <a:rect l="0" t="0" r="0" b="0"/>
          <a:pathLst>
            <a:path>
              <a:moveTo>
                <a:pt x="3260043" y="202122"/>
              </a:moveTo>
              <a:arcTo wR="2314185" hR="2314185" stAng="17647472" swAng="923525"/>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D42EF5B-23DE-4ADE-87E2-7FD8B4D57CBA}">
      <dsp:nvSpPr>
        <dsp:cNvPr id="0" name=""/>
        <dsp:cNvSpPr/>
      </dsp:nvSpPr>
      <dsp:spPr>
        <a:xfrm>
          <a:off x="5722306" y="1157387"/>
          <a:ext cx="1511732" cy="982626"/>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chemeClr val="bg1">
                  <a:lumMod val="75000"/>
                </a:schemeClr>
              </a:solidFill>
            </a:rPr>
            <a:t>Module 2</a:t>
          </a:r>
        </a:p>
        <a:p>
          <a:pPr marL="0" lvl="0" indent="0" algn="ctr" defTabSz="488950" rtl="0">
            <a:lnSpc>
              <a:spcPct val="90000"/>
            </a:lnSpc>
            <a:spcBef>
              <a:spcPct val="0"/>
            </a:spcBef>
            <a:spcAft>
              <a:spcPct val="35000"/>
            </a:spcAft>
            <a:buNone/>
          </a:pPr>
          <a:r>
            <a:rPr lang="en-GB" sz="1100" kern="1200">
              <a:solidFill>
                <a:schemeClr val="bg1">
                  <a:lumMod val="75000"/>
                </a:schemeClr>
              </a:solidFill>
            </a:rPr>
            <a:t>Response triggers and healthcare settings </a:t>
          </a:r>
        </a:p>
      </dsp:txBody>
      <dsp:txXfrm>
        <a:off x="5770274" y="1205355"/>
        <a:ext cx="1415796" cy="886690"/>
      </dsp:txXfrm>
    </dsp:sp>
    <dsp:sp modelId="{D021AC8C-0303-4F77-9272-98F498319846}">
      <dsp:nvSpPr>
        <dsp:cNvPr id="0" name=""/>
        <dsp:cNvSpPr/>
      </dsp:nvSpPr>
      <dsp:spPr>
        <a:xfrm>
          <a:off x="2159843" y="491607"/>
          <a:ext cx="4628371" cy="4628371"/>
        </a:xfrm>
        <a:custGeom>
          <a:avLst/>
          <a:gdLst/>
          <a:ahLst/>
          <a:cxnLst/>
          <a:rect l="0" t="0" r="0" b="0"/>
          <a:pathLst>
            <a:path>
              <a:moveTo>
                <a:pt x="4592321" y="1907299"/>
              </a:moveTo>
              <a:arcTo wR="2314185" hR="2314185" stAng="20992408" swAng="1215183"/>
            </a:path>
          </a:pathLst>
        </a:custGeom>
        <a:noFill/>
        <a:ln w="9525" cap="flat" cmpd="sng" algn="ctr">
          <a:solidFill>
            <a:schemeClr val="accent2">
              <a:shade val="90000"/>
              <a:hueOff val="-86226"/>
              <a:satOff val="2320"/>
              <a:lumOff val="536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2C5DA-829B-4FC0-AF87-3370CD333E35}">
      <dsp:nvSpPr>
        <dsp:cNvPr id="0" name=""/>
        <dsp:cNvSpPr/>
      </dsp:nvSpPr>
      <dsp:spPr>
        <a:xfrm>
          <a:off x="5722306" y="3471572"/>
          <a:ext cx="1511732" cy="982626"/>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chemeClr val="bg1">
                  <a:lumMod val="75000"/>
                </a:schemeClr>
              </a:solidFill>
            </a:rPr>
            <a:t>Module 3 Understanding cholera transmission </a:t>
          </a:r>
        </a:p>
      </dsp:txBody>
      <dsp:txXfrm>
        <a:off x="5770274" y="3519540"/>
        <a:ext cx="1415796" cy="886690"/>
      </dsp:txXfrm>
    </dsp:sp>
    <dsp:sp modelId="{E6EED087-ED18-491A-933E-30806F67A27F}">
      <dsp:nvSpPr>
        <dsp:cNvPr id="0" name=""/>
        <dsp:cNvSpPr/>
      </dsp:nvSpPr>
      <dsp:spPr>
        <a:xfrm>
          <a:off x="2159843" y="491607"/>
          <a:ext cx="4628371" cy="4628371"/>
        </a:xfrm>
        <a:custGeom>
          <a:avLst/>
          <a:gdLst/>
          <a:ahLst/>
          <a:cxnLst/>
          <a:rect l="0" t="0" r="0" b="0"/>
          <a:pathLst>
            <a:path>
              <a:moveTo>
                <a:pt x="3786707" y="4099441"/>
              </a:moveTo>
              <a:arcTo wR="2314185" hR="2314185" stAng="3029002" swAng="923525"/>
            </a:path>
          </a:pathLst>
        </a:custGeom>
        <a:noFill/>
        <a:ln w="9525" cap="flat" cmpd="sng" algn="ctr">
          <a:solidFill>
            <a:schemeClr val="accent2">
              <a:shade val="90000"/>
              <a:hueOff val="-172452"/>
              <a:satOff val="4640"/>
              <a:lumOff val="1073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9ABD88C-724E-4D1A-81DD-FC314FF23D17}">
      <dsp:nvSpPr>
        <dsp:cNvPr id="0" name=""/>
        <dsp:cNvSpPr/>
      </dsp:nvSpPr>
      <dsp:spPr>
        <a:xfrm>
          <a:off x="3718162" y="4628665"/>
          <a:ext cx="1511732" cy="982626"/>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chemeClr val="bg1">
                  <a:lumMod val="75000"/>
                </a:schemeClr>
              </a:solidFill>
            </a:rPr>
            <a:t>Module 4 Household risk and interruption (incl. high risk groups)</a:t>
          </a:r>
        </a:p>
      </dsp:txBody>
      <dsp:txXfrm>
        <a:off x="3766130" y="4676633"/>
        <a:ext cx="1415796" cy="886690"/>
      </dsp:txXfrm>
    </dsp:sp>
    <dsp:sp modelId="{F058E946-FE96-4BB5-A87F-33759E380C8B}">
      <dsp:nvSpPr>
        <dsp:cNvPr id="0" name=""/>
        <dsp:cNvSpPr/>
      </dsp:nvSpPr>
      <dsp:spPr>
        <a:xfrm>
          <a:off x="2159843" y="491607"/>
          <a:ext cx="4628371" cy="4628371"/>
        </a:xfrm>
        <a:custGeom>
          <a:avLst/>
          <a:gdLst/>
          <a:ahLst/>
          <a:cxnLst/>
          <a:rect l="0" t="0" r="0" b="0"/>
          <a:pathLst>
            <a:path>
              <a:moveTo>
                <a:pt x="1368328" y="4426248"/>
              </a:moveTo>
              <a:arcTo wR="2314185" hR="2314185" stAng="6847472" swAng="923525"/>
            </a:path>
          </a:pathLst>
        </a:custGeom>
        <a:noFill/>
        <a:ln w="9525" cap="flat" cmpd="sng" algn="ctr">
          <a:solidFill>
            <a:schemeClr val="accent2">
              <a:shade val="90000"/>
              <a:hueOff val="-258677"/>
              <a:satOff val="6961"/>
              <a:lumOff val="1610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F02E11-ABA0-4820-B4AA-4CBDF3F8CDDD}">
      <dsp:nvSpPr>
        <dsp:cNvPr id="0" name=""/>
        <dsp:cNvSpPr/>
      </dsp:nvSpPr>
      <dsp:spPr>
        <a:xfrm>
          <a:off x="1714019" y="3471572"/>
          <a:ext cx="1511732" cy="982626"/>
        </a:xfrm>
        <a:prstGeom prst="roundRect">
          <a:avLst/>
        </a:prstGeom>
        <a:solidFill>
          <a:srgbClr val="F0E22E">
            <a:alpha val="57647"/>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5 Community shared spaces (incl. high risk groups)</a:t>
          </a:r>
        </a:p>
      </dsp:txBody>
      <dsp:txXfrm>
        <a:off x="1761987" y="3519540"/>
        <a:ext cx="1415796" cy="886690"/>
      </dsp:txXfrm>
    </dsp:sp>
    <dsp:sp modelId="{1D115966-CDC1-47C2-8BFA-9DE10F3A958F}">
      <dsp:nvSpPr>
        <dsp:cNvPr id="0" name=""/>
        <dsp:cNvSpPr/>
      </dsp:nvSpPr>
      <dsp:spPr>
        <a:xfrm>
          <a:off x="2159843" y="491607"/>
          <a:ext cx="4628371" cy="4628371"/>
        </a:xfrm>
        <a:custGeom>
          <a:avLst/>
          <a:gdLst/>
          <a:ahLst/>
          <a:cxnLst/>
          <a:rect l="0" t="0" r="0" b="0"/>
          <a:pathLst>
            <a:path>
              <a:moveTo>
                <a:pt x="36050" y="2721071"/>
              </a:moveTo>
              <a:arcTo wR="2314185" hR="2314185" stAng="10192408" swAng="1215183"/>
            </a:path>
          </a:pathLst>
        </a:custGeom>
        <a:noFill/>
        <a:ln w="9525" cap="flat" cmpd="sng" algn="ctr">
          <a:solidFill>
            <a:schemeClr val="accent2">
              <a:shade val="90000"/>
              <a:hueOff val="-344903"/>
              <a:satOff val="9281"/>
              <a:lumOff val="2147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EFA7D0-8F6C-45BE-BEA5-3C9AC7E11A67}">
      <dsp:nvSpPr>
        <dsp:cNvPr id="0" name=""/>
        <dsp:cNvSpPr/>
      </dsp:nvSpPr>
      <dsp:spPr>
        <a:xfrm>
          <a:off x="1714019" y="1157387"/>
          <a:ext cx="1511732" cy="982626"/>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chemeClr val="bg1">
                  <a:lumMod val="75000"/>
                </a:schemeClr>
              </a:solidFill>
            </a:rPr>
            <a:t>Module 6 Sustaining reduced risk of transmission </a:t>
          </a:r>
        </a:p>
      </dsp:txBody>
      <dsp:txXfrm>
        <a:off x="1761987" y="1205355"/>
        <a:ext cx="1415796" cy="886690"/>
      </dsp:txXfrm>
    </dsp:sp>
    <dsp:sp modelId="{C77FB4BD-1586-4DDB-9B3A-F7BFD7E74C2B}">
      <dsp:nvSpPr>
        <dsp:cNvPr id="0" name=""/>
        <dsp:cNvSpPr/>
      </dsp:nvSpPr>
      <dsp:spPr>
        <a:xfrm>
          <a:off x="2159843" y="491607"/>
          <a:ext cx="4628371" cy="4628371"/>
        </a:xfrm>
        <a:custGeom>
          <a:avLst/>
          <a:gdLst/>
          <a:ahLst/>
          <a:cxnLst/>
          <a:rect l="0" t="0" r="0" b="0"/>
          <a:pathLst>
            <a:path>
              <a:moveTo>
                <a:pt x="841664" y="528930"/>
              </a:moveTo>
              <a:arcTo wR="2314185" hR="2314185" stAng="13829002" swAng="923525"/>
            </a:path>
          </a:pathLst>
        </a:custGeom>
        <a:noFill/>
        <a:ln w="9525" cap="flat" cmpd="sng" algn="ctr">
          <a:solidFill>
            <a:schemeClr val="accent2">
              <a:shade val="90000"/>
              <a:hueOff val="-431129"/>
              <a:satOff val="11601"/>
              <a:lumOff val="26847"/>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2E013-8E5F-4151-8F01-1D7079A4BC41}" type="datetimeFigureOut">
              <a:rPr lang="en-GB" smtClean="0"/>
              <a:t>10/01/2023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2FD4B-7126-4A73-BBC8-4DDF9E1319BE}" type="slidenum">
              <a:rPr lang="en-GB" smtClean="0"/>
              <a:t>‹#›</a:t>
            </a:fld>
            <a:endParaRPr lang="en-GB"/>
          </a:p>
        </p:txBody>
      </p:sp>
    </p:spTree>
    <p:extLst>
      <p:ext uri="{BB962C8B-B14F-4D97-AF65-F5344CB8AC3E}">
        <p14:creationId xmlns:p14="http://schemas.microsoft.com/office/powerpoint/2010/main" val="2667455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josephashmore.org/publications/latrines-decommission-Pakistan.pdf"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a:t>
            </a:fld>
            <a:endParaRPr lang="en-GB"/>
          </a:p>
        </p:txBody>
      </p:sp>
    </p:spTree>
    <p:extLst>
      <p:ext uri="{BB962C8B-B14F-4D97-AF65-F5344CB8AC3E}">
        <p14:creationId xmlns:p14="http://schemas.microsoft.com/office/powerpoint/2010/main" val="1578206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26</a:t>
            </a:fld>
            <a:endParaRPr lang="en-GB"/>
          </a:p>
        </p:txBody>
      </p:sp>
    </p:spTree>
    <p:extLst>
      <p:ext uri="{BB962C8B-B14F-4D97-AF65-F5344CB8AC3E}">
        <p14:creationId xmlns:p14="http://schemas.microsoft.com/office/powerpoint/2010/main" val="1833324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27 This practical is designed to encourage participants to identify risks in a rapid needs assessment of community spaces. </a:t>
            </a:r>
          </a:p>
          <a:p>
            <a:r>
              <a:rPr lang="en-GB"/>
              <a:t>Main points after the exercise are:</a:t>
            </a:r>
          </a:p>
          <a:p>
            <a:pPr marL="228600" indent="-228600">
              <a:buAutoNum type="arabicParenR"/>
            </a:pPr>
            <a:r>
              <a:rPr lang="en-GB"/>
              <a:t>Water is always going to be a main consideration, even if food is involved (unless there is chlorinated, piped water with a reliable unbroken network)</a:t>
            </a:r>
          </a:p>
          <a:p>
            <a:pPr marL="228600" indent="-228600" rtl="0">
              <a:buAutoNum type="arabicParenR"/>
            </a:pPr>
            <a:r>
              <a:rPr lang="en-GB"/>
              <a:t>Focus should be on water treatment even before a source is identified (though samples can be taken and recorded in advance of treatment)</a:t>
            </a:r>
          </a:p>
          <a:p>
            <a:pPr marL="228600" indent="-228600" rtl="0">
              <a:buAutoNum type="arabicParenR"/>
            </a:pPr>
            <a:r>
              <a:rPr lang="en-GB"/>
              <a:t>Food is important, but questions should reveal that this risk is low</a:t>
            </a:r>
          </a:p>
          <a:p>
            <a:pPr marL="228600" indent="-228600" rtl="0">
              <a:buAutoNum type="arabicParenR"/>
            </a:pPr>
            <a:r>
              <a:rPr lang="en-GB"/>
              <a:t>Handwashing in the absence of 1-2 is largely pointless. Clean hands and dirty water = cholera.</a:t>
            </a:r>
          </a:p>
          <a:p>
            <a:pPr marL="228600" indent="-228600" rtl="0">
              <a:buAutoNum type="arabicParenR"/>
            </a:pPr>
            <a:r>
              <a:rPr lang="en-GB"/>
              <a:t>In the end participants should have identified risky water sources, and recommended testing and treated water immediately, installed handwashing units at water collection points and food vendor areas with signs. They should also have enquired about the source of the water for the internet shop. Other appropriate interventions they consider are useful.</a:t>
            </a:r>
          </a:p>
          <a:p>
            <a:pPr marL="0" indent="0" rtl="0">
              <a:buNone/>
            </a:pPr>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28</a:t>
            </a:fld>
            <a:endParaRPr lang="en-GB"/>
          </a:p>
        </p:txBody>
      </p:sp>
    </p:spTree>
    <p:extLst>
      <p:ext uri="{BB962C8B-B14F-4D97-AF65-F5344CB8AC3E}">
        <p14:creationId xmlns:p14="http://schemas.microsoft.com/office/powerpoint/2010/main" val="4259946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27-39 cover action to break cholera transmission in community areas. Some videos are embedded.</a:t>
            </a:r>
          </a:p>
          <a:p>
            <a:pPr marL="228600" indent="-228600">
              <a:buAutoNum type="arabicParenR"/>
            </a:pPr>
            <a:r>
              <a:rPr lang="en-GB"/>
              <a:t>The main focus is chlorination at source, which will be effective even without handwashing, home water treatment, changing water containers, etc. </a:t>
            </a:r>
          </a:p>
          <a:p>
            <a:pPr marL="228600" indent="-228600">
              <a:buAutoNum type="arabicParenR"/>
            </a:pPr>
            <a:r>
              <a:rPr lang="en-GB"/>
              <a:t>Handwashing units are also covered. </a:t>
            </a:r>
          </a:p>
          <a:p>
            <a:pPr marL="228600" indent="-228600">
              <a:buAutoNum type="arabicParenR"/>
            </a:pPr>
            <a:r>
              <a:rPr lang="en-GB"/>
              <a:t>Chlorination can be passive (best) or active (where we rely on the user dosing the water).</a:t>
            </a:r>
          </a:p>
          <a:p>
            <a:pPr marL="228600" indent="-228600">
              <a:buAutoNum type="arabicParenR"/>
            </a:pPr>
            <a:r>
              <a:rPr lang="en-GB"/>
              <a:t>Reminder not to forget food vendors as they serve water, and can be responsible for outbreaks, and water which is imported/trucked.</a:t>
            </a:r>
          </a:p>
          <a:p>
            <a:pPr marL="228600" indent="-228600">
              <a:buAutoNum type="arabicParenR"/>
            </a:pPr>
            <a:r>
              <a:rPr lang="en-GB"/>
              <a:t>Decommissioning latrines close to water points or open water is also included.</a:t>
            </a:r>
          </a:p>
        </p:txBody>
      </p:sp>
      <p:sp>
        <p:nvSpPr>
          <p:cNvPr id="4" name="Slide Number Placeholder 3"/>
          <p:cNvSpPr>
            <a:spLocks noGrp="1"/>
          </p:cNvSpPr>
          <p:nvPr>
            <p:ph type="sldNum" sz="quarter" idx="5"/>
          </p:nvPr>
        </p:nvSpPr>
        <p:spPr/>
        <p:txBody>
          <a:bodyPr/>
          <a:lstStyle/>
          <a:p>
            <a:fld id="{9E42FD4B-7126-4A73-BBC8-4DDF9E1319BE}" type="slidenum">
              <a:rPr lang="en-GB" smtClean="0"/>
              <a:t>29</a:t>
            </a:fld>
            <a:endParaRPr lang="en-GB"/>
          </a:p>
        </p:txBody>
      </p:sp>
    </p:spTree>
    <p:extLst>
      <p:ext uri="{BB962C8B-B14F-4D97-AF65-F5344CB8AC3E}">
        <p14:creationId xmlns:p14="http://schemas.microsoft.com/office/powerpoint/2010/main" val="1805668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E42FD4B-7126-4A73-BBC8-4DDF9E1319BE}" type="slidenum">
              <a:rPr lang="en-GB" smtClean="0"/>
              <a:t>32</a:t>
            </a:fld>
            <a:endParaRPr lang="en-GB"/>
          </a:p>
        </p:txBody>
      </p:sp>
    </p:spTree>
    <p:extLst>
      <p:ext uri="{BB962C8B-B14F-4D97-AF65-F5344CB8AC3E}">
        <p14:creationId xmlns:p14="http://schemas.microsoft.com/office/powerpoint/2010/main" val="144456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36</a:t>
            </a:fld>
            <a:endParaRPr lang="en-GB"/>
          </a:p>
        </p:txBody>
      </p:sp>
    </p:spTree>
    <p:extLst>
      <p:ext uri="{BB962C8B-B14F-4D97-AF65-F5344CB8AC3E}">
        <p14:creationId xmlns:p14="http://schemas.microsoft.com/office/powerpoint/2010/main" val="3211063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38</a:t>
            </a:fld>
            <a:endParaRPr lang="en-GB"/>
          </a:p>
        </p:txBody>
      </p:sp>
    </p:spTree>
    <p:extLst>
      <p:ext uri="{BB962C8B-B14F-4D97-AF65-F5344CB8AC3E}">
        <p14:creationId xmlns:p14="http://schemas.microsoft.com/office/powerpoint/2010/main" val="1612139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39</a:t>
            </a:fld>
            <a:endParaRPr lang="en-GB"/>
          </a:p>
        </p:txBody>
      </p:sp>
    </p:spTree>
    <p:extLst>
      <p:ext uri="{BB962C8B-B14F-4D97-AF65-F5344CB8AC3E}">
        <p14:creationId xmlns:p14="http://schemas.microsoft.com/office/powerpoint/2010/main" val="624769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40</a:t>
            </a:fld>
            <a:endParaRPr lang="en-GB"/>
          </a:p>
        </p:txBody>
      </p:sp>
    </p:spTree>
    <p:extLst>
      <p:ext uri="{BB962C8B-B14F-4D97-AF65-F5344CB8AC3E}">
        <p14:creationId xmlns:p14="http://schemas.microsoft.com/office/powerpoint/2010/main" val="3919849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E42FD4B-7126-4A73-BBC8-4DDF9E1319BE}" type="slidenum">
              <a:rPr lang="en-GB" smtClean="0"/>
              <a:t>42</a:t>
            </a:fld>
            <a:endParaRPr lang="en-GB"/>
          </a:p>
        </p:txBody>
      </p:sp>
    </p:spTree>
    <p:extLst>
      <p:ext uri="{BB962C8B-B14F-4D97-AF65-F5344CB8AC3E}">
        <p14:creationId xmlns:p14="http://schemas.microsoft.com/office/powerpoint/2010/main" val="66184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E42FD4B-7126-4A73-BBC8-4DDF9E1319BE}" type="slidenum">
              <a:rPr lang="en-GB" smtClean="0"/>
              <a:t>43</a:t>
            </a:fld>
            <a:endParaRPr lang="en-GB"/>
          </a:p>
        </p:txBody>
      </p:sp>
    </p:spTree>
    <p:extLst>
      <p:ext uri="{BB962C8B-B14F-4D97-AF65-F5344CB8AC3E}">
        <p14:creationId xmlns:p14="http://schemas.microsoft.com/office/powerpoint/2010/main" val="4049414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3-4 Overall purpose and objectives</a:t>
            </a:r>
          </a:p>
        </p:txBody>
      </p:sp>
      <p:sp>
        <p:nvSpPr>
          <p:cNvPr id="4" name="Slide Number Placeholder 3"/>
          <p:cNvSpPr>
            <a:spLocks noGrp="1"/>
          </p:cNvSpPr>
          <p:nvPr>
            <p:ph type="sldNum" sz="quarter" idx="5"/>
          </p:nvPr>
        </p:nvSpPr>
        <p:spPr/>
        <p:txBody>
          <a:bodyPr/>
          <a:lstStyle/>
          <a:p>
            <a:fld id="{9E42FD4B-7126-4A73-BBC8-4DDF9E1319BE}" type="slidenum">
              <a:rPr lang="en-GB" smtClean="0"/>
              <a:t>3</a:t>
            </a:fld>
            <a:endParaRPr lang="en-GB"/>
          </a:p>
        </p:txBody>
      </p:sp>
    </p:spTree>
    <p:extLst>
      <p:ext uri="{BB962C8B-B14F-4D97-AF65-F5344CB8AC3E}">
        <p14:creationId xmlns:p14="http://schemas.microsoft.com/office/powerpoint/2010/main" val="592763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Add a link to the latrine </a:t>
            </a:r>
            <a:r>
              <a:rPr lang="en-US" err="1">
                <a:cs typeface="Calibri"/>
              </a:rPr>
              <a:t>decomissiong</a:t>
            </a:r>
            <a:r>
              <a:rPr lang="en-US">
                <a:cs typeface="Calibri"/>
              </a:rPr>
              <a:t>. Here it would be good to add the step by step guide to </a:t>
            </a:r>
            <a:r>
              <a:rPr lang="en-US" err="1">
                <a:cs typeface="Calibri"/>
              </a:rPr>
              <a:t>decomission</a:t>
            </a:r>
            <a:r>
              <a:rPr lang="en-US">
                <a:cs typeface="Calibri"/>
              </a:rPr>
              <a:t> latrines. </a:t>
            </a:r>
          </a:p>
          <a:p>
            <a:r>
              <a:rPr lang="en-US">
                <a:cs typeface="Calibri"/>
              </a:rPr>
              <a:t>Here the link </a:t>
            </a:r>
            <a:r>
              <a:rPr lang="en-US">
                <a:hlinkClick r:id="rId3"/>
              </a:rPr>
              <a:t>http://josephashmore.org/publications/latrines-decommission-Pakistan.pdf</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E42FD4B-7126-4A73-BBC8-4DDF9E1319BE}" type="slidenum">
              <a:rPr lang="en-GB" smtClean="0"/>
              <a:t>45</a:t>
            </a:fld>
            <a:endParaRPr lang="en-GB"/>
          </a:p>
        </p:txBody>
      </p:sp>
    </p:spTree>
    <p:extLst>
      <p:ext uri="{BB962C8B-B14F-4D97-AF65-F5344CB8AC3E}">
        <p14:creationId xmlns:p14="http://schemas.microsoft.com/office/powerpoint/2010/main" val="890427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40-42 cover action to reduce foodborne cholera.</a:t>
            </a:r>
          </a:p>
          <a:p>
            <a:r>
              <a:rPr lang="en-GB"/>
              <a:t>Principles are: Sterilized, Hot, Covered, Hands (</a:t>
            </a:r>
            <a:r>
              <a:rPr lang="en-GB" err="1"/>
              <a:t>SHoCH</a:t>
            </a:r>
            <a:r>
              <a:rPr lang="en-GB"/>
              <a:t>). Water containing uncooked seafood should be sterilized, crabs and other shellfish should be boiled for 15 minutes. Serve hot, keep covered against flies, wash hands.</a:t>
            </a:r>
          </a:p>
        </p:txBody>
      </p:sp>
      <p:sp>
        <p:nvSpPr>
          <p:cNvPr id="4" name="Slide Number Placeholder 3"/>
          <p:cNvSpPr>
            <a:spLocks noGrp="1"/>
          </p:cNvSpPr>
          <p:nvPr>
            <p:ph type="sldNum" sz="quarter" idx="5"/>
          </p:nvPr>
        </p:nvSpPr>
        <p:spPr/>
        <p:txBody>
          <a:bodyPr/>
          <a:lstStyle/>
          <a:p>
            <a:fld id="{9E42FD4B-7126-4A73-BBC8-4DDF9E1319BE}" type="slidenum">
              <a:rPr lang="en-GB" smtClean="0"/>
              <a:t>46</a:t>
            </a:fld>
            <a:endParaRPr lang="en-GB"/>
          </a:p>
        </p:txBody>
      </p:sp>
    </p:spTree>
    <p:extLst>
      <p:ext uri="{BB962C8B-B14F-4D97-AF65-F5344CB8AC3E}">
        <p14:creationId xmlns:p14="http://schemas.microsoft.com/office/powerpoint/2010/main" val="2129839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this time to set up the room with cards for the practical.</a:t>
            </a:r>
          </a:p>
        </p:txBody>
      </p:sp>
      <p:sp>
        <p:nvSpPr>
          <p:cNvPr id="4" name="Slide Number Placeholder 3"/>
          <p:cNvSpPr>
            <a:spLocks noGrp="1"/>
          </p:cNvSpPr>
          <p:nvPr>
            <p:ph type="sldNum" sz="quarter" idx="5"/>
          </p:nvPr>
        </p:nvSpPr>
        <p:spPr/>
        <p:txBody>
          <a:bodyPr/>
          <a:lstStyle/>
          <a:p>
            <a:fld id="{9E42FD4B-7126-4A73-BBC8-4DDF9E1319BE}" type="slidenum">
              <a:rPr lang="en-GB" smtClean="0"/>
              <a:t>51</a:t>
            </a:fld>
            <a:endParaRPr lang="en-GB"/>
          </a:p>
        </p:txBody>
      </p:sp>
    </p:spTree>
    <p:extLst>
      <p:ext uri="{BB962C8B-B14F-4D97-AF65-F5344CB8AC3E}">
        <p14:creationId xmlns:p14="http://schemas.microsoft.com/office/powerpoint/2010/main" val="1467113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52</a:t>
            </a:fld>
            <a:endParaRPr lang="en-GB"/>
          </a:p>
        </p:txBody>
      </p:sp>
    </p:spTree>
    <p:extLst>
      <p:ext uri="{BB962C8B-B14F-4D97-AF65-F5344CB8AC3E}">
        <p14:creationId xmlns:p14="http://schemas.microsoft.com/office/powerpoint/2010/main" val="3144356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53</a:t>
            </a:fld>
            <a:endParaRPr lang="en-GB"/>
          </a:p>
        </p:txBody>
      </p:sp>
    </p:spTree>
    <p:extLst>
      <p:ext uri="{BB962C8B-B14F-4D97-AF65-F5344CB8AC3E}">
        <p14:creationId xmlns:p14="http://schemas.microsoft.com/office/powerpoint/2010/main" val="30522758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Slides 49-50 This practical is designed to encourage participants to identify risks in a rapid needs assessment of community spaces.</a:t>
            </a:r>
          </a:p>
          <a:p>
            <a:r>
              <a:rPr lang="en-GB" dirty="0"/>
              <a:t>Main points after the exercise are:</a:t>
            </a:r>
          </a:p>
          <a:p>
            <a:pPr marL="228600" indent="-228600">
              <a:buAutoNum type="arabicParenR"/>
            </a:pPr>
            <a:r>
              <a:rPr lang="en-GB" dirty="0"/>
              <a:t>Water is always going to be a main consideration, even if food is involved (unless there is chlorinated, piped water with a reliable unbroken network)</a:t>
            </a:r>
          </a:p>
          <a:p>
            <a:pPr marL="228600" indent="-228600" rtl="0">
              <a:buAutoNum type="arabicParenR"/>
            </a:pPr>
            <a:r>
              <a:rPr lang="en-GB" dirty="0"/>
              <a:t>Focus should be on water treatment even before a source is identified (though samples can be taken and recorded in advance of treatment)</a:t>
            </a:r>
          </a:p>
          <a:p>
            <a:pPr marL="228600" indent="-228600" rtl="0">
              <a:buAutoNum type="arabicParenR"/>
            </a:pPr>
            <a:r>
              <a:rPr lang="en-GB" dirty="0"/>
              <a:t>Food is important, but questions should reveal that this risk is low</a:t>
            </a:r>
          </a:p>
          <a:p>
            <a:pPr marL="228600" indent="-228600" rtl="0">
              <a:buAutoNum type="arabicParenR"/>
            </a:pPr>
            <a:r>
              <a:rPr lang="en-GB" dirty="0"/>
              <a:t>Handwashing in the absence of 1-2 is largely pointless. Clean hands and dirty water = cholera.</a:t>
            </a:r>
          </a:p>
          <a:p>
            <a:pPr marL="228600" indent="-228600" rtl="0">
              <a:buAutoNum type="arabicParenR"/>
            </a:pPr>
            <a:r>
              <a:rPr lang="en-GB" dirty="0"/>
              <a:t>In the end participants should have identified risky water sources, and recommended testing and treated water immediately, installed handwashing units at water collection points and food vendor areas with signs. They should also have enquired about the source of the water for the internet shop. Other appropriate interventions they consider are useful.</a:t>
            </a:r>
          </a:p>
          <a:p>
            <a:pPr marL="0" indent="0" rtl="0">
              <a:buNone/>
            </a:pPr>
            <a:endParaRPr lang="en-GB" dirty="0"/>
          </a:p>
        </p:txBody>
      </p:sp>
      <p:sp>
        <p:nvSpPr>
          <p:cNvPr id="4" name="Slide Number Placeholder 3"/>
          <p:cNvSpPr>
            <a:spLocks noGrp="1"/>
          </p:cNvSpPr>
          <p:nvPr>
            <p:ph type="sldNum" sz="quarter" idx="5"/>
          </p:nvPr>
        </p:nvSpPr>
        <p:spPr/>
        <p:txBody>
          <a:bodyPr/>
          <a:lstStyle/>
          <a:p>
            <a:fld id="{9E42FD4B-7126-4A73-BBC8-4DDF9E1319BE}" type="slidenum">
              <a:rPr lang="en-GB" smtClean="0"/>
              <a:t>55</a:t>
            </a:fld>
            <a:endParaRPr lang="en-GB"/>
          </a:p>
        </p:txBody>
      </p:sp>
    </p:spTree>
    <p:extLst>
      <p:ext uri="{BB962C8B-B14F-4D97-AF65-F5344CB8AC3E}">
        <p14:creationId xmlns:p14="http://schemas.microsoft.com/office/powerpoint/2010/main" val="403783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48 After or during a break a video on assembling a rapid response handwashing unit which can be connected to any container.</a:t>
            </a:r>
          </a:p>
        </p:txBody>
      </p:sp>
      <p:sp>
        <p:nvSpPr>
          <p:cNvPr id="4" name="Slide Number Placeholder 3"/>
          <p:cNvSpPr>
            <a:spLocks noGrp="1"/>
          </p:cNvSpPr>
          <p:nvPr>
            <p:ph type="sldNum" sz="quarter" idx="5"/>
          </p:nvPr>
        </p:nvSpPr>
        <p:spPr/>
        <p:txBody>
          <a:bodyPr/>
          <a:lstStyle/>
          <a:p>
            <a:fld id="{9E42FD4B-7126-4A73-BBC8-4DDF9E1319BE}" type="slidenum">
              <a:rPr lang="en-GB" smtClean="0"/>
              <a:t>56</a:t>
            </a:fld>
            <a:endParaRPr lang="en-GB"/>
          </a:p>
        </p:txBody>
      </p:sp>
    </p:spTree>
    <p:extLst>
      <p:ext uri="{BB962C8B-B14F-4D97-AF65-F5344CB8AC3E}">
        <p14:creationId xmlns:p14="http://schemas.microsoft.com/office/powerpoint/2010/main" val="1215263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57</a:t>
            </a:fld>
            <a:endParaRPr lang="en-GB"/>
          </a:p>
        </p:txBody>
      </p:sp>
    </p:spTree>
    <p:extLst>
      <p:ext uri="{BB962C8B-B14F-4D97-AF65-F5344CB8AC3E}">
        <p14:creationId xmlns:p14="http://schemas.microsoft.com/office/powerpoint/2010/main" val="3568291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52 – Review of principles, repeated throughout the training on interventions.</a:t>
            </a:r>
          </a:p>
        </p:txBody>
      </p:sp>
      <p:sp>
        <p:nvSpPr>
          <p:cNvPr id="4" name="Slide Number Placeholder 3"/>
          <p:cNvSpPr>
            <a:spLocks noGrp="1"/>
          </p:cNvSpPr>
          <p:nvPr>
            <p:ph type="sldNum" sz="quarter" idx="5"/>
          </p:nvPr>
        </p:nvSpPr>
        <p:spPr/>
        <p:txBody>
          <a:bodyPr/>
          <a:lstStyle/>
          <a:p>
            <a:fld id="{9E42FD4B-7126-4A73-BBC8-4DDF9E1319BE}" type="slidenum">
              <a:rPr lang="en-GB" smtClean="0"/>
              <a:t>58</a:t>
            </a:fld>
            <a:endParaRPr lang="en-GB"/>
          </a:p>
        </p:txBody>
      </p:sp>
    </p:spTree>
    <p:extLst>
      <p:ext uri="{BB962C8B-B14F-4D97-AF65-F5344CB8AC3E}">
        <p14:creationId xmlns:p14="http://schemas.microsoft.com/office/powerpoint/2010/main" val="7217909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53 is a short exercise about COVID-19 risk which can be done in the area of the training.</a:t>
            </a:r>
          </a:p>
        </p:txBody>
      </p:sp>
      <p:sp>
        <p:nvSpPr>
          <p:cNvPr id="4" name="Slide Number Placeholder 3"/>
          <p:cNvSpPr>
            <a:spLocks noGrp="1"/>
          </p:cNvSpPr>
          <p:nvPr>
            <p:ph type="sldNum" sz="quarter" idx="5"/>
          </p:nvPr>
        </p:nvSpPr>
        <p:spPr/>
        <p:txBody>
          <a:bodyPr/>
          <a:lstStyle/>
          <a:p>
            <a:fld id="{9E42FD4B-7126-4A73-BBC8-4DDF9E1319BE}" type="slidenum">
              <a:rPr lang="en-GB" smtClean="0"/>
              <a:t>59</a:t>
            </a:fld>
            <a:endParaRPr lang="en-GB"/>
          </a:p>
        </p:txBody>
      </p:sp>
    </p:spTree>
    <p:extLst>
      <p:ext uri="{BB962C8B-B14F-4D97-AF65-F5344CB8AC3E}">
        <p14:creationId xmlns:p14="http://schemas.microsoft.com/office/powerpoint/2010/main" val="3033331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6 – Review of principles – which are repeated throughout the training on interventions</a:t>
            </a:r>
          </a:p>
        </p:txBody>
      </p:sp>
      <p:sp>
        <p:nvSpPr>
          <p:cNvPr id="4" name="Slide Number Placeholder 3"/>
          <p:cNvSpPr>
            <a:spLocks noGrp="1"/>
          </p:cNvSpPr>
          <p:nvPr>
            <p:ph type="sldNum" sz="quarter" idx="5"/>
          </p:nvPr>
        </p:nvSpPr>
        <p:spPr/>
        <p:txBody>
          <a:bodyPr/>
          <a:lstStyle/>
          <a:p>
            <a:fld id="{9E42FD4B-7126-4A73-BBC8-4DDF9E1319BE}" type="slidenum">
              <a:rPr lang="en-GB" smtClean="0"/>
              <a:t>6</a:t>
            </a:fld>
            <a:endParaRPr lang="en-GB"/>
          </a:p>
        </p:txBody>
      </p:sp>
    </p:spTree>
    <p:extLst>
      <p:ext uri="{BB962C8B-B14F-4D97-AF65-F5344CB8AC3E}">
        <p14:creationId xmlns:p14="http://schemas.microsoft.com/office/powerpoint/2010/main" val="5688638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60</a:t>
            </a:fld>
            <a:endParaRPr lang="en-GB" altLang="en-US"/>
          </a:p>
        </p:txBody>
      </p:sp>
    </p:spTree>
    <p:extLst>
      <p:ext uri="{BB962C8B-B14F-4D97-AF65-F5344CB8AC3E}">
        <p14:creationId xmlns:p14="http://schemas.microsoft.com/office/powerpoint/2010/main" val="1560995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C5CDA6C4-DB14-4185-A52D-C1850E7B65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AD483437-3FBB-436A-855B-91D5E78F5B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a:p>
        </p:txBody>
      </p:sp>
      <p:sp>
        <p:nvSpPr>
          <p:cNvPr id="4100" name="Slide Number Placeholder 3">
            <a:extLst>
              <a:ext uri="{FF2B5EF4-FFF2-40B4-BE49-F238E27FC236}">
                <a16:creationId xmlns:a16="http://schemas.microsoft.com/office/drawing/2014/main" id="{A6167A18-D514-410A-9466-4E11FAB8B7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C81E921-3189-40FD-A36D-DC8DEE2AE8F4}" type="slidenum">
              <a:rPr lang="en-GB" altLang="en-US"/>
              <a:pPr/>
              <a:t>61</a:t>
            </a:fld>
            <a:endParaRPr lang="en-GB"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7B0D0238-D3D0-4894-B23F-64D679755C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00FD472A-42B6-479E-AAEF-CB016F36CD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en-US"/>
              <a:t>Slide 55 – agenda for second half of community training.</a:t>
            </a:r>
            <a:endParaRPr lang="en-US" altLang="en-US">
              <a:cs typeface="Calibri"/>
            </a:endParaRPr>
          </a:p>
          <a:p>
            <a:pPr>
              <a:spcBef>
                <a:spcPct val="0"/>
              </a:spcBef>
            </a:pPr>
            <a:endParaRPr lang="en-US" altLang="en-US">
              <a:cs typeface="Calibri"/>
            </a:endParaRPr>
          </a:p>
          <a:p>
            <a:pPr>
              <a:spcBef>
                <a:spcPct val="0"/>
              </a:spcBef>
            </a:pPr>
            <a:r>
              <a:rPr lang="en-US" altLang="en-US">
                <a:cs typeface="Calibri"/>
              </a:rPr>
              <a:t>Refer to R1 comments</a:t>
            </a:r>
            <a:endParaRPr lang="en-US" altLang="en-US"/>
          </a:p>
        </p:txBody>
      </p:sp>
      <p:sp>
        <p:nvSpPr>
          <p:cNvPr id="8196" name="Slide Number Placeholder 3">
            <a:extLst>
              <a:ext uri="{FF2B5EF4-FFF2-40B4-BE49-F238E27FC236}">
                <a16:creationId xmlns:a16="http://schemas.microsoft.com/office/drawing/2014/main" id="{495DA514-999A-4DAC-A53A-CD18957E4C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85D4340-3158-4889-A5E5-6EF568A5BC45}" type="slidenum">
              <a:rPr lang="en-GB" altLang="en-US"/>
              <a:pPr/>
              <a:t>62</a:t>
            </a:fld>
            <a:endParaRPr lang="en-GB"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B09EE6C5-5012-44C1-AA8B-C869BE8796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BBB36A94-8502-41AD-938A-7EF7923CBC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This means that if you see some cases, there might be more. </a:t>
            </a:r>
          </a:p>
        </p:txBody>
      </p:sp>
      <p:sp>
        <p:nvSpPr>
          <p:cNvPr id="25604" name="Slide Number Placeholder 3">
            <a:extLst>
              <a:ext uri="{FF2B5EF4-FFF2-40B4-BE49-F238E27FC236}">
                <a16:creationId xmlns:a16="http://schemas.microsoft.com/office/drawing/2014/main" id="{9E29A1C9-CED8-4EBD-A3B8-53BDB3F866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1F61695-72EE-44F4-885B-095B8BEEE365}" type="slidenum">
              <a:rPr lang="en-GB" altLang="en-US"/>
              <a:pPr/>
              <a:t>63</a:t>
            </a:fld>
            <a:endParaRPr lang="en-GB"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B09EE6C5-5012-44C1-AA8B-C869BE8796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BBB36A94-8502-41AD-938A-7EF7923CBC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Slide 70 – Health and safety – very important to reduce eye damage, burns, inhalation.</a:t>
            </a:r>
          </a:p>
          <a:p>
            <a:pPr>
              <a:spcBef>
                <a:spcPct val="0"/>
              </a:spcBef>
            </a:pPr>
            <a:endParaRPr lang="en-US" altLang="en-US"/>
          </a:p>
          <a:p>
            <a:pPr>
              <a:spcBef>
                <a:spcPct val="0"/>
              </a:spcBef>
            </a:pPr>
            <a:r>
              <a:rPr lang="en-US" altLang="en-US"/>
              <a:t>This means that if you see some cases, there might be more. </a:t>
            </a:r>
          </a:p>
        </p:txBody>
      </p:sp>
      <p:sp>
        <p:nvSpPr>
          <p:cNvPr id="25604" name="Slide Number Placeholder 3">
            <a:extLst>
              <a:ext uri="{FF2B5EF4-FFF2-40B4-BE49-F238E27FC236}">
                <a16:creationId xmlns:a16="http://schemas.microsoft.com/office/drawing/2014/main" id="{9E29A1C9-CED8-4EBD-A3B8-53BDB3F866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1F61695-72EE-44F4-885B-095B8BEEE365}" type="slidenum">
              <a:rPr lang="en-GB" altLang="en-US"/>
              <a:pPr/>
              <a:t>64</a:t>
            </a:fld>
            <a:endParaRPr lang="en-GB" altLang="en-US"/>
          </a:p>
        </p:txBody>
      </p:sp>
    </p:spTree>
    <p:extLst>
      <p:ext uri="{BB962C8B-B14F-4D97-AF65-F5344CB8AC3E}">
        <p14:creationId xmlns:p14="http://schemas.microsoft.com/office/powerpoint/2010/main" val="5104339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56 – overview of types of materials for water disinfection.</a:t>
            </a:r>
          </a:p>
        </p:txBody>
      </p:sp>
      <p:sp>
        <p:nvSpPr>
          <p:cNvPr id="4" name="Slide Number Placeholder 3"/>
          <p:cNvSpPr>
            <a:spLocks noGrp="1"/>
          </p:cNvSpPr>
          <p:nvPr>
            <p:ph type="sldNum" sz="quarter" idx="5"/>
          </p:nvPr>
        </p:nvSpPr>
        <p:spPr/>
        <p:txBody>
          <a:bodyPr/>
          <a:lstStyle/>
          <a:p>
            <a:fld id="{9E42FD4B-7126-4A73-BBC8-4DDF9E1319BE}" type="slidenum">
              <a:rPr lang="en-GB" smtClean="0"/>
              <a:t>65</a:t>
            </a:fld>
            <a:endParaRPr lang="en-GB"/>
          </a:p>
        </p:txBody>
      </p:sp>
    </p:spTree>
    <p:extLst>
      <p:ext uri="{BB962C8B-B14F-4D97-AF65-F5344CB8AC3E}">
        <p14:creationId xmlns:p14="http://schemas.microsoft.com/office/powerpoint/2010/main" val="29387593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a:t>Slides 57-58 Introduction to the </a:t>
            </a:r>
            <a:r>
              <a:rPr lang="en-GB" err="1"/>
              <a:t>Wata</a:t>
            </a:r>
            <a:r>
              <a:rPr lang="en-GB"/>
              <a:t> device including concentrations of solution for different purposes (</a:t>
            </a:r>
            <a:r>
              <a:rPr lang="en-GB" err="1"/>
              <a:t>Wata</a:t>
            </a:r>
            <a:r>
              <a:rPr lang="en-GB"/>
              <a:t> is covered in a separate module).</a:t>
            </a:r>
          </a:p>
        </p:txBody>
      </p:sp>
      <p:sp>
        <p:nvSpPr>
          <p:cNvPr id="4" name="Slide Number Placeholder 3"/>
          <p:cNvSpPr>
            <a:spLocks noGrp="1"/>
          </p:cNvSpPr>
          <p:nvPr>
            <p:ph type="sldNum" sz="quarter" idx="5"/>
          </p:nvPr>
        </p:nvSpPr>
        <p:spPr/>
        <p:txBody>
          <a:bodyPr/>
          <a:lstStyle/>
          <a:p>
            <a:fld id="{9E42FD4B-7126-4A73-BBC8-4DDF9E1319BE}" type="slidenum">
              <a:rPr lang="en-GB" smtClean="0"/>
              <a:t>66</a:t>
            </a:fld>
            <a:endParaRPr lang="en-GB"/>
          </a:p>
        </p:txBody>
      </p:sp>
    </p:spTree>
    <p:extLst>
      <p:ext uri="{BB962C8B-B14F-4D97-AF65-F5344CB8AC3E}">
        <p14:creationId xmlns:p14="http://schemas.microsoft.com/office/powerpoint/2010/main" val="11607828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a:t>Slides 57-58 Introduction to the </a:t>
            </a:r>
            <a:r>
              <a:rPr lang="en-GB" err="1"/>
              <a:t>Wata</a:t>
            </a:r>
            <a:r>
              <a:rPr lang="en-GB"/>
              <a:t> device including concentrations of solution for different purposes (</a:t>
            </a:r>
            <a:r>
              <a:rPr lang="en-GB" err="1"/>
              <a:t>Wata</a:t>
            </a:r>
            <a:r>
              <a:rPr lang="en-GB"/>
              <a:t> is covered in a separate module).</a:t>
            </a:r>
          </a:p>
        </p:txBody>
      </p:sp>
      <p:sp>
        <p:nvSpPr>
          <p:cNvPr id="4" name="Slide Number Placeholder 3"/>
          <p:cNvSpPr>
            <a:spLocks noGrp="1"/>
          </p:cNvSpPr>
          <p:nvPr>
            <p:ph type="sldNum" sz="quarter" idx="5"/>
          </p:nvPr>
        </p:nvSpPr>
        <p:spPr/>
        <p:txBody>
          <a:bodyPr/>
          <a:lstStyle/>
          <a:p>
            <a:fld id="{9E42FD4B-7126-4A73-BBC8-4DDF9E1319BE}" type="slidenum">
              <a:rPr lang="en-GB" smtClean="0"/>
              <a:t>67</a:t>
            </a:fld>
            <a:endParaRPr lang="en-GB"/>
          </a:p>
        </p:txBody>
      </p:sp>
    </p:spTree>
    <p:extLst>
      <p:ext uri="{BB962C8B-B14F-4D97-AF65-F5344CB8AC3E}">
        <p14:creationId xmlns:p14="http://schemas.microsoft.com/office/powerpoint/2010/main" val="2255712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a:t>Slides 57-58 Introduction to the </a:t>
            </a:r>
            <a:r>
              <a:rPr lang="en-GB" err="1"/>
              <a:t>Wata</a:t>
            </a:r>
            <a:r>
              <a:rPr lang="en-GB"/>
              <a:t> device including concentrations of solution for different purposes (</a:t>
            </a:r>
            <a:r>
              <a:rPr lang="en-GB" err="1"/>
              <a:t>Wata</a:t>
            </a:r>
            <a:r>
              <a:rPr lang="en-GB"/>
              <a:t> is covered in a separate module).</a:t>
            </a:r>
          </a:p>
        </p:txBody>
      </p:sp>
      <p:sp>
        <p:nvSpPr>
          <p:cNvPr id="4" name="Slide Number Placeholder 3"/>
          <p:cNvSpPr>
            <a:spLocks noGrp="1"/>
          </p:cNvSpPr>
          <p:nvPr>
            <p:ph type="sldNum" sz="quarter" idx="5"/>
          </p:nvPr>
        </p:nvSpPr>
        <p:spPr/>
        <p:txBody>
          <a:bodyPr/>
          <a:lstStyle/>
          <a:p>
            <a:fld id="{9E42FD4B-7126-4A73-BBC8-4DDF9E1319BE}" type="slidenum">
              <a:rPr lang="en-GB" smtClean="0"/>
              <a:t>68</a:t>
            </a:fld>
            <a:endParaRPr lang="en-GB"/>
          </a:p>
        </p:txBody>
      </p:sp>
    </p:spTree>
    <p:extLst>
      <p:ext uri="{BB962C8B-B14F-4D97-AF65-F5344CB8AC3E}">
        <p14:creationId xmlns:p14="http://schemas.microsoft.com/office/powerpoint/2010/main" val="25215261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err="1"/>
              <a:t>Slide</a:t>
            </a:r>
            <a:r>
              <a:rPr lang="es-ES"/>
              <a:t> 59 – </a:t>
            </a:r>
            <a:r>
              <a:rPr lang="es-ES" err="1"/>
              <a:t>chlorine</a:t>
            </a:r>
            <a:r>
              <a:rPr lang="es-ES"/>
              <a:t> </a:t>
            </a:r>
            <a:r>
              <a:rPr lang="es-ES" err="1"/>
              <a:t>solutions</a:t>
            </a:r>
            <a:r>
              <a:rPr lang="es-ES"/>
              <a:t> </a:t>
            </a:r>
            <a:r>
              <a:rPr lang="es-ES" err="1"/>
              <a:t>for</a:t>
            </a:r>
            <a:r>
              <a:rPr lang="es-ES"/>
              <a:t> Surface </a:t>
            </a:r>
            <a:r>
              <a:rPr lang="es-ES" err="1"/>
              <a:t>treatment</a:t>
            </a:r>
            <a:r>
              <a:rPr lang="es-ES"/>
              <a:t> and </a:t>
            </a:r>
            <a:r>
              <a:rPr lang="es-ES" err="1"/>
              <a:t>guiding</a:t>
            </a:r>
            <a:r>
              <a:rPr lang="es-ES"/>
              <a:t> </a:t>
            </a:r>
            <a:r>
              <a:rPr lang="es-ES" err="1"/>
              <a:t>caution</a:t>
            </a:r>
            <a:r>
              <a:rPr lang="es-ES"/>
              <a:t>.</a:t>
            </a:r>
          </a:p>
        </p:txBody>
      </p:sp>
      <p:sp>
        <p:nvSpPr>
          <p:cNvPr id="4" name="Slide Number Placeholder 3"/>
          <p:cNvSpPr>
            <a:spLocks noGrp="1"/>
          </p:cNvSpPr>
          <p:nvPr>
            <p:ph type="sldNum" sz="quarter" idx="5"/>
          </p:nvPr>
        </p:nvSpPr>
        <p:spPr/>
        <p:txBody>
          <a:bodyPr/>
          <a:lstStyle/>
          <a:p>
            <a:fld id="{9E42FD4B-7126-4A73-BBC8-4DDF9E1319BE}" type="slidenum">
              <a:rPr lang="en-GB" smtClean="0"/>
              <a:t>70</a:t>
            </a:fld>
            <a:endParaRPr lang="en-GB"/>
          </a:p>
        </p:txBody>
      </p:sp>
    </p:spTree>
    <p:extLst>
      <p:ext uri="{BB962C8B-B14F-4D97-AF65-F5344CB8AC3E}">
        <p14:creationId xmlns:p14="http://schemas.microsoft.com/office/powerpoint/2010/main" val="3646716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7-16 discuss the ways cholera is transmitted in community areas via water including a group discussion practical on identifying risks.</a:t>
            </a:r>
          </a:p>
        </p:txBody>
      </p:sp>
      <p:sp>
        <p:nvSpPr>
          <p:cNvPr id="4" name="Slide Number Placeholder 3"/>
          <p:cNvSpPr>
            <a:spLocks noGrp="1"/>
          </p:cNvSpPr>
          <p:nvPr>
            <p:ph type="sldNum" sz="quarter" idx="5"/>
          </p:nvPr>
        </p:nvSpPr>
        <p:spPr/>
        <p:txBody>
          <a:bodyPr/>
          <a:lstStyle/>
          <a:p>
            <a:fld id="{9E42FD4B-7126-4A73-BBC8-4DDF9E1319BE}" type="slidenum">
              <a:rPr lang="en-GB" smtClean="0"/>
              <a:t>7</a:t>
            </a:fld>
            <a:endParaRPr lang="en-GB"/>
          </a:p>
        </p:txBody>
      </p:sp>
    </p:spTree>
    <p:extLst>
      <p:ext uri="{BB962C8B-B14F-4D97-AF65-F5344CB8AC3E}">
        <p14:creationId xmlns:p14="http://schemas.microsoft.com/office/powerpoint/2010/main" val="12379848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60-63 Treating water and ensuring residual chlorine levels. This is important as it allows deactivation of pathogens if contamination occurs later (dirty hands, utensils, scoops, container). </a:t>
            </a:r>
          </a:p>
        </p:txBody>
      </p:sp>
      <p:sp>
        <p:nvSpPr>
          <p:cNvPr id="4" name="Slide Number Placeholder 3"/>
          <p:cNvSpPr>
            <a:spLocks noGrp="1"/>
          </p:cNvSpPr>
          <p:nvPr>
            <p:ph type="sldNum" sz="quarter" idx="5"/>
          </p:nvPr>
        </p:nvSpPr>
        <p:spPr/>
        <p:txBody>
          <a:bodyPr/>
          <a:lstStyle/>
          <a:p>
            <a:fld id="{9E42FD4B-7126-4A73-BBC8-4DDF9E1319BE}" type="slidenum">
              <a:rPr lang="en-GB" smtClean="0"/>
              <a:t>71</a:t>
            </a:fld>
            <a:endParaRPr lang="en-GB"/>
          </a:p>
        </p:txBody>
      </p:sp>
    </p:spTree>
    <p:extLst>
      <p:ext uri="{BB962C8B-B14F-4D97-AF65-F5344CB8AC3E}">
        <p14:creationId xmlns:p14="http://schemas.microsoft.com/office/powerpoint/2010/main" val="17616910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This means that if you see some cases, there might be more. </a:t>
            </a:r>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75</a:t>
            </a:fld>
            <a:endParaRPr lang="en-GB" altLang="en-US"/>
          </a:p>
        </p:txBody>
      </p:sp>
    </p:spTree>
    <p:extLst>
      <p:ext uri="{BB962C8B-B14F-4D97-AF65-F5344CB8AC3E}">
        <p14:creationId xmlns:p14="http://schemas.microsoft.com/office/powerpoint/2010/main" val="27737066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This means that if you see some cases, there might be more. </a:t>
            </a:r>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76</a:t>
            </a:fld>
            <a:endParaRPr lang="en-GB" altLang="en-US"/>
          </a:p>
        </p:txBody>
      </p:sp>
    </p:spTree>
    <p:extLst>
      <p:ext uri="{BB962C8B-B14F-4D97-AF65-F5344CB8AC3E}">
        <p14:creationId xmlns:p14="http://schemas.microsoft.com/office/powerpoint/2010/main" val="26801797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This means that if you see some cases, there might be more. </a:t>
            </a:r>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77</a:t>
            </a:fld>
            <a:endParaRPr lang="en-GB" altLang="en-US"/>
          </a:p>
        </p:txBody>
      </p:sp>
    </p:spTree>
    <p:extLst>
      <p:ext uri="{BB962C8B-B14F-4D97-AF65-F5344CB8AC3E}">
        <p14:creationId xmlns:p14="http://schemas.microsoft.com/office/powerpoint/2010/main" val="28702702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Slides 65-68 </a:t>
            </a:r>
            <a:r>
              <a:rPr lang="en-US" altLang="en-US" err="1"/>
              <a:t>Practicals</a:t>
            </a:r>
            <a:r>
              <a:rPr lang="en-US" altLang="en-US"/>
              <a:t> on calculating chlorine dosing.</a:t>
            </a:r>
          </a:p>
          <a:p>
            <a:pPr>
              <a:spcBef>
                <a:spcPct val="0"/>
              </a:spcBef>
            </a:pPr>
            <a:endParaRPr lang="en-US" altLang="en-US"/>
          </a:p>
          <a:p>
            <a:pPr>
              <a:spcBef>
                <a:spcPct val="0"/>
              </a:spcBef>
            </a:pPr>
            <a:r>
              <a:rPr lang="en-US" altLang="en-US"/>
              <a:t>This means that if you see some cases, there might be more. </a:t>
            </a:r>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78</a:t>
            </a:fld>
            <a:endParaRPr lang="en-GB" altLang="en-US"/>
          </a:p>
        </p:txBody>
      </p:sp>
    </p:spTree>
    <p:extLst>
      <p:ext uri="{BB962C8B-B14F-4D97-AF65-F5344CB8AC3E}">
        <p14:creationId xmlns:p14="http://schemas.microsoft.com/office/powerpoint/2010/main" val="40338780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Slides 71-72 – Practical exercises on household and facility chlorine calculations.</a:t>
            </a:r>
          </a:p>
          <a:p>
            <a:pPr>
              <a:spcBef>
                <a:spcPct val="0"/>
              </a:spcBef>
            </a:pPr>
            <a:endParaRPr lang="en-US" altLang="en-US"/>
          </a:p>
          <a:p>
            <a:pPr>
              <a:spcBef>
                <a:spcPct val="0"/>
              </a:spcBef>
            </a:pPr>
            <a:r>
              <a:rPr lang="en-US" altLang="en-US"/>
              <a:t>This means that if you see some cases, there might be more. </a:t>
            </a:r>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79</a:t>
            </a:fld>
            <a:endParaRPr lang="en-GB" altLang="en-US"/>
          </a:p>
        </p:txBody>
      </p:sp>
    </p:spTree>
    <p:extLst>
      <p:ext uri="{BB962C8B-B14F-4D97-AF65-F5344CB8AC3E}">
        <p14:creationId xmlns:p14="http://schemas.microsoft.com/office/powerpoint/2010/main" val="40964372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A5FAC69-E8C9-477B-BCCB-4B46237FF4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EF33FA62-8FD9-49F4-921A-301B66909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7652" name="Slide Number Placeholder 3">
            <a:extLst>
              <a:ext uri="{FF2B5EF4-FFF2-40B4-BE49-F238E27FC236}">
                <a16:creationId xmlns:a16="http://schemas.microsoft.com/office/drawing/2014/main" id="{B688A798-357E-4970-86E0-3AEDF16AD4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F5492FC-4F12-4E3D-884A-90040C250D2A}" type="slidenum">
              <a:rPr lang="en-GB" altLang="en-US"/>
              <a:pPr/>
              <a:t>80</a:t>
            </a:fld>
            <a:endParaRPr lang="en-GB" altLang="en-US"/>
          </a:p>
        </p:txBody>
      </p:sp>
    </p:spTree>
    <p:extLst>
      <p:ext uri="{BB962C8B-B14F-4D97-AF65-F5344CB8AC3E}">
        <p14:creationId xmlns:p14="http://schemas.microsoft.com/office/powerpoint/2010/main" val="286700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8</a:t>
            </a:fld>
            <a:endParaRPr lang="en-GB"/>
          </a:p>
        </p:txBody>
      </p:sp>
    </p:spTree>
    <p:extLst>
      <p:ext uri="{BB962C8B-B14F-4D97-AF65-F5344CB8AC3E}">
        <p14:creationId xmlns:p14="http://schemas.microsoft.com/office/powerpoint/2010/main" val="2595583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Slides 17-22 discuss ways cholera is transmitted in community areas by food including a group discussion practical on identifying risks.</a:t>
            </a:r>
          </a:p>
        </p:txBody>
      </p:sp>
      <p:sp>
        <p:nvSpPr>
          <p:cNvPr id="4" name="Slide Number Placeholder 3"/>
          <p:cNvSpPr>
            <a:spLocks noGrp="1"/>
          </p:cNvSpPr>
          <p:nvPr>
            <p:ph type="sldNum" sz="quarter" idx="5"/>
          </p:nvPr>
        </p:nvSpPr>
        <p:spPr/>
        <p:txBody>
          <a:bodyPr/>
          <a:lstStyle/>
          <a:p>
            <a:fld id="{9E42FD4B-7126-4A73-BBC8-4DDF9E1319BE}" type="slidenum">
              <a:rPr lang="en-GB" smtClean="0"/>
              <a:t>17</a:t>
            </a:fld>
            <a:endParaRPr lang="en-GB"/>
          </a:p>
        </p:txBody>
      </p:sp>
    </p:spTree>
    <p:extLst>
      <p:ext uri="{BB962C8B-B14F-4D97-AF65-F5344CB8AC3E}">
        <p14:creationId xmlns:p14="http://schemas.microsoft.com/office/powerpoint/2010/main" val="765728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18</a:t>
            </a:fld>
            <a:endParaRPr lang="en-GB"/>
          </a:p>
        </p:txBody>
      </p:sp>
    </p:spTree>
    <p:extLst>
      <p:ext uri="{BB962C8B-B14F-4D97-AF65-F5344CB8AC3E}">
        <p14:creationId xmlns:p14="http://schemas.microsoft.com/office/powerpoint/2010/main" val="3225241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23 – discussion on assessment in any special risk groups</a:t>
            </a:r>
          </a:p>
        </p:txBody>
      </p:sp>
      <p:sp>
        <p:nvSpPr>
          <p:cNvPr id="4" name="Slide Number Placeholder 3"/>
          <p:cNvSpPr>
            <a:spLocks noGrp="1"/>
          </p:cNvSpPr>
          <p:nvPr>
            <p:ph type="sldNum" sz="quarter" idx="5"/>
          </p:nvPr>
        </p:nvSpPr>
        <p:spPr/>
        <p:txBody>
          <a:bodyPr/>
          <a:lstStyle/>
          <a:p>
            <a:fld id="{9E42FD4B-7126-4A73-BBC8-4DDF9E1319BE}" type="slidenum">
              <a:rPr lang="en-GB" smtClean="0"/>
              <a:t>24</a:t>
            </a:fld>
            <a:endParaRPr lang="en-GB"/>
          </a:p>
        </p:txBody>
      </p:sp>
    </p:spTree>
    <p:extLst>
      <p:ext uri="{BB962C8B-B14F-4D97-AF65-F5344CB8AC3E}">
        <p14:creationId xmlns:p14="http://schemas.microsoft.com/office/powerpoint/2010/main" val="2093269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25</a:t>
            </a:fld>
            <a:endParaRPr lang="en-GB"/>
          </a:p>
        </p:txBody>
      </p:sp>
    </p:spTree>
    <p:extLst>
      <p:ext uri="{BB962C8B-B14F-4D97-AF65-F5344CB8AC3E}">
        <p14:creationId xmlns:p14="http://schemas.microsoft.com/office/powerpoint/2010/main" val="14012267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4534272" cy="1470025"/>
          </a:xfrm>
        </p:spPr>
        <p:txBody>
          <a:bodyPr/>
          <a:lstStyle>
            <a:lvl1pPr algn="l">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AU"/>
          </a:p>
        </p:txBody>
      </p:sp>
      <p:sp>
        <p:nvSpPr>
          <p:cNvPr id="3" name="Subtitle 2"/>
          <p:cNvSpPr>
            <a:spLocks noGrp="1"/>
          </p:cNvSpPr>
          <p:nvPr>
            <p:ph type="subTitle" idx="1"/>
          </p:nvPr>
        </p:nvSpPr>
        <p:spPr>
          <a:xfrm>
            <a:off x="685800" y="3890177"/>
            <a:ext cx="4534272" cy="1752600"/>
          </a:xfrm>
        </p:spPr>
        <p:txBody>
          <a:bodyPr/>
          <a:lstStyle>
            <a:lvl1pPr marL="0" indent="0" algn="l">
              <a:buNone/>
              <a:defRPr>
                <a:solidFill>
                  <a:schemeClr val="accent2">
                    <a:lumMod val="40000"/>
                    <a:lumOff val="6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lvl1pPr>
              <a:defRPr>
                <a:solidFill>
                  <a:schemeClr val="bg1">
                    <a:lumMod val="75000"/>
                  </a:schemeClr>
                </a:solidFill>
              </a:defRPr>
            </a:lvl1pPr>
          </a:lstStyle>
          <a:p>
            <a:fld id="{9F928C3D-267A-461E-B51C-3D69E226332C}" type="datetimeFigureOut">
              <a:rPr lang="en-AU" smtClean="0"/>
              <a:pPr/>
              <a:t>10/1/2023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chemeClr val="bg1">
                    <a:lumMod val="7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1">
                    <a:lumMod val="75000"/>
                  </a:schemeClr>
                </a:solidFill>
              </a:defRPr>
            </a:lvl1pPr>
          </a:lstStyle>
          <a:p>
            <a:fld id="{8144A10A-A621-4A95-9E59-C7F742B50D9B}" type="slidenum">
              <a:rPr lang="en-AU" smtClean="0"/>
              <a:pPr/>
              <a:t>‹#›</a:t>
            </a:fld>
            <a:endParaRPr lang="en-AU"/>
          </a:p>
        </p:txBody>
      </p:sp>
      <p:pic>
        <p:nvPicPr>
          <p:cNvPr id="10" name="Picture 9" descr="A picture containing text, clipart&#10;&#10;Description automatically generated">
            <a:extLst>
              <a:ext uri="{FF2B5EF4-FFF2-40B4-BE49-F238E27FC236}">
                <a16:creationId xmlns:a16="http://schemas.microsoft.com/office/drawing/2014/main" id="{C3A59A11-BB36-8846-B387-DADDFD06137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78059" y="122663"/>
            <a:ext cx="2080739" cy="591015"/>
          </a:xfrm>
          <a:prstGeom prst="rect">
            <a:avLst/>
          </a:prstGeom>
        </p:spPr>
      </p:pic>
      <p:grpSp>
        <p:nvGrpSpPr>
          <p:cNvPr id="13" name="Group 12">
            <a:extLst>
              <a:ext uri="{FF2B5EF4-FFF2-40B4-BE49-F238E27FC236}">
                <a16:creationId xmlns:a16="http://schemas.microsoft.com/office/drawing/2014/main" id="{3FC268F6-B512-7EF6-D717-225077314230}"/>
              </a:ext>
            </a:extLst>
          </p:cNvPr>
          <p:cNvGrpSpPr/>
          <p:nvPr userDrawn="1"/>
        </p:nvGrpSpPr>
        <p:grpSpPr>
          <a:xfrm>
            <a:off x="390293" y="6326885"/>
            <a:ext cx="3512634" cy="394589"/>
            <a:chOff x="390293" y="6326885"/>
            <a:chExt cx="3512634" cy="394589"/>
          </a:xfrm>
        </p:grpSpPr>
        <p:sp>
          <p:nvSpPr>
            <p:cNvPr id="11" name="Rectangle 10">
              <a:extLst>
                <a:ext uri="{FF2B5EF4-FFF2-40B4-BE49-F238E27FC236}">
                  <a16:creationId xmlns:a16="http://schemas.microsoft.com/office/drawing/2014/main" id="{91A5CFC9-B5C3-1A17-87E1-73210CF85472}"/>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2" name="Picture 11" descr="A picture containing text, clipart&#10;&#10;Description automatically generated">
              <a:extLst>
                <a:ext uri="{FF2B5EF4-FFF2-40B4-BE49-F238E27FC236}">
                  <a16:creationId xmlns:a16="http://schemas.microsoft.com/office/drawing/2014/main" id="{555AD838-4EA2-7954-F3DD-73170EF699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3088169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B7B60836-0174-D7E8-6BDB-AD7BF023961A}"/>
              </a:ext>
            </a:extLst>
          </p:cNvPr>
          <p:cNvGrpSpPr/>
          <p:nvPr userDrawn="1"/>
        </p:nvGrpSpPr>
        <p:grpSpPr>
          <a:xfrm>
            <a:off x="390293" y="6326885"/>
            <a:ext cx="3512634" cy="394589"/>
            <a:chOff x="390293" y="6326885"/>
            <a:chExt cx="3512634" cy="394589"/>
          </a:xfrm>
        </p:grpSpPr>
        <p:sp>
          <p:nvSpPr>
            <p:cNvPr id="7" name="Rectangle 6">
              <a:extLst>
                <a:ext uri="{FF2B5EF4-FFF2-40B4-BE49-F238E27FC236}">
                  <a16:creationId xmlns:a16="http://schemas.microsoft.com/office/drawing/2014/main" id="{EA6BF912-100A-14ED-F4CD-F8DBE4EFBFC7}"/>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F95D2AFC-C41B-9F5F-0B7B-C6F5C293093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903209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02995ED2-3BF0-1F29-C7E9-6B32920740CD}"/>
              </a:ext>
            </a:extLst>
          </p:cNvPr>
          <p:cNvGrpSpPr/>
          <p:nvPr userDrawn="1"/>
        </p:nvGrpSpPr>
        <p:grpSpPr>
          <a:xfrm>
            <a:off x="390293" y="6326885"/>
            <a:ext cx="3512634" cy="394589"/>
            <a:chOff x="390293" y="6326885"/>
            <a:chExt cx="3512634" cy="394589"/>
          </a:xfrm>
        </p:grpSpPr>
        <p:sp>
          <p:nvSpPr>
            <p:cNvPr id="7" name="Rectangle 6">
              <a:extLst>
                <a:ext uri="{FF2B5EF4-FFF2-40B4-BE49-F238E27FC236}">
                  <a16:creationId xmlns:a16="http://schemas.microsoft.com/office/drawing/2014/main" id="{B9F55BC7-42A2-8C58-B549-D7DBCE7F415A}"/>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15BD5ECC-64BD-F513-22FE-A80A74E4843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3458272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AU"/>
          </a:p>
        </p:txBody>
      </p:sp>
      <p:sp>
        <p:nvSpPr>
          <p:cNvPr id="3" name="Content Placeholder 2"/>
          <p:cNvSpPr>
            <a:spLocks noGrp="1"/>
          </p:cNvSpPr>
          <p:nvPr>
            <p:ph idx="1"/>
          </p:nvPr>
        </p:nvSpPr>
        <p:spPr/>
        <p:txBody>
          <a:bodyPr/>
          <a:lstStyle>
            <a:lvl1pPr marL="342900" indent="-342900">
              <a:buClr>
                <a:srgbClr val="FF0000"/>
              </a:buClr>
              <a:buFont typeface="Tahoma" panose="020B0604030504040204" pitchFamily="34" charset="0"/>
              <a:buChar char="&gt;"/>
              <a:defRPr>
                <a:latin typeface="Tahoma" panose="020B0604030504040204" pitchFamily="34" charset="0"/>
                <a:ea typeface="Tahoma" panose="020B0604030504040204" pitchFamily="34" charset="0"/>
                <a:cs typeface="Tahoma" panose="020B0604030504040204" pitchFamily="34" charset="0"/>
              </a:defRPr>
            </a:lvl1pPr>
            <a:lvl2pPr marL="742950" indent="-285750">
              <a:buClr>
                <a:srgbClr val="FF0000"/>
              </a:buClr>
              <a:buFont typeface="Arial" panose="020B0604020202020204" pitchFamily="34" charset="0"/>
              <a:buChar char="•"/>
              <a:defRPr>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FF0000"/>
              </a:buClr>
              <a:buFont typeface="Tahoma" panose="020B0604030504040204" pitchFamily="34" charset="0"/>
              <a:buChar cha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a:xfrm>
            <a:off x="4144662" y="6356350"/>
            <a:ext cx="2133600" cy="365125"/>
          </a:xfrm>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466C2C16-5BFD-3A7E-5766-BA64717D065B}"/>
              </a:ext>
            </a:extLst>
          </p:cNvPr>
          <p:cNvGrpSpPr/>
          <p:nvPr userDrawn="1"/>
        </p:nvGrpSpPr>
        <p:grpSpPr>
          <a:xfrm>
            <a:off x="390293" y="6326885"/>
            <a:ext cx="3512634" cy="394589"/>
            <a:chOff x="390293" y="6326885"/>
            <a:chExt cx="3512634" cy="394589"/>
          </a:xfrm>
        </p:grpSpPr>
        <p:sp>
          <p:nvSpPr>
            <p:cNvPr id="7" name="Rectangle 6">
              <a:extLst>
                <a:ext uri="{FF2B5EF4-FFF2-40B4-BE49-F238E27FC236}">
                  <a16:creationId xmlns:a16="http://schemas.microsoft.com/office/drawing/2014/main" id="{A77FF938-00C3-0F08-518E-CBCD4A84FB79}"/>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94A21446-3752-7B0F-39BB-4258A2C94E8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3115876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346F7A5F-4134-6B66-6687-EA94AD3A2650}"/>
              </a:ext>
            </a:extLst>
          </p:cNvPr>
          <p:cNvGrpSpPr/>
          <p:nvPr userDrawn="1"/>
        </p:nvGrpSpPr>
        <p:grpSpPr>
          <a:xfrm>
            <a:off x="390293" y="6326885"/>
            <a:ext cx="3512634" cy="394589"/>
            <a:chOff x="390293" y="6326885"/>
            <a:chExt cx="3512634" cy="394589"/>
          </a:xfrm>
        </p:grpSpPr>
        <p:sp>
          <p:nvSpPr>
            <p:cNvPr id="7" name="Rectangle 6">
              <a:extLst>
                <a:ext uri="{FF2B5EF4-FFF2-40B4-BE49-F238E27FC236}">
                  <a16:creationId xmlns:a16="http://schemas.microsoft.com/office/drawing/2014/main" id="{F8984AD2-BB58-01D5-9996-66D326780A92}"/>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F6D97FD1-37BF-F339-4E75-0E01838F1AB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2145140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DF59B747-65FA-FA8B-E415-D0E066CA6F16}"/>
              </a:ext>
            </a:extLst>
          </p:cNvPr>
          <p:cNvGrpSpPr/>
          <p:nvPr userDrawn="1"/>
        </p:nvGrpSpPr>
        <p:grpSpPr>
          <a:xfrm>
            <a:off x="390293" y="6326885"/>
            <a:ext cx="3512634" cy="394589"/>
            <a:chOff x="390293" y="6326885"/>
            <a:chExt cx="3512634" cy="394589"/>
          </a:xfrm>
        </p:grpSpPr>
        <p:sp>
          <p:nvSpPr>
            <p:cNvPr id="8" name="Rectangle 7">
              <a:extLst>
                <a:ext uri="{FF2B5EF4-FFF2-40B4-BE49-F238E27FC236}">
                  <a16:creationId xmlns:a16="http://schemas.microsoft.com/office/drawing/2014/main" id="{2567ADD0-ACBE-470F-10E6-A01776188DA1}"/>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9DC21BB7-C0C0-702A-FE98-2CE4C5E0E09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1280481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F928C3D-267A-461E-B51C-3D69E226332C}" type="datetimeFigureOut">
              <a:rPr lang="en-AU" smtClean="0"/>
              <a:t>10/1/2023</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p:txBody>
          <a:bodyPr/>
          <a:lstStyle/>
          <a:p>
            <a:fld id="{8144A10A-A621-4A95-9E59-C7F742B50D9B}" type="slidenum">
              <a:rPr lang="en-AU" smtClean="0"/>
              <a:t>‹#›</a:t>
            </a:fld>
            <a:endParaRPr lang="en-AU"/>
          </a:p>
        </p:txBody>
      </p:sp>
      <p:grpSp>
        <p:nvGrpSpPr>
          <p:cNvPr id="10" name="Group 9">
            <a:extLst>
              <a:ext uri="{FF2B5EF4-FFF2-40B4-BE49-F238E27FC236}">
                <a16:creationId xmlns:a16="http://schemas.microsoft.com/office/drawing/2014/main" id="{4CD9C454-9505-0B69-A635-F6774F8A5A92}"/>
              </a:ext>
            </a:extLst>
          </p:cNvPr>
          <p:cNvGrpSpPr/>
          <p:nvPr userDrawn="1"/>
        </p:nvGrpSpPr>
        <p:grpSpPr>
          <a:xfrm>
            <a:off x="390293" y="6326885"/>
            <a:ext cx="3512634" cy="394589"/>
            <a:chOff x="390293" y="6326885"/>
            <a:chExt cx="3512634" cy="394589"/>
          </a:xfrm>
        </p:grpSpPr>
        <p:sp>
          <p:nvSpPr>
            <p:cNvPr id="11" name="Rectangle 10">
              <a:extLst>
                <a:ext uri="{FF2B5EF4-FFF2-40B4-BE49-F238E27FC236}">
                  <a16:creationId xmlns:a16="http://schemas.microsoft.com/office/drawing/2014/main" id="{F21A2AE1-3E30-2C00-363D-B85830FE762B}"/>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2" name="Picture 11" descr="A picture containing text, clipart&#10;&#10;Description automatically generated">
              <a:extLst>
                <a:ext uri="{FF2B5EF4-FFF2-40B4-BE49-F238E27FC236}">
                  <a16:creationId xmlns:a16="http://schemas.microsoft.com/office/drawing/2014/main" id="{FFA78A98-7861-22C5-C4A4-7F0C1DCC9DC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3623787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Slide Number Placeholder 4"/>
          <p:cNvSpPr>
            <a:spLocks noGrp="1"/>
          </p:cNvSpPr>
          <p:nvPr>
            <p:ph type="sldNum" sz="quarter" idx="12"/>
          </p:nvPr>
        </p:nvSpPr>
        <p:spPr/>
        <p:txBody>
          <a:bodyPr/>
          <a:lstStyle/>
          <a:p>
            <a:fld id="{8144A10A-A621-4A95-9E59-C7F742B50D9B}" type="slidenum">
              <a:rPr lang="en-AU" smtClean="0"/>
              <a:t>‹#›</a:t>
            </a:fld>
            <a:endParaRPr lang="en-AU"/>
          </a:p>
        </p:txBody>
      </p:sp>
      <p:grpSp>
        <p:nvGrpSpPr>
          <p:cNvPr id="4" name="Group 3">
            <a:extLst>
              <a:ext uri="{FF2B5EF4-FFF2-40B4-BE49-F238E27FC236}">
                <a16:creationId xmlns:a16="http://schemas.microsoft.com/office/drawing/2014/main" id="{EC075CD1-8438-371C-C5CD-8CF9EA8A106A}"/>
              </a:ext>
            </a:extLst>
          </p:cNvPr>
          <p:cNvGrpSpPr/>
          <p:nvPr userDrawn="1"/>
        </p:nvGrpSpPr>
        <p:grpSpPr>
          <a:xfrm>
            <a:off x="390293" y="6326885"/>
            <a:ext cx="3512634" cy="394589"/>
            <a:chOff x="390293" y="6326885"/>
            <a:chExt cx="3512634" cy="394589"/>
          </a:xfrm>
        </p:grpSpPr>
        <p:sp>
          <p:nvSpPr>
            <p:cNvPr id="6" name="Rectangle 5">
              <a:extLst>
                <a:ext uri="{FF2B5EF4-FFF2-40B4-BE49-F238E27FC236}">
                  <a16:creationId xmlns:a16="http://schemas.microsoft.com/office/drawing/2014/main" id="{100246BF-0201-6438-F624-6F56A8D53D4E}"/>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7" name="Picture 6" descr="A picture containing text, clipart&#10;&#10;Description automatically generated">
              <a:extLst>
                <a:ext uri="{FF2B5EF4-FFF2-40B4-BE49-F238E27FC236}">
                  <a16:creationId xmlns:a16="http://schemas.microsoft.com/office/drawing/2014/main" id="{1BCE4817-D35B-60F1-83BA-287C1DD5A4F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2793851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8C3D-267A-461E-B51C-3D69E226332C}" type="datetimeFigureOut">
              <a:rPr lang="en-AU" smtClean="0"/>
              <a:t>10/1/2023</a:t>
            </a:fld>
            <a:endParaRPr lang="en-AU"/>
          </a:p>
        </p:txBody>
      </p:sp>
      <p:sp>
        <p:nvSpPr>
          <p:cNvPr id="4" name="Slide Number Placeholder 3"/>
          <p:cNvSpPr>
            <a:spLocks noGrp="1"/>
          </p:cNvSpPr>
          <p:nvPr>
            <p:ph type="sldNum" sz="quarter" idx="12"/>
          </p:nvPr>
        </p:nvSpPr>
        <p:spPr/>
        <p:txBody>
          <a:bodyPr/>
          <a:lstStyle/>
          <a:p>
            <a:fld id="{8144A10A-A621-4A95-9E59-C7F742B50D9B}" type="slidenum">
              <a:rPr lang="en-AU" smtClean="0"/>
              <a:t>‹#›</a:t>
            </a:fld>
            <a:endParaRPr lang="en-AU"/>
          </a:p>
        </p:txBody>
      </p:sp>
      <p:grpSp>
        <p:nvGrpSpPr>
          <p:cNvPr id="3" name="Group 2">
            <a:extLst>
              <a:ext uri="{FF2B5EF4-FFF2-40B4-BE49-F238E27FC236}">
                <a16:creationId xmlns:a16="http://schemas.microsoft.com/office/drawing/2014/main" id="{6FD58940-B4E4-1B50-DBA6-ABCAADE80229}"/>
              </a:ext>
            </a:extLst>
          </p:cNvPr>
          <p:cNvGrpSpPr/>
          <p:nvPr userDrawn="1"/>
        </p:nvGrpSpPr>
        <p:grpSpPr>
          <a:xfrm>
            <a:off x="390293" y="6326885"/>
            <a:ext cx="3512634" cy="394589"/>
            <a:chOff x="390293" y="6326885"/>
            <a:chExt cx="3512634" cy="394589"/>
          </a:xfrm>
        </p:grpSpPr>
        <p:sp>
          <p:nvSpPr>
            <p:cNvPr id="5" name="Rectangle 4">
              <a:extLst>
                <a:ext uri="{FF2B5EF4-FFF2-40B4-BE49-F238E27FC236}">
                  <a16:creationId xmlns:a16="http://schemas.microsoft.com/office/drawing/2014/main" id="{4C51E7DE-53F1-BDA3-DD49-F40D2B0B869E}"/>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 name="Picture 5" descr="A picture containing text, clipart&#10;&#10;Description automatically generated">
              <a:extLst>
                <a:ext uri="{FF2B5EF4-FFF2-40B4-BE49-F238E27FC236}">
                  <a16:creationId xmlns:a16="http://schemas.microsoft.com/office/drawing/2014/main" id="{2F54E0DC-AB1F-2CE5-2EC9-43FBCA97670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4018328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BD9239FD-58BD-54B1-4CB4-C3F72CFFE9B0}"/>
              </a:ext>
            </a:extLst>
          </p:cNvPr>
          <p:cNvGrpSpPr/>
          <p:nvPr userDrawn="1"/>
        </p:nvGrpSpPr>
        <p:grpSpPr>
          <a:xfrm>
            <a:off x="390293" y="6326885"/>
            <a:ext cx="3512634" cy="394589"/>
            <a:chOff x="390293" y="6326885"/>
            <a:chExt cx="3512634" cy="394589"/>
          </a:xfrm>
        </p:grpSpPr>
        <p:sp>
          <p:nvSpPr>
            <p:cNvPr id="8" name="Rectangle 7">
              <a:extLst>
                <a:ext uri="{FF2B5EF4-FFF2-40B4-BE49-F238E27FC236}">
                  <a16:creationId xmlns:a16="http://schemas.microsoft.com/office/drawing/2014/main" id="{AFB1E2BB-48E3-992E-F6B9-5F1E52BECC61}"/>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991CFF3E-EED4-D544-5E4E-E2EFC83F63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2782891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B7A0F89A-8289-632D-2635-5257438AC7E5}"/>
              </a:ext>
            </a:extLst>
          </p:cNvPr>
          <p:cNvGrpSpPr/>
          <p:nvPr userDrawn="1"/>
        </p:nvGrpSpPr>
        <p:grpSpPr>
          <a:xfrm>
            <a:off x="390293" y="6326885"/>
            <a:ext cx="3512634" cy="394589"/>
            <a:chOff x="390293" y="6326885"/>
            <a:chExt cx="3512634" cy="394589"/>
          </a:xfrm>
        </p:grpSpPr>
        <p:sp>
          <p:nvSpPr>
            <p:cNvPr id="8" name="Rectangle 7">
              <a:extLst>
                <a:ext uri="{FF2B5EF4-FFF2-40B4-BE49-F238E27FC236}">
                  <a16:creationId xmlns:a16="http://schemas.microsoft.com/office/drawing/2014/main" id="{B91EE25B-BC84-0AEC-AA92-ADA8CB1F4D02}"/>
                </a:ext>
              </a:extLst>
            </p:cNvPr>
            <p:cNvSpPr/>
            <p:nvPr userDrawn="1"/>
          </p:nvSpPr>
          <p:spPr>
            <a:xfrm>
              <a:off x="390293" y="6356349"/>
              <a:ext cx="351263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33676D86-0AA9-095C-6D04-E57BB2FEF6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0" t="3956" r="1008" b="2983"/>
            <a:stretch/>
          </p:blipFill>
          <p:spPr>
            <a:xfrm>
              <a:off x="457200" y="6326885"/>
              <a:ext cx="1285470" cy="365126"/>
            </a:xfrm>
            <a:prstGeom prst="rect">
              <a:avLst/>
            </a:prstGeom>
          </p:spPr>
        </p:pic>
      </p:grpSp>
    </p:spTree>
    <p:extLst>
      <p:ext uri="{BB962C8B-B14F-4D97-AF65-F5344CB8AC3E}">
        <p14:creationId xmlns:p14="http://schemas.microsoft.com/office/powerpoint/2010/main" val="2835518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139952" y="6356349"/>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28C3D-267A-461E-B51C-3D69E226332C}" type="datetimeFigureOut">
              <a:rPr lang="en-AU" smtClean="0"/>
              <a:t>10/1/2023</a:t>
            </a:fld>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44A10A-A621-4A95-9E59-C7F742B50D9B}" type="slidenum">
              <a:rPr lang="en-AU" smtClean="0"/>
              <a:t>‹#›</a:t>
            </a:fld>
            <a:endParaRPr lang="en-AU"/>
          </a:p>
        </p:txBody>
      </p:sp>
      <p:pic>
        <p:nvPicPr>
          <p:cNvPr id="7" name="Picture 6" descr="logoFEDenglish">
            <a:extLst>
              <a:ext uri="{FF2B5EF4-FFF2-40B4-BE49-F238E27FC236}">
                <a16:creationId xmlns:a16="http://schemas.microsoft.com/office/drawing/2014/main" id="{FBBC4C91-1920-41D4-866E-23DB5A5F9640}"/>
              </a:ext>
            </a:extLst>
          </p:cNvPr>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457200" y="6366869"/>
            <a:ext cx="3412524" cy="287511"/>
          </a:xfrm>
          <a:prstGeom prst="rect">
            <a:avLst/>
          </a:prstGeom>
          <a:noFill/>
          <a:ln>
            <a:noFill/>
          </a:ln>
        </p:spPr>
      </p:pic>
    </p:spTree>
    <p:extLst>
      <p:ext uri="{BB962C8B-B14F-4D97-AF65-F5344CB8AC3E}">
        <p14:creationId xmlns:p14="http://schemas.microsoft.com/office/powerpoint/2010/main" val="3862794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342900" indent="-342900" algn="l" defTabSz="914400" rtl="0" eaLnBrk="1" latinLnBrk="0" hangingPunct="1">
        <a:spcBef>
          <a:spcPct val="20000"/>
        </a:spcBef>
        <a:buClr>
          <a:srgbClr val="FF0000"/>
        </a:buClr>
        <a:buFont typeface="Tahoma" panose="020B0604030504040204" pitchFamily="34" charset="0"/>
        <a:buChar char="&gt;"/>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Clr>
          <a:srgbClr val="FF0000"/>
        </a:buClr>
        <a:buFont typeface="Arial" panose="020B0604020202020204" pitchFamily="34" charset="0"/>
        <a:buChar char="•"/>
        <a:defRPr lang="en-US" sz="3200" kern="1200" dirty="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Clr>
          <a:srgbClr val="FF0000"/>
        </a:buClr>
        <a:buFont typeface="Tahoma" panose="020B0604030504040204" pitchFamily="34" charset="0"/>
        <a:buChar char="‧"/>
        <a:defRPr lang="en-US" sz="3200" kern="1200" dirty="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video" Target="https://www.youtube.com/embed/vWtibOS3BkY?feature=oembed" TargetMode="External"/><Relationship Id="rId6" Type="http://schemas.openxmlformats.org/officeDocument/2006/relationships/image" Target="../media/image38.jpeg"/><Relationship Id="rId5" Type="http://schemas.openxmlformats.org/officeDocument/2006/relationships/hyperlink" Target="https://jengu.org.uk/jengu-assembly-instructions-video/" TargetMode="External"/><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video" Target="https://www.youtube.com/embed/QcdH3QbHyuE?feature=oembed" TargetMode="External"/><Relationship Id="rId6" Type="http://schemas.openxmlformats.org/officeDocument/2006/relationships/image" Target="../media/image40.png"/><Relationship Id="rId5" Type="http://schemas.openxmlformats.org/officeDocument/2006/relationships/hyperlink" Target="https://www.youtube.com/watch?v=QcdH3QbHyuE" TargetMode="Externa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video" Target="https://www.youtube.com/embed/KSxkZKdmhj4?feature=oembed" TargetMode="External"/><Relationship Id="rId6" Type="http://schemas.openxmlformats.org/officeDocument/2006/relationships/image" Target="../media/image42.jpeg"/><Relationship Id="rId5" Type="http://schemas.openxmlformats.org/officeDocument/2006/relationships/hyperlink" Target="https://www.youtube.com/watch?v=QcdH3QbHyuE" TargetMode="Externa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6.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player.vimeo.com/video/430247485?app_id=122963" TargetMode="External"/><Relationship Id="rId6" Type="http://schemas.openxmlformats.org/officeDocument/2006/relationships/image" Target="../media/image51.jpeg"/><Relationship Id="rId5" Type="http://schemas.openxmlformats.org/officeDocument/2006/relationships/image" Target="../media/image38.jpeg"/><Relationship Id="rId4" Type="http://schemas.openxmlformats.org/officeDocument/2006/relationships/hyperlink" Target="https://jengu.org.uk/jengu-assembly-instructions-video/" TargetMode="External"/><Relationship Id="rId9"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65.xml.rels><?xml version="1.0" encoding="UTF-8" standalone="yes"?>
<Relationships xmlns="http://schemas.openxmlformats.org/package/2006/relationships"><Relationship Id="rId3" Type="http://schemas.openxmlformats.org/officeDocument/2006/relationships/hyperlink" Target="https://itemscatalogue.redcross.int/emergency-preparedness"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Dwsx4EpKkKg?feature=oembed" TargetMode="External"/><Relationship Id="rId4" Type="http://schemas.openxmlformats.org/officeDocument/2006/relationships/image" Target="../media/image64.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microsoft.com/office/2007/relationships/hdphoto" Target="../media/hdphoto2.wdp"/></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dirt, sandy&#10;&#10;Description automatically generated">
            <a:extLst>
              <a:ext uri="{FF2B5EF4-FFF2-40B4-BE49-F238E27FC236}">
                <a16:creationId xmlns:a16="http://schemas.microsoft.com/office/drawing/2014/main" id="{82C71421-FD65-4BCD-B726-A3B40FDB0835}"/>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rcRect/>
          <a:stretch/>
        </p:blipFill>
        <p:spPr>
          <a:xfrm>
            <a:off x="15836" y="867244"/>
            <a:ext cx="9128164" cy="5990756"/>
          </a:xfrm>
          <a:prstGeom prst="rect">
            <a:avLst/>
          </a:prstGeom>
        </p:spPr>
      </p:pic>
      <p:sp>
        <p:nvSpPr>
          <p:cNvPr id="2" name="Title 1">
            <a:extLst>
              <a:ext uri="{FF2B5EF4-FFF2-40B4-BE49-F238E27FC236}">
                <a16:creationId xmlns:a16="http://schemas.microsoft.com/office/drawing/2014/main" id="{CDCF8F31-5DFC-4694-BEF2-53D5B8DA5C30}"/>
              </a:ext>
            </a:extLst>
          </p:cNvPr>
          <p:cNvSpPr>
            <a:spLocks noGrp="1"/>
          </p:cNvSpPr>
          <p:nvPr>
            <p:ph type="ctrTitle"/>
          </p:nvPr>
        </p:nvSpPr>
        <p:spPr>
          <a:xfrm>
            <a:off x="616176" y="2025988"/>
            <a:ext cx="4864987" cy="1470025"/>
          </a:xfrm>
        </p:spPr>
        <p:txBody>
          <a:bodyPr>
            <a:normAutofit fontScale="90000"/>
          </a:bodyPr>
          <a:lstStyle/>
          <a:p>
            <a:r>
              <a:rPr lang="en-GB" dirty="0">
                <a:latin typeface="Tahoma"/>
                <a:ea typeface="Tahoma"/>
                <a:cs typeface="Tahoma"/>
              </a:rPr>
              <a:t>Branch Outbreak Response Team Training</a:t>
            </a:r>
          </a:p>
        </p:txBody>
      </p:sp>
      <p:sp>
        <p:nvSpPr>
          <p:cNvPr id="3" name="Subtitle 2">
            <a:extLst>
              <a:ext uri="{FF2B5EF4-FFF2-40B4-BE49-F238E27FC236}">
                <a16:creationId xmlns:a16="http://schemas.microsoft.com/office/drawing/2014/main" id="{58289F22-5B9E-41E6-9787-6D7052C9A832}"/>
              </a:ext>
            </a:extLst>
          </p:cNvPr>
          <p:cNvSpPr>
            <a:spLocks noGrp="1"/>
          </p:cNvSpPr>
          <p:nvPr>
            <p:ph type="subTitle" idx="1"/>
          </p:nvPr>
        </p:nvSpPr>
        <p:spPr>
          <a:xfrm>
            <a:off x="685799" y="3890177"/>
            <a:ext cx="5341289" cy="1752600"/>
          </a:xfrm>
        </p:spPr>
        <p:txBody>
          <a:bodyPr/>
          <a:lstStyle/>
          <a:p>
            <a:r>
              <a:rPr lang="en-GB"/>
              <a:t>Module 5: Part I</a:t>
            </a:r>
          </a:p>
          <a:p>
            <a:r>
              <a:rPr lang="en-GB"/>
              <a:t>Community Shared Spaces Interventions</a:t>
            </a:r>
          </a:p>
        </p:txBody>
      </p:sp>
    </p:spTree>
    <p:extLst>
      <p:ext uri="{BB962C8B-B14F-4D97-AF65-F5344CB8AC3E}">
        <p14:creationId xmlns:p14="http://schemas.microsoft.com/office/powerpoint/2010/main" val="2214045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8CE24A-BE58-40D3-92AA-698D5754F23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4181" y="472104"/>
            <a:ext cx="496251" cy="750580"/>
          </a:xfrm>
          <a:prstGeom prst="rect">
            <a:avLst/>
          </a:prstGeom>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t>Transmission routes of </a:t>
            </a:r>
            <a:br>
              <a:rPr lang="en-GB"/>
            </a:br>
            <a:r>
              <a:rPr lang="en-GB"/>
              <a:t>waterborne disease</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81150"/>
            <a:ext cx="8229600" cy="4525963"/>
          </a:xfrm>
        </p:spPr>
        <p:txBody>
          <a:bodyPr vert="horz" lIns="91440" tIns="45720" rIns="91440" bIns="45720" rtlCol="0" anchor="t">
            <a:noAutofit/>
          </a:bodyPr>
          <a:lstStyle/>
          <a:p>
            <a:pPr marL="0" indent="0" fontAlgn="base">
              <a:buNone/>
            </a:pPr>
            <a:r>
              <a:rPr lang="en-GB" sz="2400">
                <a:latin typeface="Tahoma"/>
                <a:ea typeface="Tahoma"/>
                <a:cs typeface="Tahoma"/>
              </a:rPr>
              <a:t>The main areas of risk in shared spaces for waterborne disease are:</a:t>
            </a:r>
          </a:p>
          <a:p>
            <a:pPr fontAlgn="base"/>
            <a:r>
              <a:rPr lang="en-GB" sz="2400">
                <a:latin typeface="Tahoma"/>
                <a:ea typeface="Tahoma"/>
                <a:cs typeface="Tahoma"/>
              </a:rPr>
              <a:t>Drinking water source (contamination from latrine too close, surface water contamination from open defecation bathing), collection (shared containers, contamination from well mouth) and storage (unclean containers, hand contamination)</a:t>
            </a:r>
          </a:p>
          <a:p>
            <a:pPr fontAlgn="base"/>
            <a:r>
              <a:rPr lang="en-GB" sz="2400">
                <a:latin typeface="Tahoma"/>
                <a:ea typeface="Tahoma"/>
                <a:cs typeface="Tahoma"/>
              </a:rPr>
              <a:t>Bathing water to mouth and nose</a:t>
            </a:r>
          </a:p>
          <a:p>
            <a:pPr fontAlgn="base"/>
            <a:r>
              <a:rPr lang="en-GB" sz="2400">
                <a:latin typeface="Tahoma"/>
                <a:ea typeface="Tahoma"/>
                <a:cs typeface="Tahoma"/>
              </a:rPr>
              <a:t>Cleaning water to utensils, plates, water containers (unclean water)</a:t>
            </a:r>
            <a:endParaRPr lang="en-GB" sz="2400"/>
          </a:p>
          <a:p>
            <a:endParaRPr lang="en-GB" sz="2400"/>
          </a:p>
        </p:txBody>
      </p:sp>
    </p:spTree>
    <p:extLst>
      <p:ext uri="{BB962C8B-B14F-4D97-AF65-F5344CB8AC3E}">
        <p14:creationId xmlns:p14="http://schemas.microsoft.com/office/powerpoint/2010/main" val="254061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Vibrio cholerae - Wikipedia">
            <a:extLst>
              <a:ext uri="{FF2B5EF4-FFF2-40B4-BE49-F238E27FC236}">
                <a16:creationId xmlns:a16="http://schemas.microsoft.com/office/drawing/2014/main" id="{8CDFF3D4-E4A2-4D8B-9A35-2BACDDF23BD6}"/>
              </a:ext>
            </a:extLst>
          </p:cNvPr>
          <p:cNvPicPr>
            <a:picLocks noChangeAspect="1" noChangeArrowheads="1"/>
          </p:cNvPicPr>
          <p:nvPr/>
        </p:nvPicPr>
        <p:blipFill rotWithShape="1">
          <a:blip r:embed="rId2" cstate="print">
            <a:alphaModFix amt="30000"/>
            <a:extLst>
              <a:ext uri="{28A0092B-C50C-407E-A947-70E740481C1C}">
                <a14:useLocalDpi xmlns:a14="http://schemas.microsoft.com/office/drawing/2010/main"/>
              </a:ext>
            </a:extLst>
          </a:blip>
          <a:srcRect/>
          <a:stretch/>
        </p:blipFill>
        <p:spPr bwMode="auto">
          <a:xfrm>
            <a:off x="1" y="-1"/>
            <a:ext cx="9144000" cy="622314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Drinking water</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p:txBody>
          <a:bodyPr>
            <a:normAutofit/>
          </a:bodyPr>
          <a:lstStyle/>
          <a:p>
            <a:pPr marL="0" indent="0" fontAlgn="base">
              <a:buNone/>
            </a:pPr>
            <a:r>
              <a:rPr lang="en-GB" sz="2200"/>
              <a:t>Drinking water, recall, is always going to be the cause of large outbreaks because: </a:t>
            </a:r>
          </a:p>
          <a:p>
            <a:pPr marL="0" indent="0" fontAlgn="base">
              <a:buNone/>
            </a:pPr>
            <a:endParaRPr lang="en-GB" sz="2200"/>
          </a:p>
          <a:p>
            <a:pPr fontAlgn="base">
              <a:lnSpc>
                <a:spcPct val="150000"/>
              </a:lnSpc>
            </a:pPr>
            <a:r>
              <a:rPr lang="en-GB" sz="2200"/>
              <a:t>You have to consume a lot of cholera bacilli to get cholera</a:t>
            </a:r>
          </a:p>
          <a:p>
            <a:pPr fontAlgn="base">
              <a:lnSpc>
                <a:spcPct val="150000"/>
              </a:lnSpc>
            </a:pPr>
            <a:r>
              <a:rPr lang="en-GB" sz="2200"/>
              <a:t>Cholera bacilli multiple rapidly in water from a few organisms to millions</a:t>
            </a:r>
          </a:p>
          <a:p>
            <a:pPr fontAlgn="base">
              <a:lnSpc>
                <a:spcPct val="150000"/>
              </a:lnSpc>
            </a:pPr>
            <a:r>
              <a:rPr lang="en-GB" sz="2200"/>
              <a:t>Everyone drinks water and usually stores it in their homes</a:t>
            </a:r>
          </a:p>
          <a:p>
            <a:pPr fontAlgn="base">
              <a:lnSpc>
                <a:spcPct val="150000"/>
              </a:lnSpc>
            </a:pPr>
            <a:r>
              <a:rPr lang="en-GB" sz="2200"/>
              <a:t>There are many opportunities for contamination.</a:t>
            </a:r>
          </a:p>
          <a:p>
            <a:pPr fontAlgn="base"/>
            <a:endParaRPr lang="en-GB" sz="2200"/>
          </a:p>
          <a:p>
            <a:pPr marL="0" indent="0" fontAlgn="base">
              <a:buNone/>
            </a:pPr>
            <a:endParaRPr lang="en-GB" sz="2200"/>
          </a:p>
          <a:p>
            <a:pPr fontAlgn="base"/>
            <a:endParaRPr lang="en-GB" sz="2200"/>
          </a:p>
          <a:p>
            <a:endParaRPr lang="en-GB" sz="2200"/>
          </a:p>
        </p:txBody>
      </p:sp>
      <p:pic>
        <p:nvPicPr>
          <p:cNvPr id="6" name="Picture 5">
            <a:extLst>
              <a:ext uri="{FF2B5EF4-FFF2-40B4-BE49-F238E27FC236}">
                <a16:creationId xmlns:a16="http://schemas.microsoft.com/office/drawing/2014/main" id="{EC3C8011-CEEC-4611-AE3F-5AABD81E5A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9406" y="477329"/>
            <a:ext cx="496251" cy="750580"/>
          </a:xfrm>
          <a:prstGeom prst="rect">
            <a:avLst/>
          </a:prstGeom>
        </p:spPr>
      </p:pic>
    </p:spTree>
    <p:extLst>
      <p:ext uri="{BB962C8B-B14F-4D97-AF65-F5344CB8AC3E}">
        <p14:creationId xmlns:p14="http://schemas.microsoft.com/office/powerpoint/2010/main" val="177071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person, person&#10;&#10;Description automatically generated">
            <a:extLst>
              <a:ext uri="{FF2B5EF4-FFF2-40B4-BE49-F238E27FC236}">
                <a16:creationId xmlns:a16="http://schemas.microsoft.com/office/drawing/2014/main" id="{BCD46EE2-DECF-49F3-BEA4-61A16AB0BDF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22702" y="1353312"/>
            <a:ext cx="8164701" cy="4929116"/>
          </a:xfrm>
          <a:prstGeom prst="rect">
            <a:avLst/>
          </a:prstGeom>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Drinking water sources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715847" y="1354938"/>
            <a:ext cx="5052713" cy="4929116"/>
          </a:xfrm>
          <a:solidFill>
            <a:srgbClr val="FFFFFF">
              <a:alpha val="85098"/>
            </a:srgbClr>
          </a:solidFill>
        </p:spPr>
        <p:txBody>
          <a:bodyPr>
            <a:noAutofit/>
          </a:bodyPr>
          <a:lstStyle/>
          <a:p>
            <a:pPr fontAlgn="base"/>
            <a:r>
              <a:rPr lang="en-GB" sz="2300"/>
              <a:t>Ground sources may be protected or unprotected wells, springs (piped not equal safe)</a:t>
            </a:r>
          </a:p>
          <a:p>
            <a:pPr fontAlgn="base"/>
            <a:r>
              <a:rPr lang="en-GB" sz="2300"/>
              <a:t>Assume all unprotected sources contaminated (no need to test for bacteria as what is clean today will be contaminated tomorrow.) </a:t>
            </a:r>
          </a:p>
          <a:p>
            <a:pPr fontAlgn="base"/>
            <a:r>
              <a:rPr lang="en-GB" sz="2300"/>
              <a:t>Protected sources can be bacteriologically testing (once well mouth has been disinfected)</a:t>
            </a:r>
            <a:endParaRPr lang="en-GB" sz="2300">
              <a:solidFill>
                <a:srgbClr val="FF0000"/>
              </a:solidFill>
            </a:endParaRPr>
          </a:p>
          <a:p>
            <a:pPr fontAlgn="base"/>
            <a:r>
              <a:rPr lang="en-GB" sz="2300"/>
              <a:t>Test residual chlorine - ideally 0.5mg/l after 30 min (0.2- 1.0 mg/l acceptable)</a:t>
            </a:r>
          </a:p>
        </p:txBody>
      </p:sp>
      <p:pic>
        <p:nvPicPr>
          <p:cNvPr id="6" name="Picture 5">
            <a:extLst>
              <a:ext uri="{FF2B5EF4-FFF2-40B4-BE49-F238E27FC236}">
                <a16:creationId xmlns:a16="http://schemas.microsoft.com/office/drawing/2014/main" id="{569C79B7-D820-44EC-B851-6020F8D0ED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9406" y="477329"/>
            <a:ext cx="496251" cy="750580"/>
          </a:xfrm>
          <a:prstGeom prst="rect">
            <a:avLst/>
          </a:prstGeom>
        </p:spPr>
      </p:pic>
    </p:spTree>
    <p:extLst>
      <p:ext uri="{BB962C8B-B14F-4D97-AF65-F5344CB8AC3E}">
        <p14:creationId xmlns:p14="http://schemas.microsoft.com/office/powerpoint/2010/main" val="20577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ter, sky, outdoor, lake&#10;&#10;Description automatically generated">
            <a:extLst>
              <a:ext uri="{FF2B5EF4-FFF2-40B4-BE49-F238E27FC236}">
                <a16:creationId xmlns:a16="http://schemas.microsoft.com/office/drawing/2014/main" id="{4ED4C846-1768-498B-97AA-DC505A45103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8655" b="-3692"/>
          <a:stretch/>
        </p:blipFill>
        <p:spPr>
          <a:xfrm>
            <a:off x="-262049" y="1301750"/>
            <a:ext cx="9082199" cy="5182790"/>
          </a:xfrm>
          <a:prstGeom prst="rect">
            <a:avLst/>
          </a:prstGeom>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Drinking water sources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01749"/>
            <a:ext cx="4114800" cy="5020673"/>
          </a:xfrm>
          <a:solidFill>
            <a:schemeClr val="bg1">
              <a:alpha val="85098"/>
            </a:schemeClr>
          </a:solidFill>
        </p:spPr>
        <p:txBody>
          <a:bodyPr>
            <a:normAutofit/>
          </a:bodyPr>
          <a:lstStyle/>
          <a:p>
            <a:pPr fontAlgn="base"/>
            <a:endParaRPr lang="en-GB" sz="2400"/>
          </a:p>
          <a:p>
            <a:pPr fontAlgn="base"/>
            <a:r>
              <a:rPr lang="en-GB" sz="2400"/>
              <a:t> sources are unsafe (cholera occurs naturally and high risk where contact with water)</a:t>
            </a:r>
          </a:p>
          <a:p>
            <a:pPr fontAlgn="base"/>
            <a:r>
              <a:rPr lang="en-GB" sz="2400"/>
              <a:t>Source of uncertain risk (trucked, vendor water, food seller water)</a:t>
            </a:r>
          </a:p>
          <a:p>
            <a:pPr fontAlgn="base"/>
            <a:r>
              <a:rPr lang="en-GB" sz="2400"/>
              <a:t>Sources of uncertain risk – piped network (depends on treatment and network integrity)</a:t>
            </a:r>
          </a:p>
        </p:txBody>
      </p:sp>
      <p:pic>
        <p:nvPicPr>
          <p:cNvPr id="7" name="Picture 6">
            <a:extLst>
              <a:ext uri="{FF2B5EF4-FFF2-40B4-BE49-F238E27FC236}">
                <a16:creationId xmlns:a16="http://schemas.microsoft.com/office/drawing/2014/main" id="{EC74AF8D-2B16-4F53-AC65-95031045F07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9406" y="477329"/>
            <a:ext cx="496251" cy="750580"/>
          </a:xfrm>
          <a:prstGeom prst="rect">
            <a:avLst/>
          </a:prstGeom>
        </p:spPr>
      </p:pic>
    </p:spTree>
    <p:extLst>
      <p:ext uri="{BB962C8B-B14F-4D97-AF65-F5344CB8AC3E}">
        <p14:creationId xmlns:p14="http://schemas.microsoft.com/office/powerpoint/2010/main" val="403451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FA8697-F797-4FA6-ADEC-54D37E86AA9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7400" y="1414110"/>
            <a:ext cx="7899400" cy="4636210"/>
          </a:xfrm>
          <a:prstGeom prst="rect">
            <a:avLst/>
          </a:prstGeom>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Drinking water collection</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09691"/>
            <a:ext cx="8286750" cy="4737100"/>
          </a:xfrm>
          <a:solidFill>
            <a:srgbClr val="FFFFFF">
              <a:alpha val="94118"/>
            </a:srgbClr>
          </a:solidFill>
        </p:spPr>
        <p:txBody>
          <a:bodyPr>
            <a:noAutofit/>
          </a:bodyPr>
          <a:lstStyle/>
          <a:p>
            <a:pPr fontAlgn="base">
              <a:lnSpc>
                <a:spcPct val="150000"/>
              </a:lnSpc>
            </a:pPr>
            <a:r>
              <a:rPr lang="en-GB" sz="2500"/>
              <a:t>Even water from protected sources (well/spring with pump/apron) is contaminated at collection.</a:t>
            </a:r>
          </a:p>
          <a:p>
            <a:pPr fontAlgn="base">
              <a:lnSpc>
                <a:spcPct val="150000"/>
              </a:lnSpc>
            </a:pPr>
            <a:r>
              <a:rPr lang="en-GB" sz="2500"/>
              <a:t>It occurs by contact with the tap/well mouth by hands/containers, both </a:t>
            </a:r>
            <a:r>
              <a:rPr lang="en-GB" sz="2500" i="1"/>
              <a:t>from </a:t>
            </a:r>
            <a:r>
              <a:rPr lang="en-GB" sz="2500"/>
              <a:t>collector and </a:t>
            </a:r>
            <a:r>
              <a:rPr lang="en-GB" sz="2500" i="1"/>
              <a:t>to </a:t>
            </a:r>
            <a:r>
              <a:rPr lang="en-GB" sz="2500"/>
              <a:t>collector.</a:t>
            </a:r>
            <a:endParaRPr lang="en-GB" sz="2500">
              <a:solidFill>
                <a:srgbClr val="FF0000"/>
              </a:solidFill>
            </a:endParaRPr>
          </a:p>
          <a:p>
            <a:pPr fontAlgn="base">
              <a:lnSpc>
                <a:spcPct val="150000"/>
              </a:lnSpc>
            </a:pPr>
            <a:r>
              <a:rPr lang="en-GB" sz="2500"/>
              <a:t>It occurs when collectors immerse hands in bucket</a:t>
            </a:r>
          </a:p>
          <a:p>
            <a:pPr fontAlgn="base">
              <a:lnSpc>
                <a:spcPct val="150000"/>
              </a:lnSpc>
            </a:pPr>
            <a:r>
              <a:rPr lang="en-GB" sz="2500"/>
              <a:t>It occurs by sharing water between collectors (rinsing)</a:t>
            </a:r>
          </a:p>
          <a:p>
            <a:pPr fontAlgn="base">
              <a:lnSpc>
                <a:spcPct val="150000"/>
              </a:lnSpc>
            </a:pPr>
            <a:r>
              <a:rPr lang="en-GB" sz="2500"/>
              <a:t>A little cholera/bacteria multiplies during storage.</a:t>
            </a:r>
          </a:p>
        </p:txBody>
      </p:sp>
      <p:pic>
        <p:nvPicPr>
          <p:cNvPr id="6" name="Picture 5">
            <a:extLst>
              <a:ext uri="{FF2B5EF4-FFF2-40B4-BE49-F238E27FC236}">
                <a16:creationId xmlns:a16="http://schemas.microsoft.com/office/drawing/2014/main" id="{90CEFD71-E51B-484E-8222-B5897DEDC7B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9406" y="477329"/>
            <a:ext cx="496251" cy="750580"/>
          </a:xfrm>
          <a:prstGeom prst="rect">
            <a:avLst/>
          </a:prstGeom>
        </p:spPr>
      </p:pic>
    </p:spTree>
    <p:extLst>
      <p:ext uri="{BB962C8B-B14F-4D97-AF65-F5344CB8AC3E}">
        <p14:creationId xmlns:p14="http://schemas.microsoft.com/office/powerpoint/2010/main" val="389780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57200" y="245883"/>
            <a:ext cx="8229600" cy="841076"/>
          </a:xfrm>
        </p:spPr>
        <p:txBody>
          <a:bodyPr>
            <a:normAutofit/>
          </a:bodyPr>
          <a:lstStyle/>
          <a:p>
            <a:r>
              <a:rPr lang="en-GB">
                <a:latin typeface="Tahoma"/>
                <a:ea typeface="Tahoma"/>
                <a:cs typeface="Tahoma"/>
              </a:rPr>
              <a:t>Water trucking and vendors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55785"/>
            <a:ext cx="8229600" cy="4986038"/>
          </a:xfrm>
        </p:spPr>
        <p:txBody>
          <a:bodyPr vert="horz" lIns="91440" tIns="45720" rIns="91440" bIns="45720" rtlCol="0" anchor="t">
            <a:normAutofit/>
          </a:bodyPr>
          <a:lstStyle/>
          <a:p>
            <a:r>
              <a:rPr lang="en-GB" sz="2300">
                <a:latin typeface="Tahoma"/>
                <a:ea typeface="Tahoma"/>
                <a:cs typeface="Tahoma"/>
              </a:rPr>
              <a:t>What you need to understand:</a:t>
            </a:r>
          </a:p>
          <a:p>
            <a:pPr lvl="1"/>
            <a:r>
              <a:rPr lang="en-GB" sz="2300">
                <a:latin typeface="Tahoma"/>
                <a:ea typeface="Tahoma"/>
                <a:cs typeface="Tahoma"/>
              </a:rPr>
              <a:t>Original source of water (where raw water abstracted)</a:t>
            </a:r>
          </a:p>
          <a:p>
            <a:pPr lvl="1"/>
            <a:r>
              <a:rPr lang="en-GB" sz="2300">
                <a:latin typeface="Tahoma"/>
                <a:ea typeface="Tahoma"/>
                <a:cs typeface="Tahoma"/>
              </a:rPr>
              <a:t>Stages of transfer down to vendors and households</a:t>
            </a:r>
          </a:p>
          <a:p>
            <a:pPr lvl="1"/>
            <a:r>
              <a:rPr lang="en-GB" sz="2300">
                <a:latin typeface="Tahoma"/>
                <a:ea typeface="Tahoma"/>
                <a:cs typeface="Tahoma"/>
              </a:rPr>
              <a:t>Sketch this, identify risk of contamination at each point (same as for household water)</a:t>
            </a:r>
          </a:p>
          <a:p>
            <a:pPr fontAlgn="base"/>
            <a:r>
              <a:rPr lang="en-GB" sz="2300">
                <a:latin typeface="Tahoma"/>
                <a:ea typeface="Tahoma"/>
                <a:cs typeface="Tahoma"/>
              </a:rPr>
              <a:t>Monitor the drinking water distribution chain and develop control checks to reduce risk of contaminated at each stage</a:t>
            </a:r>
          </a:p>
        </p:txBody>
      </p:sp>
      <p:pic>
        <p:nvPicPr>
          <p:cNvPr id="6" name="Picture 5">
            <a:extLst>
              <a:ext uri="{FF2B5EF4-FFF2-40B4-BE49-F238E27FC236}">
                <a16:creationId xmlns:a16="http://schemas.microsoft.com/office/drawing/2014/main" id="{69546F15-47D0-4C36-88D8-F48FEEA3889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87018" y="3779597"/>
            <a:ext cx="4765330" cy="3078403"/>
          </a:xfrm>
          <a:prstGeom prst="rect">
            <a:avLst/>
          </a:prstGeom>
        </p:spPr>
      </p:pic>
      <p:pic>
        <p:nvPicPr>
          <p:cNvPr id="8" name="Picture 7" descr="A picture containing indoor, black, barrel&#10;&#10;Description automatically generated">
            <a:extLst>
              <a:ext uri="{FF2B5EF4-FFF2-40B4-BE49-F238E27FC236}">
                <a16:creationId xmlns:a16="http://schemas.microsoft.com/office/drawing/2014/main" id="{44209CC9-672E-4CAF-BBBF-9BBC0382F5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27788" y="4948431"/>
            <a:ext cx="1359782" cy="1191169"/>
          </a:xfrm>
          <a:prstGeom prst="rect">
            <a:avLst/>
          </a:prstGeom>
        </p:spPr>
      </p:pic>
      <p:pic>
        <p:nvPicPr>
          <p:cNvPr id="9" name="Picture 8">
            <a:extLst>
              <a:ext uri="{FF2B5EF4-FFF2-40B4-BE49-F238E27FC236}">
                <a16:creationId xmlns:a16="http://schemas.microsoft.com/office/drawing/2014/main" id="{63CB230D-346F-452F-913E-133B6964602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79406" y="477329"/>
            <a:ext cx="496251" cy="750580"/>
          </a:xfrm>
          <a:prstGeom prst="rect">
            <a:avLst/>
          </a:prstGeom>
        </p:spPr>
      </p:pic>
    </p:spTree>
    <p:extLst>
      <p:ext uri="{BB962C8B-B14F-4D97-AF65-F5344CB8AC3E}">
        <p14:creationId xmlns:p14="http://schemas.microsoft.com/office/powerpoint/2010/main" val="259744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8DB79-8A7E-4A9D-A8CB-361944D8F894}"/>
              </a:ext>
            </a:extLst>
          </p:cNvPr>
          <p:cNvSpPr>
            <a:spLocks noGrp="1"/>
          </p:cNvSpPr>
          <p:nvPr>
            <p:ph type="title"/>
          </p:nvPr>
        </p:nvSpPr>
        <p:spPr/>
        <p:txBody>
          <a:bodyPr>
            <a:normAutofit/>
          </a:bodyPr>
          <a:lstStyle/>
          <a:p>
            <a:r>
              <a:rPr lang="en-GB">
                <a:latin typeface="Tahoma"/>
                <a:ea typeface="Tahoma"/>
                <a:cs typeface="Tahoma"/>
              </a:rPr>
              <a:t>Food vendors supplying water</a:t>
            </a:r>
            <a:endParaRPr lang="en-GB"/>
          </a:p>
        </p:txBody>
      </p:sp>
      <p:sp>
        <p:nvSpPr>
          <p:cNvPr id="4" name="Content Placeholder 3">
            <a:extLst>
              <a:ext uri="{FF2B5EF4-FFF2-40B4-BE49-F238E27FC236}">
                <a16:creationId xmlns:a16="http://schemas.microsoft.com/office/drawing/2014/main" id="{A2CBAC7F-634E-4012-B7CE-167F5D56DB40}"/>
              </a:ext>
            </a:extLst>
          </p:cNvPr>
          <p:cNvSpPr>
            <a:spLocks noGrp="1"/>
          </p:cNvSpPr>
          <p:nvPr>
            <p:ph idx="1"/>
          </p:nvPr>
        </p:nvSpPr>
        <p:spPr>
          <a:xfrm>
            <a:off x="467544" y="1600200"/>
            <a:ext cx="8229600" cy="4525963"/>
          </a:xfrm>
        </p:spPr>
        <p:txBody>
          <a:bodyPr vert="horz" lIns="91440" tIns="45720" rIns="91440" bIns="45720" rtlCol="0" anchor="t">
            <a:normAutofit/>
          </a:bodyPr>
          <a:lstStyle/>
          <a:p>
            <a:r>
              <a:rPr lang="en-GB" sz="2400">
                <a:latin typeface="Tahoma"/>
                <a:ea typeface="Tahoma"/>
                <a:cs typeface="Tahoma"/>
              </a:rPr>
              <a:t>Don’t assume that food vendors only supply food. Their water may be contaminated at site or source.</a:t>
            </a:r>
          </a:p>
          <a:p>
            <a:r>
              <a:rPr lang="en-GB" sz="2400">
                <a:latin typeface="Tahoma"/>
                <a:ea typeface="Tahoma"/>
                <a:cs typeface="Tahoma"/>
              </a:rPr>
              <a:t>Water, ice and drinks made with untreated water = risk</a:t>
            </a:r>
          </a:p>
          <a:p>
            <a:r>
              <a:rPr lang="en-GB" sz="2400">
                <a:latin typeface="Tahoma"/>
                <a:ea typeface="Tahoma"/>
                <a:cs typeface="Tahoma"/>
              </a:rPr>
              <a:t>Source will be similar to households (ground, surface or trucked/piped after ground/surface source, [un]treated?)</a:t>
            </a:r>
          </a:p>
          <a:p>
            <a:r>
              <a:rPr lang="en-GB" sz="2400">
                <a:latin typeface="Tahoma"/>
                <a:ea typeface="Tahoma"/>
                <a:cs typeface="Tahoma"/>
              </a:rPr>
              <a:t>There could be common patterns in cholera            cases sharing these sources. In 2012,                     water from vendors was a high risk for                   cases of cholera</a:t>
            </a:r>
            <a:endParaRPr lang="en-GB" sz="2400">
              <a:solidFill>
                <a:srgbClr val="FF0000"/>
              </a:solidFill>
              <a:latin typeface="Tahoma"/>
              <a:ea typeface="Tahoma"/>
              <a:cs typeface="Tahoma"/>
            </a:endParaRPr>
          </a:p>
        </p:txBody>
      </p:sp>
      <p:pic>
        <p:nvPicPr>
          <p:cNvPr id="6" name="Picture 5" descr="A picture containing indoor, person&#10;&#10;Description automatically generated">
            <a:extLst>
              <a:ext uri="{FF2B5EF4-FFF2-40B4-BE49-F238E27FC236}">
                <a16:creationId xmlns:a16="http://schemas.microsoft.com/office/drawing/2014/main" id="{F87BAC05-4F33-4394-84D1-032DCC5774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91603" y="3798680"/>
            <a:ext cx="4105541" cy="2510046"/>
          </a:xfrm>
          <a:prstGeom prst="rect">
            <a:avLst/>
          </a:prstGeom>
        </p:spPr>
      </p:pic>
      <p:pic>
        <p:nvPicPr>
          <p:cNvPr id="7" name="Picture 6">
            <a:extLst>
              <a:ext uri="{FF2B5EF4-FFF2-40B4-BE49-F238E27FC236}">
                <a16:creationId xmlns:a16="http://schemas.microsoft.com/office/drawing/2014/main" id="{832DBD2A-FCCC-409E-9106-7C0F2BA9D4B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9406" y="477329"/>
            <a:ext cx="496251" cy="750580"/>
          </a:xfrm>
          <a:prstGeom prst="rect">
            <a:avLst/>
          </a:prstGeom>
        </p:spPr>
      </p:pic>
    </p:spTree>
    <p:extLst>
      <p:ext uri="{BB962C8B-B14F-4D97-AF65-F5344CB8AC3E}">
        <p14:creationId xmlns:p14="http://schemas.microsoft.com/office/powerpoint/2010/main" val="996617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subTnLst>
                                    <p:animClr clrSpc="rgb" dir="cw">
                                      <p:cBhvr override="childStyle">
                                        <p:cTn dur="1" fill="hold" display="0" masterRel="nextClick" afterEffect="1"/>
                                        <p:tgtEl>
                                          <p:spTgt spid="4">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ake, indoor, chocolate, decorated&#10;&#10;Description automatically generated">
            <a:extLst>
              <a:ext uri="{FF2B5EF4-FFF2-40B4-BE49-F238E27FC236}">
                <a16:creationId xmlns:a16="http://schemas.microsoft.com/office/drawing/2014/main" id="{95FDE241-2A1B-439B-823B-995F8C34CEA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
            <a:ext cx="9138383" cy="5357813"/>
          </a:xfrm>
          <a:prstGeom prst="rect">
            <a:avLst/>
          </a:prstGeom>
        </p:spPr>
      </p:pic>
      <p:sp>
        <p:nvSpPr>
          <p:cNvPr id="2" name="Title 1">
            <a:extLst>
              <a:ext uri="{FF2B5EF4-FFF2-40B4-BE49-F238E27FC236}">
                <a16:creationId xmlns:a16="http://schemas.microsoft.com/office/drawing/2014/main" id="{7E38D1C3-3521-40F5-9A19-B9D5012C2652}"/>
              </a:ext>
            </a:extLst>
          </p:cNvPr>
          <p:cNvSpPr>
            <a:spLocks noGrp="1"/>
          </p:cNvSpPr>
          <p:nvPr>
            <p:ph type="title"/>
          </p:nvPr>
        </p:nvSpPr>
        <p:spPr>
          <a:xfrm>
            <a:off x="107504" y="5229200"/>
            <a:ext cx="9030878" cy="1143000"/>
          </a:xfrm>
        </p:spPr>
        <p:txBody>
          <a:bodyPr>
            <a:normAutofit fontScale="90000"/>
          </a:bodyPr>
          <a:lstStyle/>
          <a:p>
            <a:r>
              <a:rPr lang="en-GB"/>
              <a:t>CHOLERA – FOOD RISK ASSESSMENT</a:t>
            </a:r>
          </a:p>
        </p:txBody>
      </p:sp>
    </p:spTree>
    <p:extLst>
      <p:ext uri="{BB962C8B-B14F-4D97-AF65-F5344CB8AC3E}">
        <p14:creationId xmlns:p14="http://schemas.microsoft.com/office/powerpoint/2010/main" val="2197623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solidFill>
                  <a:srgbClr val="00B0F0"/>
                </a:solidFill>
              </a:rPr>
              <a:t>Discussion – identifying risks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p:txBody>
          <a:bodyPr>
            <a:normAutofit/>
          </a:bodyPr>
          <a:lstStyle/>
          <a:p>
            <a:pPr fontAlgn="base"/>
            <a:r>
              <a:rPr lang="en-GB" sz="2400">
                <a:solidFill>
                  <a:srgbClr val="00B0F0"/>
                </a:solidFill>
              </a:rPr>
              <a:t>Groups to discuss among themselves the risks in the following picture (if webinar, then to put their ideas in the chat) </a:t>
            </a:r>
          </a:p>
          <a:p>
            <a:pPr fontAlgn="base"/>
            <a:r>
              <a:rPr lang="en-GB" sz="2400">
                <a:solidFill>
                  <a:srgbClr val="00B0F0"/>
                </a:solidFill>
              </a:rPr>
              <a:t>Rank the risks in terms of number of highest to lowest with 1 as highest for greatest risk to greatest number of people. Think about why.</a:t>
            </a:r>
          </a:p>
          <a:p>
            <a:pPr fontAlgn="base"/>
            <a:r>
              <a:rPr lang="en-GB" sz="2400">
                <a:solidFill>
                  <a:srgbClr val="00B0F0"/>
                </a:solidFill>
              </a:rPr>
              <a:t>Use the Rapid Risk Assessment  C Community shared spaces to help</a:t>
            </a:r>
          </a:p>
          <a:p>
            <a:endParaRPr lang="en-GB" sz="2400"/>
          </a:p>
        </p:txBody>
      </p:sp>
      <p:pic>
        <p:nvPicPr>
          <p:cNvPr id="5" name="Picture 2" descr="A picture containing drawing&#10;&#10;Description automatically generated">
            <a:extLst>
              <a:ext uri="{FF2B5EF4-FFF2-40B4-BE49-F238E27FC236}">
                <a16:creationId xmlns:a16="http://schemas.microsoft.com/office/drawing/2014/main" id="{329246BC-03A7-41F3-9338-E59C85D5063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812360" y="436563"/>
            <a:ext cx="628650" cy="981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663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Discussion – identifying risks</a:t>
            </a:r>
          </a:p>
        </p:txBody>
      </p:sp>
      <p:pic>
        <p:nvPicPr>
          <p:cNvPr id="5" name="Picture 2" descr="A picture containing drawing&#10;&#10;Description automatically generated">
            <a:extLst>
              <a:ext uri="{FF2B5EF4-FFF2-40B4-BE49-F238E27FC236}">
                <a16:creationId xmlns:a16="http://schemas.microsoft.com/office/drawing/2014/main" id="{B04B75CB-7244-4607-A390-A022D0AF0C5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12360" y="436563"/>
            <a:ext cx="628650" cy="981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87B319E-9E0B-4D44-8028-991A253782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348880"/>
            <a:ext cx="9144000" cy="2407158"/>
          </a:xfrm>
          <a:prstGeom prst="rect">
            <a:avLst/>
          </a:prstGeom>
        </p:spPr>
      </p:pic>
      <p:sp>
        <p:nvSpPr>
          <p:cNvPr id="13" name="Oval 12">
            <a:extLst>
              <a:ext uri="{FF2B5EF4-FFF2-40B4-BE49-F238E27FC236}">
                <a16:creationId xmlns:a16="http://schemas.microsoft.com/office/drawing/2014/main" id="{69F3E6F6-351B-440F-BF7A-B92C714F8F54}"/>
              </a:ext>
            </a:extLst>
          </p:cNvPr>
          <p:cNvSpPr/>
          <p:nvPr/>
        </p:nvSpPr>
        <p:spPr>
          <a:xfrm>
            <a:off x="7701059" y="3531902"/>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98E5A88C-51B5-4C3B-AE79-B15C81AFE1D3}"/>
              </a:ext>
            </a:extLst>
          </p:cNvPr>
          <p:cNvSpPr txBox="1"/>
          <p:nvPr/>
        </p:nvSpPr>
        <p:spPr>
          <a:xfrm>
            <a:off x="5391433" y="4904553"/>
            <a:ext cx="3752567" cy="461665"/>
          </a:xfrm>
          <a:prstGeom prst="rect">
            <a:avLst/>
          </a:prstGeom>
          <a:noFill/>
        </p:spPr>
        <p:txBody>
          <a:bodyPr wrap="square" rtlCol="0">
            <a:spAutoFit/>
          </a:bodyPr>
          <a:lstStyle/>
          <a:p>
            <a:r>
              <a:rPr lang="en-GB" sz="2400"/>
              <a:t>Irrigating with dirty water</a:t>
            </a:r>
          </a:p>
        </p:txBody>
      </p:sp>
      <p:sp>
        <p:nvSpPr>
          <p:cNvPr id="15" name="Oval 14">
            <a:extLst>
              <a:ext uri="{FF2B5EF4-FFF2-40B4-BE49-F238E27FC236}">
                <a16:creationId xmlns:a16="http://schemas.microsoft.com/office/drawing/2014/main" id="{4CCE4816-4E4A-43F9-885D-90A81958D487}"/>
              </a:ext>
            </a:extLst>
          </p:cNvPr>
          <p:cNvSpPr/>
          <p:nvPr/>
        </p:nvSpPr>
        <p:spPr>
          <a:xfrm>
            <a:off x="2195736" y="4221088"/>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1CA34ABE-448F-4CAF-97AD-2E63EF8BFA47}"/>
              </a:ext>
            </a:extLst>
          </p:cNvPr>
          <p:cNvSpPr txBox="1"/>
          <p:nvPr/>
        </p:nvSpPr>
        <p:spPr>
          <a:xfrm>
            <a:off x="1876284" y="5382037"/>
            <a:ext cx="3752567" cy="830997"/>
          </a:xfrm>
          <a:prstGeom prst="rect">
            <a:avLst/>
          </a:prstGeom>
          <a:noFill/>
        </p:spPr>
        <p:txBody>
          <a:bodyPr wrap="square" rtlCol="0">
            <a:spAutoFit/>
          </a:bodyPr>
          <a:lstStyle/>
          <a:p>
            <a:r>
              <a:rPr lang="en-GB" sz="2400"/>
              <a:t>Cooked food uncovered and cooling</a:t>
            </a:r>
          </a:p>
        </p:txBody>
      </p:sp>
      <p:sp>
        <p:nvSpPr>
          <p:cNvPr id="17" name="Oval 16">
            <a:extLst>
              <a:ext uri="{FF2B5EF4-FFF2-40B4-BE49-F238E27FC236}">
                <a16:creationId xmlns:a16="http://schemas.microsoft.com/office/drawing/2014/main" id="{906E57DA-B167-47D6-8427-14C96D381A43}"/>
              </a:ext>
            </a:extLst>
          </p:cNvPr>
          <p:cNvSpPr/>
          <p:nvPr/>
        </p:nvSpPr>
        <p:spPr>
          <a:xfrm>
            <a:off x="5494861" y="3045755"/>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FE9548E1-47B2-4BE6-AE44-03E58E4F7875}"/>
              </a:ext>
            </a:extLst>
          </p:cNvPr>
          <p:cNvSpPr txBox="1"/>
          <p:nvPr/>
        </p:nvSpPr>
        <p:spPr>
          <a:xfrm>
            <a:off x="5076056" y="1185186"/>
            <a:ext cx="3752567" cy="1200329"/>
          </a:xfrm>
          <a:prstGeom prst="rect">
            <a:avLst/>
          </a:prstGeom>
          <a:noFill/>
        </p:spPr>
        <p:txBody>
          <a:bodyPr wrap="square" rtlCol="0">
            <a:spAutoFit/>
          </a:bodyPr>
          <a:lstStyle/>
          <a:p>
            <a:r>
              <a:rPr lang="en-GB" sz="2400"/>
              <a:t>Vendor offering water from open container on ground with scoop</a:t>
            </a:r>
          </a:p>
        </p:txBody>
      </p:sp>
      <p:sp>
        <p:nvSpPr>
          <p:cNvPr id="19" name="Oval 18">
            <a:extLst>
              <a:ext uri="{FF2B5EF4-FFF2-40B4-BE49-F238E27FC236}">
                <a16:creationId xmlns:a16="http://schemas.microsoft.com/office/drawing/2014/main" id="{80278891-CF53-439A-9F6E-4B7967E21F4A}"/>
              </a:ext>
            </a:extLst>
          </p:cNvPr>
          <p:cNvSpPr/>
          <p:nvPr/>
        </p:nvSpPr>
        <p:spPr>
          <a:xfrm>
            <a:off x="707455" y="3531902"/>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F6892F88-6DC0-4E1A-9CCA-2A52168B719C}"/>
              </a:ext>
            </a:extLst>
          </p:cNvPr>
          <p:cNvSpPr txBox="1"/>
          <p:nvPr/>
        </p:nvSpPr>
        <p:spPr>
          <a:xfrm>
            <a:off x="16493" y="4756038"/>
            <a:ext cx="3752567" cy="830997"/>
          </a:xfrm>
          <a:prstGeom prst="rect">
            <a:avLst/>
          </a:prstGeom>
          <a:noFill/>
        </p:spPr>
        <p:txBody>
          <a:bodyPr wrap="square" rtlCol="0">
            <a:spAutoFit/>
          </a:bodyPr>
          <a:lstStyle/>
          <a:p>
            <a:r>
              <a:rPr lang="en-GB" sz="2400"/>
              <a:t>How well is </a:t>
            </a:r>
          </a:p>
          <a:p>
            <a:r>
              <a:rPr lang="en-GB" sz="2400"/>
              <a:t>food cooked?</a:t>
            </a:r>
          </a:p>
        </p:txBody>
      </p:sp>
      <p:sp>
        <p:nvSpPr>
          <p:cNvPr id="21" name="Oval 20">
            <a:extLst>
              <a:ext uri="{FF2B5EF4-FFF2-40B4-BE49-F238E27FC236}">
                <a16:creationId xmlns:a16="http://schemas.microsoft.com/office/drawing/2014/main" id="{2F20D15C-9C9D-4830-BE70-BCF7B0301733}"/>
              </a:ext>
            </a:extLst>
          </p:cNvPr>
          <p:cNvSpPr/>
          <p:nvPr/>
        </p:nvSpPr>
        <p:spPr>
          <a:xfrm>
            <a:off x="2352996" y="2981809"/>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D9287616-F0F3-4A2F-9444-ED6FDEFF382C}"/>
              </a:ext>
            </a:extLst>
          </p:cNvPr>
          <p:cNvSpPr txBox="1"/>
          <p:nvPr/>
        </p:nvSpPr>
        <p:spPr>
          <a:xfrm>
            <a:off x="2060561" y="1475963"/>
            <a:ext cx="2236324" cy="830997"/>
          </a:xfrm>
          <a:prstGeom prst="rect">
            <a:avLst/>
          </a:prstGeom>
          <a:noFill/>
        </p:spPr>
        <p:txBody>
          <a:bodyPr wrap="square" rtlCol="0">
            <a:spAutoFit/>
          </a:bodyPr>
          <a:lstStyle/>
          <a:p>
            <a:r>
              <a:rPr lang="en-GB" sz="2400"/>
              <a:t>Handling food with dirty hands</a:t>
            </a:r>
          </a:p>
        </p:txBody>
      </p:sp>
    </p:spTree>
    <p:extLst>
      <p:ext uri="{BB962C8B-B14F-4D97-AF65-F5344CB8AC3E}">
        <p14:creationId xmlns:p14="http://schemas.microsoft.com/office/powerpoint/2010/main" val="208109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subTnLst>
                                    <p:animClr clrSpc="rgb" dir="cw">
                                      <p:cBhvr override="childStyle">
                                        <p:cTn dur="1" fill="hold" display="0" masterRel="nextClick" afterEffect="1"/>
                                        <p:tgtEl>
                                          <p:spTgt spid="14"/>
                                        </p:tgtEl>
                                        <p:attrNameLst>
                                          <p:attrName>ppt_c</p:attrName>
                                        </p:attrNameLst>
                                      </p:cBhvr>
                                      <p:to>
                                        <a:schemeClr val="bg2"/>
                                      </p:to>
                                    </p:animClr>
                                  </p:sub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subTnLst>
                                    <p:animClr clrSpc="rgb" dir="cw">
                                      <p:cBhvr override="childStyle">
                                        <p:cTn dur="1" fill="hold" display="0" masterRel="nextClick" afterEffect="1"/>
                                        <p:tgtEl>
                                          <p:spTgt spid="16"/>
                                        </p:tgtEl>
                                        <p:attrNameLst>
                                          <p:attrName>ppt_c</p:attrName>
                                        </p:attrNameLst>
                                      </p:cBhvr>
                                      <p:to>
                                        <a:schemeClr val="bg2"/>
                                      </p:to>
                                    </p:animClr>
                                  </p:sub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subTnLst>
                                    <p:animClr clrSpc="rgb" dir="cw">
                                      <p:cBhvr override="childStyle">
                                        <p:cTn dur="1" fill="hold" display="0" masterRel="nextClick" afterEffect="1"/>
                                        <p:tgtEl>
                                          <p:spTgt spid="18"/>
                                        </p:tgtEl>
                                        <p:attrNameLst>
                                          <p:attrName>ppt_c</p:attrName>
                                        </p:attrNameLst>
                                      </p:cBhvr>
                                      <p:to>
                                        <a:schemeClr val="bg2"/>
                                      </p:to>
                                    </p:animClr>
                                  </p:sub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subTnLst>
                                    <p:animClr clrSpc="rgb" dir="cw">
                                      <p:cBhvr override="childStyle">
                                        <p:cTn dur="1" fill="hold" display="0" masterRel="nextClick" afterEffect="1"/>
                                        <p:tgtEl>
                                          <p:spTgt spid="20"/>
                                        </p:tgtEl>
                                        <p:attrNameLst>
                                          <p:attrName>ppt_c</p:attrName>
                                        </p:attrNameLst>
                                      </p:cBhvr>
                                      <p:to>
                                        <a:schemeClr val="bg2"/>
                                      </p:to>
                                    </p:animClr>
                                  </p:sub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4">
            <a:extLst>
              <a:ext uri="{FF2B5EF4-FFF2-40B4-BE49-F238E27FC236}">
                <a16:creationId xmlns:a16="http://schemas.microsoft.com/office/drawing/2014/main" id="{00638ED9-7201-4CF8-99D2-B1B9DE06E9C7}"/>
              </a:ext>
            </a:extLst>
          </p:cNvPr>
          <p:cNvSpPr txBox="1"/>
          <p:nvPr/>
        </p:nvSpPr>
        <p:spPr>
          <a:xfrm>
            <a:off x="457199" y="273935"/>
            <a:ext cx="2879767"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Course structure</a:t>
            </a: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graphicFrame>
        <p:nvGraphicFramePr>
          <p:cNvPr id="12" name="Diagram 11">
            <a:extLst>
              <a:ext uri="{FF2B5EF4-FFF2-40B4-BE49-F238E27FC236}">
                <a16:creationId xmlns:a16="http://schemas.microsoft.com/office/drawing/2014/main" id="{22C07547-3C2C-43AB-9771-8D8EA75C7814}"/>
              </a:ext>
            </a:extLst>
          </p:cNvPr>
          <p:cNvGraphicFramePr/>
          <p:nvPr>
            <p:extLst>
              <p:ext uri="{D42A27DB-BD31-4B8C-83A1-F6EECF244321}">
                <p14:modId xmlns:p14="http://schemas.microsoft.com/office/powerpoint/2010/main" val="649172551"/>
              </p:ext>
            </p:extLst>
          </p:nvPr>
        </p:nvGraphicFramePr>
        <p:xfrm>
          <a:off x="195942" y="623207"/>
          <a:ext cx="8948058" cy="5611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2FA936D8-35EC-4C9C-BF3B-5E27A3B91443}"/>
              </a:ext>
            </a:extLst>
          </p:cNvPr>
          <p:cNvGraphicFramePr/>
          <p:nvPr>
            <p:extLst>
              <p:ext uri="{D42A27DB-BD31-4B8C-83A1-F6EECF244321}">
                <p14:modId xmlns:p14="http://schemas.microsoft.com/office/powerpoint/2010/main" val="3449771121"/>
              </p:ext>
            </p:extLst>
          </p:nvPr>
        </p:nvGraphicFramePr>
        <p:xfrm>
          <a:off x="195942" y="623207"/>
          <a:ext cx="8948058" cy="56115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74135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t>Transmission routes of </a:t>
            </a:r>
            <a:br>
              <a:rPr lang="en-GB"/>
            </a:br>
            <a:r>
              <a:rPr lang="en-GB"/>
              <a:t>food-borne disease</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p:txBody>
          <a:bodyPr>
            <a:normAutofit/>
          </a:bodyPr>
          <a:lstStyle/>
          <a:p>
            <a:pPr marL="0" indent="0" fontAlgn="base">
              <a:buNone/>
            </a:pPr>
            <a:r>
              <a:rPr lang="en-GB" sz="2400"/>
              <a:t>The main areas of risk in shared spaces for foodborne disease are:</a:t>
            </a:r>
          </a:p>
          <a:p>
            <a:pPr marL="0" indent="0" fontAlgn="base">
              <a:buNone/>
            </a:pPr>
            <a:endParaRPr lang="en-GB" sz="2400"/>
          </a:p>
          <a:p>
            <a:pPr fontAlgn="base"/>
            <a:r>
              <a:rPr lang="en-GB" sz="2400"/>
              <a:t>Food naturally contaminated.</a:t>
            </a:r>
          </a:p>
          <a:p>
            <a:pPr fontAlgn="base"/>
            <a:r>
              <a:rPr lang="en-GB" sz="2400"/>
              <a:t>Food contaminated by hands.</a:t>
            </a:r>
          </a:p>
          <a:p>
            <a:pPr fontAlgn="base"/>
            <a:r>
              <a:rPr lang="en-GB" sz="2400"/>
              <a:t>Food contamination from mechanical transfer by flies.</a:t>
            </a:r>
          </a:p>
          <a:p>
            <a:pPr fontAlgn="base"/>
            <a:endParaRPr lang="en-GB" sz="2400"/>
          </a:p>
          <a:p>
            <a:pPr marL="0" indent="0" fontAlgn="base">
              <a:buNone/>
            </a:pPr>
            <a:r>
              <a:rPr lang="en-GB" sz="2400"/>
              <a:t>But don’t forget:</a:t>
            </a:r>
          </a:p>
          <a:p>
            <a:pPr fontAlgn="base"/>
            <a:r>
              <a:rPr lang="en-GB" sz="2400"/>
              <a:t>Even if food is a cause, water will usually be the main vehicle. </a:t>
            </a:r>
          </a:p>
          <a:p>
            <a:pPr fontAlgn="base"/>
            <a:endParaRPr lang="en-GB" sz="2400"/>
          </a:p>
        </p:txBody>
      </p:sp>
      <p:pic>
        <p:nvPicPr>
          <p:cNvPr id="3074" name="Picture 2" descr="A picture containing drawing&#10;&#10;Description automatically generated">
            <a:extLst>
              <a:ext uri="{FF2B5EF4-FFF2-40B4-BE49-F238E27FC236}">
                <a16:creationId xmlns:a16="http://schemas.microsoft.com/office/drawing/2014/main" id="{E81B7597-3655-41CC-8ABE-4733C7C0FB3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12360" y="436563"/>
            <a:ext cx="628650" cy="981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54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hole cooked English crab">
            <a:extLst>
              <a:ext uri="{FF2B5EF4-FFF2-40B4-BE49-F238E27FC236}">
                <a16:creationId xmlns:a16="http://schemas.microsoft.com/office/drawing/2014/main" id="{A2FE1FF9-0804-4D3D-9DDF-2172B6B9F5B1}"/>
              </a:ext>
            </a:extLst>
          </p:cNvPr>
          <p:cNvPicPr>
            <a:picLocks noChangeAspect="1" noChangeArrowheads="1"/>
          </p:cNvPicPr>
          <p:nvPr/>
        </p:nvPicPr>
        <p:blipFill>
          <a:blip r:embed="rId2">
            <a:alphaModFix amt="26000"/>
            <a:extLst>
              <a:ext uri="{BEBA8EAE-BF5A-486C-A8C5-ECC9F3942E4B}">
                <a14:imgProps xmlns:a14="http://schemas.microsoft.com/office/drawing/2010/main">
                  <a14:imgLayer r:embed="rId3">
                    <a14:imgEffect>
                      <a14:saturation sat="33000"/>
                    </a14:imgEffect>
                    <a14:imgEffect>
                      <a14:brightnessContrast bright="22000" contrast="20000"/>
                    </a14:imgEffect>
                  </a14:imgLayer>
                </a14:imgProps>
              </a:ext>
              <a:ext uri="{28A0092B-C50C-407E-A947-70E740481C1C}">
                <a14:useLocalDpi xmlns:a14="http://schemas.microsoft.com/office/drawing/2010/main"/>
              </a:ext>
            </a:extLst>
          </a:blip>
          <a:srcRect/>
          <a:stretch>
            <a:fillRect/>
          </a:stretch>
        </p:blipFill>
        <p:spPr bwMode="auto">
          <a:xfrm>
            <a:off x="457200" y="1193799"/>
            <a:ext cx="8172450" cy="50815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Food sources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535249" y="1401762"/>
            <a:ext cx="8321367" cy="4873624"/>
          </a:xfrm>
          <a:noFill/>
        </p:spPr>
        <p:txBody>
          <a:bodyPr>
            <a:noAutofit/>
          </a:bodyPr>
          <a:lstStyle/>
          <a:p>
            <a:pPr fontAlgn="base"/>
            <a:r>
              <a:rPr lang="en-GB" sz="2400"/>
              <a:t>Humans are the main animal reservoir of cholera. </a:t>
            </a:r>
            <a:endParaRPr lang="en-GB" sz="2400">
              <a:solidFill>
                <a:srgbClr val="FF0000"/>
              </a:solidFill>
            </a:endParaRPr>
          </a:p>
          <a:p>
            <a:pPr fontAlgn="base"/>
            <a:r>
              <a:rPr lang="en-GB" sz="2400"/>
              <a:t>Environmental reservoirs (found in the environment in water) and animal reservoirs (crustaceans and shellfish) </a:t>
            </a:r>
          </a:p>
          <a:p>
            <a:pPr fontAlgn="base"/>
            <a:r>
              <a:rPr lang="en-GB" sz="2400"/>
              <a:t>Seafood contaminated before caught, or in storage water</a:t>
            </a:r>
          </a:p>
          <a:p>
            <a:pPr fontAlgn="base"/>
            <a:r>
              <a:rPr lang="en-GB" sz="2400"/>
              <a:t>Cholera remains in undercooked food, surviving in crab boiled for up to 8 minutes (2012 Sierra Leone epidemic)</a:t>
            </a:r>
          </a:p>
          <a:p>
            <a:pPr fontAlgn="base"/>
            <a:r>
              <a:rPr lang="en-GB" sz="2400"/>
              <a:t>Foods at risk of contamination: rice; millet gruel; vegetables; fruits (not sour); poultry; meat; dairy products </a:t>
            </a:r>
          </a:p>
          <a:p>
            <a:pPr fontAlgn="base"/>
            <a:r>
              <a:rPr lang="en-GB" sz="2400"/>
              <a:t>Acidic, dried, salt/sugar-preserved food (salt fish/jam) are safest</a:t>
            </a:r>
          </a:p>
        </p:txBody>
      </p:sp>
      <p:pic>
        <p:nvPicPr>
          <p:cNvPr id="3074" name="Picture 2" descr="A picture containing drawing&#10;&#10;Description automatically generated">
            <a:extLst>
              <a:ext uri="{FF2B5EF4-FFF2-40B4-BE49-F238E27FC236}">
                <a16:creationId xmlns:a16="http://schemas.microsoft.com/office/drawing/2014/main" id="{E81B7597-3655-41CC-8ABE-4733C7C0FB3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12360" y="436563"/>
            <a:ext cx="628650" cy="981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73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black hand public domain free photos for download 4752x3168 2.92MB">
            <a:extLst>
              <a:ext uri="{FF2B5EF4-FFF2-40B4-BE49-F238E27FC236}">
                <a16:creationId xmlns:a16="http://schemas.microsoft.com/office/drawing/2014/main" id="{C6A8A0E8-03F2-4E98-9208-A28A682FCD06}"/>
              </a:ext>
            </a:extLst>
          </p:cNvPr>
          <p:cNvPicPr>
            <a:picLocks noChangeAspect="1" noChangeArrowheads="1"/>
          </p:cNvPicPr>
          <p:nvPr/>
        </p:nvPicPr>
        <p:blipFill>
          <a:blip r:embed="rId2">
            <a:alphaModFix amt="35000"/>
            <a:extLst>
              <a:ext uri="{BEBA8EAE-BF5A-486C-A8C5-ECC9F3942E4B}">
                <a14:imgProps xmlns:a14="http://schemas.microsoft.com/office/drawing/2010/main">
                  <a14:imgLayer r:embed="rId3">
                    <a14:imgEffect>
                      <a14:saturation sat="33000"/>
                    </a14:imgEffect>
                    <a14:imgEffect>
                      <a14:brightnessContrast bright="39000" contrast="-44000"/>
                    </a14:imgEffect>
                  </a14:imgLayer>
                </a14:imgProps>
              </a:ext>
              <a:ext uri="{28A0092B-C50C-407E-A947-70E740481C1C}">
                <a14:useLocalDpi xmlns:a14="http://schemas.microsoft.com/office/drawing/2010/main"/>
              </a:ext>
            </a:extLst>
          </a:blip>
          <a:srcRect/>
          <a:stretch>
            <a:fillRect/>
          </a:stretch>
        </p:blipFill>
        <p:spPr bwMode="auto">
          <a:xfrm>
            <a:off x="533400" y="1696379"/>
            <a:ext cx="6597650" cy="43941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Food contamination - people</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533400" y="1460501"/>
            <a:ext cx="8229600" cy="4525963"/>
          </a:xfrm>
          <a:noFill/>
        </p:spPr>
        <p:txBody>
          <a:bodyPr>
            <a:noAutofit/>
          </a:bodyPr>
          <a:lstStyle/>
          <a:p>
            <a:pPr fontAlgn="base"/>
            <a:r>
              <a:rPr lang="en-GB" sz="2400"/>
              <a:t>Contamination by hands most effective - people clean self after toilet but often don’t wash hands </a:t>
            </a:r>
          </a:p>
          <a:p>
            <a:pPr fontAlgn="base"/>
            <a:r>
              <a:rPr lang="en-GB" sz="2400"/>
              <a:t>If a person preparing food in markets and food stalls is ill, or does not show symptoms, spreads quickly</a:t>
            </a:r>
          </a:p>
          <a:p>
            <a:pPr fontAlgn="base"/>
            <a:r>
              <a:rPr lang="en-GB" sz="2400"/>
              <a:t>Food becomes contaminated by contact with cutlery or plates washed in contaminated water</a:t>
            </a:r>
          </a:p>
          <a:p>
            <a:pPr fontAlgn="base"/>
            <a:r>
              <a:rPr lang="en-GB" sz="2400"/>
              <a:t>Food contaminated by irrigation with infected water (especially close to soil, uncooked, not peeled)</a:t>
            </a:r>
          </a:p>
          <a:p>
            <a:pPr fontAlgn="base"/>
            <a:r>
              <a:rPr lang="en-GB" sz="2400"/>
              <a:t>Cholera bacilli on foods rapidly increase in number, left standing at room temperature (must swallow a lot) </a:t>
            </a:r>
          </a:p>
          <a:p>
            <a:pPr fontAlgn="base"/>
            <a:r>
              <a:rPr lang="en-GB" sz="2400"/>
              <a:t>Reused, improperly cooked food is a risk</a:t>
            </a:r>
            <a:endParaRPr lang="en-GB" sz="2400">
              <a:solidFill>
                <a:srgbClr val="FF0000"/>
              </a:solidFill>
            </a:endParaRPr>
          </a:p>
        </p:txBody>
      </p:sp>
      <p:pic>
        <p:nvPicPr>
          <p:cNvPr id="3074" name="Picture 2" descr="A picture containing drawing&#10;&#10;Description automatically generated">
            <a:extLst>
              <a:ext uri="{FF2B5EF4-FFF2-40B4-BE49-F238E27FC236}">
                <a16:creationId xmlns:a16="http://schemas.microsoft.com/office/drawing/2014/main" id="{E81B7597-3655-41CC-8ABE-4733C7C0FB3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12360" y="436563"/>
            <a:ext cx="628650" cy="981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46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flies can teach us about achieving the perfect landing, albeit upside  down! | Research Matters">
            <a:extLst>
              <a:ext uri="{FF2B5EF4-FFF2-40B4-BE49-F238E27FC236}">
                <a16:creationId xmlns:a16="http://schemas.microsoft.com/office/drawing/2014/main" id="{61634077-4FC8-49D6-87AC-F18C6FA2A732}"/>
              </a:ext>
            </a:extLst>
          </p:cNvPr>
          <p:cNvPicPr>
            <a:picLocks noChangeAspect="1" noChangeArrowheads="1"/>
          </p:cNvPicPr>
          <p:nvPr/>
        </p:nvPicPr>
        <p:blipFill>
          <a:blip r:embed="rId2" cstate="print">
            <a:alphaModFix amt="20000"/>
            <a:extLst>
              <a:ext uri="{BEBA8EAE-BF5A-486C-A8C5-ECC9F3942E4B}">
                <a14:imgProps xmlns:a14="http://schemas.microsoft.com/office/drawing/2010/main">
                  <a14:imgLayer r:embed="rId3">
                    <a14:imgEffect>
                      <a14:saturation sat="33000"/>
                    </a14:imgEffect>
                    <a14:imgEffect>
                      <a14:brightnessContrast bright="11000" contrast="15000"/>
                    </a14:imgEffect>
                  </a14:imgLayer>
                </a14:imgProps>
              </a:ext>
              <a:ext uri="{28A0092B-C50C-407E-A947-70E740481C1C}">
                <a14:useLocalDpi xmlns:a14="http://schemas.microsoft.com/office/drawing/2010/main"/>
              </a:ext>
            </a:extLst>
          </a:blip>
          <a:srcRect/>
          <a:stretch>
            <a:fillRect/>
          </a:stretch>
        </p:blipFill>
        <p:spPr bwMode="auto">
          <a:xfrm>
            <a:off x="999163" y="1579563"/>
            <a:ext cx="6987822" cy="39306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Food contamination - flies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473201"/>
            <a:ext cx="8229600" cy="4311650"/>
          </a:xfrm>
          <a:noFill/>
        </p:spPr>
        <p:txBody>
          <a:bodyPr>
            <a:normAutofit/>
          </a:bodyPr>
          <a:lstStyle/>
          <a:p>
            <a:pPr fontAlgn="base"/>
            <a:r>
              <a:rPr lang="en-GB" sz="2400"/>
              <a:t>Though hand contamination is most effective, mechanical transfer by flies is also possible</a:t>
            </a:r>
          </a:p>
          <a:p>
            <a:pPr fontAlgn="base"/>
            <a:r>
              <a:rPr lang="en-GB" sz="2400"/>
              <a:t>Usually occurs where food is not refrigerated, and is left uncovered when standing</a:t>
            </a:r>
          </a:p>
          <a:p>
            <a:pPr fontAlgn="base"/>
            <a:r>
              <a:rPr lang="en-GB" sz="2400"/>
              <a:t>The type of food, food temperature and ambient temperature determine how rapidly cholera multiply</a:t>
            </a:r>
          </a:p>
          <a:p>
            <a:pPr fontAlgn="base"/>
            <a:r>
              <a:rPr lang="en-GB" sz="2400"/>
              <a:t>Refrigeration reduces growth but will not kill it</a:t>
            </a:r>
          </a:p>
          <a:p>
            <a:pPr fontAlgn="base"/>
            <a:r>
              <a:rPr lang="en-GB" sz="2400"/>
              <a:t>But remember, hands have a larger surface area and potential for volume of faecal matter than do flies</a:t>
            </a:r>
          </a:p>
        </p:txBody>
      </p:sp>
      <p:pic>
        <p:nvPicPr>
          <p:cNvPr id="3074" name="Picture 2" descr="A picture containing drawing&#10;&#10;Description automatically generated">
            <a:extLst>
              <a:ext uri="{FF2B5EF4-FFF2-40B4-BE49-F238E27FC236}">
                <a16:creationId xmlns:a16="http://schemas.microsoft.com/office/drawing/2014/main" id="{E81B7597-3655-41CC-8ABE-4733C7C0FB3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12360" y="436563"/>
            <a:ext cx="628650" cy="981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140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solidFill>
                  <a:srgbClr val="00B0F0"/>
                </a:solidFill>
              </a:rPr>
              <a:t>Discuss: assessment in special high-risk groups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473201"/>
            <a:ext cx="8138160" cy="4863989"/>
          </a:xfrm>
          <a:noFill/>
        </p:spPr>
        <p:txBody>
          <a:bodyPr>
            <a:normAutofit/>
          </a:bodyPr>
          <a:lstStyle/>
          <a:p>
            <a:pPr fontAlgn="base"/>
            <a:r>
              <a:rPr lang="en-GB" sz="2400">
                <a:solidFill>
                  <a:srgbClr val="00B0F0"/>
                </a:solidFill>
              </a:rPr>
              <a:t>In your context, what groups might be at higher risk? Think about their shared spaces:</a:t>
            </a:r>
          </a:p>
          <a:p>
            <a:pPr marL="457200" indent="-457200" fontAlgn="base">
              <a:buFont typeface="+mj-lt"/>
              <a:buAutoNum type="arabicPeriod"/>
            </a:pPr>
            <a:r>
              <a:rPr lang="en-GB" sz="2400">
                <a:solidFill>
                  <a:srgbClr val="00B0F0"/>
                </a:solidFill>
              </a:rPr>
              <a:t>What groups are at higher risk and why?</a:t>
            </a:r>
          </a:p>
          <a:p>
            <a:pPr marL="457200" indent="-457200" fontAlgn="base">
              <a:buFont typeface="+mj-lt"/>
              <a:buAutoNum type="arabicPeriod"/>
            </a:pPr>
            <a:r>
              <a:rPr lang="en-GB" sz="2400">
                <a:solidFill>
                  <a:srgbClr val="00B0F0"/>
                </a:solidFill>
              </a:rPr>
              <a:t>Will the observations of risk shown here apply to these groups?</a:t>
            </a:r>
          </a:p>
          <a:p>
            <a:pPr marL="457200" indent="-457200" fontAlgn="base">
              <a:buFont typeface="+mj-lt"/>
              <a:buAutoNum type="arabicPeriod"/>
            </a:pPr>
            <a:r>
              <a:rPr lang="en-GB" sz="2400">
                <a:solidFill>
                  <a:srgbClr val="00B0F0"/>
                </a:solidFill>
              </a:rPr>
              <a:t>Will you have to                                               conduct an parts of                                             assessment differently?                                                    Why?</a:t>
            </a:r>
          </a:p>
        </p:txBody>
      </p:sp>
      <p:pic>
        <p:nvPicPr>
          <p:cNvPr id="4" name="Picture 3">
            <a:extLst>
              <a:ext uri="{FF2B5EF4-FFF2-40B4-BE49-F238E27FC236}">
                <a16:creationId xmlns:a16="http://schemas.microsoft.com/office/drawing/2014/main" id="{64176C6D-FAA4-4231-B674-DF4D49E9B75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30308" y="3429000"/>
            <a:ext cx="4356492" cy="2908190"/>
          </a:xfrm>
          <a:prstGeom prst="rect">
            <a:avLst/>
          </a:prstGeom>
        </p:spPr>
      </p:pic>
    </p:spTree>
    <p:extLst>
      <p:ext uri="{BB962C8B-B14F-4D97-AF65-F5344CB8AC3E}">
        <p14:creationId xmlns:p14="http://schemas.microsoft.com/office/powerpoint/2010/main" val="275769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212C114-BB93-A4A3-4CAC-49D8F57B9E8E}"/>
              </a:ext>
            </a:extLst>
          </p:cNvPr>
          <p:cNvGrpSpPr/>
          <p:nvPr/>
        </p:nvGrpSpPr>
        <p:grpSpPr>
          <a:xfrm>
            <a:off x="1139672" y="652154"/>
            <a:ext cx="7547127" cy="5931911"/>
            <a:chOff x="630342" y="209055"/>
            <a:chExt cx="7883315" cy="6340475"/>
          </a:xfrm>
        </p:grpSpPr>
        <p:grpSp>
          <p:nvGrpSpPr>
            <p:cNvPr id="3" name="Group 2">
              <a:extLst>
                <a:ext uri="{FF2B5EF4-FFF2-40B4-BE49-F238E27FC236}">
                  <a16:creationId xmlns:a16="http://schemas.microsoft.com/office/drawing/2014/main" id="{4BF2D0CC-B88B-A93E-4933-59528B749B1E}"/>
                </a:ext>
              </a:extLst>
            </p:cNvPr>
            <p:cNvGrpSpPr/>
            <p:nvPr/>
          </p:nvGrpSpPr>
          <p:grpSpPr>
            <a:xfrm>
              <a:off x="630342" y="209055"/>
              <a:ext cx="7883315" cy="6340475"/>
              <a:chOff x="630342" y="209055"/>
              <a:chExt cx="7883315" cy="6340475"/>
            </a:xfrm>
          </p:grpSpPr>
          <p:grpSp>
            <p:nvGrpSpPr>
              <p:cNvPr id="5" name="Google Shape;189;p10">
                <a:extLst>
                  <a:ext uri="{FF2B5EF4-FFF2-40B4-BE49-F238E27FC236}">
                    <a16:creationId xmlns:a16="http://schemas.microsoft.com/office/drawing/2014/main" id="{C28D2530-7196-6BCC-6574-CAC1539E3BDD}"/>
                  </a:ext>
                </a:extLst>
              </p:cNvPr>
              <p:cNvGrpSpPr/>
              <p:nvPr/>
            </p:nvGrpSpPr>
            <p:grpSpPr>
              <a:xfrm>
                <a:off x="630342" y="209055"/>
                <a:ext cx="7883315" cy="6340475"/>
                <a:chOff x="1623" y="235"/>
                <a:chExt cx="13116" cy="11738"/>
              </a:xfrm>
            </p:grpSpPr>
            <p:pic>
              <p:nvPicPr>
                <p:cNvPr id="7" name="Google Shape;190;p10" descr="Diagram, schematic  Description automatically generated">
                  <a:extLst>
                    <a:ext uri="{FF2B5EF4-FFF2-40B4-BE49-F238E27FC236}">
                      <a16:creationId xmlns:a16="http://schemas.microsoft.com/office/drawing/2014/main" id="{9DD9C5EE-97C9-2798-5067-5A08E49ECEF0}"/>
                    </a:ext>
                  </a:extLst>
                </p:cNvPr>
                <p:cNvPicPr preferRelativeResize="0"/>
                <p:nvPr/>
              </p:nvPicPr>
              <p:blipFill rotWithShape="1">
                <a:blip r:embed="rId3">
                  <a:alphaModFix/>
                </a:blip>
                <a:srcRect/>
                <a:stretch/>
              </p:blipFill>
              <p:spPr>
                <a:xfrm>
                  <a:off x="1623" y="235"/>
                  <a:ext cx="13116" cy="11738"/>
                </a:xfrm>
                <a:prstGeom prst="rect">
                  <a:avLst/>
                </a:prstGeom>
                <a:noFill/>
                <a:ln>
                  <a:noFill/>
                </a:ln>
              </p:spPr>
            </p:pic>
            <p:sp>
              <p:nvSpPr>
                <p:cNvPr id="8" name="Google Shape;191;p10">
                  <a:extLst>
                    <a:ext uri="{FF2B5EF4-FFF2-40B4-BE49-F238E27FC236}">
                      <a16:creationId xmlns:a16="http://schemas.microsoft.com/office/drawing/2014/main" id="{D42073F0-9BC6-D055-E7F4-58CD6D35F2FF}"/>
                    </a:ext>
                  </a:extLst>
                </p:cNvPr>
                <p:cNvSpPr/>
                <p:nvPr/>
              </p:nvSpPr>
              <p:spPr>
                <a:xfrm>
                  <a:off x="3438" y="4876"/>
                  <a:ext cx="673" cy="512"/>
                </a:xfrm>
                <a:custGeom>
                  <a:avLst/>
                  <a:gdLst/>
                  <a:ahLst/>
                  <a:cxnLst/>
                  <a:rect l="l" t="t" r="r" b="b"/>
                  <a:pathLst>
                    <a:path w="673" h="512" extrusionOk="0">
                      <a:moveTo>
                        <a:pt x="417" y="0"/>
                      </a:moveTo>
                      <a:lnTo>
                        <a:pt x="417" y="128"/>
                      </a:lnTo>
                      <a:lnTo>
                        <a:pt x="0" y="128"/>
                      </a:lnTo>
                      <a:lnTo>
                        <a:pt x="0" y="384"/>
                      </a:lnTo>
                      <a:lnTo>
                        <a:pt x="417" y="384"/>
                      </a:lnTo>
                      <a:lnTo>
                        <a:pt x="417" y="512"/>
                      </a:lnTo>
                      <a:lnTo>
                        <a:pt x="673" y="256"/>
                      </a:lnTo>
                      <a:lnTo>
                        <a:pt x="417"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Google Shape;192;p10">
                  <a:extLst>
                    <a:ext uri="{FF2B5EF4-FFF2-40B4-BE49-F238E27FC236}">
                      <a16:creationId xmlns:a16="http://schemas.microsoft.com/office/drawing/2014/main" id="{7E4BBAF3-9A18-CAD5-615A-996651C863F7}"/>
                    </a:ext>
                  </a:extLst>
                </p:cNvPr>
                <p:cNvSpPr/>
                <p:nvPr/>
              </p:nvSpPr>
              <p:spPr>
                <a:xfrm>
                  <a:off x="3438" y="4876"/>
                  <a:ext cx="673" cy="512"/>
                </a:xfrm>
                <a:custGeom>
                  <a:avLst/>
                  <a:gdLst/>
                  <a:ahLst/>
                  <a:cxnLst/>
                  <a:rect l="l" t="t" r="r" b="b"/>
                  <a:pathLst>
                    <a:path w="673" h="512" extrusionOk="0">
                      <a:moveTo>
                        <a:pt x="0" y="128"/>
                      </a:moveTo>
                      <a:lnTo>
                        <a:pt x="417" y="128"/>
                      </a:lnTo>
                      <a:lnTo>
                        <a:pt x="417" y="0"/>
                      </a:lnTo>
                      <a:lnTo>
                        <a:pt x="673" y="256"/>
                      </a:lnTo>
                      <a:lnTo>
                        <a:pt x="417" y="512"/>
                      </a:lnTo>
                      <a:lnTo>
                        <a:pt x="417"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193;p10">
                  <a:extLst>
                    <a:ext uri="{FF2B5EF4-FFF2-40B4-BE49-F238E27FC236}">
                      <a16:creationId xmlns:a16="http://schemas.microsoft.com/office/drawing/2014/main" id="{9DB2F334-8F91-B40B-181F-06D5AAC71DBD}"/>
                    </a:ext>
                  </a:extLst>
                </p:cNvPr>
                <p:cNvSpPr/>
                <p:nvPr/>
              </p:nvSpPr>
              <p:spPr>
                <a:xfrm>
                  <a:off x="5421" y="4304"/>
                  <a:ext cx="648" cy="593"/>
                </a:xfrm>
                <a:custGeom>
                  <a:avLst/>
                  <a:gdLst/>
                  <a:ahLst/>
                  <a:cxnLst/>
                  <a:rect l="l" t="t" r="r" b="b"/>
                  <a:pathLst>
                    <a:path w="648" h="593" extrusionOk="0">
                      <a:moveTo>
                        <a:pt x="288" y="0"/>
                      </a:moveTo>
                      <a:lnTo>
                        <a:pt x="367" y="101"/>
                      </a:lnTo>
                      <a:lnTo>
                        <a:pt x="0" y="392"/>
                      </a:lnTo>
                      <a:lnTo>
                        <a:pt x="159" y="593"/>
                      </a:lnTo>
                      <a:lnTo>
                        <a:pt x="527" y="301"/>
                      </a:lnTo>
                      <a:lnTo>
                        <a:pt x="606" y="401"/>
                      </a:lnTo>
                      <a:lnTo>
                        <a:pt x="647" y="41"/>
                      </a:lnTo>
                      <a:lnTo>
                        <a:pt x="288"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194;p10">
                  <a:extLst>
                    <a:ext uri="{FF2B5EF4-FFF2-40B4-BE49-F238E27FC236}">
                      <a16:creationId xmlns:a16="http://schemas.microsoft.com/office/drawing/2014/main" id="{A769435A-A174-2850-0FBC-12374B9773E9}"/>
                    </a:ext>
                  </a:extLst>
                </p:cNvPr>
                <p:cNvSpPr/>
                <p:nvPr/>
              </p:nvSpPr>
              <p:spPr>
                <a:xfrm>
                  <a:off x="5421" y="4304"/>
                  <a:ext cx="648" cy="593"/>
                </a:xfrm>
                <a:custGeom>
                  <a:avLst/>
                  <a:gdLst/>
                  <a:ahLst/>
                  <a:cxnLst/>
                  <a:rect l="l" t="t" r="r" b="b"/>
                  <a:pathLst>
                    <a:path w="648" h="593" extrusionOk="0">
                      <a:moveTo>
                        <a:pt x="0" y="392"/>
                      </a:moveTo>
                      <a:lnTo>
                        <a:pt x="367" y="101"/>
                      </a:lnTo>
                      <a:lnTo>
                        <a:pt x="288" y="0"/>
                      </a:lnTo>
                      <a:lnTo>
                        <a:pt x="647" y="41"/>
                      </a:lnTo>
                      <a:lnTo>
                        <a:pt x="606" y="401"/>
                      </a:lnTo>
                      <a:lnTo>
                        <a:pt x="527" y="301"/>
                      </a:lnTo>
                      <a:lnTo>
                        <a:pt x="159" y="593"/>
                      </a:lnTo>
                      <a:lnTo>
                        <a:pt x="0" y="392"/>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195;p10">
                  <a:extLst>
                    <a:ext uri="{FF2B5EF4-FFF2-40B4-BE49-F238E27FC236}">
                      <a16:creationId xmlns:a16="http://schemas.microsoft.com/office/drawing/2014/main" id="{FBC59891-F269-79CB-05FE-6C794532B9F1}"/>
                    </a:ext>
                  </a:extLst>
                </p:cNvPr>
                <p:cNvSpPr/>
                <p:nvPr/>
              </p:nvSpPr>
              <p:spPr>
                <a:xfrm>
                  <a:off x="5537" y="5938"/>
                  <a:ext cx="618" cy="553"/>
                </a:xfrm>
                <a:custGeom>
                  <a:avLst/>
                  <a:gdLst/>
                  <a:ahLst/>
                  <a:cxnLst/>
                  <a:rect l="l" t="t" r="r" b="b"/>
                  <a:pathLst>
                    <a:path w="618" h="553" extrusionOk="0">
                      <a:moveTo>
                        <a:pt x="149" y="0"/>
                      </a:moveTo>
                      <a:lnTo>
                        <a:pt x="0" y="208"/>
                      </a:lnTo>
                      <a:lnTo>
                        <a:pt x="336" y="449"/>
                      </a:lnTo>
                      <a:lnTo>
                        <a:pt x="261" y="553"/>
                      </a:lnTo>
                      <a:lnTo>
                        <a:pt x="618" y="494"/>
                      </a:lnTo>
                      <a:lnTo>
                        <a:pt x="560" y="137"/>
                      </a:lnTo>
                      <a:lnTo>
                        <a:pt x="485" y="241"/>
                      </a:lnTo>
                      <a:lnTo>
                        <a:pt x="14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196;p10">
                  <a:extLst>
                    <a:ext uri="{FF2B5EF4-FFF2-40B4-BE49-F238E27FC236}">
                      <a16:creationId xmlns:a16="http://schemas.microsoft.com/office/drawing/2014/main" id="{7AC06EB0-62AC-D29F-3A5B-6CB56EE777B9}"/>
                    </a:ext>
                  </a:extLst>
                </p:cNvPr>
                <p:cNvSpPr/>
                <p:nvPr/>
              </p:nvSpPr>
              <p:spPr>
                <a:xfrm>
                  <a:off x="5537" y="5938"/>
                  <a:ext cx="618" cy="553"/>
                </a:xfrm>
                <a:custGeom>
                  <a:avLst/>
                  <a:gdLst/>
                  <a:ahLst/>
                  <a:cxnLst/>
                  <a:rect l="l" t="t" r="r" b="b"/>
                  <a:pathLst>
                    <a:path w="618" h="553" extrusionOk="0">
                      <a:moveTo>
                        <a:pt x="149" y="0"/>
                      </a:moveTo>
                      <a:lnTo>
                        <a:pt x="485" y="241"/>
                      </a:lnTo>
                      <a:lnTo>
                        <a:pt x="560" y="137"/>
                      </a:lnTo>
                      <a:lnTo>
                        <a:pt x="618" y="494"/>
                      </a:lnTo>
                      <a:lnTo>
                        <a:pt x="261" y="553"/>
                      </a:lnTo>
                      <a:lnTo>
                        <a:pt x="336" y="449"/>
                      </a:lnTo>
                      <a:lnTo>
                        <a:pt x="0" y="208"/>
                      </a:lnTo>
                      <a:lnTo>
                        <a:pt x="149" y="0"/>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197;p10">
                  <a:extLst>
                    <a:ext uri="{FF2B5EF4-FFF2-40B4-BE49-F238E27FC236}">
                      <a16:creationId xmlns:a16="http://schemas.microsoft.com/office/drawing/2014/main" id="{A5B6E1D9-3D22-2695-095A-45649350A1E6}"/>
                    </a:ext>
                  </a:extLst>
                </p:cNvPr>
                <p:cNvSpPr/>
                <p:nvPr/>
              </p:nvSpPr>
              <p:spPr>
                <a:xfrm>
                  <a:off x="9091" y="8226"/>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198;p10">
                  <a:extLst>
                    <a:ext uri="{FF2B5EF4-FFF2-40B4-BE49-F238E27FC236}">
                      <a16:creationId xmlns:a16="http://schemas.microsoft.com/office/drawing/2014/main" id="{15A714BB-DD2C-9ED2-68B0-4C4B4461A034}"/>
                    </a:ext>
                  </a:extLst>
                </p:cNvPr>
                <p:cNvSpPr/>
                <p:nvPr/>
              </p:nvSpPr>
              <p:spPr>
                <a:xfrm>
                  <a:off x="9091" y="8226"/>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199;p10">
                  <a:extLst>
                    <a:ext uri="{FF2B5EF4-FFF2-40B4-BE49-F238E27FC236}">
                      <a16:creationId xmlns:a16="http://schemas.microsoft.com/office/drawing/2014/main" id="{B699061E-AA88-C88C-33DD-85F17E99F52B}"/>
                    </a:ext>
                  </a:extLst>
                </p:cNvPr>
                <p:cNvSpPr/>
                <p:nvPr/>
              </p:nvSpPr>
              <p:spPr>
                <a:xfrm>
                  <a:off x="11390" y="8212"/>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200;p10">
                  <a:extLst>
                    <a:ext uri="{FF2B5EF4-FFF2-40B4-BE49-F238E27FC236}">
                      <a16:creationId xmlns:a16="http://schemas.microsoft.com/office/drawing/2014/main" id="{58709D9B-8D83-CA0A-3106-70AC2CBC0F02}"/>
                    </a:ext>
                  </a:extLst>
                </p:cNvPr>
                <p:cNvSpPr/>
                <p:nvPr/>
              </p:nvSpPr>
              <p:spPr>
                <a:xfrm>
                  <a:off x="11390" y="8212"/>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201;p10">
                  <a:extLst>
                    <a:ext uri="{FF2B5EF4-FFF2-40B4-BE49-F238E27FC236}">
                      <a16:creationId xmlns:a16="http://schemas.microsoft.com/office/drawing/2014/main" id="{A1340B63-F21D-DE73-41E3-F5D4D7DB8953}"/>
                    </a:ext>
                  </a:extLst>
                </p:cNvPr>
                <p:cNvSpPr/>
                <p:nvPr/>
              </p:nvSpPr>
              <p:spPr>
                <a:xfrm>
                  <a:off x="11426" y="170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202;p10">
                  <a:extLst>
                    <a:ext uri="{FF2B5EF4-FFF2-40B4-BE49-F238E27FC236}">
                      <a16:creationId xmlns:a16="http://schemas.microsoft.com/office/drawing/2014/main" id="{4B00B09E-5D8A-9B74-7234-CF34F7539CAE}"/>
                    </a:ext>
                  </a:extLst>
                </p:cNvPr>
                <p:cNvSpPr/>
                <p:nvPr/>
              </p:nvSpPr>
              <p:spPr>
                <a:xfrm>
                  <a:off x="11426" y="170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203;p10">
                  <a:extLst>
                    <a:ext uri="{FF2B5EF4-FFF2-40B4-BE49-F238E27FC236}">
                      <a16:creationId xmlns:a16="http://schemas.microsoft.com/office/drawing/2014/main" id="{3BBBEB0E-72E7-F3B6-D76C-50C71E1F5024}"/>
                    </a:ext>
                  </a:extLst>
                </p:cNvPr>
                <p:cNvSpPr/>
                <p:nvPr/>
              </p:nvSpPr>
              <p:spPr>
                <a:xfrm>
                  <a:off x="8694" y="171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204;p10">
                  <a:extLst>
                    <a:ext uri="{FF2B5EF4-FFF2-40B4-BE49-F238E27FC236}">
                      <a16:creationId xmlns:a16="http://schemas.microsoft.com/office/drawing/2014/main" id="{9B84EF89-0F4B-4F63-ED3E-B7C2EB868208}"/>
                    </a:ext>
                  </a:extLst>
                </p:cNvPr>
                <p:cNvSpPr/>
                <p:nvPr/>
              </p:nvSpPr>
              <p:spPr>
                <a:xfrm>
                  <a:off x="8694" y="171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 name="Rectangle 5">
                <a:extLst>
                  <a:ext uri="{FF2B5EF4-FFF2-40B4-BE49-F238E27FC236}">
                    <a16:creationId xmlns:a16="http://schemas.microsoft.com/office/drawing/2014/main" id="{D8BF3955-4717-4C31-0DBF-8746B1F00B06}"/>
                  </a:ext>
                </a:extLst>
              </p:cNvPr>
              <p:cNvSpPr/>
              <p:nvPr/>
            </p:nvSpPr>
            <p:spPr>
              <a:xfrm>
                <a:off x="2307290" y="3051181"/>
                <a:ext cx="297561" cy="135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 name="TextBox 3">
              <a:extLst>
                <a:ext uri="{FF2B5EF4-FFF2-40B4-BE49-F238E27FC236}">
                  <a16:creationId xmlns:a16="http://schemas.microsoft.com/office/drawing/2014/main" id="{B9EC6CF1-8AA1-CAE1-6A8F-99893F2F8449}"/>
                </a:ext>
              </a:extLst>
            </p:cNvPr>
            <p:cNvSpPr txBox="1"/>
            <p:nvPr/>
          </p:nvSpPr>
          <p:spPr>
            <a:xfrm>
              <a:off x="2218501" y="3007793"/>
              <a:ext cx="694611" cy="228397"/>
            </a:xfrm>
            <a:prstGeom prst="rect">
              <a:avLst/>
            </a:prstGeom>
            <a:noFill/>
          </p:spPr>
          <p:txBody>
            <a:bodyPr wrap="square" rtlCol="0">
              <a:spAutoFit/>
            </a:bodyPr>
            <a:lstStyle/>
            <a:p>
              <a:r>
                <a:rPr lang="es-ES_tradnl" sz="700" b="1" dirty="0"/>
                <a:t>BORT</a:t>
              </a:r>
            </a:p>
          </p:txBody>
        </p:sp>
      </p:grpSp>
      <p:sp>
        <p:nvSpPr>
          <p:cNvPr id="25" name="Text Box 14">
            <a:extLst>
              <a:ext uri="{FF2B5EF4-FFF2-40B4-BE49-F238E27FC236}">
                <a16:creationId xmlns:a16="http://schemas.microsoft.com/office/drawing/2014/main" id="{00638ED9-7201-4CF8-99D2-B1B9DE06E9C7}"/>
              </a:ext>
            </a:extLst>
          </p:cNvPr>
          <p:cNvSpPr txBox="1"/>
          <p:nvPr/>
        </p:nvSpPr>
        <p:spPr>
          <a:xfrm>
            <a:off x="457200" y="273935"/>
            <a:ext cx="2572777"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activity flowchart </a:t>
            </a: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712810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4">
            <a:extLst>
              <a:ext uri="{FF2B5EF4-FFF2-40B4-BE49-F238E27FC236}">
                <a16:creationId xmlns:a16="http://schemas.microsoft.com/office/drawing/2014/main" id="{00638ED9-7201-4CF8-99D2-B1B9DE06E9C7}"/>
              </a:ext>
            </a:extLst>
          </p:cNvPr>
          <p:cNvSpPr txBox="1"/>
          <p:nvPr/>
        </p:nvSpPr>
        <p:spPr>
          <a:xfrm>
            <a:off x="457200" y="273935"/>
            <a:ext cx="2793273"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activity flowchart</a:t>
            </a:r>
          </a:p>
          <a:p>
            <a:pPr>
              <a:lnSpc>
                <a:spcPct val="107000"/>
              </a:lnSpc>
              <a:spcAft>
                <a:spcPts val="800"/>
              </a:spcAft>
            </a:pPr>
            <a:r>
              <a:rPr lang="en-GB" sz="2200" dirty="0">
                <a:solidFill>
                  <a:srgbClr val="FF0000"/>
                </a:solidFill>
                <a:latin typeface="Calibri" panose="020F0502020204030204" pitchFamily="34" charset="0"/>
                <a:ea typeface="DengXian" panose="02010600030101010101" pitchFamily="2" charset="-122"/>
                <a:cs typeface="Arial" panose="020B0604020202020204" pitchFamily="34" charset="0"/>
              </a:rPr>
              <a:t>Rapidly assessing risk</a:t>
            </a:r>
            <a:endParaRPr lang="en-GB" sz="1100" dirty="0">
              <a:solidFill>
                <a:srgbClr val="FF0000"/>
              </a:solidFill>
              <a:effectLst/>
              <a:latin typeface="Calibri" panose="020F0502020204030204" pitchFamily="34" charset="0"/>
              <a:ea typeface="DengXian" panose="02010600030101010101" pitchFamily="2" charset="-122"/>
              <a:cs typeface="Arial" panose="020B0604020202020204" pitchFamily="34" charset="0"/>
            </a:endParaRPr>
          </a:p>
        </p:txBody>
      </p:sp>
      <p:pic>
        <p:nvPicPr>
          <p:cNvPr id="6" name="Picture 5">
            <a:extLst>
              <a:ext uri="{FF2B5EF4-FFF2-40B4-BE49-F238E27FC236}">
                <a16:creationId xmlns:a16="http://schemas.microsoft.com/office/drawing/2014/main" id="{D10A98D7-C4FD-42A7-AB57-31C0F8853BF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50473" y="361584"/>
            <a:ext cx="5165006" cy="5609325"/>
          </a:xfrm>
          <a:prstGeom prst="rect">
            <a:avLst/>
          </a:prstGeom>
        </p:spPr>
      </p:pic>
      <p:sp>
        <p:nvSpPr>
          <p:cNvPr id="9" name="Text Box 14">
            <a:extLst>
              <a:ext uri="{FF2B5EF4-FFF2-40B4-BE49-F238E27FC236}">
                <a16:creationId xmlns:a16="http://schemas.microsoft.com/office/drawing/2014/main" id="{F2239114-D4BF-4B25-B254-231048D44FCD}"/>
              </a:ext>
            </a:extLst>
          </p:cNvPr>
          <p:cNvSpPr txBox="1"/>
          <p:nvPr/>
        </p:nvSpPr>
        <p:spPr>
          <a:xfrm>
            <a:off x="394292" y="3239396"/>
            <a:ext cx="2087651" cy="37920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a:effectLst/>
                <a:latin typeface="Calibri" panose="020F0502020204030204" pitchFamily="34" charset="0"/>
                <a:ea typeface="DengXian" panose="02010600030101010101" pitchFamily="2" charset="-122"/>
                <a:cs typeface="Arial" panose="020B0604020202020204" pitchFamily="34" charset="0"/>
              </a:rPr>
              <a:t>Shared spaces</a:t>
            </a:r>
          </a:p>
          <a:p>
            <a:pPr>
              <a:lnSpc>
                <a:spcPct val="107000"/>
              </a:lnSpc>
              <a:spcAft>
                <a:spcPts val="800"/>
              </a:spcAft>
            </a:pPr>
            <a:endParaRPr lang="en-GB" sz="1100">
              <a:effectLst/>
              <a:latin typeface="Calibri" panose="020F0502020204030204" pitchFamily="34" charset="0"/>
              <a:ea typeface="DengXian" panose="02010600030101010101" pitchFamily="2" charset="-122"/>
              <a:cs typeface="Arial" panose="020B0604020202020204" pitchFamily="34" charset="0"/>
            </a:endParaRPr>
          </a:p>
        </p:txBody>
      </p:sp>
      <p:grpSp>
        <p:nvGrpSpPr>
          <p:cNvPr id="11" name="Group 10">
            <a:extLst>
              <a:ext uri="{FF2B5EF4-FFF2-40B4-BE49-F238E27FC236}">
                <a16:creationId xmlns:a16="http://schemas.microsoft.com/office/drawing/2014/main" id="{9378230F-B9F0-4AAC-9FE4-A49CC818B1C3}"/>
              </a:ext>
            </a:extLst>
          </p:cNvPr>
          <p:cNvGrpSpPr/>
          <p:nvPr/>
        </p:nvGrpSpPr>
        <p:grpSpPr>
          <a:xfrm>
            <a:off x="2166440" y="4415789"/>
            <a:ext cx="1511732" cy="982626"/>
            <a:chOff x="1714019" y="3471572"/>
            <a:chExt cx="1511732" cy="982626"/>
          </a:xfrm>
        </p:grpSpPr>
        <p:sp>
          <p:nvSpPr>
            <p:cNvPr id="12" name="Rectangle: Rounded Corners 11">
              <a:extLst>
                <a:ext uri="{FF2B5EF4-FFF2-40B4-BE49-F238E27FC236}">
                  <a16:creationId xmlns:a16="http://schemas.microsoft.com/office/drawing/2014/main" id="{19B2E176-66CE-4910-86A0-590D3BC34711}"/>
                </a:ext>
              </a:extLst>
            </p:cNvPr>
            <p:cNvSpPr/>
            <p:nvPr/>
          </p:nvSpPr>
          <p:spPr>
            <a:xfrm>
              <a:off x="1714019" y="3471572"/>
              <a:ext cx="1511732" cy="982626"/>
            </a:xfrm>
            <a:prstGeom prst="roundRect">
              <a:avLst/>
            </a:prstGeom>
            <a:solidFill>
              <a:srgbClr val="F0E22E">
                <a:alpha val="57647"/>
              </a:srgbClr>
            </a:solidFill>
          </p:spPr>
          <p:style>
            <a:lnRef idx="2">
              <a:schemeClr val="lt1">
                <a:hueOff val="0"/>
                <a:satOff val="0"/>
                <a:lumOff val="0"/>
                <a:alphaOff val="0"/>
              </a:schemeClr>
            </a:lnRef>
            <a:fillRef idx="1">
              <a:scrgbClr r="0" g="0" b="0"/>
            </a:fillRef>
            <a:effectRef idx="0">
              <a:schemeClr val="accent2">
                <a:alpha val="90000"/>
                <a:hueOff val="0"/>
                <a:satOff val="0"/>
                <a:lumOff val="0"/>
                <a:alphaOff val="-32000"/>
              </a:schemeClr>
            </a:effectRef>
            <a:fontRef idx="minor">
              <a:schemeClr val="lt1"/>
            </a:fontRef>
          </p:style>
        </p:sp>
        <p:sp>
          <p:nvSpPr>
            <p:cNvPr id="13" name="Rectangle: Rounded Corners 6">
              <a:extLst>
                <a:ext uri="{FF2B5EF4-FFF2-40B4-BE49-F238E27FC236}">
                  <a16:creationId xmlns:a16="http://schemas.microsoft.com/office/drawing/2014/main" id="{4AC3AA97-79AB-4B23-84F7-F6D56094EA42}"/>
                </a:ext>
              </a:extLst>
            </p:cNvPr>
            <p:cNvSpPr txBox="1"/>
            <p:nvPr/>
          </p:nvSpPr>
          <p:spPr>
            <a:xfrm>
              <a:off x="1761987" y="3519540"/>
              <a:ext cx="1415796" cy="886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5 Community shared spaces (incl. high risk groups)</a:t>
              </a:r>
            </a:p>
          </p:txBody>
        </p:sp>
      </p:grpSp>
    </p:spTree>
    <p:extLst>
      <p:ext uri="{BB962C8B-B14F-4D97-AF65-F5344CB8AC3E}">
        <p14:creationId xmlns:p14="http://schemas.microsoft.com/office/powerpoint/2010/main" val="3417669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3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A800D-D2B1-46A3-B1FC-67B5FF1C968B}"/>
              </a:ext>
            </a:extLst>
          </p:cNvPr>
          <p:cNvSpPr>
            <a:spLocks noGrp="1"/>
          </p:cNvSpPr>
          <p:nvPr>
            <p:ph type="title"/>
          </p:nvPr>
        </p:nvSpPr>
        <p:spPr/>
        <p:txBody>
          <a:bodyPr/>
          <a:lstStyle/>
          <a:p>
            <a:r>
              <a:rPr lang="en-GB"/>
              <a:t>Practical:</a:t>
            </a:r>
            <a:br>
              <a:rPr lang="en-GB"/>
            </a:br>
            <a:r>
              <a:rPr lang="en-GB"/>
              <a:t>RAPID ASSESSMENT</a:t>
            </a:r>
          </a:p>
        </p:txBody>
      </p:sp>
      <p:sp>
        <p:nvSpPr>
          <p:cNvPr id="3" name="Text Placeholder 2">
            <a:extLst>
              <a:ext uri="{FF2B5EF4-FFF2-40B4-BE49-F238E27FC236}">
                <a16:creationId xmlns:a16="http://schemas.microsoft.com/office/drawing/2014/main" id="{0B5B2079-03CC-41FF-9BAD-41B8AFBFB8DF}"/>
              </a:ext>
            </a:extLst>
          </p:cNvPr>
          <p:cNvSpPr>
            <a:spLocks noGrp="1"/>
          </p:cNvSpPr>
          <p:nvPr>
            <p:ph type="body" idx="1"/>
          </p:nvPr>
        </p:nvSpPr>
        <p:spPr/>
        <p:txBody>
          <a:bodyPr/>
          <a:lstStyle/>
          <a:p>
            <a:r>
              <a:rPr lang="en-GB"/>
              <a:t>Training Module 5</a:t>
            </a:r>
          </a:p>
        </p:txBody>
      </p:sp>
      <p:pic>
        <p:nvPicPr>
          <p:cNvPr id="6" name="Picture 5">
            <a:extLst>
              <a:ext uri="{FF2B5EF4-FFF2-40B4-BE49-F238E27FC236}">
                <a16:creationId xmlns:a16="http://schemas.microsoft.com/office/drawing/2014/main" id="{EF046F8F-E408-495E-B368-1DCD83BBD13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082747" y="2794337"/>
            <a:ext cx="2981740" cy="3956322"/>
          </a:xfrm>
          <a:prstGeom prst="rect">
            <a:avLst/>
          </a:prstGeom>
        </p:spPr>
      </p:pic>
      <p:pic>
        <p:nvPicPr>
          <p:cNvPr id="7" name="Picture 6">
            <a:extLst>
              <a:ext uri="{FF2B5EF4-FFF2-40B4-BE49-F238E27FC236}">
                <a16:creationId xmlns:a16="http://schemas.microsoft.com/office/drawing/2014/main" id="{8C19B1FF-239A-48F2-B333-216B569604F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61254" y="681415"/>
            <a:ext cx="3140765" cy="2363410"/>
          </a:xfrm>
          <a:prstGeom prst="rect">
            <a:avLst/>
          </a:prstGeom>
        </p:spPr>
      </p:pic>
    </p:spTree>
    <p:extLst>
      <p:ext uri="{BB962C8B-B14F-4D97-AF65-F5344CB8AC3E}">
        <p14:creationId xmlns:p14="http://schemas.microsoft.com/office/powerpoint/2010/main" val="112073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70CB1-DF5F-4775-8867-9F6C9E34F1F1}"/>
              </a:ext>
            </a:extLst>
          </p:cNvPr>
          <p:cNvSpPr>
            <a:spLocks noGrp="1"/>
          </p:cNvSpPr>
          <p:nvPr>
            <p:ph type="title"/>
          </p:nvPr>
        </p:nvSpPr>
        <p:spPr/>
        <p:txBody>
          <a:bodyPr/>
          <a:lstStyle/>
          <a:p>
            <a:r>
              <a:rPr lang="en-GB">
                <a:solidFill>
                  <a:srgbClr val="00B0F0"/>
                </a:solidFill>
              </a:rPr>
              <a:t>Practical assessment </a:t>
            </a:r>
          </a:p>
        </p:txBody>
      </p:sp>
      <p:sp>
        <p:nvSpPr>
          <p:cNvPr id="3" name="Content Placeholder 2">
            <a:extLst>
              <a:ext uri="{FF2B5EF4-FFF2-40B4-BE49-F238E27FC236}">
                <a16:creationId xmlns:a16="http://schemas.microsoft.com/office/drawing/2014/main" id="{DA501096-882A-437F-AEA1-7A451B0A4F78}"/>
              </a:ext>
            </a:extLst>
          </p:cNvPr>
          <p:cNvSpPr>
            <a:spLocks noGrp="1"/>
          </p:cNvSpPr>
          <p:nvPr>
            <p:ph idx="1"/>
          </p:nvPr>
        </p:nvSpPr>
        <p:spPr>
          <a:xfrm>
            <a:off x="457200" y="1342952"/>
            <a:ext cx="8229600" cy="4783212"/>
          </a:xfrm>
        </p:spPr>
        <p:txBody>
          <a:bodyPr vert="horz" lIns="91440" tIns="45720" rIns="91440" bIns="45720" rtlCol="0" anchor="t">
            <a:noAutofit/>
          </a:bodyPr>
          <a:lstStyle/>
          <a:p>
            <a:pPr marL="0" indent="0">
              <a:buNone/>
            </a:pPr>
            <a:r>
              <a:rPr lang="en-GB" sz="1800">
                <a:solidFill>
                  <a:srgbClr val="00B0F0"/>
                </a:solidFill>
                <a:latin typeface="Tahoma"/>
                <a:ea typeface="Tahoma"/>
                <a:cs typeface="Tahoma"/>
              </a:rPr>
              <a:t>Observe the training site cards placed around the space. Use the rapid assessment tool and ask questions of the community to determine - </a:t>
            </a:r>
          </a:p>
          <a:p>
            <a:pPr marL="0" indent="0">
              <a:buNone/>
            </a:pPr>
            <a:r>
              <a:rPr lang="en-GB" sz="1800" b="1">
                <a:solidFill>
                  <a:srgbClr val="FF0000"/>
                </a:solidFill>
                <a:latin typeface="Tahoma"/>
                <a:ea typeface="Tahoma"/>
                <a:cs typeface="Tahoma"/>
              </a:rPr>
              <a:t>1 RISKS</a:t>
            </a:r>
            <a:r>
              <a:rPr lang="en-GB" sz="1800">
                <a:solidFill>
                  <a:srgbClr val="FF0000"/>
                </a:solidFill>
                <a:latin typeface="Tahoma"/>
                <a:ea typeface="Tahoma"/>
                <a:cs typeface="Tahoma"/>
              </a:rPr>
              <a:t> </a:t>
            </a:r>
            <a:r>
              <a:rPr lang="en-GB" sz="1800" b="1">
                <a:solidFill>
                  <a:srgbClr val="FF0000"/>
                </a:solidFill>
                <a:latin typeface="Tahoma"/>
                <a:ea typeface="Tahoma"/>
                <a:cs typeface="Tahoma"/>
              </a:rPr>
              <a:t>(which of the cards represent the greatest risk and why)</a:t>
            </a:r>
          </a:p>
          <a:p>
            <a:pPr marL="0" indent="0">
              <a:buNone/>
            </a:pPr>
            <a:r>
              <a:rPr lang="en-GB" sz="1800" b="1">
                <a:solidFill>
                  <a:srgbClr val="FF0000"/>
                </a:solidFill>
                <a:latin typeface="Tahoma"/>
                <a:ea typeface="Tahoma"/>
                <a:cs typeface="Tahoma"/>
              </a:rPr>
              <a:t>2 FURTHER ASSESSMENT (WHAT AND WHERE): </a:t>
            </a:r>
          </a:p>
          <a:p>
            <a:r>
              <a:rPr lang="en-GB" sz="1800">
                <a:solidFill>
                  <a:srgbClr val="00B0F0"/>
                </a:solidFill>
                <a:latin typeface="Tahoma"/>
                <a:ea typeface="Tahoma"/>
                <a:cs typeface="Tahoma"/>
              </a:rPr>
              <a:t>Testing residual chlorine indicator test</a:t>
            </a:r>
          </a:p>
          <a:p>
            <a:r>
              <a:rPr lang="en-GB" sz="1800">
                <a:solidFill>
                  <a:srgbClr val="00B0F0"/>
                </a:solidFill>
                <a:latin typeface="Tahoma"/>
                <a:ea typeface="Tahoma"/>
                <a:cs typeface="Tahoma"/>
              </a:rPr>
              <a:t>Rapid test for faecal coliforms</a:t>
            </a:r>
            <a:endParaRPr lang="en-GB" sz="1800" b="1">
              <a:solidFill>
                <a:srgbClr val="00B0F0"/>
              </a:solidFill>
              <a:latin typeface="Tahoma"/>
              <a:ea typeface="Tahoma"/>
              <a:cs typeface="Tahoma"/>
            </a:endParaRPr>
          </a:p>
          <a:p>
            <a:pPr marL="0" indent="0">
              <a:buNone/>
            </a:pPr>
            <a:r>
              <a:rPr lang="en-GB" sz="1800" b="1">
                <a:solidFill>
                  <a:schemeClr val="bg1">
                    <a:lumMod val="85000"/>
                  </a:schemeClr>
                </a:solidFill>
                <a:latin typeface="Tahoma"/>
                <a:ea typeface="Tahoma"/>
                <a:cs typeface="Tahoma"/>
              </a:rPr>
              <a:t>3 INTERVENTIONS (WHAT WHERE)</a:t>
            </a:r>
            <a:r>
              <a:rPr lang="en-GB" sz="1800">
                <a:solidFill>
                  <a:schemeClr val="bg1">
                    <a:lumMod val="85000"/>
                  </a:schemeClr>
                </a:solidFill>
                <a:latin typeface="Tahoma"/>
                <a:ea typeface="Tahoma"/>
                <a:cs typeface="Tahoma"/>
              </a:rPr>
              <a:t>:</a:t>
            </a:r>
          </a:p>
          <a:p>
            <a:r>
              <a:rPr lang="en-GB" sz="1800">
                <a:solidFill>
                  <a:schemeClr val="bg1">
                    <a:lumMod val="85000"/>
                  </a:schemeClr>
                </a:solidFill>
                <a:latin typeface="Tahoma"/>
                <a:ea typeface="Tahoma"/>
                <a:cs typeface="Tahoma"/>
              </a:rPr>
              <a:t>Refilling and installing chlorinators (chlorine technical session later)</a:t>
            </a:r>
          </a:p>
          <a:p>
            <a:r>
              <a:rPr lang="en-GB" sz="1800">
                <a:solidFill>
                  <a:schemeClr val="bg1">
                    <a:lumMod val="85000"/>
                  </a:schemeClr>
                </a:solidFill>
                <a:latin typeface="Tahoma"/>
                <a:ea typeface="Tahoma"/>
                <a:cs typeface="Tahoma"/>
              </a:rPr>
              <a:t>Bulk water chlorination for trucked water</a:t>
            </a:r>
          </a:p>
          <a:p>
            <a:r>
              <a:rPr lang="en-GB" sz="1800">
                <a:solidFill>
                  <a:schemeClr val="bg1">
                    <a:lumMod val="85000"/>
                  </a:schemeClr>
                </a:solidFill>
                <a:latin typeface="Tahoma"/>
                <a:ea typeface="Tahoma"/>
                <a:cs typeface="Tahoma"/>
              </a:rPr>
              <a:t>Handwashing units</a:t>
            </a:r>
          </a:p>
          <a:p>
            <a:r>
              <a:rPr lang="en-GB" sz="1800">
                <a:solidFill>
                  <a:schemeClr val="bg1">
                    <a:lumMod val="85000"/>
                  </a:schemeClr>
                </a:solidFill>
                <a:latin typeface="Tahoma"/>
                <a:ea typeface="Tahoma"/>
                <a:cs typeface="Tahoma"/>
              </a:rPr>
              <a:t>Decommissioning latrine(s)</a:t>
            </a:r>
            <a:endParaRPr lang="en-GB" sz="1800" b="1">
              <a:solidFill>
                <a:schemeClr val="bg1">
                  <a:lumMod val="85000"/>
                </a:schemeClr>
              </a:solidFill>
              <a:latin typeface="Tahoma"/>
              <a:ea typeface="Tahoma"/>
              <a:cs typeface="Tahoma"/>
            </a:endParaRPr>
          </a:p>
          <a:p>
            <a:pPr marL="0" indent="0">
              <a:buNone/>
            </a:pPr>
            <a:r>
              <a:rPr lang="en-GB" sz="1800" b="1">
                <a:solidFill>
                  <a:schemeClr val="bg1">
                    <a:lumMod val="85000"/>
                  </a:schemeClr>
                </a:solidFill>
                <a:latin typeface="Tahoma"/>
                <a:ea typeface="Tahoma"/>
                <a:cs typeface="Tahoma"/>
              </a:rPr>
              <a:t>4 COMMUNICATION, MONITORING, SUSTAINED RESPONSE</a:t>
            </a:r>
            <a:r>
              <a:rPr lang="en-GB" sz="1800">
                <a:solidFill>
                  <a:schemeClr val="bg1">
                    <a:lumMod val="85000"/>
                  </a:schemeClr>
                </a:solidFill>
                <a:latin typeface="Tahoma"/>
                <a:ea typeface="Tahoma"/>
                <a:cs typeface="Tahoma"/>
              </a:rPr>
              <a:t>:</a:t>
            </a:r>
          </a:p>
          <a:p>
            <a:r>
              <a:rPr lang="en-GB" sz="1800">
                <a:solidFill>
                  <a:schemeClr val="bg1">
                    <a:lumMod val="85000"/>
                  </a:schemeClr>
                </a:solidFill>
                <a:latin typeface="Tahoma"/>
                <a:ea typeface="Tahoma"/>
                <a:cs typeface="Tahoma"/>
              </a:rPr>
              <a:t>Signs and instructions (including for food venues)</a:t>
            </a:r>
          </a:p>
          <a:p>
            <a:r>
              <a:rPr lang="en-GB" sz="1800">
                <a:solidFill>
                  <a:schemeClr val="bg1">
                    <a:lumMod val="85000"/>
                  </a:schemeClr>
                </a:solidFill>
                <a:latin typeface="Tahoma"/>
                <a:ea typeface="Tahoma"/>
                <a:cs typeface="Tahoma"/>
              </a:rPr>
              <a:t>What oversight and monitoring needs to be in place from beginning?</a:t>
            </a:r>
            <a:endParaRPr lang="en-GB" sz="1800">
              <a:solidFill>
                <a:schemeClr val="bg1">
                  <a:lumMod val="85000"/>
                </a:schemeClr>
              </a:solidFill>
            </a:endParaRPr>
          </a:p>
          <a:p>
            <a:r>
              <a:rPr lang="en-GB" sz="1800">
                <a:solidFill>
                  <a:schemeClr val="bg1">
                    <a:lumMod val="85000"/>
                  </a:schemeClr>
                </a:solidFill>
                <a:latin typeface="Tahoma"/>
                <a:ea typeface="Tahoma"/>
                <a:cs typeface="Tahoma"/>
              </a:rPr>
              <a:t>Sustainable fixes for chlorine, handwashing water and soap</a:t>
            </a:r>
            <a:endParaRPr lang="en-GB" sz="1800">
              <a:solidFill>
                <a:schemeClr val="bg1">
                  <a:lumMod val="85000"/>
                </a:schemeClr>
              </a:solidFill>
            </a:endParaRPr>
          </a:p>
          <a:p>
            <a:endParaRPr lang="en-GB" sz="1800"/>
          </a:p>
        </p:txBody>
      </p:sp>
      <p:pic>
        <p:nvPicPr>
          <p:cNvPr id="4" name="Picture 2">
            <a:extLst>
              <a:ext uri="{FF2B5EF4-FFF2-40B4-BE49-F238E27FC236}">
                <a16:creationId xmlns:a16="http://schemas.microsoft.com/office/drawing/2014/main" id="{CBCA5A62-500A-4695-BADC-C3FCD8A84DD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51608"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022A7EDC-2452-4C81-94A1-CE22A3E2166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04920" y="253456"/>
            <a:ext cx="1197247" cy="1089495"/>
          </a:xfrm>
          <a:prstGeom prst="rect">
            <a:avLst/>
          </a:prstGeom>
        </p:spPr>
      </p:pic>
    </p:spTree>
    <p:extLst>
      <p:ext uri="{BB962C8B-B14F-4D97-AF65-F5344CB8AC3E}">
        <p14:creationId xmlns:p14="http://schemas.microsoft.com/office/powerpoint/2010/main" val="1631652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4C5F2FE-F7EC-4DD3-A2C1-8B32CDD358B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839249" y="5593834"/>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E38D1C3-3521-40F5-9A19-B9D5012C2652}"/>
              </a:ext>
            </a:extLst>
          </p:cNvPr>
          <p:cNvSpPr>
            <a:spLocks noGrp="1"/>
          </p:cNvSpPr>
          <p:nvPr>
            <p:ph type="title"/>
          </p:nvPr>
        </p:nvSpPr>
        <p:spPr>
          <a:xfrm>
            <a:off x="107504" y="5229200"/>
            <a:ext cx="8229600" cy="1143000"/>
          </a:xfrm>
        </p:spPr>
        <p:txBody>
          <a:bodyPr>
            <a:normAutofit fontScale="90000"/>
          </a:bodyPr>
          <a:lstStyle/>
          <a:p>
            <a:r>
              <a:rPr lang="en-GB"/>
              <a:t>CHOLERA WATER INTERVENTIONS</a:t>
            </a:r>
          </a:p>
        </p:txBody>
      </p:sp>
      <p:pic>
        <p:nvPicPr>
          <p:cNvPr id="1028" name="Picture 4" descr="Image result for cholera sierra leone">
            <a:extLst>
              <a:ext uri="{FF2B5EF4-FFF2-40B4-BE49-F238E27FC236}">
                <a16:creationId xmlns:a16="http://schemas.microsoft.com/office/drawing/2014/main" id="{1A0C321E-D3F4-4A91-9051-C0126E3969A9}"/>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a:stretch/>
        </p:blipFill>
        <p:spPr bwMode="auto">
          <a:xfrm>
            <a:off x="0" y="0"/>
            <a:ext cx="9144000" cy="5357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211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99536-9C10-4D0A-B927-5DCED5BB7B39}"/>
              </a:ext>
            </a:extLst>
          </p:cNvPr>
          <p:cNvSpPr>
            <a:spLocks noGrp="1"/>
          </p:cNvSpPr>
          <p:nvPr>
            <p:ph type="title"/>
          </p:nvPr>
        </p:nvSpPr>
        <p:spPr/>
        <p:txBody>
          <a:bodyPr/>
          <a:lstStyle/>
          <a:p>
            <a:r>
              <a:rPr lang="en-GB"/>
              <a:t>Overall purpose</a:t>
            </a:r>
          </a:p>
        </p:txBody>
      </p:sp>
      <p:sp>
        <p:nvSpPr>
          <p:cNvPr id="3" name="Content Placeholder 2">
            <a:extLst>
              <a:ext uri="{FF2B5EF4-FFF2-40B4-BE49-F238E27FC236}">
                <a16:creationId xmlns:a16="http://schemas.microsoft.com/office/drawing/2014/main" id="{BAB74AB0-C5AD-4880-809D-AF64AE709228}"/>
              </a:ext>
            </a:extLst>
          </p:cNvPr>
          <p:cNvSpPr>
            <a:spLocks noGrp="1"/>
          </p:cNvSpPr>
          <p:nvPr>
            <p:ph idx="1"/>
          </p:nvPr>
        </p:nvSpPr>
        <p:spPr/>
        <p:txBody>
          <a:bodyPr>
            <a:normAutofit/>
          </a:bodyPr>
          <a:lstStyle/>
          <a:p>
            <a:r>
              <a:rPr lang="en-GB"/>
              <a:t>Develop an understanding of risks for disease transmission in community shared spaces, how to intervene in the most effective and efficient way, and how to monitor progress for use in the final evaluation. </a:t>
            </a:r>
            <a:br>
              <a:rPr lang="en-GB"/>
            </a:br>
            <a:endParaRPr lang="en-GB"/>
          </a:p>
        </p:txBody>
      </p:sp>
    </p:spTree>
    <p:extLst>
      <p:ext uri="{BB962C8B-B14F-4D97-AF65-F5344CB8AC3E}">
        <p14:creationId xmlns:p14="http://schemas.microsoft.com/office/powerpoint/2010/main" val="36964699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Drinking water interventions </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268761"/>
            <a:ext cx="8229600" cy="4824536"/>
          </a:xfrm>
        </p:spPr>
        <p:txBody>
          <a:bodyPr vert="horz" lIns="91440" tIns="45720" rIns="91440" bIns="45720" rtlCol="0" anchor="t">
            <a:noAutofit/>
          </a:bodyPr>
          <a:lstStyle/>
          <a:p>
            <a:pPr fontAlgn="base"/>
            <a:r>
              <a:rPr lang="en-GB" sz="2200">
                <a:latin typeface="Tahoma"/>
                <a:ea typeface="Tahoma"/>
                <a:cs typeface="Tahoma"/>
              </a:rPr>
              <a:t>You </a:t>
            </a:r>
            <a:r>
              <a:rPr lang="en-GB" sz="2200">
                <a:solidFill>
                  <a:srgbClr val="FF0000"/>
                </a:solidFill>
                <a:latin typeface="Tahoma"/>
                <a:ea typeface="Tahoma"/>
                <a:cs typeface="Tahoma"/>
              </a:rPr>
              <a:t>cannot develop</a:t>
            </a:r>
            <a:r>
              <a:rPr lang="en-GB" sz="2200">
                <a:latin typeface="Tahoma"/>
                <a:ea typeface="Tahoma"/>
                <a:cs typeface="Tahoma"/>
              </a:rPr>
              <a:t> water, sanitation and hygiene </a:t>
            </a:r>
            <a:r>
              <a:rPr lang="en-GB" sz="2200">
                <a:solidFill>
                  <a:srgbClr val="FF0000"/>
                </a:solidFill>
                <a:latin typeface="Tahoma"/>
                <a:ea typeface="Tahoma"/>
                <a:cs typeface="Tahoma"/>
              </a:rPr>
              <a:t>infrastructure</a:t>
            </a:r>
            <a:r>
              <a:rPr lang="en-GB" sz="2200">
                <a:latin typeface="Tahoma"/>
                <a:ea typeface="Tahoma"/>
                <a:cs typeface="Tahoma"/>
              </a:rPr>
              <a:t> because you have:</a:t>
            </a:r>
          </a:p>
          <a:p>
            <a:pPr lvl="1" fontAlgn="base"/>
            <a:r>
              <a:rPr lang="en-GB" sz="2200">
                <a:latin typeface="Tahoma"/>
                <a:ea typeface="Tahoma"/>
                <a:cs typeface="Tahoma"/>
              </a:rPr>
              <a:t>Insufficient staff/volunteers</a:t>
            </a:r>
          </a:p>
          <a:p>
            <a:pPr lvl="1" fontAlgn="base"/>
            <a:r>
              <a:rPr lang="en-GB" sz="2200">
                <a:latin typeface="Tahoma"/>
                <a:ea typeface="Tahoma"/>
                <a:cs typeface="Tahoma"/>
              </a:rPr>
              <a:t>Insufficient materials and funds</a:t>
            </a:r>
          </a:p>
          <a:p>
            <a:pPr lvl="1" fontAlgn="base"/>
            <a:r>
              <a:rPr lang="en-GB" sz="2200">
                <a:latin typeface="Tahoma"/>
                <a:ea typeface="Tahoma"/>
                <a:cs typeface="Tahoma"/>
              </a:rPr>
              <a:t>Insufficient time (there is an outbreak so an emergency)</a:t>
            </a:r>
          </a:p>
          <a:p>
            <a:pPr fontAlgn="base"/>
            <a:r>
              <a:rPr lang="en-GB" sz="2200">
                <a:solidFill>
                  <a:srgbClr val="FF0000"/>
                </a:solidFill>
                <a:latin typeface="Tahoma"/>
                <a:ea typeface="Tahoma"/>
                <a:cs typeface="Tahoma"/>
              </a:rPr>
              <a:t>TEST: 1) </a:t>
            </a:r>
            <a:r>
              <a:rPr lang="en-GB" sz="2200">
                <a:latin typeface="Tahoma"/>
                <a:ea typeface="Tahoma"/>
                <a:cs typeface="Tahoma"/>
              </a:rPr>
              <a:t>chlorine level (assume all may become contaminated); and </a:t>
            </a:r>
            <a:r>
              <a:rPr lang="en-GB" sz="2200">
                <a:solidFill>
                  <a:srgbClr val="FF0000"/>
                </a:solidFill>
                <a:latin typeface="Tahoma"/>
                <a:ea typeface="Tahoma"/>
                <a:cs typeface="Tahoma"/>
              </a:rPr>
              <a:t>2) </a:t>
            </a:r>
            <a:r>
              <a:rPr lang="en-GB" sz="2200">
                <a:latin typeface="Tahoma"/>
                <a:ea typeface="Tahoma"/>
                <a:cs typeface="Tahoma"/>
              </a:rPr>
              <a:t>bacterial  level (protected sources)</a:t>
            </a:r>
          </a:p>
          <a:p>
            <a:pPr fontAlgn="base"/>
            <a:r>
              <a:rPr lang="en-GB" sz="2200">
                <a:latin typeface="Tahoma"/>
                <a:ea typeface="Tahoma"/>
                <a:cs typeface="Tahoma"/>
              </a:rPr>
              <a:t>Be </a:t>
            </a:r>
            <a:r>
              <a:rPr lang="en-GB" sz="2200">
                <a:solidFill>
                  <a:srgbClr val="FF0000"/>
                </a:solidFill>
                <a:latin typeface="Tahoma"/>
                <a:ea typeface="Tahoma"/>
                <a:cs typeface="Tahoma"/>
              </a:rPr>
              <a:t>EFFICIENT</a:t>
            </a:r>
            <a:r>
              <a:rPr lang="en-GB" sz="2200">
                <a:latin typeface="Tahoma"/>
                <a:ea typeface="Tahoma"/>
                <a:cs typeface="Tahoma"/>
              </a:rPr>
              <a:t> – target where risks are common, acting first to stop the sources that affect the most people</a:t>
            </a:r>
          </a:p>
          <a:p>
            <a:pPr fontAlgn="base"/>
            <a:r>
              <a:rPr lang="en-GB" sz="2200">
                <a:solidFill>
                  <a:srgbClr val="FF0000"/>
                </a:solidFill>
                <a:latin typeface="Tahoma"/>
                <a:ea typeface="Tahoma"/>
                <a:cs typeface="Tahoma"/>
              </a:rPr>
              <a:t>GUIDE</a:t>
            </a:r>
            <a:r>
              <a:rPr lang="en-GB" sz="2200">
                <a:latin typeface="Tahoma"/>
                <a:ea typeface="Tahoma"/>
                <a:cs typeface="Tahoma"/>
              </a:rPr>
              <a:t> and </a:t>
            </a:r>
            <a:r>
              <a:rPr lang="en-GB" sz="2200">
                <a:solidFill>
                  <a:srgbClr val="FF0000"/>
                </a:solidFill>
                <a:latin typeface="Tahoma"/>
                <a:ea typeface="Tahoma"/>
                <a:cs typeface="Tahoma"/>
              </a:rPr>
              <a:t>CONTROL</a:t>
            </a:r>
            <a:r>
              <a:rPr lang="en-GB" sz="2200">
                <a:latin typeface="Tahoma"/>
                <a:ea typeface="Tahoma"/>
                <a:cs typeface="Tahoma"/>
              </a:rPr>
              <a:t> – if you rely on changing behaviour it will take weeks or months, people will die</a:t>
            </a:r>
          </a:p>
          <a:p>
            <a:pPr fontAlgn="base"/>
            <a:r>
              <a:rPr lang="en-GB" sz="2200">
                <a:latin typeface="Tahoma"/>
                <a:ea typeface="Tahoma"/>
                <a:cs typeface="Tahoma"/>
              </a:rPr>
              <a:t>Changes must be </a:t>
            </a:r>
            <a:r>
              <a:rPr lang="en-GB" sz="2200">
                <a:solidFill>
                  <a:srgbClr val="FF0000"/>
                </a:solidFill>
                <a:latin typeface="Tahoma"/>
                <a:ea typeface="Tahoma"/>
                <a:cs typeface="Tahoma"/>
              </a:rPr>
              <a:t>SIMPLE </a:t>
            </a:r>
            <a:r>
              <a:rPr lang="en-GB" sz="2200">
                <a:latin typeface="Tahoma"/>
                <a:ea typeface="Tahoma"/>
                <a:cs typeface="Tahoma"/>
              </a:rPr>
              <a:t>(not complicated), </a:t>
            </a:r>
            <a:r>
              <a:rPr lang="en-GB" sz="2200">
                <a:solidFill>
                  <a:srgbClr val="FF0000"/>
                </a:solidFill>
                <a:latin typeface="Tahoma"/>
                <a:ea typeface="Tahoma"/>
                <a:cs typeface="Tahoma"/>
              </a:rPr>
              <a:t>CONVENIENT</a:t>
            </a:r>
            <a:r>
              <a:rPr lang="en-GB" sz="2200">
                <a:latin typeface="Tahoma"/>
                <a:ea typeface="Tahoma"/>
                <a:cs typeface="Tahoma"/>
              </a:rPr>
              <a:t> (available in the right place) or nobody will apply them</a:t>
            </a:r>
          </a:p>
          <a:p>
            <a:endParaRPr lang="en-GB" sz="2200"/>
          </a:p>
        </p:txBody>
      </p:sp>
      <p:pic>
        <p:nvPicPr>
          <p:cNvPr id="6146" name="Picture 2">
            <a:extLst>
              <a:ext uri="{FF2B5EF4-FFF2-40B4-BE49-F238E27FC236}">
                <a16:creationId xmlns:a16="http://schemas.microsoft.com/office/drawing/2014/main" id="{B8B16F6F-9340-4472-B6D4-3D7B5C08593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618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Treating at source </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600200"/>
            <a:ext cx="8229600" cy="4709120"/>
          </a:xfrm>
        </p:spPr>
        <p:txBody>
          <a:bodyPr>
            <a:normAutofit/>
          </a:bodyPr>
          <a:lstStyle/>
          <a:p>
            <a:r>
              <a:rPr lang="en-GB" sz="2300"/>
              <a:t>Treating at source will always be the most efficient, but it may not be where contamination occurs</a:t>
            </a:r>
          </a:p>
          <a:p>
            <a:r>
              <a:rPr lang="en-GB" sz="2300"/>
              <a:t>Chlorinate to ensure residual levels at household, helps if contamination occurs further along the chain</a:t>
            </a:r>
          </a:p>
          <a:p>
            <a:r>
              <a:rPr lang="en-GB" sz="2300"/>
              <a:t>Treating at source is easiest with protected groundwater (passive chlorinators)</a:t>
            </a:r>
          </a:p>
          <a:p>
            <a:r>
              <a:rPr lang="en-GB" sz="2300"/>
              <a:t>Treating at source is more difficult with surface water: </a:t>
            </a:r>
            <a:r>
              <a:rPr lang="en-GB" sz="2300">
                <a:solidFill>
                  <a:srgbClr val="FF0000"/>
                </a:solidFill>
              </a:rPr>
              <a:t>active chlorinators</a:t>
            </a:r>
            <a:r>
              <a:rPr lang="en-GB" sz="2300"/>
              <a:t> (mean choice and people may not do it); or </a:t>
            </a:r>
            <a:r>
              <a:rPr lang="en-GB" sz="2300">
                <a:solidFill>
                  <a:srgbClr val="FF0000"/>
                </a:solidFill>
              </a:rPr>
              <a:t>bucket chlorination </a:t>
            </a:r>
            <a:r>
              <a:rPr lang="en-GB" sz="2300"/>
              <a:t>(requires permanent staff stationed, estimate container doses) </a:t>
            </a:r>
          </a:p>
        </p:txBody>
      </p:sp>
      <p:pic>
        <p:nvPicPr>
          <p:cNvPr id="6146" name="Picture 2">
            <a:extLst>
              <a:ext uri="{FF2B5EF4-FFF2-40B4-BE49-F238E27FC236}">
                <a16:creationId xmlns:a16="http://schemas.microsoft.com/office/drawing/2014/main" id="{B8B16F6F-9340-4472-B6D4-3D7B5C08593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50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D1FF5B-FE8A-4FFF-81B0-356DB744477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3234" y="1342951"/>
            <a:ext cx="2608909" cy="3922469"/>
          </a:xfrm>
          <a:prstGeom prst="rect">
            <a:avLst/>
          </a:prstGeom>
        </p:spPr>
      </p:pic>
      <p:sp>
        <p:nvSpPr>
          <p:cNvPr id="2" name="Title 1">
            <a:extLst>
              <a:ext uri="{FF2B5EF4-FFF2-40B4-BE49-F238E27FC236}">
                <a16:creationId xmlns:a16="http://schemas.microsoft.com/office/drawing/2014/main" id="{7BF3ECBC-2564-4CF7-B100-D1E944700D04}"/>
              </a:ext>
            </a:extLst>
          </p:cNvPr>
          <p:cNvSpPr>
            <a:spLocks noGrp="1"/>
          </p:cNvSpPr>
          <p:nvPr>
            <p:ph type="title"/>
          </p:nvPr>
        </p:nvSpPr>
        <p:spPr>
          <a:xfrm>
            <a:off x="1386840" y="274638"/>
            <a:ext cx="6137488" cy="1143000"/>
          </a:xfrm>
        </p:spPr>
        <p:txBody>
          <a:bodyPr>
            <a:normAutofit fontScale="90000"/>
          </a:bodyPr>
          <a:lstStyle/>
          <a:p>
            <a:pPr algn="r"/>
            <a:r>
              <a:rPr lang="en-GB"/>
              <a:t>Active/passive chlorination </a:t>
            </a:r>
            <a:br>
              <a:rPr lang="en-GB"/>
            </a:br>
            <a:r>
              <a:rPr lang="en-GB"/>
              <a:t>at pump</a:t>
            </a:r>
          </a:p>
        </p:txBody>
      </p:sp>
      <p:pic>
        <p:nvPicPr>
          <p:cNvPr id="4" name="Picture 2">
            <a:extLst>
              <a:ext uri="{FF2B5EF4-FFF2-40B4-BE49-F238E27FC236}">
                <a16:creationId xmlns:a16="http://schemas.microsoft.com/office/drawing/2014/main" id="{27D0C9BF-AF28-4872-8C21-6F411435026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7">
            <a:extLst>
              <a:ext uri="{FF2B5EF4-FFF2-40B4-BE49-F238E27FC236}">
                <a16:creationId xmlns:a16="http://schemas.microsoft.com/office/drawing/2014/main" id="{86F982A0-1250-4EAB-93E7-A9381FE4C3FC}"/>
              </a:ext>
            </a:extLst>
          </p:cNvPr>
          <p:cNvPicPr>
            <a:picLocks noGrp="1" noChangeAspect="1"/>
          </p:cNvPicPr>
          <p:nvPr>
            <p:ph idx="1"/>
          </p:nvPr>
        </p:nvPicPr>
        <p:blipFill>
          <a:blip r:embed="rId5" cstate="print">
            <a:extLst>
              <a:ext uri="{28A0092B-C50C-407E-A947-70E740481C1C}">
                <a14:useLocalDpi xmlns:a14="http://schemas.microsoft.com/office/drawing/2010/main"/>
              </a:ext>
            </a:extLst>
          </a:blip>
          <a:stretch>
            <a:fillRect/>
          </a:stretch>
        </p:blipFill>
        <p:spPr>
          <a:xfrm>
            <a:off x="882650" y="419882"/>
            <a:ext cx="4724400" cy="5889378"/>
          </a:xfrm>
        </p:spPr>
      </p:pic>
    </p:spTree>
    <p:extLst>
      <p:ext uri="{BB962C8B-B14F-4D97-AF65-F5344CB8AC3E}">
        <p14:creationId xmlns:p14="http://schemas.microsoft.com/office/powerpoint/2010/main" val="1034712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7">
            <a:extLst>
              <a:ext uri="{FF2B5EF4-FFF2-40B4-BE49-F238E27FC236}">
                <a16:creationId xmlns:a16="http://schemas.microsoft.com/office/drawing/2014/main" id="{3BB95638-4C23-417F-9AE8-653D0C05ADE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82442" y="2434273"/>
            <a:ext cx="1471523" cy="2059809"/>
          </a:xfrm>
          <a:prstGeom prst="rect">
            <a:avLst/>
          </a:prstGeom>
        </p:spPr>
      </p:pic>
      <p:pic>
        <p:nvPicPr>
          <p:cNvPr id="10" name="Content Placeholder 9">
            <a:extLst>
              <a:ext uri="{FF2B5EF4-FFF2-40B4-BE49-F238E27FC236}">
                <a16:creationId xmlns:a16="http://schemas.microsoft.com/office/drawing/2014/main" id="{2C7BAEA9-AFB1-46D5-B599-D1B13C67525E}"/>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0" y="105673"/>
            <a:ext cx="5364088" cy="5962674"/>
          </a:xfrm>
        </p:spPr>
      </p:pic>
      <p:sp>
        <p:nvSpPr>
          <p:cNvPr id="2" name="Title 1">
            <a:extLst>
              <a:ext uri="{FF2B5EF4-FFF2-40B4-BE49-F238E27FC236}">
                <a16:creationId xmlns:a16="http://schemas.microsoft.com/office/drawing/2014/main" id="{F07ED8D8-92B9-4A76-8AAA-A453D11A1D06}"/>
              </a:ext>
            </a:extLst>
          </p:cNvPr>
          <p:cNvSpPr>
            <a:spLocks noGrp="1"/>
          </p:cNvSpPr>
          <p:nvPr>
            <p:ph type="title"/>
          </p:nvPr>
        </p:nvSpPr>
        <p:spPr>
          <a:xfrm>
            <a:off x="2973056" y="507853"/>
            <a:ext cx="4680520" cy="1282154"/>
          </a:xfrm>
        </p:spPr>
        <p:txBody>
          <a:bodyPr>
            <a:normAutofit fontScale="90000"/>
          </a:bodyPr>
          <a:lstStyle/>
          <a:p>
            <a:r>
              <a:rPr lang="en-GB"/>
              <a:t>Active chlorination at surface collection</a:t>
            </a:r>
            <a:br>
              <a:rPr lang="en-GB"/>
            </a:br>
            <a:endParaRPr lang="en-GB">
              <a:solidFill>
                <a:srgbClr val="FF0000"/>
              </a:solidFill>
            </a:endParaRPr>
          </a:p>
        </p:txBody>
      </p:sp>
      <p:pic>
        <p:nvPicPr>
          <p:cNvPr id="4" name="Picture 2">
            <a:extLst>
              <a:ext uri="{FF2B5EF4-FFF2-40B4-BE49-F238E27FC236}">
                <a16:creationId xmlns:a16="http://schemas.microsoft.com/office/drawing/2014/main" id="{2B41B312-932D-4172-B83B-6D776ABCB67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C3AF845-4E36-49DB-B8A0-4F30AD3E5ABC}"/>
              </a:ext>
            </a:extLst>
          </p:cNvPr>
          <p:cNvSpPr txBox="1"/>
          <p:nvPr/>
        </p:nvSpPr>
        <p:spPr>
          <a:xfrm>
            <a:off x="5313316" y="1672828"/>
            <a:ext cx="3760834" cy="4031873"/>
          </a:xfrm>
          <a:prstGeom prst="rect">
            <a:avLst/>
          </a:prstGeom>
          <a:noFill/>
        </p:spPr>
        <p:txBody>
          <a:bodyPr wrap="square" rtlCol="0">
            <a:spAutoFit/>
          </a:bodyPr>
          <a:lstStyle/>
          <a:p>
            <a:pPr algn="r"/>
            <a:r>
              <a:rPr lang="en-GB" sz="3200">
                <a:solidFill>
                  <a:schemeClr val="bg1">
                    <a:lumMod val="50000"/>
                  </a:schemeClr>
                </a:solidFill>
              </a:rPr>
              <a:t>What could go wrong?</a:t>
            </a:r>
          </a:p>
          <a:p>
            <a:pPr marL="514350" indent="-514350" algn="r">
              <a:buAutoNum type="arabicParenR"/>
            </a:pPr>
            <a:r>
              <a:rPr lang="en-GB" sz="3200">
                <a:solidFill>
                  <a:schemeClr val="bg1">
                    <a:lumMod val="50000"/>
                  </a:schemeClr>
                </a:solidFill>
              </a:rPr>
              <a:t>People don’t use it</a:t>
            </a:r>
          </a:p>
          <a:p>
            <a:pPr marL="514350" indent="-514350" algn="r">
              <a:buAutoNum type="arabicParenR"/>
            </a:pPr>
            <a:r>
              <a:rPr lang="en-GB" sz="3200">
                <a:solidFill>
                  <a:schemeClr val="bg1">
                    <a:lumMod val="50000"/>
                  </a:schemeClr>
                </a:solidFill>
              </a:rPr>
              <a:t>People use it incorrectly</a:t>
            </a:r>
          </a:p>
          <a:p>
            <a:pPr algn="r"/>
            <a:r>
              <a:rPr lang="en-GB" sz="3200">
                <a:solidFill>
                  <a:schemeClr val="bg1">
                    <a:lumMod val="50000"/>
                  </a:schemeClr>
                </a:solidFill>
              </a:rPr>
              <a:t>But there are things you can do</a:t>
            </a:r>
          </a:p>
        </p:txBody>
      </p:sp>
    </p:spTree>
    <p:extLst>
      <p:ext uri="{BB962C8B-B14F-4D97-AF65-F5344CB8AC3E}">
        <p14:creationId xmlns:p14="http://schemas.microsoft.com/office/powerpoint/2010/main" val="17063799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t>Ensuring active chlorinators are used</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78131"/>
            <a:ext cx="8229600" cy="4522866"/>
          </a:xfrm>
        </p:spPr>
        <p:txBody>
          <a:bodyPr>
            <a:noAutofit/>
          </a:bodyPr>
          <a:lstStyle/>
          <a:p>
            <a:pPr marL="0" indent="0">
              <a:buNone/>
            </a:pPr>
            <a:r>
              <a:rPr lang="en-GB" sz="2000" dirty="0"/>
              <a:t>In practice, people will not use an active dispenser (</a:t>
            </a:r>
            <a:r>
              <a:rPr lang="en-GB" sz="2000" dirty="0">
                <a:solidFill>
                  <a:schemeClr val="accent1"/>
                </a:solidFill>
              </a:rPr>
              <a:t>0-28% use</a:t>
            </a:r>
            <a:r>
              <a:rPr lang="en-GB" sz="2000" dirty="0"/>
              <a:t>) without the following being in place:</a:t>
            </a:r>
          </a:p>
          <a:p>
            <a:pPr marL="514350" indent="-514350">
              <a:buAutoNum type="arabicParenBoth"/>
            </a:pPr>
            <a:r>
              <a:rPr lang="en-GB" sz="2000" dirty="0"/>
              <a:t> source selection (sited in the right place)</a:t>
            </a:r>
          </a:p>
          <a:p>
            <a:pPr marL="514350" indent="-514350">
              <a:buAutoNum type="arabicParenBoth"/>
            </a:pPr>
            <a:r>
              <a:rPr lang="en-GB" sz="2000" dirty="0"/>
              <a:t> chlorine solution quality and supply chain</a:t>
            </a:r>
          </a:p>
          <a:p>
            <a:pPr marL="514350" indent="-514350">
              <a:buAutoNum type="arabicParenBoth"/>
            </a:pPr>
            <a:r>
              <a:rPr lang="en-GB" sz="2000" dirty="0"/>
              <a:t> hardware maintenance </a:t>
            </a:r>
          </a:p>
          <a:p>
            <a:pPr marL="514350" indent="-514350">
              <a:buAutoNum type="arabicParenBoth"/>
            </a:pPr>
            <a:r>
              <a:rPr lang="en-GB" sz="2000" dirty="0"/>
              <a:t> promoter remuneration</a:t>
            </a:r>
          </a:p>
          <a:p>
            <a:pPr marL="514350" indent="-514350">
              <a:buAutoNum type="arabicParenBoth"/>
            </a:pPr>
            <a:r>
              <a:rPr lang="en-GB" sz="2000" dirty="0"/>
              <a:t> experienced program staff (RC has this) </a:t>
            </a:r>
          </a:p>
          <a:p>
            <a:pPr marL="514350" indent="-514350">
              <a:buAutoNum type="arabicParenBoth"/>
            </a:pPr>
            <a:r>
              <a:rPr lang="en-GB" sz="2000" dirty="0"/>
              <a:t> working with local partners (RC is this)</a:t>
            </a:r>
          </a:p>
          <a:p>
            <a:pPr marL="514350" indent="-514350">
              <a:buAutoNum type="arabicParenBoth"/>
            </a:pPr>
            <a:r>
              <a:rPr lang="en-GB" sz="2000" dirty="0"/>
              <a:t> regular monitoring</a:t>
            </a:r>
          </a:p>
          <a:p>
            <a:pPr marL="514350" indent="-514350">
              <a:buAutoNum type="arabicParenBoth"/>
            </a:pPr>
            <a:r>
              <a:rPr lang="en-GB" sz="2000" dirty="0"/>
              <a:t> integration into larger WASH programming, and </a:t>
            </a:r>
          </a:p>
          <a:p>
            <a:pPr marL="514350" indent="-514350">
              <a:buAutoNum type="arabicParenBoth"/>
            </a:pPr>
            <a:r>
              <a:rPr lang="en-GB" sz="2000" dirty="0"/>
              <a:t> establishing a sustainability plan</a:t>
            </a:r>
          </a:p>
          <a:p>
            <a:pPr marL="0" indent="0">
              <a:buNone/>
            </a:pPr>
            <a:r>
              <a:rPr lang="en-GB" sz="2000" dirty="0"/>
              <a:t>With these, </a:t>
            </a:r>
            <a:r>
              <a:rPr lang="en-GB" sz="2000" dirty="0">
                <a:solidFill>
                  <a:srgbClr val="00B050"/>
                </a:solidFill>
              </a:rPr>
              <a:t>63-81% effective use</a:t>
            </a:r>
          </a:p>
        </p:txBody>
      </p:sp>
      <p:pic>
        <p:nvPicPr>
          <p:cNvPr id="6146" name="Picture 2">
            <a:extLst>
              <a:ext uri="{FF2B5EF4-FFF2-40B4-BE49-F238E27FC236}">
                <a16:creationId xmlns:a16="http://schemas.microsoft.com/office/drawing/2014/main" id="{B8B16F6F-9340-4472-B6D4-3D7B5C08593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53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808080"/>
                                      </p:to>
                                    </p:animClr>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subTnLst>
                                    <p:animClr clrSpc="rgb" dir="cw">
                                      <p:cBhvr override="childStyle">
                                        <p:cTn dur="1" fill="hold" display="0" masterRel="nextClick" afterEffect="1"/>
                                        <p:tgtEl>
                                          <p:spTgt spid="3">
                                            <p:txEl>
                                              <p:pRg st="8" end="8"/>
                                            </p:txEl>
                                          </p:spTgt>
                                        </p:tgtEl>
                                        <p:attrNameLst>
                                          <p:attrName>ppt_c</p:attrName>
                                        </p:attrNameLst>
                                      </p:cBhvr>
                                      <p:to>
                                        <a:srgbClr val="808080"/>
                                      </p:to>
                                    </p:animClr>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subTnLst>
                                    <p:animClr clrSpc="rgb" dir="cw">
                                      <p:cBhvr override="childStyle">
                                        <p:cTn dur="1" fill="hold" display="0" masterRel="nextClick" afterEffect="1"/>
                                        <p:tgtEl>
                                          <p:spTgt spid="3">
                                            <p:txEl>
                                              <p:pRg st="9" end="9"/>
                                            </p:txEl>
                                          </p:spTgt>
                                        </p:tgtEl>
                                        <p:attrNameLst>
                                          <p:attrName>ppt_c</p:attrName>
                                        </p:attrNameLst>
                                      </p:cBhvr>
                                      <p:to>
                                        <a:srgbClr val="808080"/>
                                      </p:to>
                                    </p:animClr>
                                  </p:sub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subTnLst>
                                    <p:animClr clrSpc="rgb" dir="cw">
                                      <p:cBhvr override="childStyle">
                                        <p:cTn dur="1" fill="hold" display="0" masterRel="nextClick" afterEffect="1"/>
                                        <p:tgtEl>
                                          <p:spTgt spid="3">
                                            <p:txEl>
                                              <p:pRg st="10" end="10"/>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ED8D8-92B9-4A76-8AAA-A453D11A1D06}"/>
              </a:ext>
            </a:extLst>
          </p:cNvPr>
          <p:cNvSpPr>
            <a:spLocks noGrp="1"/>
          </p:cNvSpPr>
          <p:nvPr>
            <p:ph type="title"/>
          </p:nvPr>
        </p:nvSpPr>
        <p:spPr>
          <a:xfrm>
            <a:off x="2973056" y="507853"/>
            <a:ext cx="4680520" cy="1282154"/>
          </a:xfrm>
        </p:spPr>
        <p:txBody>
          <a:bodyPr>
            <a:normAutofit fontScale="90000"/>
          </a:bodyPr>
          <a:lstStyle/>
          <a:p>
            <a:r>
              <a:rPr lang="en-GB"/>
              <a:t>Passive chlorination at pump collection</a:t>
            </a:r>
            <a:br>
              <a:rPr lang="en-GB"/>
            </a:br>
            <a:endParaRPr lang="en-GB">
              <a:solidFill>
                <a:srgbClr val="FF0000"/>
              </a:solidFill>
            </a:endParaRPr>
          </a:p>
        </p:txBody>
      </p:sp>
      <p:pic>
        <p:nvPicPr>
          <p:cNvPr id="4" name="Picture 2">
            <a:extLst>
              <a:ext uri="{FF2B5EF4-FFF2-40B4-BE49-F238E27FC236}">
                <a16:creationId xmlns:a16="http://schemas.microsoft.com/office/drawing/2014/main" id="{2B41B312-932D-4172-B83B-6D776ABCB67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C3AF845-4E36-49DB-B8A0-4F30AD3E5ABC}"/>
              </a:ext>
            </a:extLst>
          </p:cNvPr>
          <p:cNvSpPr txBox="1"/>
          <p:nvPr/>
        </p:nvSpPr>
        <p:spPr>
          <a:xfrm>
            <a:off x="5313316" y="1672828"/>
            <a:ext cx="3760834" cy="4524315"/>
          </a:xfrm>
          <a:prstGeom prst="rect">
            <a:avLst/>
          </a:prstGeom>
          <a:noFill/>
        </p:spPr>
        <p:txBody>
          <a:bodyPr wrap="square" rtlCol="0">
            <a:spAutoFit/>
          </a:bodyPr>
          <a:lstStyle/>
          <a:p>
            <a:r>
              <a:rPr lang="en-GB" sz="3200">
                <a:solidFill>
                  <a:schemeClr val="bg1">
                    <a:lumMod val="50000"/>
                  </a:schemeClr>
                </a:solidFill>
              </a:rPr>
              <a:t>There is little for the user to do. There is no measurement/ dosing, just filling containers as normal. Only replenishment of chlorine is required by someone in the community</a:t>
            </a:r>
          </a:p>
        </p:txBody>
      </p:sp>
      <p:pic>
        <p:nvPicPr>
          <p:cNvPr id="9" name="Picture 8" descr="A picture containing items&#10;&#10;Description automatically generated">
            <a:extLst>
              <a:ext uri="{FF2B5EF4-FFF2-40B4-BE49-F238E27FC236}">
                <a16:creationId xmlns:a16="http://schemas.microsoft.com/office/drawing/2014/main" id="{9C43C4D6-BD43-4D6E-8E7A-8AD01A2C762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0638" y="1363977"/>
            <a:ext cx="5148354" cy="4130046"/>
          </a:xfrm>
          <a:prstGeom prst="rect">
            <a:avLst/>
          </a:prstGeom>
        </p:spPr>
      </p:pic>
    </p:spTree>
    <p:extLst>
      <p:ext uri="{BB962C8B-B14F-4D97-AF65-F5344CB8AC3E}">
        <p14:creationId xmlns:p14="http://schemas.microsoft.com/office/powerpoint/2010/main" val="5939782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Signs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386862" y="863723"/>
            <a:ext cx="7211144" cy="4859066"/>
          </a:xfrm>
          <a:solidFill>
            <a:srgbClr val="FF0000"/>
          </a:solidFill>
          <a:scene3d>
            <a:camera prst="perspectiveContrastingLeftFacing"/>
            <a:lightRig rig="threePt" dir="t"/>
          </a:scene3d>
          <a:sp3d extrusionH="146050">
            <a:bevelT w="146050" h="146050" prst="relaxedInset"/>
            <a:bevelB w="146050" h="146050"/>
          </a:sp3d>
        </p:spPr>
        <p:txBody>
          <a:bodyPr>
            <a:noAutofit/>
          </a:bodyPr>
          <a:lstStyle/>
          <a:p>
            <a:pPr marL="444500" indent="0" algn="ctr">
              <a:buNone/>
            </a:pPr>
            <a:endParaRPr lang="en-GB" sz="2400">
              <a:solidFill>
                <a:schemeClr val="bg1"/>
              </a:solidFill>
            </a:endParaRPr>
          </a:p>
          <a:p>
            <a:pPr marL="444500" indent="0" algn="ctr">
              <a:buNone/>
            </a:pPr>
            <a:r>
              <a:rPr lang="en-GB" sz="2400">
                <a:solidFill>
                  <a:schemeClr val="bg1"/>
                </a:solidFill>
              </a:rPr>
              <a:t> PLEASE READ</a:t>
            </a:r>
          </a:p>
          <a:p>
            <a:pPr marL="444500" indent="0">
              <a:buNone/>
            </a:pPr>
            <a:r>
              <a:rPr lang="en-GB" sz="2400">
                <a:solidFill>
                  <a:schemeClr val="bg1"/>
                </a:solidFill>
              </a:rPr>
              <a:t>1 Wash your hands </a:t>
            </a:r>
          </a:p>
          <a:p>
            <a:pPr marL="444500" indent="0">
              <a:buNone/>
            </a:pPr>
            <a:r>
              <a:rPr lang="en-GB" sz="2400">
                <a:solidFill>
                  <a:schemeClr val="bg1"/>
                </a:solidFill>
              </a:rPr>
              <a:t>2 Add a little of the treated water </a:t>
            </a:r>
          </a:p>
          <a:p>
            <a:pPr marL="444500" indent="0">
              <a:buNone/>
            </a:pPr>
            <a:r>
              <a:rPr lang="en-GB" sz="2400">
                <a:solidFill>
                  <a:schemeClr val="bg1"/>
                </a:solidFill>
              </a:rPr>
              <a:t>3 Shake thoroughly to clean, and empty.</a:t>
            </a:r>
          </a:p>
          <a:p>
            <a:pPr marL="444500" indent="0">
              <a:buNone/>
            </a:pPr>
            <a:r>
              <a:rPr lang="en-GB" sz="2400">
                <a:solidFill>
                  <a:schemeClr val="bg1"/>
                </a:solidFill>
              </a:rPr>
              <a:t>DO NOT SHARE water with other people's containers.</a:t>
            </a:r>
          </a:p>
          <a:p>
            <a:pPr marL="444500" indent="0">
              <a:buNone/>
            </a:pPr>
            <a:r>
              <a:rPr lang="en-GB" sz="2400">
                <a:solidFill>
                  <a:schemeClr val="bg1"/>
                </a:solidFill>
              </a:rPr>
              <a:t>4 Fill your container with the treated water. </a:t>
            </a:r>
          </a:p>
          <a:p>
            <a:pPr marL="444500" indent="0">
              <a:buNone/>
            </a:pPr>
            <a:r>
              <a:rPr lang="en-GB" sz="2400">
                <a:solidFill>
                  <a:schemeClr val="bg1"/>
                </a:solidFill>
              </a:rPr>
              <a:t>5 WAIT 30 MINUTES BEFORE DRINKING. This water is treated with chlorine and it will take time to kill any bacteria in the water.</a:t>
            </a:r>
          </a:p>
        </p:txBody>
      </p:sp>
      <p:pic>
        <p:nvPicPr>
          <p:cNvPr id="6146" name="Picture 2">
            <a:extLst>
              <a:ext uri="{FF2B5EF4-FFF2-40B4-BE49-F238E27FC236}">
                <a16:creationId xmlns:a16="http://schemas.microsoft.com/office/drawing/2014/main" id="{B8B16F6F-9340-4472-B6D4-3D7B5C08593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954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Signs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199" y="921531"/>
            <a:ext cx="6873903" cy="4874969"/>
          </a:xfrm>
          <a:solidFill>
            <a:srgbClr val="FF0000"/>
          </a:solidFill>
          <a:scene3d>
            <a:camera prst="perspectiveContrastingLeftFacing"/>
            <a:lightRig rig="threePt" dir="t"/>
          </a:scene3d>
          <a:sp3d extrusionH="146050">
            <a:bevelT w="146050" h="146050" prst="relaxedInset"/>
            <a:bevelB w="146050" h="146050"/>
          </a:sp3d>
        </p:spPr>
        <p:txBody>
          <a:bodyPr>
            <a:noAutofit/>
          </a:bodyPr>
          <a:lstStyle/>
          <a:p>
            <a:pPr marL="182563" indent="0">
              <a:buNone/>
            </a:pPr>
            <a:endParaRPr lang="en-GB" sz="2500">
              <a:solidFill>
                <a:schemeClr val="bg1"/>
              </a:solidFill>
            </a:endParaRPr>
          </a:p>
          <a:p>
            <a:pPr marL="182563" indent="0">
              <a:buNone/>
            </a:pPr>
            <a:endParaRPr lang="en-GB" sz="2500">
              <a:solidFill>
                <a:schemeClr val="bg1"/>
              </a:solidFill>
            </a:endParaRPr>
          </a:p>
        </p:txBody>
      </p:sp>
      <p:pic>
        <p:nvPicPr>
          <p:cNvPr id="6146" name="Picture 2">
            <a:extLst>
              <a:ext uri="{FF2B5EF4-FFF2-40B4-BE49-F238E27FC236}">
                <a16:creationId xmlns:a16="http://schemas.microsoft.com/office/drawing/2014/main" id="{B8B16F6F-9340-4472-B6D4-3D7B5C08593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Graphical user interface, application&#10;&#10;Description automatically generated">
            <a:extLst>
              <a:ext uri="{FF2B5EF4-FFF2-40B4-BE49-F238E27FC236}">
                <a16:creationId xmlns:a16="http://schemas.microsoft.com/office/drawing/2014/main" id="{283F2109-A93E-4DFC-ABD0-E6F71447FD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5822" y="1168842"/>
            <a:ext cx="6653724" cy="4261899"/>
          </a:xfrm>
          <a:prstGeom prst="rect">
            <a:avLst/>
          </a:prstGeom>
          <a:scene3d>
            <a:camera prst="perspectiveContrastingLeftFacing"/>
            <a:lightRig rig="threePt" dir="t"/>
          </a:scene3d>
        </p:spPr>
      </p:pic>
    </p:spTree>
    <p:extLst>
      <p:ext uri="{BB962C8B-B14F-4D97-AF65-F5344CB8AC3E}">
        <p14:creationId xmlns:p14="http://schemas.microsoft.com/office/powerpoint/2010/main" val="39985468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ED8D8-92B9-4A76-8AAA-A453D11A1D06}"/>
              </a:ext>
            </a:extLst>
          </p:cNvPr>
          <p:cNvSpPr>
            <a:spLocks noGrp="1"/>
          </p:cNvSpPr>
          <p:nvPr>
            <p:ph type="title"/>
          </p:nvPr>
        </p:nvSpPr>
        <p:spPr>
          <a:xfrm>
            <a:off x="1238359" y="332656"/>
            <a:ext cx="6465989" cy="1282154"/>
          </a:xfrm>
        </p:spPr>
        <p:txBody>
          <a:bodyPr>
            <a:normAutofit/>
          </a:bodyPr>
          <a:lstStyle/>
          <a:p>
            <a:r>
              <a:rPr lang="en-GB"/>
              <a:t>Introduction to hardware</a:t>
            </a:r>
          </a:p>
        </p:txBody>
      </p:sp>
      <p:pic>
        <p:nvPicPr>
          <p:cNvPr id="4" name="Picture 2">
            <a:extLst>
              <a:ext uri="{FF2B5EF4-FFF2-40B4-BE49-F238E27FC236}">
                <a16:creationId xmlns:a16="http://schemas.microsoft.com/office/drawing/2014/main" id="{2B41B312-932D-4172-B83B-6D776ABCB67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C3AF845-4E36-49DB-B8A0-4F30AD3E5ABC}"/>
              </a:ext>
            </a:extLst>
          </p:cNvPr>
          <p:cNvSpPr txBox="1"/>
          <p:nvPr/>
        </p:nvSpPr>
        <p:spPr>
          <a:xfrm>
            <a:off x="2173334" y="1282152"/>
            <a:ext cx="6111635" cy="2062103"/>
          </a:xfrm>
          <a:prstGeom prst="rect">
            <a:avLst/>
          </a:prstGeom>
          <a:noFill/>
        </p:spPr>
        <p:txBody>
          <a:bodyPr wrap="square" rtlCol="0">
            <a:spAutoFit/>
          </a:bodyPr>
          <a:lstStyle/>
          <a:p>
            <a:r>
              <a:rPr lang="en-GB" sz="3200">
                <a:solidFill>
                  <a:schemeClr val="bg1">
                    <a:lumMod val="50000"/>
                  </a:schemeClr>
                </a:solidFill>
              </a:rPr>
              <a:t>JENGU </a:t>
            </a:r>
          </a:p>
          <a:p>
            <a:r>
              <a:rPr lang="en-GB" sz="3200">
                <a:solidFill>
                  <a:schemeClr val="bg1">
                    <a:lumMod val="50000"/>
                  </a:schemeClr>
                </a:solidFill>
                <a:hlinkClick r:id="rId5"/>
              </a:rPr>
              <a:t>https://jengu.org.uk/jengu-assembly-instructions-video/</a:t>
            </a:r>
            <a:endParaRPr lang="en-GB" sz="3200">
              <a:solidFill>
                <a:schemeClr val="bg1">
                  <a:lumMod val="50000"/>
                </a:schemeClr>
              </a:solidFill>
            </a:endParaRPr>
          </a:p>
          <a:p>
            <a:endParaRPr lang="en-GB" sz="3200">
              <a:solidFill>
                <a:schemeClr val="bg1">
                  <a:lumMod val="50000"/>
                </a:schemeClr>
              </a:solidFill>
            </a:endParaRPr>
          </a:p>
        </p:txBody>
      </p:sp>
      <p:pic>
        <p:nvPicPr>
          <p:cNvPr id="9" name="Picture 8" descr="A picture containing wall, seat, furniture, chair&#10;&#10;Description automatically generated">
            <a:extLst>
              <a:ext uri="{FF2B5EF4-FFF2-40B4-BE49-F238E27FC236}">
                <a16:creationId xmlns:a16="http://schemas.microsoft.com/office/drawing/2014/main" id="{1AC95C28-3510-4933-A941-B5DD6A8ED5E8}"/>
              </a:ext>
            </a:extLst>
          </p:cNvPr>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337023" y="1830705"/>
            <a:ext cx="1802672" cy="1741565"/>
          </a:xfrm>
          <a:prstGeom prst="rect">
            <a:avLst/>
          </a:prstGeom>
        </p:spPr>
      </p:pic>
      <p:pic>
        <p:nvPicPr>
          <p:cNvPr id="8" name="Online Media 7" title="Arup Handwashing Prototype">
            <a:hlinkClick r:id="" action="ppaction://media"/>
            <a:extLst>
              <a:ext uri="{FF2B5EF4-FFF2-40B4-BE49-F238E27FC236}">
                <a16:creationId xmlns:a16="http://schemas.microsoft.com/office/drawing/2014/main" id="{1798E784-18B2-4B83-8988-2D22F011DD5D}"/>
              </a:ext>
            </a:extLst>
          </p:cNvPr>
          <p:cNvPicPr>
            <a:picLocks noRot="1" noChangeAspect="1"/>
          </p:cNvPicPr>
          <p:nvPr>
            <a:videoFile r:link="rId1"/>
          </p:nvPr>
        </p:nvPicPr>
        <p:blipFill>
          <a:blip r:embed="rId7"/>
          <a:stretch>
            <a:fillRect/>
          </a:stretch>
        </p:blipFill>
        <p:spPr>
          <a:xfrm>
            <a:off x="2250822" y="1830705"/>
            <a:ext cx="5961089" cy="4470817"/>
          </a:xfrm>
          <a:prstGeom prst="rect">
            <a:avLst/>
          </a:prstGeom>
        </p:spPr>
      </p:pic>
    </p:spTree>
    <p:extLst>
      <p:ext uri="{BB962C8B-B14F-4D97-AF65-F5344CB8AC3E}">
        <p14:creationId xmlns:p14="http://schemas.microsoft.com/office/powerpoint/2010/main" val="52353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ED8D8-92B9-4A76-8AAA-A453D11A1D06}"/>
              </a:ext>
            </a:extLst>
          </p:cNvPr>
          <p:cNvSpPr>
            <a:spLocks noGrp="1"/>
          </p:cNvSpPr>
          <p:nvPr>
            <p:ph type="title"/>
          </p:nvPr>
        </p:nvSpPr>
        <p:spPr>
          <a:xfrm>
            <a:off x="1238359" y="332656"/>
            <a:ext cx="6465989" cy="1282154"/>
          </a:xfrm>
        </p:spPr>
        <p:txBody>
          <a:bodyPr>
            <a:normAutofit/>
          </a:bodyPr>
          <a:lstStyle/>
          <a:p>
            <a:r>
              <a:rPr lang="en-GB"/>
              <a:t>Introduction to hardware</a:t>
            </a:r>
          </a:p>
        </p:txBody>
      </p:sp>
      <p:pic>
        <p:nvPicPr>
          <p:cNvPr id="4" name="Picture 2">
            <a:extLst>
              <a:ext uri="{FF2B5EF4-FFF2-40B4-BE49-F238E27FC236}">
                <a16:creationId xmlns:a16="http://schemas.microsoft.com/office/drawing/2014/main" id="{2B41B312-932D-4172-B83B-6D776ABCB67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C3AF845-4E36-49DB-B8A0-4F30AD3E5ABC}"/>
              </a:ext>
            </a:extLst>
          </p:cNvPr>
          <p:cNvSpPr txBox="1"/>
          <p:nvPr/>
        </p:nvSpPr>
        <p:spPr>
          <a:xfrm>
            <a:off x="1921117" y="1340173"/>
            <a:ext cx="6266611" cy="1569660"/>
          </a:xfrm>
          <a:prstGeom prst="rect">
            <a:avLst/>
          </a:prstGeom>
          <a:noFill/>
        </p:spPr>
        <p:txBody>
          <a:bodyPr wrap="square" rtlCol="0">
            <a:spAutoFit/>
          </a:bodyPr>
          <a:lstStyle/>
          <a:p>
            <a:pPr algn="r"/>
            <a:r>
              <a:rPr lang="en-GB" sz="3200">
                <a:solidFill>
                  <a:schemeClr val="bg1">
                    <a:lumMod val="50000"/>
                  </a:schemeClr>
                </a:solidFill>
              </a:rPr>
              <a:t>EVIDENCE ACTION Active chlorinator </a:t>
            </a:r>
            <a:r>
              <a:rPr lang="en-GB" sz="3200">
                <a:solidFill>
                  <a:schemeClr val="bg1">
                    <a:lumMod val="50000"/>
                  </a:schemeClr>
                </a:solidFill>
                <a:hlinkClick r:id="rId5"/>
              </a:rPr>
              <a:t>https://www.youtube.com/watch?v=QcdH3QbHyuE</a:t>
            </a:r>
            <a:r>
              <a:rPr lang="en-GB" sz="3200">
                <a:solidFill>
                  <a:schemeClr val="bg1">
                    <a:lumMod val="50000"/>
                  </a:schemeClr>
                </a:solidFill>
              </a:rPr>
              <a:t> </a:t>
            </a:r>
          </a:p>
        </p:txBody>
      </p:sp>
      <p:pic>
        <p:nvPicPr>
          <p:cNvPr id="12" name="Picture 11" descr="A picture containing text, dark&#10;&#10;Description automatically generated">
            <a:extLst>
              <a:ext uri="{FF2B5EF4-FFF2-40B4-BE49-F238E27FC236}">
                <a16:creationId xmlns:a16="http://schemas.microsoft.com/office/drawing/2014/main" id="{1F2296AC-DCFB-45E9-828E-C68BD48E593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515" y="3641924"/>
            <a:ext cx="811225" cy="2113354"/>
          </a:xfrm>
          <a:prstGeom prst="rect">
            <a:avLst/>
          </a:prstGeom>
        </p:spPr>
      </p:pic>
      <p:pic>
        <p:nvPicPr>
          <p:cNvPr id="6" name="Online Media 5" title="Evidence Action's Dispensers for Safe Water Intro">
            <a:hlinkClick r:id="" action="ppaction://media"/>
            <a:extLst>
              <a:ext uri="{FF2B5EF4-FFF2-40B4-BE49-F238E27FC236}">
                <a16:creationId xmlns:a16="http://schemas.microsoft.com/office/drawing/2014/main" id="{5F953953-8327-49CB-B6E3-E6E151305BF2}"/>
              </a:ext>
            </a:extLst>
          </p:cNvPr>
          <p:cNvPicPr>
            <a:picLocks noRot="1" noChangeAspect="1"/>
          </p:cNvPicPr>
          <p:nvPr>
            <a:videoFile r:link="rId1"/>
          </p:nvPr>
        </p:nvPicPr>
        <p:blipFill>
          <a:blip r:embed="rId7"/>
          <a:stretch>
            <a:fillRect/>
          </a:stretch>
        </p:blipFill>
        <p:spPr>
          <a:xfrm>
            <a:off x="2083167" y="1870893"/>
            <a:ext cx="6875017" cy="3884385"/>
          </a:xfrm>
          <a:prstGeom prst="rect">
            <a:avLst/>
          </a:prstGeom>
        </p:spPr>
      </p:pic>
      <p:sp>
        <p:nvSpPr>
          <p:cNvPr id="8" name="TextBox 7">
            <a:extLst>
              <a:ext uri="{FF2B5EF4-FFF2-40B4-BE49-F238E27FC236}">
                <a16:creationId xmlns:a16="http://schemas.microsoft.com/office/drawing/2014/main" id="{703676BD-B0C8-4EE0-8691-E020AA47491D}"/>
              </a:ext>
            </a:extLst>
          </p:cNvPr>
          <p:cNvSpPr txBox="1"/>
          <p:nvPr/>
        </p:nvSpPr>
        <p:spPr>
          <a:xfrm>
            <a:off x="1921117" y="5698445"/>
            <a:ext cx="7115444" cy="1077218"/>
          </a:xfrm>
          <a:prstGeom prst="rect">
            <a:avLst/>
          </a:prstGeom>
          <a:noFill/>
        </p:spPr>
        <p:txBody>
          <a:bodyPr wrap="square" rtlCol="0">
            <a:spAutoFit/>
          </a:bodyPr>
          <a:lstStyle/>
          <a:p>
            <a:pPr algn="r"/>
            <a:r>
              <a:rPr lang="en-GB" sz="3200">
                <a:solidFill>
                  <a:schemeClr val="bg1">
                    <a:lumMod val="50000"/>
                  </a:schemeClr>
                </a:solidFill>
              </a:rPr>
              <a:t>Other active and passive chlorinators are available</a:t>
            </a:r>
          </a:p>
        </p:txBody>
      </p:sp>
    </p:spTree>
    <p:extLst>
      <p:ext uri="{BB962C8B-B14F-4D97-AF65-F5344CB8AC3E}">
        <p14:creationId xmlns:p14="http://schemas.microsoft.com/office/powerpoint/2010/main" val="234943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A12-B063-4EE3-A3D1-8C457D9960EC}"/>
              </a:ext>
            </a:extLst>
          </p:cNvPr>
          <p:cNvSpPr>
            <a:spLocks noGrp="1"/>
          </p:cNvSpPr>
          <p:nvPr>
            <p:ph type="title"/>
          </p:nvPr>
        </p:nvSpPr>
        <p:spPr/>
        <p:txBody>
          <a:bodyPr/>
          <a:lstStyle/>
          <a:p>
            <a:r>
              <a:rPr lang="en-GB"/>
              <a:t>Objectives – know how</a:t>
            </a:r>
          </a:p>
        </p:txBody>
      </p:sp>
      <p:sp>
        <p:nvSpPr>
          <p:cNvPr id="3" name="Content Placeholder 2">
            <a:extLst>
              <a:ext uri="{FF2B5EF4-FFF2-40B4-BE49-F238E27FC236}">
                <a16:creationId xmlns:a16="http://schemas.microsoft.com/office/drawing/2014/main" id="{C4AF94C7-7591-4615-9528-D7EA18641DAB}"/>
              </a:ext>
            </a:extLst>
          </p:cNvPr>
          <p:cNvSpPr>
            <a:spLocks noGrp="1"/>
          </p:cNvSpPr>
          <p:nvPr>
            <p:ph idx="1"/>
          </p:nvPr>
        </p:nvSpPr>
        <p:spPr>
          <a:xfrm>
            <a:off x="762030" y="1196752"/>
            <a:ext cx="7924769" cy="3684341"/>
          </a:xfrm>
        </p:spPr>
        <p:txBody>
          <a:bodyPr>
            <a:noAutofit/>
          </a:bodyPr>
          <a:lstStyle/>
          <a:p>
            <a:pPr marL="0" indent="0">
              <a:spcBef>
                <a:spcPts val="0"/>
              </a:spcBef>
              <a:spcAft>
                <a:spcPts val="1200"/>
              </a:spcAft>
              <a:buNone/>
            </a:pPr>
            <a:r>
              <a:rPr lang="en-GB" sz="2100" dirty="0"/>
              <a:t>By the end of the session, participants will understand, for community shared spaces:  </a:t>
            </a:r>
          </a:p>
          <a:p>
            <a:pPr>
              <a:spcBef>
                <a:spcPts val="0"/>
              </a:spcBef>
              <a:spcAft>
                <a:spcPts val="1800"/>
              </a:spcAft>
            </a:pPr>
            <a:r>
              <a:rPr lang="en-GB" sz="2100" dirty="0"/>
              <a:t>Transmission routes of waterborne disease in a community</a:t>
            </a:r>
          </a:p>
          <a:p>
            <a:pPr>
              <a:spcBef>
                <a:spcPts val="0"/>
              </a:spcBef>
              <a:spcAft>
                <a:spcPts val="1800"/>
              </a:spcAft>
            </a:pPr>
            <a:r>
              <a:rPr lang="en-GB" sz="2100" dirty="0"/>
              <a:t>Food-borne disease and the role of water in further spread in areas with poor hygiene and unprotected stored water.  </a:t>
            </a:r>
          </a:p>
          <a:p>
            <a:pPr>
              <a:spcBef>
                <a:spcPts val="0"/>
              </a:spcBef>
              <a:spcAft>
                <a:spcPts val="1800"/>
              </a:spcAft>
            </a:pPr>
            <a:r>
              <a:rPr lang="en-GB" sz="2100" dirty="0"/>
              <a:t>Effective interventions to break water-borne transmission. </a:t>
            </a:r>
          </a:p>
          <a:p>
            <a:pPr>
              <a:spcBef>
                <a:spcPts val="0"/>
              </a:spcBef>
              <a:spcAft>
                <a:spcPts val="1800"/>
              </a:spcAft>
            </a:pPr>
            <a:r>
              <a:rPr lang="en-GB" sz="2100" dirty="0"/>
              <a:t>Effective interventions to break food-borne transmission. </a:t>
            </a:r>
          </a:p>
        </p:txBody>
      </p:sp>
      <p:pic>
        <p:nvPicPr>
          <p:cNvPr id="1026" name="Picture 2" descr="Shape&#10;&#10;Description automatically generated">
            <a:extLst>
              <a:ext uri="{FF2B5EF4-FFF2-40B4-BE49-F238E27FC236}">
                <a16:creationId xmlns:a16="http://schemas.microsoft.com/office/drawing/2014/main" id="{5BCD0B2B-E56C-4EA3-AFFE-6D28D8DCFF7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8810" y="1968416"/>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 picture containing drawing&#10;&#10;Description automatically generated">
            <a:extLst>
              <a:ext uri="{FF2B5EF4-FFF2-40B4-BE49-F238E27FC236}">
                <a16:creationId xmlns:a16="http://schemas.microsoft.com/office/drawing/2014/main" id="{6942EE71-0E83-4B5D-A592-AF301B1AA99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1793" y="2636912"/>
            <a:ext cx="367637" cy="57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text, clipart&#10;&#10;Description automatically generated">
            <a:extLst>
              <a:ext uri="{FF2B5EF4-FFF2-40B4-BE49-F238E27FC236}">
                <a16:creationId xmlns:a16="http://schemas.microsoft.com/office/drawing/2014/main" id="{FE0DE1AA-5251-4905-9493-96539A04DC3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1093" y="3303080"/>
            <a:ext cx="614245" cy="55896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7EA99B83-953D-4D58-89DD-F2422C60B82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8810" y="3881566"/>
            <a:ext cx="621878" cy="565909"/>
          </a:xfrm>
          <a:prstGeom prst="rect">
            <a:avLst/>
          </a:prstGeom>
        </p:spPr>
      </p:pic>
    </p:spTree>
    <p:extLst>
      <p:ext uri="{BB962C8B-B14F-4D97-AF65-F5344CB8AC3E}">
        <p14:creationId xmlns:p14="http://schemas.microsoft.com/office/powerpoint/2010/main" val="1882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ED8D8-92B9-4A76-8AAA-A453D11A1D06}"/>
              </a:ext>
            </a:extLst>
          </p:cNvPr>
          <p:cNvSpPr>
            <a:spLocks noGrp="1"/>
          </p:cNvSpPr>
          <p:nvPr>
            <p:ph type="title"/>
          </p:nvPr>
        </p:nvSpPr>
        <p:spPr>
          <a:xfrm>
            <a:off x="1238359" y="332656"/>
            <a:ext cx="6465989" cy="1282154"/>
          </a:xfrm>
        </p:spPr>
        <p:txBody>
          <a:bodyPr>
            <a:normAutofit/>
          </a:bodyPr>
          <a:lstStyle/>
          <a:p>
            <a:r>
              <a:rPr lang="en-GB"/>
              <a:t>Introduction to hardware</a:t>
            </a:r>
          </a:p>
        </p:txBody>
      </p:sp>
      <p:pic>
        <p:nvPicPr>
          <p:cNvPr id="4" name="Picture 2">
            <a:extLst>
              <a:ext uri="{FF2B5EF4-FFF2-40B4-BE49-F238E27FC236}">
                <a16:creationId xmlns:a16="http://schemas.microsoft.com/office/drawing/2014/main" id="{2B41B312-932D-4172-B83B-6D776ABCB67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C3AF845-4E36-49DB-B8A0-4F30AD3E5ABC}"/>
              </a:ext>
            </a:extLst>
          </p:cNvPr>
          <p:cNvSpPr txBox="1"/>
          <p:nvPr/>
        </p:nvSpPr>
        <p:spPr>
          <a:xfrm>
            <a:off x="1921117" y="1340173"/>
            <a:ext cx="6788543" cy="1938992"/>
          </a:xfrm>
          <a:prstGeom prst="rect">
            <a:avLst/>
          </a:prstGeom>
          <a:noFill/>
        </p:spPr>
        <p:txBody>
          <a:bodyPr wrap="square" rtlCol="0">
            <a:spAutoFit/>
          </a:bodyPr>
          <a:lstStyle/>
          <a:p>
            <a:r>
              <a:rPr lang="en-GB" sz="2400">
                <a:solidFill>
                  <a:schemeClr val="bg1">
                    <a:lumMod val="50000"/>
                  </a:schemeClr>
                </a:solidFill>
              </a:rPr>
              <a:t>Zimba (8 min 40 sec) – already in production</a:t>
            </a:r>
          </a:p>
          <a:p>
            <a:pPr algn="r"/>
            <a:r>
              <a:rPr lang="en-GB" sz="3200">
                <a:solidFill>
                  <a:schemeClr val="bg1">
                    <a:lumMod val="50000"/>
                  </a:schemeClr>
                </a:solidFill>
                <a:hlinkClick r:id="rId5"/>
              </a:rPr>
              <a:t>  https://youtu.be/KSxkZKdmhj4v=QcdH3QbHyuE</a:t>
            </a:r>
            <a:r>
              <a:rPr lang="en-GB" sz="3200">
                <a:solidFill>
                  <a:schemeClr val="bg1">
                    <a:lumMod val="50000"/>
                  </a:schemeClr>
                </a:solidFill>
              </a:rPr>
              <a:t> </a:t>
            </a:r>
          </a:p>
        </p:txBody>
      </p:sp>
      <p:sp>
        <p:nvSpPr>
          <p:cNvPr id="8" name="TextBox 7">
            <a:extLst>
              <a:ext uri="{FF2B5EF4-FFF2-40B4-BE49-F238E27FC236}">
                <a16:creationId xmlns:a16="http://schemas.microsoft.com/office/drawing/2014/main" id="{703676BD-B0C8-4EE0-8691-E020AA47491D}"/>
              </a:ext>
            </a:extLst>
          </p:cNvPr>
          <p:cNvSpPr txBox="1"/>
          <p:nvPr/>
        </p:nvSpPr>
        <p:spPr>
          <a:xfrm>
            <a:off x="1238359" y="5698445"/>
            <a:ext cx="7798202" cy="584775"/>
          </a:xfrm>
          <a:prstGeom prst="rect">
            <a:avLst/>
          </a:prstGeom>
          <a:noFill/>
        </p:spPr>
        <p:txBody>
          <a:bodyPr wrap="square" rtlCol="0">
            <a:spAutoFit/>
          </a:bodyPr>
          <a:lstStyle/>
          <a:p>
            <a:pPr algn="r"/>
            <a:r>
              <a:rPr lang="en-GB" sz="3200">
                <a:solidFill>
                  <a:schemeClr val="bg1">
                    <a:lumMod val="50000"/>
                  </a:schemeClr>
                </a:solidFill>
              </a:rPr>
              <a:t>Other passive chlorinators may be available</a:t>
            </a:r>
          </a:p>
        </p:txBody>
      </p:sp>
      <p:pic>
        <p:nvPicPr>
          <p:cNvPr id="7" name="Picture 6">
            <a:extLst>
              <a:ext uri="{FF2B5EF4-FFF2-40B4-BE49-F238E27FC236}">
                <a16:creationId xmlns:a16="http://schemas.microsoft.com/office/drawing/2014/main" id="{76ADD4F7-A1F0-41D0-8C4D-852C5FBBA76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45755" y="2371224"/>
            <a:ext cx="2146892" cy="3227832"/>
          </a:xfrm>
          <a:prstGeom prst="rect">
            <a:avLst/>
          </a:prstGeom>
        </p:spPr>
      </p:pic>
      <p:pic>
        <p:nvPicPr>
          <p:cNvPr id="9" name="Online Media 8" title="A Simple Machine To Quench The Thirst For Clean Water: Suprio Das at TEDxGateway">
            <a:hlinkClick r:id="" action="ppaction://media"/>
            <a:extLst>
              <a:ext uri="{FF2B5EF4-FFF2-40B4-BE49-F238E27FC236}">
                <a16:creationId xmlns:a16="http://schemas.microsoft.com/office/drawing/2014/main" id="{F78B9249-CAA6-496D-85B6-CEE0F9F7C30B}"/>
              </a:ext>
            </a:extLst>
          </p:cNvPr>
          <p:cNvPicPr>
            <a:picLocks noRot="1" noChangeAspect="1"/>
          </p:cNvPicPr>
          <p:nvPr>
            <a:videoFile r:link="rId1"/>
          </p:nvPr>
        </p:nvPicPr>
        <p:blipFill>
          <a:blip r:embed="rId7"/>
          <a:stretch>
            <a:fillRect/>
          </a:stretch>
        </p:blipFill>
        <p:spPr>
          <a:xfrm>
            <a:off x="2372873" y="1973580"/>
            <a:ext cx="6416771" cy="3625476"/>
          </a:xfrm>
          <a:prstGeom prst="rect">
            <a:avLst/>
          </a:prstGeom>
        </p:spPr>
      </p:pic>
    </p:spTree>
    <p:extLst>
      <p:ext uri="{BB962C8B-B14F-4D97-AF65-F5344CB8AC3E}">
        <p14:creationId xmlns:p14="http://schemas.microsoft.com/office/powerpoint/2010/main" val="163664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57200" y="245883"/>
            <a:ext cx="8229600" cy="841076"/>
          </a:xfrm>
        </p:spPr>
        <p:txBody>
          <a:bodyPr>
            <a:normAutofit fontScale="90000"/>
          </a:bodyPr>
          <a:lstStyle/>
          <a:p>
            <a:r>
              <a:rPr lang="en-GB">
                <a:latin typeface="Tahoma"/>
                <a:ea typeface="Tahoma"/>
                <a:cs typeface="Tahoma"/>
              </a:rPr>
              <a:t>Action in trucked and </a:t>
            </a:r>
            <a:br>
              <a:rPr lang="en-GB">
                <a:latin typeface="Tahoma"/>
                <a:ea typeface="Tahoma"/>
                <a:cs typeface="Tahoma"/>
              </a:rPr>
            </a:br>
            <a:r>
              <a:rPr lang="en-GB">
                <a:latin typeface="Tahoma"/>
                <a:ea typeface="Tahoma"/>
                <a:cs typeface="Tahoma"/>
              </a:rPr>
              <a:t>vended water</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55785"/>
            <a:ext cx="8229600" cy="4986038"/>
          </a:xfrm>
        </p:spPr>
        <p:txBody>
          <a:bodyPr vert="horz" lIns="91440" tIns="45720" rIns="91440" bIns="45720" rtlCol="0" anchor="t">
            <a:noAutofit/>
          </a:bodyPr>
          <a:lstStyle/>
          <a:p>
            <a:r>
              <a:rPr lang="en-GB" sz="2400">
                <a:latin typeface="Tahoma"/>
                <a:ea typeface="Tahoma"/>
                <a:cs typeface="Tahoma"/>
              </a:rPr>
              <a:t>Trucked water we can assume is not chlorinated (as chlorine accelerates corrosion so truck supplier discourage its use)</a:t>
            </a:r>
          </a:p>
          <a:p>
            <a:r>
              <a:rPr lang="en-GB" sz="2400">
                <a:latin typeface="Tahoma"/>
                <a:ea typeface="Tahoma"/>
                <a:cs typeface="Tahoma"/>
              </a:rPr>
              <a:t>Sketch the supply chain to identify contamination risks and places where interventions can be initiated</a:t>
            </a:r>
          </a:p>
          <a:p>
            <a:r>
              <a:rPr lang="en-GB" sz="2400">
                <a:latin typeface="Tahoma"/>
                <a:ea typeface="Tahoma"/>
                <a:cs typeface="Tahoma"/>
              </a:rPr>
              <a:t>1 confirmation – take sample for testing of residual chlorine level. </a:t>
            </a:r>
            <a:r>
              <a:rPr lang="en-GB" sz="2400">
                <a:solidFill>
                  <a:schemeClr val="bg1">
                    <a:lumMod val="65000"/>
                  </a:schemeClr>
                </a:solidFill>
                <a:latin typeface="Tahoma"/>
                <a:ea typeface="Tahoma"/>
                <a:cs typeface="Tahoma"/>
              </a:rPr>
              <a:t>Optional - presence of faecal coliform – negative does not mean safe. </a:t>
            </a:r>
          </a:p>
          <a:p>
            <a:r>
              <a:rPr lang="en-GB" sz="2400">
                <a:latin typeface="Tahoma"/>
                <a:ea typeface="Tahoma"/>
                <a:cs typeface="Tahoma"/>
              </a:rPr>
              <a:t>2 removal of risk (sources of excrement, container contamination – as for other sources, act if possible)</a:t>
            </a:r>
            <a:endParaRPr lang="en-GB" sz="2400"/>
          </a:p>
          <a:p>
            <a:r>
              <a:rPr lang="en-GB" sz="2400">
                <a:latin typeface="Tahoma"/>
                <a:ea typeface="Tahoma"/>
                <a:cs typeface="Tahoma"/>
              </a:rPr>
              <a:t>3 Bulk chlorinate before distribution (close to source)</a:t>
            </a:r>
            <a:endParaRPr lang="en-GB" sz="2400"/>
          </a:p>
        </p:txBody>
      </p:sp>
      <p:pic>
        <p:nvPicPr>
          <p:cNvPr id="5" name="Picture 2">
            <a:extLst>
              <a:ext uri="{FF2B5EF4-FFF2-40B4-BE49-F238E27FC236}">
                <a16:creationId xmlns:a16="http://schemas.microsoft.com/office/drawing/2014/main" id="{8A9E0994-593F-41E4-88D4-1FA9658162E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03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F428075-7E42-41FE-90C4-998159C3015E}"/>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4132976" y="710747"/>
            <a:ext cx="4376628" cy="5393167"/>
          </a:xfrm>
        </p:spPr>
      </p:pic>
      <p:sp>
        <p:nvSpPr>
          <p:cNvPr id="2" name="Title 1">
            <a:extLst>
              <a:ext uri="{FF2B5EF4-FFF2-40B4-BE49-F238E27FC236}">
                <a16:creationId xmlns:a16="http://schemas.microsoft.com/office/drawing/2014/main" id="{0018DB79-8A7E-4A9D-A8CB-361944D8F894}"/>
              </a:ext>
            </a:extLst>
          </p:cNvPr>
          <p:cNvSpPr>
            <a:spLocks noGrp="1"/>
          </p:cNvSpPr>
          <p:nvPr>
            <p:ph type="title"/>
          </p:nvPr>
        </p:nvSpPr>
        <p:spPr/>
        <p:txBody>
          <a:bodyPr>
            <a:normAutofit fontScale="90000"/>
          </a:bodyPr>
          <a:lstStyle/>
          <a:p>
            <a:r>
              <a:rPr lang="en-GB"/>
              <a:t>Trucked/vended </a:t>
            </a:r>
            <a:br>
              <a:rPr lang="en-GB"/>
            </a:br>
            <a:r>
              <a:rPr lang="en-GB"/>
              <a:t>water treatment</a:t>
            </a:r>
          </a:p>
        </p:txBody>
      </p:sp>
      <p:sp>
        <p:nvSpPr>
          <p:cNvPr id="6" name="TextBox 5">
            <a:extLst>
              <a:ext uri="{FF2B5EF4-FFF2-40B4-BE49-F238E27FC236}">
                <a16:creationId xmlns:a16="http://schemas.microsoft.com/office/drawing/2014/main" id="{FD2C5970-7A62-4638-AF08-4EF554FFECF6}"/>
              </a:ext>
            </a:extLst>
          </p:cNvPr>
          <p:cNvSpPr txBox="1"/>
          <p:nvPr/>
        </p:nvSpPr>
        <p:spPr>
          <a:xfrm>
            <a:off x="461916" y="1497865"/>
            <a:ext cx="3805284" cy="4031873"/>
          </a:xfrm>
          <a:prstGeom prst="rect">
            <a:avLst/>
          </a:prstGeom>
          <a:noFill/>
        </p:spPr>
        <p:txBody>
          <a:bodyPr wrap="square" rtlCol="0">
            <a:spAutoFit/>
          </a:bodyPr>
          <a:lstStyle/>
          <a:p>
            <a:r>
              <a:rPr lang="en-GB" sz="3200">
                <a:solidFill>
                  <a:schemeClr val="bg1">
                    <a:lumMod val="50000"/>
                  </a:schemeClr>
                </a:solidFill>
              </a:rPr>
              <a:t>For most </a:t>
            </a:r>
            <a:r>
              <a:rPr lang="en-GB" sz="3200" u="sng">
                <a:solidFill>
                  <a:schemeClr val="bg1">
                    <a:lumMod val="50000"/>
                  </a:schemeClr>
                </a:solidFill>
              </a:rPr>
              <a:t>complete</a:t>
            </a:r>
            <a:r>
              <a:rPr lang="en-GB" sz="3200">
                <a:solidFill>
                  <a:schemeClr val="bg1">
                    <a:lumMod val="50000"/>
                  </a:schemeClr>
                </a:solidFill>
              </a:rPr>
              <a:t> coverage, with the </a:t>
            </a:r>
            <a:r>
              <a:rPr lang="en-GB" sz="3200" u="sng">
                <a:solidFill>
                  <a:schemeClr val="bg1">
                    <a:lumMod val="50000"/>
                  </a:schemeClr>
                </a:solidFill>
              </a:rPr>
              <a:t>least effort</a:t>
            </a:r>
            <a:r>
              <a:rPr lang="en-GB" sz="3200">
                <a:solidFill>
                  <a:schemeClr val="bg1">
                    <a:lumMod val="50000"/>
                  </a:schemeClr>
                </a:solidFill>
              </a:rPr>
              <a:t>, treat the water as close to source as the situation allows after testing for chlorine level*</a:t>
            </a:r>
          </a:p>
        </p:txBody>
      </p:sp>
      <p:sp>
        <p:nvSpPr>
          <p:cNvPr id="7" name="TextBox 6">
            <a:extLst>
              <a:ext uri="{FF2B5EF4-FFF2-40B4-BE49-F238E27FC236}">
                <a16:creationId xmlns:a16="http://schemas.microsoft.com/office/drawing/2014/main" id="{746A77EE-232D-4D73-BDD3-FEBBEB7DFEA2}"/>
              </a:ext>
            </a:extLst>
          </p:cNvPr>
          <p:cNvSpPr txBox="1"/>
          <p:nvPr/>
        </p:nvSpPr>
        <p:spPr>
          <a:xfrm>
            <a:off x="395536" y="5397023"/>
            <a:ext cx="6480720" cy="1200329"/>
          </a:xfrm>
          <a:prstGeom prst="rect">
            <a:avLst/>
          </a:prstGeom>
          <a:noFill/>
        </p:spPr>
        <p:txBody>
          <a:bodyPr wrap="square" rtlCol="0">
            <a:spAutoFit/>
          </a:bodyPr>
          <a:lstStyle/>
          <a:p>
            <a:r>
              <a:rPr lang="en-GB">
                <a:solidFill>
                  <a:schemeClr val="bg1">
                    <a:lumMod val="50000"/>
                  </a:schemeClr>
                </a:solidFill>
              </a:rPr>
              <a:t>*The most common test is the </a:t>
            </a:r>
            <a:r>
              <a:rPr lang="en-GB" err="1">
                <a:solidFill>
                  <a:schemeClr val="bg1">
                    <a:lumMod val="50000"/>
                  </a:schemeClr>
                </a:solidFill>
              </a:rPr>
              <a:t>dpd</a:t>
            </a:r>
            <a:r>
              <a:rPr lang="en-GB">
                <a:solidFill>
                  <a:schemeClr val="bg1">
                    <a:lumMod val="50000"/>
                  </a:schemeClr>
                </a:solidFill>
              </a:rPr>
              <a:t> - diethyl </a:t>
            </a:r>
            <a:r>
              <a:rPr lang="en-GB" err="1">
                <a:solidFill>
                  <a:schemeClr val="bg1">
                    <a:lumMod val="50000"/>
                  </a:schemeClr>
                </a:solidFill>
              </a:rPr>
              <a:t>paraphenylene</a:t>
            </a:r>
            <a:r>
              <a:rPr lang="en-GB">
                <a:solidFill>
                  <a:schemeClr val="bg1">
                    <a:lumMod val="50000"/>
                  </a:schemeClr>
                </a:solidFill>
              </a:rPr>
              <a:t> diamine - indicator test, using a comparator. This test is the quickest and simplest method for testing chlorine residual.</a:t>
            </a:r>
          </a:p>
          <a:p>
            <a:endParaRPr lang="en-GB"/>
          </a:p>
        </p:txBody>
      </p:sp>
      <p:pic>
        <p:nvPicPr>
          <p:cNvPr id="8" name="Picture 2">
            <a:extLst>
              <a:ext uri="{FF2B5EF4-FFF2-40B4-BE49-F238E27FC236}">
                <a16:creationId xmlns:a16="http://schemas.microsoft.com/office/drawing/2014/main" id="{9E3C34B8-9339-4E33-B538-DDAA097DEBC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55250"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385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F428075-7E42-41FE-90C4-998159C3015E}"/>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4000350" y="1125922"/>
            <a:ext cx="4073835" cy="5020045"/>
          </a:xfrm>
        </p:spPr>
      </p:pic>
      <p:sp>
        <p:nvSpPr>
          <p:cNvPr id="2" name="Title 1">
            <a:extLst>
              <a:ext uri="{FF2B5EF4-FFF2-40B4-BE49-F238E27FC236}">
                <a16:creationId xmlns:a16="http://schemas.microsoft.com/office/drawing/2014/main" id="{0018DB79-8A7E-4A9D-A8CB-361944D8F894}"/>
              </a:ext>
            </a:extLst>
          </p:cNvPr>
          <p:cNvSpPr>
            <a:spLocks noGrp="1"/>
          </p:cNvSpPr>
          <p:nvPr>
            <p:ph type="title"/>
          </p:nvPr>
        </p:nvSpPr>
        <p:spPr/>
        <p:txBody>
          <a:bodyPr>
            <a:normAutofit fontScale="90000"/>
          </a:bodyPr>
          <a:lstStyle/>
          <a:p>
            <a:r>
              <a:rPr lang="en-GB"/>
              <a:t>Training for </a:t>
            </a:r>
            <a:br>
              <a:rPr lang="en-GB"/>
            </a:br>
            <a:r>
              <a:rPr lang="en-GB"/>
              <a:t>those in the chain</a:t>
            </a:r>
          </a:p>
        </p:txBody>
      </p:sp>
      <p:sp>
        <p:nvSpPr>
          <p:cNvPr id="6" name="TextBox 5">
            <a:extLst>
              <a:ext uri="{FF2B5EF4-FFF2-40B4-BE49-F238E27FC236}">
                <a16:creationId xmlns:a16="http://schemas.microsoft.com/office/drawing/2014/main" id="{FD2C5970-7A62-4638-AF08-4EF554FFECF6}"/>
              </a:ext>
            </a:extLst>
          </p:cNvPr>
          <p:cNvSpPr txBox="1"/>
          <p:nvPr/>
        </p:nvSpPr>
        <p:spPr>
          <a:xfrm>
            <a:off x="457200" y="2366545"/>
            <a:ext cx="3528424" cy="3046988"/>
          </a:xfrm>
          <a:prstGeom prst="rect">
            <a:avLst/>
          </a:prstGeom>
          <a:noFill/>
        </p:spPr>
        <p:txBody>
          <a:bodyPr wrap="square" rtlCol="0">
            <a:spAutoFit/>
          </a:bodyPr>
          <a:lstStyle/>
          <a:p>
            <a:r>
              <a:rPr lang="en-GB" sz="3200">
                <a:solidFill>
                  <a:schemeClr val="bg1">
                    <a:lumMod val="50000"/>
                  </a:schemeClr>
                </a:solidFill>
              </a:rPr>
              <a:t>Training vendors / trucking operators on drinking water chlorination, provide them with access to chlorine.</a:t>
            </a:r>
          </a:p>
        </p:txBody>
      </p:sp>
      <p:pic>
        <p:nvPicPr>
          <p:cNvPr id="8" name="Picture 2">
            <a:extLst>
              <a:ext uri="{FF2B5EF4-FFF2-40B4-BE49-F238E27FC236}">
                <a16:creationId xmlns:a16="http://schemas.microsoft.com/office/drawing/2014/main" id="{9E3C34B8-9339-4E33-B538-DDAA097DEBC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55250"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2412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0658530B-D075-4C6D-B141-D0823C602AF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5F55E3C-67D2-4175-BAD9-7AE1FF8556A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28750" y="1275730"/>
            <a:ext cx="2527300" cy="2407158"/>
          </a:xfrm>
          <a:prstGeom prst="rect">
            <a:avLst/>
          </a:prstGeom>
        </p:spPr>
      </p:pic>
      <p:pic>
        <p:nvPicPr>
          <p:cNvPr id="6" name="Picture 5">
            <a:extLst>
              <a:ext uri="{FF2B5EF4-FFF2-40B4-BE49-F238E27FC236}">
                <a16:creationId xmlns:a16="http://schemas.microsoft.com/office/drawing/2014/main" id="{A6C2E7D8-4E22-4801-A75B-00745EC005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956050" y="1275730"/>
            <a:ext cx="3394894" cy="2407158"/>
          </a:xfrm>
          <a:prstGeom prst="rect">
            <a:avLst/>
          </a:prstGeom>
        </p:spPr>
      </p:pic>
      <p:sp>
        <p:nvSpPr>
          <p:cNvPr id="2" name="Title 1">
            <a:extLst>
              <a:ext uri="{FF2B5EF4-FFF2-40B4-BE49-F238E27FC236}">
                <a16:creationId xmlns:a16="http://schemas.microsoft.com/office/drawing/2014/main" id="{0018DB79-8A7E-4A9D-A8CB-361944D8F894}"/>
              </a:ext>
            </a:extLst>
          </p:cNvPr>
          <p:cNvSpPr>
            <a:spLocks noGrp="1"/>
          </p:cNvSpPr>
          <p:nvPr>
            <p:ph type="title"/>
          </p:nvPr>
        </p:nvSpPr>
        <p:spPr/>
        <p:txBody>
          <a:bodyPr>
            <a:normAutofit/>
          </a:bodyPr>
          <a:lstStyle/>
          <a:p>
            <a:r>
              <a:rPr lang="en-GB">
                <a:latin typeface="Tahoma"/>
                <a:ea typeface="Tahoma"/>
                <a:cs typeface="Tahoma"/>
              </a:rPr>
              <a:t>Food vendor water treatment</a:t>
            </a:r>
            <a:endParaRPr lang="en-GB"/>
          </a:p>
        </p:txBody>
      </p:sp>
      <p:sp>
        <p:nvSpPr>
          <p:cNvPr id="4" name="Content Placeholder 3">
            <a:extLst>
              <a:ext uri="{FF2B5EF4-FFF2-40B4-BE49-F238E27FC236}">
                <a16:creationId xmlns:a16="http://schemas.microsoft.com/office/drawing/2014/main" id="{A2CBAC7F-634E-4012-B7CE-167F5D56DB40}"/>
              </a:ext>
            </a:extLst>
          </p:cNvPr>
          <p:cNvSpPr>
            <a:spLocks noGrp="1"/>
          </p:cNvSpPr>
          <p:nvPr>
            <p:ph idx="1"/>
          </p:nvPr>
        </p:nvSpPr>
        <p:spPr>
          <a:xfrm>
            <a:off x="467544" y="3719005"/>
            <a:ext cx="8229600" cy="2407158"/>
          </a:xfrm>
          <a:solidFill>
            <a:schemeClr val="bg1"/>
          </a:solidFill>
        </p:spPr>
        <p:txBody>
          <a:bodyPr vert="horz" lIns="91440" tIns="45720" rIns="91440" bIns="45720" rtlCol="0" anchor="t">
            <a:normAutofit lnSpcReduction="10000"/>
          </a:bodyPr>
          <a:lstStyle/>
          <a:p>
            <a:r>
              <a:rPr lang="en-GB" sz="2200">
                <a:latin typeface="Tahoma"/>
                <a:ea typeface="Tahoma"/>
                <a:cs typeface="Tahoma"/>
              </a:rPr>
              <a:t>Ensure that food vendors’ stored water is protected and disinfected. This is important as it is a common source for many people (</a:t>
            </a:r>
            <a:r>
              <a:rPr lang="en-US" sz="2200">
                <a:latin typeface="Tahoma"/>
                <a:ea typeface="Tahoma"/>
                <a:cs typeface="Tahoma"/>
              </a:rPr>
              <a:t>the reason it was a common source in the 2012 epidemic of cholera in West Africa)</a:t>
            </a:r>
          </a:p>
          <a:p>
            <a:r>
              <a:rPr lang="en-US" sz="2200">
                <a:latin typeface="Tahoma"/>
                <a:ea typeface="Tahoma"/>
                <a:cs typeface="Tahoma"/>
              </a:rPr>
              <a:t>Training for water vendors on proper drinking water disinfection could be combined with water trucking operators</a:t>
            </a:r>
          </a:p>
          <a:p>
            <a:r>
              <a:rPr lang="en-US" sz="2200">
                <a:latin typeface="Tahoma"/>
                <a:ea typeface="Tahoma"/>
                <a:cs typeface="Tahoma"/>
              </a:rPr>
              <a:t>Provide them with access to chlorine for future use. </a:t>
            </a:r>
          </a:p>
          <a:p>
            <a:endParaRPr lang="en-GB" sz="2200"/>
          </a:p>
          <a:p>
            <a:endParaRPr lang="en-GB" sz="2200"/>
          </a:p>
        </p:txBody>
      </p:sp>
    </p:spTree>
    <p:extLst>
      <p:ext uri="{BB962C8B-B14F-4D97-AF65-F5344CB8AC3E}">
        <p14:creationId xmlns:p14="http://schemas.microsoft.com/office/powerpoint/2010/main" val="124889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subTnLst>
                                    <p:animClr clrSpc="rgb" dir="cw">
                                      <p:cBhvr override="childStyle">
                                        <p:cTn dur="1" fill="hold" display="0" masterRel="nextClick" afterEffect="1"/>
                                        <p:tgtEl>
                                          <p:spTgt spid="4">
                                            <p:bg/>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3ECBC-2564-4CF7-B100-D1E944700D04}"/>
              </a:ext>
            </a:extLst>
          </p:cNvPr>
          <p:cNvSpPr>
            <a:spLocks noGrp="1"/>
          </p:cNvSpPr>
          <p:nvPr>
            <p:ph type="title"/>
          </p:nvPr>
        </p:nvSpPr>
        <p:spPr>
          <a:xfrm>
            <a:off x="196850" y="274638"/>
            <a:ext cx="7471494" cy="1143000"/>
          </a:xfrm>
        </p:spPr>
        <p:txBody>
          <a:bodyPr>
            <a:normAutofit fontScale="90000"/>
          </a:bodyPr>
          <a:lstStyle/>
          <a:p>
            <a:pPr algn="r"/>
            <a:r>
              <a:rPr lang="en-GB"/>
              <a:t>Removal of bulk contamination risk - decommissioning a latrine</a:t>
            </a:r>
          </a:p>
        </p:txBody>
      </p:sp>
      <p:pic>
        <p:nvPicPr>
          <p:cNvPr id="4" name="Picture 2">
            <a:extLst>
              <a:ext uri="{FF2B5EF4-FFF2-40B4-BE49-F238E27FC236}">
                <a16:creationId xmlns:a16="http://schemas.microsoft.com/office/drawing/2014/main" id="{F42A4AB9-8B54-4B7F-B1BF-88FF1D88B8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68344"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A35CC3E-3889-494E-8307-0971975C843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36280" y="1493838"/>
            <a:ext cx="5193803" cy="4626873"/>
          </a:xfrm>
          <a:prstGeom prst="rect">
            <a:avLst/>
          </a:prstGeom>
        </p:spPr>
      </p:pic>
      <p:sp>
        <p:nvSpPr>
          <p:cNvPr id="5" name="TextBox 4">
            <a:extLst>
              <a:ext uri="{FF2B5EF4-FFF2-40B4-BE49-F238E27FC236}">
                <a16:creationId xmlns:a16="http://schemas.microsoft.com/office/drawing/2014/main" id="{D732342E-5705-4963-B8C3-9E03BDD59DA9}"/>
              </a:ext>
            </a:extLst>
          </p:cNvPr>
          <p:cNvSpPr txBox="1"/>
          <p:nvPr/>
        </p:nvSpPr>
        <p:spPr>
          <a:xfrm>
            <a:off x="430166" y="2488465"/>
            <a:ext cx="3760834" cy="2062103"/>
          </a:xfrm>
          <a:prstGeom prst="rect">
            <a:avLst/>
          </a:prstGeom>
          <a:noFill/>
        </p:spPr>
        <p:txBody>
          <a:bodyPr wrap="square" rtlCol="0">
            <a:spAutoFit/>
          </a:bodyPr>
          <a:lstStyle/>
          <a:p>
            <a:r>
              <a:rPr lang="en-GB" sz="3200">
                <a:solidFill>
                  <a:schemeClr val="bg1">
                    <a:lumMod val="50000"/>
                  </a:schemeClr>
                </a:solidFill>
              </a:rPr>
              <a:t>A </a:t>
            </a:r>
            <a:r>
              <a:rPr lang="en-GB" sz="3200">
                <a:solidFill>
                  <a:srgbClr val="FF0000"/>
                </a:solidFill>
              </a:rPr>
              <a:t>HANDOUT </a:t>
            </a:r>
            <a:r>
              <a:rPr lang="en-GB" sz="3200">
                <a:solidFill>
                  <a:schemeClr val="bg1">
                    <a:lumMod val="50000"/>
                  </a:schemeClr>
                </a:solidFill>
              </a:rPr>
              <a:t>on how to decommission a latrine is supplied with these slides</a:t>
            </a:r>
          </a:p>
        </p:txBody>
      </p:sp>
    </p:spTree>
    <p:extLst>
      <p:ext uri="{BB962C8B-B14F-4D97-AF65-F5344CB8AC3E}">
        <p14:creationId xmlns:p14="http://schemas.microsoft.com/office/powerpoint/2010/main" val="421201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ake, indoor, chocolate, decorated&#10;&#10;Description automatically generated">
            <a:extLst>
              <a:ext uri="{FF2B5EF4-FFF2-40B4-BE49-F238E27FC236}">
                <a16:creationId xmlns:a16="http://schemas.microsoft.com/office/drawing/2014/main" id="{95FDE241-2A1B-439B-823B-995F8C34CEA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
            <a:ext cx="9138383" cy="5357813"/>
          </a:xfrm>
          <a:prstGeom prst="rect">
            <a:avLst/>
          </a:prstGeom>
        </p:spPr>
      </p:pic>
      <p:sp>
        <p:nvSpPr>
          <p:cNvPr id="2" name="Title 1">
            <a:extLst>
              <a:ext uri="{FF2B5EF4-FFF2-40B4-BE49-F238E27FC236}">
                <a16:creationId xmlns:a16="http://schemas.microsoft.com/office/drawing/2014/main" id="{7E38D1C3-3521-40F5-9A19-B9D5012C2652}"/>
              </a:ext>
            </a:extLst>
          </p:cNvPr>
          <p:cNvSpPr>
            <a:spLocks noGrp="1"/>
          </p:cNvSpPr>
          <p:nvPr>
            <p:ph type="title"/>
          </p:nvPr>
        </p:nvSpPr>
        <p:spPr>
          <a:xfrm>
            <a:off x="107504" y="5229200"/>
            <a:ext cx="8229600" cy="1143000"/>
          </a:xfrm>
        </p:spPr>
        <p:txBody>
          <a:bodyPr>
            <a:normAutofit fontScale="90000"/>
          </a:bodyPr>
          <a:lstStyle/>
          <a:p>
            <a:r>
              <a:rPr lang="en-GB"/>
              <a:t>CHOLERA FOOD INTERVENTIONS</a:t>
            </a:r>
          </a:p>
        </p:txBody>
      </p:sp>
      <p:pic>
        <p:nvPicPr>
          <p:cNvPr id="5" name="Picture 4" descr="A picture containing text, clipart&#10;&#10;Description automatically generated">
            <a:extLst>
              <a:ext uri="{FF2B5EF4-FFF2-40B4-BE49-F238E27FC236}">
                <a16:creationId xmlns:a16="http://schemas.microsoft.com/office/drawing/2014/main" id="{22D3E9C7-E0FA-40FF-8BD6-3730329E62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45985" y="5513787"/>
            <a:ext cx="1197247" cy="1089495"/>
          </a:xfrm>
          <a:prstGeom prst="rect">
            <a:avLst/>
          </a:prstGeom>
        </p:spPr>
      </p:pic>
    </p:spTree>
    <p:extLst>
      <p:ext uri="{BB962C8B-B14F-4D97-AF65-F5344CB8AC3E}">
        <p14:creationId xmlns:p14="http://schemas.microsoft.com/office/powerpoint/2010/main" val="9156557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Food interventions </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fontAlgn="base"/>
            <a:r>
              <a:rPr lang="en-GB" sz="2200"/>
              <a:t>You </a:t>
            </a:r>
            <a:r>
              <a:rPr lang="en-GB" sz="2200">
                <a:solidFill>
                  <a:srgbClr val="FF0000"/>
                </a:solidFill>
              </a:rPr>
              <a:t>probably cannot</a:t>
            </a:r>
            <a:r>
              <a:rPr lang="en-GB" sz="2200"/>
              <a:t> intervene in every private businesses behaviour because you:</a:t>
            </a:r>
          </a:p>
          <a:p>
            <a:pPr lvl="1" fontAlgn="base"/>
            <a:r>
              <a:rPr lang="en-GB" sz="2200"/>
              <a:t>Are not a regulatory agency</a:t>
            </a:r>
          </a:p>
          <a:p>
            <a:pPr lvl="1" fontAlgn="base"/>
            <a:r>
              <a:rPr lang="en-GB" sz="2200"/>
              <a:t>Have insufficient time (there is an outbreak so an emergency)</a:t>
            </a:r>
          </a:p>
          <a:p>
            <a:pPr fontAlgn="base"/>
            <a:r>
              <a:rPr lang="en-GB" sz="2200"/>
              <a:t>Be </a:t>
            </a:r>
            <a:r>
              <a:rPr lang="en-GB" sz="2200">
                <a:solidFill>
                  <a:srgbClr val="FF0000"/>
                </a:solidFill>
              </a:rPr>
              <a:t>EFFICIENT</a:t>
            </a:r>
            <a:r>
              <a:rPr lang="en-GB" sz="2200"/>
              <a:t> – target where risks are common, influencing those higher risk vendors that affect the most people</a:t>
            </a:r>
          </a:p>
          <a:p>
            <a:pPr fontAlgn="base"/>
            <a:r>
              <a:rPr lang="en-GB" sz="2200">
                <a:solidFill>
                  <a:srgbClr val="FF0000"/>
                </a:solidFill>
              </a:rPr>
              <a:t>GUIDE</a:t>
            </a:r>
            <a:r>
              <a:rPr lang="en-GB" sz="2200"/>
              <a:t> and </a:t>
            </a:r>
            <a:r>
              <a:rPr lang="en-GB" sz="2200">
                <a:solidFill>
                  <a:srgbClr val="FF0000"/>
                </a:solidFill>
              </a:rPr>
              <a:t>CONTROL</a:t>
            </a:r>
            <a:r>
              <a:rPr lang="en-GB" sz="2200"/>
              <a:t> – if you rely on changing behaviour it will take weeks or months, people will die – give practical support for quick safety improvements. Don’t forget water!</a:t>
            </a:r>
          </a:p>
          <a:p>
            <a:pPr fontAlgn="base"/>
            <a:r>
              <a:rPr lang="en-GB" sz="2200"/>
              <a:t>Changes you make must be </a:t>
            </a:r>
            <a:r>
              <a:rPr lang="en-GB" sz="2200">
                <a:solidFill>
                  <a:srgbClr val="FF0000"/>
                </a:solidFill>
              </a:rPr>
              <a:t>SIMPLE </a:t>
            </a:r>
            <a:r>
              <a:rPr lang="en-GB" sz="2200"/>
              <a:t>(easy to do, not complicated) and </a:t>
            </a:r>
            <a:r>
              <a:rPr lang="en-GB" sz="2200">
                <a:solidFill>
                  <a:srgbClr val="FF0000"/>
                </a:solidFill>
              </a:rPr>
              <a:t>CONVENIENT</a:t>
            </a:r>
            <a:endParaRPr lang="en-GB" sz="2200"/>
          </a:p>
        </p:txBody>
      </p:sp>
      <p:pic>
        <p:nvPicPr>
          <p:cNvPr id="5" name="Picture 4" descr="A picture containing text, clipart&#10;&#10;Description automatically generated">
            <a:extLst>
              <a:ext uri="{FF2B5EF4-FFF2-40B4-BE49-F238E27FC236}">
                <a16:creationId xmlns:a16="http://schemas.microsoft.com/office/drawing/2014/main" id="{6645BCB5-F336-4F31-B1E0-087DBA89B63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68344" y="236392"/>
            <a:ext cx="1197247" cy="1089495"/>
          </a:xfrm>
          <a:prstGeom prst="rect">
            <a:avLst/>
          </a:prstGeom>
        </p:spPr>
      </p:pic>
    </p:spTree>
    <p:extLst>
      <p:ext uri="{BB962C8B-B14F-4D97-AF65-F5344CB8AC3E}">
        <p14:creationId xmlns:p14="http://schemas.microsoft.com/office/powerpoint/2010/main" val="265355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Food health protection</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marL="0" indent="0" fontAlgn="base">
              <a:buNone/>
            </a:pPr>
            <a:r>
              <a:rPr lang="en-GB" sz="2200"/>
              <a:t>Encourage vendors to ensure their products are: </a:t>
            </a:r>
            <a:r>
              <a:rPr lang="en-GB" sz="2200" err="1">
                <a:solidFill>
                  <a:srgbClr val="FF0000"/>
                </a:solidFill>
              </a:rPr>
              <a:t>SHoCH</a:t>
            </a:r>
            <a:endParaRPr lang="en-GB" sz="2200">
              <a:solidFill>
                <a:srgbClr val="FF0000"/>
              </a:solidFill>
            </a:endParaRPr>
          </a:p>
          <a:p>
            <a:pPr fontAlgn="base"/>
            <a:r>
              <a:rPr lang="en-GB" sz="2200">
                <a:solidFill>
                  <a:srgbClr val="FF0000"/>
                </a:solidFill>
              </a:rPr>
              <a:t>STERILIZED</a:t>
            </a:r>
            <a:r>
              <a:rPr lang="en-GB" sz="2200"/>
              <a:t>: Seafood like crabs boiled for 15-20 minutes, no raw shellfish. Sterilizing water they are in with chlorine. Also, drinking water.</a:t>
            </a:r>
          </a:p>
          <a:p>
            <a:pPr fontAlgn="base"/>
            <a:r>
              <a:rPr lang="en-GB" sz="2200">
                <a:solidFill>
                  <a:srgbClr val="FF0000"/>
                </a:solidFill>
              </a:rPr>
              <a:t>HOT</a:t>
            </a:r>
            <a:r>
              <a:rPr lang="en-GB" sz="2200"/>
              <a:t>: Well cooked, served hot. </a:t>
            </a:r>
          </a:p>
          <a:p>
            <a:r>
              <a:rPr lang="en-GB" sz="2200">
                <a:solidFill>
                  <a:srgbClr val="FF0000"/>
                </a:solidFill>
              </a:rPr>
              <a:t>COVERED</a:t>
            </a:r>
            <a:r>
              <a:rPr lang="en-GB" sz="2200"/>
              <a:t>: Food to be covered to  protect from flies (cover makes contact with flat </a:t>
            </a:r>
            <a:r>
              <a:rPr lang="en-GB" sz="2200" err="1"/>
              <a:t>suface</a:t>
            </a:r>
            <a:r>
              <a:rPr lang="en-GB" sz="2200"/>
              <a:t>, no gaps.</a:t>
            </a:r>
          </a:p>
          <a:p>
            <a:r>
              <a:rPr lang="en-GB" sz="2200">
                <a:solidFill>
                  <a:srgbClr val="FF0000"/>
                </a:solidFill>
              </a:rPr>
              <a:t>HANDS</a:t>
            </a:r>
            <a:r>
              <a:rPr lang="en-GB" sz="2200"/>
              <a:t>: practical assistance for vendors and users (hand washing enabling technology, soap and water or alcohol hand gel). </a:t>
            </a:r>
          </a:p>
          <a:p>
            <a:r>
              <a:rPr lang="en-GB" sz="2200"/>
              <a:t>It’s pointless to simply tell people to wash their hands – nothing will change! Remember, make it convenient!</a:t>
            </a:r>
          </a:p>
        </p:txBody>
      </p:sp>
      <p:pic>
        <p:nvPicPr>
          <p:cNvPr id="5" name="Picture 4" descr="A picture containing text, clipart&#10;&#10;Description automatically generated">
            <a:extLst>
              <a:ext uri="{FF2B5EF4-FFF2-40B4-BE49-F238E27FC236}">
                <a16:creationId xmlns:a16="http://schemas.microsoft.com/office/drawing/2014/main" id="{6645BCB5-F336-4F31-B1E0-087DBA89B63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68344" y="236392"/>
            <a:ext cx="1197247" cy="1089495"/>
          </a:xfrm>
          <a:prstGeom prst="rect">
            <a:avLst/>
          </a:prstGeom>
        </p:spPr>
      </p:pic>
    </p:spTree>
    <p:extLst>
      <p:ext uri="{BB962C8B-B14F-4D97-AF65-F5344CB8AC3E}">
        <p14:creationId xmlns:p14="http://schemas.microsoft.com/office/powerpoint/2010/main" val="389476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38150" y="274638"/>
            <a:ext cx="8229600" cy="1143000"/>
          </a:xfrm>
        </p:spPr>
        <p:txBody>
          <a:bodyPr>
            <a:normAutofit/>
          </a:bodyPr>
          <a:lstStyle/>
          <a:p>
            <a:r>
              <a:rPr lang="en-GB" sz="4200"/>
              <a:t>Review of principles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fontAlgn="base"/>
            <a:r>
              <a:rPr lang="en-GB" sz="2200">
                <a:solidFill>
                  <a:srgbClr val="FF0000"/>
                </a:solidFill>
              </a:rPr>
              <a:t>EFFICIENCY</a:t>
            </a:r>
            <a:endParaRPr lang="en-GB" sz="2200"/>
          </a:p>
          <a:p>
            <a:pPr lvl="1" fontAlgn="base"/>
            <a:r>
              <a:rPr lang="en-GB" sz="2200"/>
              <a:t>target where risks are common, influencing those higher risk vendors that affect the most people</a:t>
            </a:r>
          </a:p>
          <a:p>
            <a:pPr fontAlgn="base"/>
            <a:r>
              <a:rPr lang="en-GB" sz="2200">
                <a:solidFill>
                  <a:srgbClr val="FF0000"/>
                </a:solidFill>
              </a:rPr>
              <a:t>GUIDING</a:t>
            </a:r>
            <a:r>
              <a:rPr lang="en-GB" sz="2200"/>
              <a:t> and </a:t>
            </a:r>
            <a:r>
              <a:rPr lang="en-GB" sz="2200">
                <a:solidFill>
                  <a:srgbClr val="FF0000"/>
                </a:solidFill>
              </a:rPr>
              <a:t>CONTROLLING</a:t>
            </a:r>
            <a:endParaRPr lang="en-GB" sz="2200"/>
          </a:p>
          <a:p>
            <a:pPr lvl="1" fontAlgn="base"/>
            <a:r>
              <a:rPr lang="en-GB" sz="2200"/>
              <a:t>if you rely on changing behaviour it will take weeks or months, people will die – give practical support for quick safety improvements. </a:t>
            </a:r>
          </a:p>
          <a:p>
            <a:pPr fontAlgn="base"/>
            <a:r>
              <a:rPr lang="en-GB" sz="2200">
                <a:solidFill>
                  <a:srgbClr val="FF0000"/>
                </a:solidFill>
              </a:rPr>
              <a:t>KEEP IT SIMPLE, MAKE IT CONVENIENT</a:t>
            </a:r>
          </a:p>
          <a:p>
            <a:pPr lvl="1" fontAlgn="base"/>
            <a:r>
              <a:rPr lang="en-GB" sz="2200"/>
              <a:t>Changes you make must be simple (easy to do, not complicated) and convenient</a:t>
            </a:r>
            <a:endParaRPr lang="en-GB" sz="2200">
              <a:solidFill>
                <a:srgbClr val="FF0000"/>
              </a:solidFill>
            </a:endParaRPr>
          </a:p>
          <a:p>
            <a:pPr fontAlgn="base"/>
            <a:endParaRPr lang="en-GB" sz="2200"/>
          </a:p>
          <a:p>
            <a:endParaRPr lang="en-GB" sz="2200"/>
          </a:p>
        </p:txBody>
      </p:sp>
      <p:pic>
        <p:nvPicPr>
          <p:cNvPr id="10" name="Picture 9" descr="A picture containing text, clipart&#10;&#10;Description automatically generated">
            <a:extLst>
              <a:ext uri="{FF2B5EF4-FFF2-40B4-BE49-F238E27FC236}">
                <a16:creationId xmlns:a16="http://schemas.microsoft.com/office/drawing/2014/main" id="{E8FF0F6E-3009-4F7C-B55E-E63CC3FF42A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70503" y="275683"/>
            <a:ext cx="1197247" cy="1089495"/>
          </a:xfrm>
          <a:prstGeom prst="rect">
            <a:avLst/>
          </a:prstGeom>
        </p:spPr>
      </p:pic>
      <p:pic>
        <p:nvPicPr>
          <p:cNvPr id="11" name="Picture 2">
            <a:extLst>
              <a:ext uri="{FF2B5EF4-FFF2-40B4-BE49-F238E27FC236}">
                <a16:creationId xmlns:a16="http://schemas.microsoft.com/office/drawing/2014/main" id="{450E7D12-2B21-4063-A68F-E3555E0A913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17903" y="313929"/>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15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A12-B063-4EE3-A3D1-8C457D9960EC}"/>
              </a:ext>
            </a:extLst>
          </p:cNvPr>
          <p:cNvSpPr>
            <a:spLocks noGrp="1"/>
          </p:cNvSpPr>
          <p:nvPr>
            <p:ph type="title"/>
          </p:nvPr>
        </p:nvSpPr>
        <p:spPr/>
        <p:txBody>
          <a:bodyPr/>
          <a:lstStyle/>
          <a:p>
            <a:r>
              <a:rPr lang="en-GB"/>
              <a:t>Objectives – show how</a:t>
            </a:r>
          </a:p>
        </p:txBody>
      </p:sp>
      <p:sp>
        <p:nvSpPr>
          <p:cNvPr id="3" name="Content Placeholder 2">
            <a:extLst>
              <a:ext uri="{FF2B5EF4-FFF2-40B4-BE49-F238E27FC236}">
                <a16:creationId xmlns:a16="http://schemas.microsoft.com/office/drawing/2014/main" id="{C4AF94C7-7591-4615-9528-D7EA18641DAB}"/>
              </a:ext>
            </a:extLst>
          </p:cNvPr>
          <p:cNvSpPr>
            <a:spLocks noGrp="1"/>
          </p:cNvSpPr>
          <p:nvPr>
            <p:ph idx="1"/>
          </p:nvPr>
        </p:nvSpPr>
        <p:spPr>
          <a:xfrm>
            <a:off x="762030" y="1196752"/>
            <a:ext cx="7924769" cy="4929411"/>
          </a:xfrm>
        </p:spPr>
        <p:txBody>
          <a:bodyPr>
            <a:noAutofit/>
          </a:bodyPr>
          <a:lstStyle/>
          <a:p>
            <a:pPr marL="0" indent="0">
              <a:spcBef>
                <a:spcPts val="0"/>
              </a:spcBef>
              <a:spcAft>
                <a:spcPts val="1200"/>
              </a:spcAft>
              <a:buNone/>
            </a:pPr>
            <a:r>
              <a:rPr lang="en-GB" sz="2100"/>
              <a:t>By the end of the session, participants will be able to, for community shared spaces:  </a:t>
            </a:r>
          </a:p>
          <a:p>
            <a:pPr>
              <a:spcBef>
                <a:spcPts val="0"/>
              </a:spcBef>
              <a:spcAft>
                <a:spcPts val="1800"/>
              </a:spcAft>
            </a:pPr>
            <a:r>
              <a:rPr lang="en-GB" sz="2100"/>
              <a:t>Undertake household behaviour and risk assessment survey</a:t>
            </a:r>
          </a:p>
          <a:p>
            <a:pPr>
              <a:spcBef>
                <a:spcPts val="0"/>
              </a:spcBef>
              <a:spcAft>
                <a:spcPts val="1800"/>
              </a:spcAft>
            </a:pPr>
            <a:r>
              <a:rPr lang="en-GB" sz="2100"/>
              <a:t>Practically implement interventions to break water-borne transmission. Mix chlorine solutions and test for residual chlorine</a:t>
            </a:r>
          </a:p>
          <a:p>
            <a:pPr>
              <a:spcBef>
                <a:spcPts val="0"/>
              </a:spcBef>
              <a:spcAft>
                <a:spcPts val="1800"/>
              </a:spcAft>
            </a:pPr>
            <a:r>
              <a:rPr lang="en-GB" sz="2100"/>
              <a:t>Practically implement interventions to break food-borne transmission. </a:t>
            </a:r>
          </a:p>
          <a:p>
            <a:pPr>
              <a:spcBef>
                <a:spcPts val="0"/>
              </a:spcBef>
              <a:spcAft>
                <a:spcPts val="1800"/>
              </a:spcAft>
            </a:pPr>
            <a:r>
              <a:rPr lang="en-GB" sz="2100"/>
              <a:t>Community engagement including monitoring.</a:t>
            </a:r>
          </a:p>
        </p:txBody>
      </p:sp>
      <p:pic>
        <p:nvPicPr>
          <p:cNvPr id="6" name="Picture 5" descr="A picture containing text, clipart&#10;&#10;Description automatically generated">
            <a:extLst>
              <a:ext uri="{FF2B5EF4-FFF2-40B4-BE49-F238E27FC236}">
                <a16:creationId xmlns:a16="http://schemas.microsoft.com/office/drawing/2014/main" id="{FE0DE1AA-5251-4905-9493-96539A04DC3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4649" y="2697882"/>
            <a:ext cx="614245" cy="55896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7EA99B83-953D-4D58-89DD-F2422C60B82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5179" y="3704497"/>
            <a:ext cx="621878" cy="565909"/>
          </a:xfrm>
          <a:prstGeom prst="rect">
            <a:avLst/>
          </a:prstGeom>
        </p:spPr>
      </p:pic>
      <p:pic>
        <p:nvPicPr>
          <p:cNvPr id="15" name="Picture 14" descr="Icon&#10;&#10;Description automatically generated">
            <a:extLst>
              <a:ext uri="{FF2B5EF4-FFF2-40B4-BE49-F238E27FC236}">
                <a16:creationId xmlns:a16="http://schemas.microsoft.com/office/drawing/2014/main" id="{2635008B-60AF-4B45-819B-5515B713160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5921" y="4589405"/>
            <a:ext cx="681136" cy="468149"/>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E5629D61-22C9-4483-8834-8D381C4BE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6266" y="1852590"/>
            <a:ext cx="387350" cy="714511"/>
          </a:xfrm>
          <a:prstGeom prst="rect">
            <a:avLst/>
          </a:prstGeom>
        </p:spPr>
      </p:pic>
    </p:spTree>
    <p:extLst>
      <p:ext uri="{BB962C8B-B14F-4D97-AF65-F5344CB8AC3E}">
        <p14:creationId xmlns:p14="http://schemas.microsoft.com/office/powerpoint/2010/main" val="328077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solidFill>
                  <a:srgbClr val="00B0F0"/>
                </a:solidFill>
              </a:rPr>
              <a:t>Discuss: actions in special high-risk groups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473201"/>
            <a:ext cx="8138160" cy="4863989"/>
          </a:xfrm>
          <a:noFill/>
        </p:spPr>
        <p:txBody>
          <a:bodyPr>
            <a:normAutofit/>
          </a:bodyPr>
          <a:lstStyle/>
          <a:p>
            <a:pPr fontAlgn="base"/>
            <a:r>
              <a:rPr lang="en-GB" sz="2400">
                <a:solidFill>
                  <a:srgbClr val="00B0F0"/>
                </a:solidFill>
              </a:rPr>
              <a:t>In your context, consider the high risk groups you have identified. Ask:</a:t>
            </a:r>
          </a:p>
          <a:p>
            <a:pPr marL="457200" indent="-457200" fontAlgn="base">
              <a:buFont typeface="+mj-lt"/>
              <a:buAutoNum type="arabicPeriod"/>
            </a:pPr>
            <a:r>
              <a:rPr lang="en-GB" sz="2400">
                <a:solidFill>
                  <a:srgbClr val="00B0F0"/>
                </a:solidFill>
              </a:rPr>
              <a:t>Of those solutions presented for water and food, what will work? (action to be taken to interrupt transmission)</a:t>
            </a:r>
          </a:p>
          <a:p>
            <a:pPr marL="457200" indent="-457200" fontAlgn="base">
              <a:buFont typeface="+mj-lt"/>
              <a:buAutoNum type="arabicPeriod"/>
            </a:pPr>
            <a:r>
              <a:rPr lang="en-GB" sz="2400">
                <a:solidFill>
                  <a:srgbClr val="00B0F0"/>
                </a:solidFill>
              </a:rPr>
              <a:t>Of those solutions presented for water and food, what will have to be done differently for these high risk groups?</a:t>
            </a:r>
          </a:p>
          <a:p>
            <a:pPr marL="457200" indent="-457200" fontAlgn="base">
              <a:buFont typeface="+mj-lt"/>
              <a:buAutoNum type="arabicPeriod"/>
            </a:pPr>
            <a:endParaRPr lang="en-GB" sz="2400">
              <a:solidFill>
                <a:srgbClr val="00B0F0"/>
              </a:solidFill>
            </a:endParaRPr>
          </a:p>
          <a:p>
            <a:pPr marL="0" indent="0" fontAlgn="base">
              <a:buNone/>
            </a:pPr>
            <a:r>
              <a:rPr lang="en-GB" sz="2400">
                <a:solidFill>
                  <a:srgbClr val="00B0F0"/>
                </a:solidFill>
              </a:rPr>
              <a:t>Remember that you might not have the materials, staff, transport, etc., to respond effectively to all groups so try to be realistic.</a:t>
            </a:r>
          </a:p>
        </p:txBody>
      </p:sp>
    </p:spTree>
    <p:extLst>
      <p:ext uri="{BB962C8B-B14F-4D97-AF65-F5344CB8AC3E}">
        <p14:creationId xmlns:p14="http://schemas.microsoft.com/office/powerpoint/2010/main" val="301485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latin typeface="Tahoma"/>
                <a:ea typeface="Tahoma"/>
                <a:cs typeface="Tahoma"/>
              </a:rPr>
              <a:t>BREAK</a:t>
            </a:r>
            <a:endParaRPr lang="en-GB"/>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marL="0" indent="0" fontAlgn="base">
              <a:buNone/>
            </a:pPr>
            <a:r>
              <a:rPr lang="en-GB" sz="2200"/>
              <a:t>Eat safe!</a:t>
            </a:r>
          </a:p>
          <a:p>
            <a:pPr marL="0" indent="0" fontAlgn="base">
              <a:buNone/>
            </a:pPr>
            <a:r>
              <a:rPr lang="en-GB" sz="2200">
                <a:solidFill>
                  <a:srgbClr val="00B0F0"/>
                </a:solidFill>
              </a:rPr>
              <a:t>Set up the room for the practical</a:t>
            </a:r>
          </a:p>
        </p:txBody>
      </p:sp>
      <p:pic>
        <p:nvPicPr>
          <p:cNvPr id="5" name="Picture 4" descr="A picture containing text, clipart&#10;&#10;Description automatically generated">
            <a:extLst>
              <a:ext uri="{FF2B5EF4-FFF2-40B4-BE49-F238E27FC236}">
                <a16:creationId xmlns:a16="http://schemas.microsoft.com/office/drawing/2014/main" id="{6645BCB5-F336-4F31-B1E0-087DBA89B63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92692" y="2592125"/>
            <a:ext cx="2142761" cy="1949913"/>
          </a:xfrm>
          <a:prstGeom prst="rect">
            <a:avLst/>
          </a:prstGeom>
        </p:spPr>
      </p:pic>
    </p:spTree>
    <p:extLst>
      <p:ext uri="{BB962C8B-B14F-4D97-AF65-F5344CB8AC3E}">
        <p14:creationId xmlns:p14="http://schemas.microsoft.com/office/powerpoint/2010/main" val="66587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DF8F9DE-ADF9-75C9-DC04-C8320946D5D2}"/>
              </a:ext>
            </a:extLst>
          </p:cNvPr>
          <p:cNvGrpSpPr/>
          <p:nvPr/>
        </p:nvGrpSpPr>
        <p:grpSpPr>
          <a:xfrm>
            <a:off x="1139672" y="652154"/>
            <a:ext cx="7239829" cy="6063439"/>
            <a:chOff x="630342" y="209055"/>
            <a:chExt cx="7883315" cy="6340475"/>
          </a:xfrm>
        </p:grpSpPr>
        <p:grpSp>
          <p:nvGrpSpPr>
            <p:cNvPr id="3" name="Group 2">
              <a:extLst>
                <a:ext uri="{FF2B5EF4-FFF2-40B4-BE49-F238E27FC236}">
                  <a16:creationId xmlns:a16="http://schemas.microsoft.com/office/drawing/2014/main" id="{8D058010-EE5B-B93A-1C07-58BF5BA3365C}"/>
                </a:ext>
              </a:extLst>
            </p:cNvPr>
            <p:cNvGrpSpPr/>
            <p:nvPr/>
          </p:nvGrpSpPr>
          <p:grpSpPr>
            <a:xfrm>
              <a:off x="630342" y="209055"/>
              <a:ext cx="7883315" cy="6340475"/>
              <a:chOff x="630342" y="209055"/>
              <a:chExt cx="7883315" cy="6340475"/>
            </a:xfrm>
          </p:grpSpPr>
          <p:grpSp>
            <p:nvGrpSpPr>
              <p:cNvPr id="5" name="Google Shape;189;p10">
                <a:extLst>
                  <a:ext uri="{FF2B5EF4-FFF2-40B4-BE49-F238E27FC236}">
                    <a16:creationId xmlns:a16="http://schemas.microsoft.com/office/drawing/2014/main" id="{71317AC1-EB5E-F4EC-D291-919A3E23C557}"/>
                  </a:ext>
                </a:extLst>
              </p:cNvPr>
              <p:cNvGrpSpPr/>
              <p:nvPr/>
            </p:nvGrpSpPr>
            <p:grpSpPr>
              <a:xfrm>
                <a:off x="630342" y="209055"/>
                <a:ext cx="7883315" cy="6340475"/>
                <a:chOff x="1623" y="235"/>
                <a:chExt cx="13116" cy="11738"/>
              </a:xfrm>
            </p:grpSpPr>
            <p:pic>
              <p:nvPicPr>
                <p:cNvPr id="7" name="Google Shape;190;p10" descr="Diagram, schematic  Description automatically generated">
                  <a:extLst>
                    <a:ext uri="{FF2B5EF4-FFF2-40B4-BE49-F238E27FC236}">
                      <a16:creationId xmlns:a16="http://schemas.microsoft.com/office/drawing/2014/main" id="{F0DB5BC7-3A7A-CD7C-6CFD-CDF363DA766D}"/>
                    </a:ext>
                  </a:extLst>
                </p:cNvPr>
                <p:cNvPicPr preferRelativeResize="0"/>
                <p:nvPr/>
              </p:nvPicPr>
              <p:blipFill rotWithShape="1">
                <a:blip r:embed="rId3">
                  <a:alphaModFix/>
                </a:blip>
                <a:srcRect/>
                <a:stretch/>
              </p:blipFill>
              <p:spPr>
                <a:xfrm>
                  <a:off x="1623" y="235"/>
                  <a:ext cx="13116" cy="11738"/>
                </a:xfrm>
                <a:prstGeom prst="rect">
                  <a:avLst/>
                </a:prstGeom>
                <a:noFill/>
                <a:ln>
                  <a:noFill/>
                </a:ln>
              </p:spPr>
            </p:pic>
            <p:sp>
              <p:nvSpPr>
                <p:cNvPr id="8" name="Google Shape;191;p10">
                  <a:extLst>
                    <a:ext uri="{FF2B5EF4-FFF2-40B4-BE49-F238E27FC236}">
                      <a16:creationId xmlns:a16="http://schemas.microsoft.com/office/drawing/2014/main" id="{D456B35D-A56B-9397-75FD-B5F6AC8A98F7}"/>
                    </a:ext>
                  </a:extLst>
                </p:cNvPr>
                <p:cNvSpPr/>
                <p:nvPr/>
              </p:nvSpPr>
              <p:spPr>
                <a:xfrm>
                  <a:off x="3438" y="4876"/>
                  <a:ext cx="673" cy="512"/>
                </a:xfrm>
                <a:custGeom>
                  <a:avLst/>
                  <a:gdLst/>
                  <a:ahLst/>
                  <a:cxnLst/>
                  <a:rect l="l" t="t" r="r" b="b"/>
                  <a:pathLst>
                    <a:path w="673" h="512" extrusionOk="0">
                      <a:moveTo>
                        <a:pt x="417" y="0"/>
                      </a:moveTo>
                      <a:lnTo>
                        <a:pt x="417" y="128"/>
                      </a:lnTo>
                      <a:lnTo>
                        <a:pt x="0" y="128"/>
                      </a:lnTo>
                      <a:lnTo>
                        <a:pt x="0" y="384"/>
                      </a:lnTo>
                      <a:lnTo>
                        <a:pt x="417" y="384"/>
                      </a:lnTo>
                      <a:lnTo>
                        <a:pt x="417" y="512"/>
                      </a:lnTo>
                      <a:lnTo>
                        <a:pt x="673" y="256"/>
                      </a:lnTo>
                      <a:lnTo>
                        <a:pt x="417"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Google Shape;192;p10">
                  <a:extLst>
                    <a:ext uri="{FF2B5EF4-FFF2-40B4-BE49-F238E27FC236}">
                      <a16:creationId xmlns:a16="http://schemas.microsoft.com/office/drawing/2014/main" id="{AEB7CA8A-04A4-CD83-6D83-E44DEDC6CCFF}"/>
                    </a:ext>
                  </a:extLst>
                </p:cNvPr>
                <p:cNvSpPr/>
                <p:nvPr/>
              </p:nvSpPr>
              <p:spPr>
                <a:xfrm>
                  <a:off x="3438" y="4876"/>
                  <a:ext cx="673" cy="512"/>
                </a:xfrm>
                <a:custGeom>
                  <a:avLst/>
                  <a:gdLst/>
                  <a:ahLst/>
                  <a:cxnLst/>
                  <a:rect l="l" t="t" r="r" b="b"/>
                  <a:pathLst>
                    <a:path w="673" h="512" extrusionOk="0">
                      <a:moveTo>
                        <a:pt x="0" y="128"/>
                      </a:moveTo>
                      <a:lnTo>
                        <a:pt x="417" y="128"/>
                      </a:lnTo>
                      <a:lnTo>
                        <a:pt x="417" y="0"/>
                      </a:lnTo>
                      <a:lnTo>
                        <a:pt x="673" y="256"/>
                      </a:lnTo>
                      <a:lnTo>
                        <a:pt x="417" y="512"/>
                      </a:lnTo>
                      <a:lnTo>
                        <a:pt x="417"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193;p10">
                  <a:extLst>
                    <a:ext uri="{FF2B5EF4-FFF2-40B4-BE49-F238E27FC236}">
                      <a16:creationId xmlns:a16="http://schemas.microsoft.com/office/drawing/2014/main" id="{876A389C-0D17-568C-4B9D-DD1D6A533AC8}"/>
                    </a:ext>
                  </a:extLst>
                </p:cNvPr>
                <p:cNvSpPr/>
                <p:nvPr/>
              </p:nvSpPr>
              <p:spPr>
                <a:xfrm>
                  <a:off x="5421" y="4304"/>
                  <a:ext cx="648" cy="593"/>
                </a:xfrm>
                <a:custGeom>
                  <a:avLst/>
                  <a:gdLst/>
                  <a:ahLst/>
                  <a:cxnLst/>
                  <a:rect l="l" t="t" r="r" b="b"/>
                  <a:pathLst>
                    <a:path w="648" h="593" extrusionOk="0">
                      <a:moveTo>
                        <a:pt x="288" y="0"/>
                      </a:moveTo>
                      <a:lnTo>
                        <a:pt x="367" y="101"/>
                      </a:lnTo>
                      <a:lnTo>
                        <a:pt x="0" y="392"/>
                      </a:lnTo>
                      <a:lnTo>
                        <a:pt x="159" y="593"/>
                      </a:lnTo>
                      <a:lnTo>
                        <a:pt x="527" y="301"/>
                      </a:lnTo>
                      <a:lnTo>
                        <a:pt x="606" y="401"/>
                      </a:lnTo>
                      <a:lnTo>
                        <a:pt x="647" y="41"/>
                      </a:lnTo>
                      <a:lnTo>
                        <a:pt x="288"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194;p10">
                  <a:extLst>
                    <a:ext uri="{FF2B5EF4-FFF2-40B4-BE49-F238E27FC236}">
                      <a16:creationId xmlns:a16="http://schemas.microsoft.com/office/drawing/2014/main" id="{7DAEE1AC-4FE3-A2CE-AC0A-23AABB98E96F}"/>
                    </a:ext>
                  </a:extLst>
                </p:cNvPr>
                <p:cNvSpPr/>
                <p:nvPr/>
              </p:nvSpPr>
              <p:spPr>
                <a:xfrm>
                  <a:off x="5421" y="4304"/>
                  <a:ext cx="648" cy="593"/>
                </a:xfrm>
                <a:custGeom>
                  <a:avLst/>
                  <a:gdLst/>
                  <a:ahLst/>
                  <a:cxnLst/>
                  <a:rect l="l" t="t" r="r" b="b"/>
                  <a:pathLst>
                    <a:path w="648" h="593" extrusionOk="0">
                      <a:moveTo>
                        <a:pt x="0" y="392"/>
                      </a:moveTo>
                      <a:lnTo>
                        <a:pt x="367" y="101"/>
                      </a:lnTo>
                      <a:lnTo>
                        <a:pt x="288" y="0"/>
                      </a:lnTo>
                      <a:lnTo>
                        <a:pt x="647" y="41"/>
                      </a:lnTo>
                      <a:lnTo>
                        <a:pt x="606" y="401"/>
                      </a:lnTo>
                      <a:lnTo>
                        <a:pt x="527" y="301"/>
                      </a:lnTo>
                      <a:lnTo>
                        <a:pt x="159" y="593"/>
                      </a:lnTo>
                      <a:lnTo>
                        <a:pt x="0" y="392"/>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195;p10">
                  <a:extLst>
                    <a:ext uri="{FF2B5EF4-FFF2-40B4-BE49-F238E27FC236}">
                      <a16:creationId xmlns:a16="http://schemas.microsoft.com/office/drawing/2014/main" id="{A0899F57-6172-5E4F-B1FF-B98846152FF5}"/>
                    </a:ext>
                  </a:extLst>
                </p:cNvPr>
                <p:cNvSpPr/>
                <p:nvPr/>
              </p:nvSpPr>
              <p:spPr>
                <a:xfrm>
                  <a:off x="5537" y="5938"/>
                  <a:ext cx="618" cy="553"/>
                </a:xfrm>
                <a:custGeom>
                  <a:avLst/>
                  <a:gdLst/>
                  <a:ahLst/>
                  <a:cxnLst/>
                  <a:rect l="l" t="t" r="r" b="b"/>
                  <a:pathLst>
                    <a:path w="618" h="553" extrusionOk="0">
                      <a:moveTo>
                        <a:pt x="149" y="0"/>
                      </a:moveTo>
                      <a:lnTo>
                        <a:pt x="0" y="208"/>
                      </a:lnTo>
                      <a:lnTo>
                        <a:pt x="336" y="449"/>
                      </a:lnTo>
                      <a:lnTo>
                        <a:pt x="261" y="553"/>
                      </a:lnTo>
                      <a:lnTo>
                        <a:pt x="618" y="494"/>
                      </a:lnTo>
                      <a:lnTo>
                        <a:pt x="560" y="137"/>
                      </a:lnTo>
                      <a:lnTo>
                        <a:pt x="485" y="241"/>
                      </a:lnTo>
                      <a:lnTo>
                        <a:pt x="14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196;p10">
                  <a:extLst>
                    <a:ext uri="{FF2B5EF4-FFF2-40B4-BE49-F238E27FC236}">
                      <a16:creationId xmlns:a16="http://schemas.microsoft.com/office/drawing/2014/main" id="{EDA92907-E63D-0F47-5271-84EE85931AF0}"/>
                    </a:ext>
                  </a:extLst>
                </p:cNvPr>
                <p:cNvSpPr/>
                <p:nvPr/>
              </p:nvSpPr>
              <p:spPr>
                <a:xfrm>
                  <a:off x="5537" y="5938"/>
                  <a:ext cx="618" cy="553"/>
                </a:xfrm>
                <a:custGeom>
                  <a:avLst/>
                  <a:gdLst/>
                  <a:ahLst/>
                  <a:cxnLst/>
                  <a:rect l="l" t="t" r="r" b="b"/>
                  <a:pathLst>
                    <a:path w="618" h="553" extrusionOk="0">
                      <a:moveTo>
                        <a:pt x="149" y="0"/>
                      </a:moveTo>
                      <a:lnTo>
                        <a:pt x="485" y="241"/>
                      </a:lnTo>
                      <a:lnTo>
                        <a:pt x="560" y="137"/>
                      </a:lnTo>
                      <a:lnTo>
                        <a:pt x="618" y="494"/>
                      </a:lnTo>
                      <a:lnTo>
                        <a:pt x="261" y="553"/>
                      </a:lnTo>
                      <a:lnTo>
                        <a:pt x="336" y="449"/>
                      </a:lnTo>
                      <a:lnTo>
                        <a:pt x="0" y="208"/>
                      </a:lnTo>
                      <a:lnTo>
                        <a:pt x="149" y="0"/>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197;p10">
                  <a:extLst>
                    <a:ext uri="{FF2B5EF4-FFF2-40B4-BE49-F238E27FC236}">
                      <a16:creationId xmlns:a16="http://schemas.microsoft.com/office/drawing/2014/main" id="{273A3BAD-5B87-35AC-6D81-BD95469D49EB}"/>
                    </a:ext>
                  </a:extLst>
                </p:cNvPr>
                <p:cNvSpPr/>
                <p:nvPr/>
              </p:nvSpPr>
              <p:spPr>
                <a:xfrm>
                  <a:off x="9091" y="8226"/>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198;p10">
                  <a:extLst>
                    <a:ext uri="{FF2B5EF4-FFF2-40B4-BE49-F238E27FC236}">
                      <a16:creationId xmlns:a16="http://schemas.microsoft.com/office/drawing/2014/main" id="{38B3BF69-48EB-98CD-7565-AFD01C280B41}"/>
                    </a:ext>
                  </a:extLst>
                </p:cNvPr>
                <p:cNvSpPr/>
                <p:nvPr/>
              </p:nvSpPr>
              <p:spPr>
                <a:xfrm>
                  <a:off x="9091" y="8226"/>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199;p10">
                  <a:extLst>
                    <a:ext uri="{FF2B5EF4-FFF2-40B4-BE49-F238E27FC236}">
                      <a16:creationId xmlns:a16="http://schemas.microsoft.com/office/drawing/2014/main" id="{8DF9CFBC-C910-B4B0-1889-97B67D356502}"/>
                    </a:ext>
                  </a:extLst>
                </p:cNvPr>
                <p:cNvSpPr/>
                <p:nvPr/>
              </p:nvSpPr>
              <p:spPr>
                <a:xfrm>
                  <a:off x="11390" y="8212"/>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200;p10">
                  <a:extLst>
                    <a:ext uri="{FF2B5EF4-FFF2-40B4-BE49-F238E27FC236}">
                      <a16:creationId xmlns:a16="http://schemas.microsoft.com/office/drawing/2014/main" id="{7B7DB0E0-5C07-7584-0DD3-3D33E80150F5}"/>
                    </a:ext>
                  </a:extLst>
                </p:cNvPr>
                <p:cNvSpPr/>
                <p:nvPr/>
              </p:nvSpPr>
              <p:spPr>
                <a:xfrm>
                  <a:off x="11390" y="8212"/>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201;p10">
                  <a:extLst>
                    <a:ext uri="{FF2B5EF4-FFF2-40B4-BE49-F238E27FC236}">
                      <a16:creationId xmlns:a16="http://schemas.microsoft.com/office/drawing/2014/main" id="{7477C96D-EC8E-604B-D98F-1AD784DF8412}"/>
                    </a:ext>
                  </a:extLst>
                </p:cNvPr>
                <p:cNvSpPr/>
                <p:nvPr/>
              </p:nvSpPr>
              <p:spPr>
                <a:xfrm>
                  <a:off x="11426" y="170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202;p10">
                  <a:extLst>
                    <a:ext uri="{FF2B5EF4-FFF2-40B4-BE49-F238E27FC236}">
                      <a16:creationId xmlns:a16="http://schemas.microsoft.com/office/drawing/2014/main" id="{C36DC785-2D5C-ECEE-0ABD-AC31F9D4DDF2}"/>
                    </a:ext>
                  </a:extLst>
                </p:cNvPr>
                <p:cNvSpPr/>
                <p:nvPr/>
              </p:nvSpPr>
              <p:spPr>
                <a:xfrm>
                  <a:off x="11426" y="170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203;p10">
                  <a:extLst>
                    <a:ext uri="{FF2B5EF4-FFF2-40B4-BE49-F238E27FC236}">
                      <a16:creationId xmlns:a16="http://schemas.microsoft.com/office/drawing/2014/main" id="{3E899EDC-9646-FE7F-8C08-2AA6B40D2C83}"/>
                    </a:ext>
                  </a:extLst>
                </p:cNvPr>
                <p:cNvSpPr/>
                <p:nvPr/>
              </p:nvSpPr>
              <p:spPr>
                <a:xfrm>
                  <a:off x="8694" y="171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204;p10">
                  <a:extLst>
                    <a:ext uri="{FF2B5EF4-FFF2-40B4-BE49-F238E27FC236}">
                      <a16:creationId xmlns:a16="http://schemas.microsoft.com/office/drawing/2014/main" id="{8D74B80B-FEEA-F2C5-D9F4-A51943D8FBB0}"/>
                    </a:ext>
                  </a:extLst>
                </p:cNvPr>
                <p:cNvSpPr/>
                <p:nvPr/>
              </p:nvSpPr>
              <p:spPr>
                <a:xfrm>
                  <a:off x="8694" y="171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 name="Rectangle 5">
                <a:extLst>
                  <a:ext uri="{FF2B5EF4-FFF2-40B4-BE49-F238E27FC236}">
                    <a16:creationId xmlns:a16="http://schemas.microsoft.com/office/drawing/2014/main" id="{38B91DB7-123D-D8AC-AC76-60626B55FE87}"/>
                  </a:ext>
                </a:extLst>
              </p:cNvPr>
              <p:cNvSpPr/>
              <p:nvPr/>
            </p:nvSpPr>
            <p:spPr>
              <a:xfrm>
                <a:off x="2307290" y="3051181"/>
                <a:ext cx="297561" cy="135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 name="TextBox 3">
              <a:extLst>
                <a:ext uri="{FF2B5EF4-FFF2-40B4-BE49-F238E27FC236}">
                  <a16:creationId xmlns:a16="http://schemas.microsoft.com/office/drawing/2014/main" id="{ECA14859-E423-156B-E444-520B86BB02FA}"/>
                </a:ext>
              </a:extLst>
            </p:cNvPr>
            <p:cNvSpPr txBox="1"/>
            <p:nvPr/>
          </p:nvSpPr>
          <p:spPr>
            <a:xfrm>
              <a:off x="2218501" y="3007793"/>
              <a:ext cx="694611" cy="228397"/>
            </a:xfrm>
            <a:prstGeom prst="rect">
              <a:avLst/>
            </a:prstGeom>
            <a:noFill/>
          </p:spPr>
          <p:txBody>
            <a:bodyPr wrap="square" rtlCol="0">
              <a:spAutoFit/>
            </a:bodyPr>
            <a:lstStyle/>
            <a:p>
              <a:r>
                <a:rPr lang="es-ES_tradnl" sz="700" b="1" dirty="0"/>
                <a:t>BORT</a:t>
              </a:r>
            </a:p>
          </p:txBody>
        </p:sp>
      </p:grpSp>
      <p:sp>
        <p:nvSpPr>
          <p:cNvPr id="25" name="Text Box 14">
            <a:extLst>
              <a:ext uri="{FF2B5EF4-FFF2-40B4-BE49-F238E27FC236}">
                <a16:creationId xmlns:a16="http://schemas.microsoft.com/office/drawing/2014/main" id="{00638ED9-7201-4CF8-99D2-B1B9DE06E9C7}"/>
              </a:ext>
            </a:extLst>
          </p:cNvPr>
          <p:cNvSpPr txBox="1"/>
          <p:nvPr/>
        </p:nvSpPr>
        <p:spPr>
          <a:xfrm>
            <a:off x="457201" y="273935"/>
            <a:ext cx="2645764"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activity flowchart </a:t>
            </a: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35541273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359D38-7C68-480E-9C35-9369A9E74B2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795107" y="273935"/>
            <a:ext cx="3654732" cy="6243340"/>
          </a:xfrm>
          <a:prstGeom prst="rect">
            <a:avLst/>
          </a:prstGeom>
        </p:spPr>
      </p:pic>
      <p:sp>
        <p:nvSpPr>
          <p:cNvPr id="25" name="Text Box 14">
            <a:extLst>
              <a:ext uri="{FF2B5EF4-FFF2-40B4-BE49-F238E27FC236}">
                <a16:creationId xmlns:a16="http://schemas.microsoft.com/office/drawing/2014/main" id="{00638ED9-7201-4CF8-99D2-B1B9DE06E9C7}"/>
              </a:ext>
            </a:extLst>
          </p:cNvPr>
          <p:cNvSpPr txBox="1"/>
          <p:nvPr/>
        </p:nvSpPr>
        <p:spPr>
          <a:xfrm>
            <a:off x="457201" y="273935"/>
            <a:ext cx="2690734"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activity flowchart </a:t>
            </a:r>
          </a:p>
          <a:p>
            <a:pPr>
              <a:lnSpc>
                <a:spcPct val="107000"/>
              </a:lnSpc>
              <a:spcAft>
                <a:spcPts val="800"/>
              </a:spcAft>
            </a:pPr>
            <a:r>
              <a:rPr lang="en-GB" sz="2200" dirty="0">
                <a:solidFill>
                  <a:srgbClr val="FF0000"/>
                </a:solidFill>
                <a:effectLst/>
                <a:latin typeface="Calibri" panose="020F0502020204030204" pitchFamily="34" charset="0"/>
                <a:ea typeface="DengXian" panose="02010600030101010101" pitchFamily="2" charset="-122"/>
                <a:cs typeface="Arial" panose="020B0604020202020204" pitchFamily="34" charset="0"/>
              </a:rPr>
              <a:t>Interrupting transmission</a:t>
            </a:r>
          </a:p>
          <a:p>
            <a:pPr>
              <a:lnSpc>
                <a:spcPct val="107000"/>
              </a:lnSpc>
              <a:spcAft>
                <a:spcPts val="800"/>
              </a:spcAft>
            </a:pP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Text Box 14">
            <a:extLst>
              <a:ext uri="{FF2B5EF4-FFF2-40B4-BE49-F238E27FC236}">
                <a16:creationId xmlns:a16="http://schemas.microsoft.com/office/drawing/2014/main" id="{9264CCEA-D300-4F00-85BD-AB3C63BB83D1}"/>
              </a:ext>
            </a:extLst>
          </p:cNvPr>
          <p:cNvSpPr txBox="1"/>
          <p:nvPr/>
        </p:nvSpPr>
        <p:spPr>
          <a:xfrm>
            <a:off x="514035" y="2787338"/>
            <a:ext cx="1853608" cy="37920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a:effectLst/>
                <a:latin typeface="Calibri" panose="020F0502020204030204" pitchFamily="34" charset="0"/>
                <a:ea typeface="DengXian" panose="02010600030101010101" pitchFamily="2" charset="-122"/>
                <a:cs typeface="Arial" panose="020B0604020202020204" pitchFamily="34" charset="0"/>
              </a:rPr>
              <a:t>Shared spaces</a:t>
            </a:r>
          </a:p>
          <a:p>
            <a:pPr>
              <a:lnSpc>
                <a:spcPct val="107000"/>
              </a:lnSpc>
              <a:spcAft>
                <a:spcPts val="800"/>
              </a:spcAft>
            </a:pPr>
            <a:endParaRPr lang="en-GB" sz="1100">
              <a:effectLst/>
              <a:latin typeface="Calibri" panose="020F0502020204030204" pitchFamily="34" charset="0"/>
              <a:ea typeface="DengXian" panose="02010600030101010101" pitchFamily="2" charset="-122"/>
              <a:cs typeface="Arial" panose="020B0604020202020204" pitchFamily="34" charset="0"/>
            </a:endParaRPr>
          </a:p>
        </p:txBody>
      </p:sp>
      <p:grpSp>
        <p:nvGrpSpPr>
          <p:cNvPr id="20" name="Group 19">
            <a:extLst>
              <a:ext uri="{FF2B5EF4-FFF2-40B4-BE49-F238E27FC236}">
                <a16:creationId xmlns:a16="http://schemas.microsoft.com/office/drawing/2014/main" id="{57FFD2C4-2F4C-46A0-9753-66A139B5D99E}"/>
              </a:ext>
            </a:extLst>
          </p:cNvPr>
          <p:cNvGrpSpPr/>
          <p:nvPr/>
        </p:nvGrpSpPr>
        <p:grpSpPr>
          <a:xfrm>
            <a:off x="2367643" y="4340734"/>
            <a:ext cx="1511732" cy="982626"/>
            <a:chOff x="1714019" y="3471572"/>
            <a:chExt cx="1511732" cy="982626"/>
          </a:xfrm>
        </p:grpSpPr>
        <p:sp>
          <p:nvSpPr>
            <p:cNvPr id="21" name="Rectangle: Rounded Corners 20">
              <a:extLst>
                <a:ext uri="{FF2B5EF4-FFF2-40B4-BE49-F238E27FC236}">
                  <a16:creationId xmlns:a16="http://schemas.microsoft.com/office/drawing/2014/main" id="{2CA1A6EF-085B-4AE1-8B6F-795DECAFE0AC}"/>
                </a:ext>
              </a:extLst>
            </p:cNvPr>
            <p:cNvSpPr/>
            <p:nvPr/>
          </p:nvSpPr>
          <p:spPr>
            <a:xfrm>
              <a:off x="1714019" y="3471572"/>
              <a:ext cx="1511732" cy="982626"/>
            </a:xfrm>
            <a:prstGeom prst="roundRect">
              <a:avLst/>
            </a:prstGeom>
            <a:solidFill>
              <a:srgbClr val="F0E22E">
                <a:alpha val="57647"/>
              </a:srgbClr>
            </a:solidFill>
          </p:spPr>
          <p:style>
            <a:lnRef idx="2">
              <a:schemeClr val="lt1">
                <a:hueOff val="0"/>
                <a:satOff val="0"/>
                <a:lumOff val="0"/>
                <a:alphaOff val="0"/>
              </a:schemeClr>
            </a:lnRef>
            <a:fillRef idx="1">
              <a:scrgbClr r="0" g="0" b="0"/>
            </a:fillRef>
            <a:effectRef idx="0">
              <a:schemeClr val="accent2">
                <a:alpha val="90000"/>
                <a:hueOff val="0"/>
                <a:satOff val="0"/>
                <a:lumOff val="0"/>
                <a:alphaOff val="-32000"/>
              </a:schemeClr>
            </a:effectRef>
            <a:fontRef idx="minor">
              <a:schemeClr val="lt1"/>
            </a:fontRef>
          </p:style>
        </p:sp>
        <p:sp>
          <p:nvSpPr>
            <p:cNvPr id="22" name="Rectangle: Rounded Corners 6">
              <a:extLst>
                <a:ext uri="{FF2B5EF4-FFF2-40B4-BE49-F238E27FC236}">
                  <a16:creationId xmlns:a16="http://schemas.microsoft.com/office/drawing/2014/main" id="{FE95F204-2464-451B-BB71-109D0457A59B}"/>
                </a:ext>
              </a:extLst>
            </p:cNvPr>
            <p:cNvSpPr txBox="1"/>
            <p:nvPr/>
          </p:nvSpPr>
          <p:spPr>
            <a:xfrm>
              <a:off x="1761987" y="3519540"/>
              <a:ext cx="1415796" cy="886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5 Community shared spaces (incl. high risk groups)</a:t>
              </a:r>
            </a:p>
          </p:txBody>
        </p:sp>
      </p:grpSp>
    </p:spTree>
    <p:extLst>
      <p:ext uri="{BB962C8B-B14F-4D97-AF65-F5344CB8AC3E}">
        <p14:creationId xmlns:p14="http://schemas.microsoft.com/office/powerpoint/2010/main" val="225995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3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0299BA-8439-415F-8B4E-8EBB5BE32E8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101763" y="3528798"/>
            <a:ext cx="1560903" cy="1545595"/>
          </a:xfrm>
          <a:prstGeom prst="rect">
            <a:avLst/>
          </a:prstGeom>
        </p:spPr>
      </p:pic>
      <p:sp>
        <p:nvSpPr>
          <p:cNvPr id="2" name="Title 1">
            <a:extLst>
              <a:ext uri="{FF2B5EF4-FFF2-40B4-BE49-F238E27FC236}">
                <a16:creationId xmlns:a16="http://schemas.microsoft.com/office/drawing/2014/main" id="{2EDA800D-D2B1-46A3-B1FC-67B5FF1C968B}"/>
              </a:ext>
            </a:extLst>
          </p:cNvPr>
          <p:cNvSpPr>
            <a:spLocks noGrp="1"/>
          </p:cNvSpPr>
          <p:nvPr>
            <p:ph type="title"/>
          </p:nvPr>
        </p:nvSpPr>
        <p:spPr/>
        <p:txBody>
          <a:bodyPr/>
          <a:lstStyle/>
          <a:p>
            <a:r>
              <a:rPr lang="en-GB"/>
              <a:t>Practical:</a:t>
            </a:r>
            <a:br>
              <a:rPr lang="en-GB"/>
            </a:br>
            <a:r>
              <a:rPr lang="en-GB"/>
              <a:t>INTERRUPTION</a:t>
            </a:r>
          </a:p>
        </p:txBody>
      </p:sp>
      <p:sp>
        <p:nvSpPr>
          <p:cNvPr id="3" name="Text Placeholder 2">
            <a:extLst>
              <a:ext uri="{FF2B5EF4-FFF2-40B4-BE49-F238E27FC236}">
                <a16:creationId xmlns:a16="http://schemas.microsoft.com/office/drawing/2014/main" id="{0B5B2079-03CC-41FF-9BAD-41B8AFBFB8DF}"/>
              </a:ext>
            </a:extLst>
          </p:cNvPr>
          <p:cNvSpPr>
            <a:spLocks noGrp="1"/>
          </p:cNvSpPr>
          <p:nvPr>
            <p:ph type="body" idx="1"/>
          </p:nvPr>
        </p:nvSpPr>
        <p:spPr/>
        <p:txBody>
          <a:bodyPr/>
          <a:lstStyle/>
          <a:p>
            <a:r>
              <a:rPr lang="en-GB"/>
              <a:t>Training Module 5</a:t>
            </a:r>
          </a:p>
        </p:txBody>
      </p:sp>
      <p:pic>
        <p:nvPicPr>
          <p:cNvPr id="9" name="Picture 8">
            <a:extLst>
              <a:ext uri="{FF2B5EF4-FFF2-40B4-BE49-F238E27FC236}">
                <a16:creationId xmlns:a16="http://schemas.microsoft.com/office/drawing/2014/main" id="{6C452036-D839-44D7-BE51-6B1A68D512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42121" y="207580"/>
            <a:ext cx="4640094" cy="5717826"/>
          </a:xfrm>
          <a:prstGeom prst="rect">
            <a:avLst/>
          </a:prstGeom>
        </p:spPr>
      </p:pic>
    </p:spTree>
    <p:extLst>
      <p:ext uri="{BB962C8B-B14F-4D97-AF65-F5344CB8AC3E}">
        <p14:creationId xmlns:p14="http://schemas.microsoft.com/office/powerpoint/2010/main" val="3187509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70CB1-DF5F-4775-8867-9F6C9E34F1F1}"/>
              </a:ext>
            </a:extLst>
          </p:cNvPr>
          <p:cNvSpPr>
            <a:spLocks noGrp="1"/>
          </p:cNvSpPr>
          <p:nvPr>
            <p:ph type="title"/>
          </p:nvPr>
        </p:nvSpPr>
        <p:spPr/>
        <p:txBody>
          <a:bodyPr/>
          <a:lstStyle/>
          <a:p>
            <a:r>
              <a:rPr lang="en-GB">
                <a:solidFill>
                  <a:srgbClr val="00B0F0"/>
                </a:solidFill>
                <a:latin typeface="Tahoma"/>
                <a:ea typeface="Tahoma"/>
                <a:cs typeface="Tahoma"/>
              </a:rPr>
              <a:t>Practical Interruption </a:t>
            </a:r>
            <a:endParaRPr lang="en-GB">
              <a:solidFill>
                <a:srgbClr val="00B0F0"/>
              </a:solidFill>
            </a:endParaRPr>
          </a:p>
        </p:txBody>
      </p:sp>
      <p:sp>
        <p:nvSpPr>
          <p:cNvPr id="3" name="Content Placeholder 2">
            <a:extLst>
              <a:ext uri="{FF2B5EF4-FFF2-40B4-BE49-F238E27FC236}">
                <a16:creationId xmlns:a16="http://schemas.microsoft.com/office/drawing/2014/main" id="{DA501096-882A-437F-AEA1-7A451B0A4F78}"/>
              </a:ext>
            </a:extLst>
          </p:cNvPr>
          <p:cNvSpPr>
            <a:spLocks noGrp="1"/>
          </p:cNvSpPr>
          <p:nvPr>
            <p:ph idx="1"/>
          </p:nvPr>
        </p:nvSpPr>
        <p:spPr>
          <a:xfrm>
            <a:off x="457200" y="1342952"/>
            <a:ext cx="8229600" cy="4783212"/>
          </a:xfrm>
        </p:spPr>
        <p:txBody>
          <a:bodyPr vert="horz" lIns="91440" tIns="45720" rIns="91440" bIns="45720" rtlCol="0" anchor="t">
            <a:noAutofit/>
          </a:bodyPr>
          <a:lstStyle/>
          <a:p>
            <a:pPr marL="0" indent="0">
              <a:buNone/>
            </a:pPr>
            <a:r>
              <a:rPr lang="en-GB" sz="1800">
                <a:solidFill>
                  <a:srgbClr val="00B0F0"/>
                </a:solidFill>
                <a:latin typeface="Tahoma"/>
                <a:ea typeface="Tahoma"/>
                <a:cs typeface="Tahoma"/>
              </a:rPr>
              <a:t>Observe the training site cards placed around the space. Use the rapid assessment tool and ask questions of the community to determine - </a:t>
            </a:r>
          </a:p>
          <a:p>
            <a:pPr marL="0" indent="0">
              <a:buNone/>
            </a:pPr>
            <a:r>
              <a:rPr lang="en-GB" sz="1800" b="1">
                <a:solidFill>
                  <a:schemeClr val="bg1">
                    <a:lumMod val="85000"/>
                  </a:schemeClr>
                </a:solidFill>
                <a:latin typeface="Tahoma"/>
                <a:ea typeface="Tahoma"/>
                <a:cs typeface="Tahoma"/>
              </a:rPr>
              <a:t>1 RISKS</a:t>
            </a:r>
            <a:r>
              <a:rPr lang="en-GB" sz="1800">
                <a:solidFill>
                  <a:schemeClr val="bg1">
                    <a:lumMod val="85000"/>
                  </a:schemeClr>
                </a:solidFill>
                <a:latin typeface="Tahoma"/>
                <a:ea typeface="Tahoma"/>
                <a:cs typeface="Tahoma"/>
              </a:rPr>
              <a:t> </a:t>
            </a:r>
            <a:r>
              <a:rPr lang="en-GB" sz="1800" b="1">
                <a:solidFill>
                  <a:schemeClr val="bg1">
                    <a:lumMod val="85000"/>
                  </a:schemeClr>
                </a:solidFill>
                <a:latin typeface="Tahoma"/>
                <a:ea typeface="Tahoma"/>
                <a:cs typeface="Tahoma"/>
              </a:rPr>
              <a:t>(which of the cards represent the greatest risk and why)</a:t>
            </a:r>
          </a:p>
          <a:p>
            <a:pPr marL="0" indent="0">
              <a:buNone/>
            </a:pPr>
            <a:r>
              <a:rPr lang="en-GB" sz="1800" b="1">
                <a:solidFill>
                  <a:schemeClr val="bg1">
                    <a:lumMod val="85000"/>
                  </a:schemeClr>
                </a:solidFill>
                <a:latin typeface="Tahoma"/>
                <a:ea typeface="Tahoma"/>
                <a:cs typeface="Tahoma"/>
              </a:rPr>
              <a:t>2 FURTHER ASSESSMENT (WHAT AND WHERE): </a:t>
            </a:r>
          </a:p>
          <a:p>
            <a:r>
              <a:rPr lang="en-GB" sz="1800">
                <a:solidFill>
                  <a:schemeClr val="bg1">
                    <a:lumMod val="85000"/>
                  </a:schemeClr>
                </a:solidFill>
                <a:latin typeface="Tahoma"/>
                <a:ea typeface="Tahoma"/>
                <a:cs typeface="Tahoma"/>
              </a:rPr>
              <a:t>Testing residual chlorine indicator test</a:t>
            </a:r>
          </a:p>
          <a:p>
            <a:r>
              <a:rPr lang="en-GB" sz="1800">
                <a:solidFill>
                  <a:schemeClr val="bg1">
                    <a:lumMod val="85000"/>
                  </a:schemeClr>
                </a:solidFill>
                <a:latin typeface="Tahoma"/>
                <a:ea typeface="Tahoma"/>
                <a:cs typeface="Tahoma"/>
              </a:rPr>
              <a:t>Rapid test for faecal coliforms</a:t>
            </a:r>
            <a:endParaRPr lang="en-GB" sz="1800" b="1">
              <a:solidFill>
                <a:schemeClr val="bg1">
                  <a:lumMod val="85000"/>
                </a:schemeClr>
              </a:solidFill>
              <a:latin typeface="Tahoma"/>
              <a:ea typeface="Tahoma"/>
              <a:cs typeface="Tahoma"/>
            </a:endParaRPr>
          </a:p>
          <a:p>
            <a:pPr marL="0" indent="0">
              <a:buNone/>
            </a:pPr>
            <a:r>
              <a:rPr lang="en-GB" sz="1800" b="1">
                <a:solidFill>
                  <a:srgbClr val="FF0000"/>
                </a:solidFill>
                <a:latin typeface="Tahoma"/>
                <a:ea typeface="Tahoma"/>
                <a:cs typeface="Tahoma"/>
              </a:rPr>
              <a:t>3 INTERVENTIONS (WHAT WHERE)</a:t>
            </a:r>
            <a:r>
              <a:rPr lang="en-GB" sz="1800">
                <a:solidFill>
                  <a:srgbClr val="FF0000"/>
                </a:solidFill>
                <a:latin typeface="Tahoma"/>
                <a:ea typeface="Tahoma"/>
                <a:cs typeface="Tahoma"/>
              </a:rPr>
              <a:t>:</a:t>
            </a:r>
          </a:p>
          <a:p>
            <a:r>
              <a:rPr lang="en-GB" sz="1800">
                <a:solidFill>
                  <a:srgbClr val="00B0F0"/>
                </a:solidFill>
                <a:latin typeface="Tahoma"/>
                <a:ea typeface="Tahoma"/>
                <a:cs typeface="Tahoma"/>
              </a:rPr>
              <a:t>Refilling and installing chlorinators (chlorine technical session later)</a:t>
            </a:r>
          </a:p>
          <a:p>
            <a:r>
              <a:rPr lang="en-GB" sz="1800">
                <a:solidFill>
                  <a:srgbClr val="00B0F0"/>
                </a:solidFill>
                <a:latin typeface="Tahoma"/>
                <a:ea typeface="Tahoma"/>
                <a:cs typeface="Tahoma"/>
              </a:rPr>
              <a:t>Bulk water chlorination for trucked water</a:t>
            </a:r>
          </a:p>
          <a:p>
            <a:r>
              <a:rPr lang="en-GB" sz="1800">
                <a:solidFill>
                  <a:srgbClr val="00B0F0"/>
                </a:solidFill>
                <a:latin typeface="Tahoma"/>
                <a:ea typeface="Tahoma"/>
                <a:cs typeface="Tahoma"/>
              </a:rPr>
              <a:t>Handwashing units</a:t>
            </a:r>
          </a:p>
          <a:p>
            <a:r>
              <a:rPr lang="en-GB" sz="1800">
                <a:solidFill>
                  <a:srgbClr val="00B0F0"/>
                </a:solidFill>
                <a:latin typeface="Tahoma"/>
                <a:ea typeface="Tahoma"/>
                <a:cs typeface="Tahoma"/>
              </a:rPr>
              <a:t>Decommissioning latrine(s)</a:t>
            </a:r>
            <a:endParaRPr lang="en-GB" sz="1800" b="1">
              <a:solidFill>
                <a:srgbClr val="00B0F0"/>
              </a:solidFill>
              <a:latin typeface="Tahoma"/>
              <a:ea typeface="Tahoma"/>
              <a:cs typeface="Tahoma"/>
            </a:endParaRPr>
          </a:p>
          <a:p>
            <a:pPr marL="0" indent="0">
              <a:buNone/>
            </a:pPr>
            <a:r>
              <a:rPr lang="en-GB" sz="1800" b="1">
                <a:solidFill>
                  <a:srgbClr val="FF0000"/>
                </a:solidFill>
                <a:latin typeface="Tahoma"/>
                <a:ea typeface="Tahoma"/>
                <a:cs typeface="Tahoma"/>
              </a:rPr>
              <a:t>4 COMMUNICATION, MONITORING, SUSTAINED RESPONSE</a:t>
            </a:r>
            <a:r>
              <a:rPr lang="en-GB" sz="1800">
                <a:solidFill>
                  <a:srgbClr val="FF0000"/>
                </a:solidFill>
                <a:latin typeface="Tahoma"/>
                <a:ea typeface="Tahoma"/>
                <a:cs typeface="Tahoma"/>
              </a:rPr>
              <a:t>:</a:t>
            </a:r>
          </a:p>
          <a:p>
            <a:r>
              <a:rPr lang="en-GB" sz="1800">
                <a:solidFill>
                  <a:srgbClr val="00B0F0"/>
                </a:solidFill>
                <a:latin typeface="Tahoma"/>
                <a:ea typeface="Tahoma"/>
                <a:cs typeface="Tahoma"/>
              </a:rPr>
              <a:t>Signs and instructions (including for food venues)</a:t>
            </a:r>
          </a:p>
          <a:p>
            <a:r>
              <a:rPr lang="en-GB" sz="1800">
                <a:solidFill>
                  <a:srgbClr val="00B0F0"/>
                </a:solidFill>
                <a:latin typeface="Tahoma"/>
                <a:ea typeface="Tahoma"/>
                <a:cs typeface="Tahoma"/>
              </a:rPr>
              <a:t>What oversight and monitoring needs to be in place from beginning?</a:t>
            </a:r>
            <a:endParaRPr lang="en-GB" sz="1800">
              <a:solidFill>
                <a:srgbClr val="00B0F0"/>
              </a:solidFill>
            </a:endParaRPr>
          </a:p>
          <a:p>
            <a:r>
              <a:rPr lang="en-GB" sz="1800">
                <a:solidFill>
                  <a:srgbClr val="00B0F0"/>
                </a:solidFill>
                <a:latin typeface="Tahoma"/>
                <a:ea typeface="Tahoma"/>
                <a:cs typeface="Tahoma"/>
              </a:rPr>
              <a:t>Sustainable fixes for chlorine, handwashing water and soap</a:t>
            </a:r>
            <a:endParaRPr lang="en-GB" sz="1800">
              <a:solidFill>
                <a:srgbClr val="00B0F0"/>
              </a:solidFill>
            </a:endParaRPr>
          </a:p>
          <a:p>
            <a:endParaRPr lang="en-GB" sz="1800"/>
          </a:p>
        </p:txBody>
      </p:sp>
      <p:pic>
        <p:nvPicPr>
          <p:cNvPr id="4" name="Picture 2">
            <a:extLst>
              <a:ext uri="{FF2B5EF4-FFF2-40B4-BE49-F238E27FC236}">
                <a16:creationId xmlns:a16="http://schemas.microsoft.com/office/drawing/2014/main" id="{CBCA5A62-500A-4695-BADC-C3FCD8A84DD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51608"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022A7EDC-2452-4C81-94A1-CE22A3E2166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04920" y="253456"/>
            <a:ext cx="1197247" cy="1089495"/>
          </a:xfrm>
          <a:prstGeom prst="rect">
            <a:avLst/>
          </a:prstGeom>
        </p:spPr>
      </p:pic>
    </p:spTree>
    <p:extLst>
      <p:ext uri="{BB962C8B-B14F-4D97-AF65-F5344CB8AC3E}">
        <p14:creationId xmlns:p14="http://schemas.microsoft.com/office/powerpoint/2010/main" val="21359779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ED8D8-92B9-4A76-8AAA-A453D11A1D06}"/>
              </a:ext>
            </a:extLst>
          </p:cNvPr>
          <p:cNvSpPr>
            <a:spLocks noGrp="1"/>
          </p:cNvSpPr>
          <p:nvPr>
            <p:ph type="title"/>
          </p:nvPr>
        </p:nvSpPr>
        <p:spPr>
          <a:xfrm>
            <a:off x="240357" y="332656"/>
            <a:ext cx="7463991" cy="1282154"/>
          </a:xfrm>
        </p:spPr>
        <p:txBody>
          <a:bodyPr>
            <a:normAutofit/>
          </a:bodyPr>
          <a:lstStyle/>
          <a:p>
            <a:r>
              <a:rPr lang="en-GB"/>
              <a:t>Constructing </a:t>
            </a:r>
            <a:r>
              <a:rPr lang="en-GB" err="1"/>
              <a:t>Jengu</a:t>
            </a:r>
            <a:endParaRPr lang="en-GB"/>
          </a:p>
        </p:txBody>
      </p:sp>
      <p:sp>
        <p:nvSpPr>
          <p:cNvPr id="5" name="TextBox 4">
            <a:extLst>
              <a:ext uri="{FF2B5EF4-FFF2-40B4-BE49-F238E27FC236}">
                <a16:creationId xmlns:a16="http://schemas.microsoft.com/office/drawing/2014/main" id="{0C3AF845-4E36-49DB-B8A0-4F30AD3E5ABC}"/>
              </a:ext>
            </a:extLst>
          </p:cNvPr>
          <p:cNvSpPr txBox="1"/>
          <p:nvPr/>
        </p:nvSpPr>
        <p:spPr>
          <a:xfrm>
            <a:off x="2258785" y="1282152"/>
            <a:ext cx="6111635" cy="2062103"/>
          </a:xfrm>
          <a:prstGeom prst="rect">
            <a:avLst/>
          </a:prstGeom>
          <a:noFill/>
        </p:spPr>
        <p:txBody>
          <a:bodyPr wrap="square" rtlCol="0">
            <a:spAutoFit/>
          </a:bodyPr>
          <a:lstStyle/>
          <a:p>
            <a:r>
              <a:rPr lang="en-GB" sz="3200">
                <a:solidFill>
                  <a:schemeClr val="bg1">
                    <a:lumMod val="50000"/>
                  </a:schemeClr>
                </a:solidFill>
              </a:rPr>
              <a:t>JENGU </a:t>
            </a:r>
          </a:p>
          <a:p>
            <a:r>
              <a:rPr lang="en-GB" sz="3200">
                <a:solidFill>
                  <a:schemeClr val="bg1">
                    <a:lumMod val="50000"/>
                  </a:schemeClr>
                </a:solidFill>
                <a:hlinkClick r:id="rId4"/>
              </a:rPr>
              <a:t>https://jengu.org.uk/jengu-assembly-instructions-video/</a:t>
            </a:r>
            <a:endParaRPr lang="en-GB" sz="3200">
              <a:solidFill>
                <a:schemeClr val="bg1">
                  <a:lumMod val="50000"/>
                </a:schemeClr>
              </a:solidFill>
            </a:endParaRPr>
          </a:p>
          <a:p>
            <a:endParaRPr lang="en-GB" sz="3200">
              <a:solidFill>
                <a:schemeClr val="bg1">
                  <a:lumMod val="50000"/>
                </a:schemeClr>
              </a:solidFill>
            </a:endParaRPr>
          </a:p>
        </p:txBody>
      </p:sp>
      <p:pic>
        <p:nvPicPr>
          <p:cNvPr id="9" name="Picture 8" descr="A picture containing wall, seat, furniture, chair&#10;&#10;Description automatically generated">
            <a:extLst>
              <a:ext uri="{FF2B5EF4-FFF2-40B4-BE49-F238E27FC236}">
                <a16:creationId xmlns:a16="http://schemas.microsoft.com/office/drawing/2014/main" id="{1AC95C28-3510-4933-A941-B5DD6A8ED5E8}"/>
              </a:ext>
            </a:extLst>
          </p:cNvPr>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337023" y="1830705"/>
            <a:ext cx="1802672" cy="1741565"/>
          </a:xfrm>
          <a:prstGeom prst="rect">
            <a:avLst/>
          </a:prstGeom>
        </p:spPr>
      </p:pic>
      <p:pic>
        <p:nvPicPr>
          <p:cNvPr id="7" name="Online Media 6" title="Jengu Assembly Instructions">
            <a:hlinkClick r:id="" action="ppaction://media"/>
            <a:extLst>
              <a:ext uri="{FF2B5EF4-FFF2-40B4-BE49-F238E27FC236}">
                <a16:creationId xmlns:a16="http://schemas.microsoft.com/office/drawing/2014/main" id="{E7BD3E17-8A3D-4C08-8FFE-9753A900AF5F}"/>
              </a:ext>
            </a:extLst>
          </p:cNvPr>
          <p:cNvPicPr>
            <a:picLocks noRot="1" noChangeAspect="1"/>
          </p:cNvPicPr>
          <p:nvPr>
            <a:videoFile r:link="rId1"/>
          </p:nvPr>
        </p:nvPicPr>
        <p:blipFill>
          <a:blip r:embed="rId6"/>
          <a:stretch>
            <a:fillRect/>
          </a:stretch>
        </p:blipFill>
        <p:spPr>
          <a:xfrm>
            <a:off x="2258785" y="1830705"/>
            <a:ext cx="6702175" cy="3775873"/>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D0109044-C238-4AF6-A2CF-3DF9B1B9BBFD}"/>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683006" y="257654"/>
            <a:ext cx="1173882" cy="106823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33885FFC-3B4D-459B-9D7B-4587BA2788EB}"/>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444208" y="236392"/>
            <a:ext cx="1197247" cy="1089495"/>
          </a:xfrm>
          <a:prstGeom prst="rect">
            <a:avLst/>
          </a:prstGeom>
        </p:spPr>
      </p:pic>
      <p:pic>
        <p:nvPicPr>
          <p:cNvPr id="11" name="Picture 2">
            <a:extLst>
              <a:ext uri="{FF2B5EF4-FFF2-40B4-BE49-F238E27FC236}">
                <a16:creationId xmlns:a16="http://schemas.microsoft.com/office/drawing/2014/main" id="{1251CEA1-9B54-4DEB-BD2A-4F207AB8533E}"/>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191608"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85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70CB1-DF5F-4775-8867-9F6C9E34F1F1}"/>
              </a:ext>
            </a:extLst>
          </p:cNvPr>
          <p:cNvSpPr>
            <a:spLocks noGrp="1"/>
          </p:cNvSpPr>
          <p:nvPr>
            <p:ph type="title"/>
          </p:nvPr>
        </p:nvSpPr>
        <p:spPr>
          <a:xfrm>
            <a:off x="373711" y="274638"/>
            <a:ext cx="8313089" cy="1143000"/>
          </a:xfrm>
        </p:spPr>
        <p:txBody>
          <a:bodyPr/>
          <a:lstStyle/>
          <a:p>
            <a:r>
              <a:rPr lang="en-GB">
                <a:solidFill>
                  <a:srgbClr val="00B0F0"/>
                </a:solidFill>
              </a:rPr>
              <a:t>Practical – Handwashing</a:t>
            </a:r>
          </a:p>
        </p:txBody>
      </p:sp>
      <p:sp>
        <p:nvSpPr>
          <p:cNvPr id="3" name="Content Placeholder 2">
            <a:extLst>
              <a:ext uri="{FF2B5EF4-FFF2-40B4-BE49-F238E27FC236}">
                <a16:creationId xmlns:a16="http://schemas.microsoft.com/office/drawing/2014/main" id="{DA501096-882A-437F-AEA1-7A451B0A4F78}"/>
              </a:ext>
            </a:extLst>
          </p:cNvPr>
          <p:cNvSpPr>
            <a:spLocks noGrp="1"/>
          </p:cNvSpPr>
          <p:nvPr>
            <p:ph idx="1"/>
          </p:nvPr>
        </p:nvSpPr>
        <p:spPr>
          <a:xfrm>
            <a:off x="457200" y="1501140"/>
            <a:ext cx="8229600" cy="4525963"/>
          </a:xfrm>
        </p:spPr>
        <p:txBody>
          <a:bodyPr vert="horz" lIns="91440" tIns="45720" rIns="91440" bIns="45720" rtlCol="0" anchor="t">
            <a:noAutofit/>
          </a:bodyPr>
          <a:lstStyle/>
          <a:p>
            <a:pPr marL="0" indent="0">
              <a:buNone/>
            </a:pPr>
            <a:r>
              <a:rPr lang="en-GB" sz="2000" dirty="0">
                <a:solidFill>
                  <a:srgbClr val="00B0F0"/>
                </a:solidFill>
                <a:latin typeface="Tahoma"/>
                <a:ea typeface="Tahoma"/>
                <a:cs typeface="Tahoma"/>
              </a:rPr>
              <a:t>Handwashing with soap and water (where to site in area near training site):</a:t>
            </a:r>
          </a:p>
          <a:p>
            <a:r>
              <a:rPr lang="en-GB" sz="2000" dirty="0">
                <a:solidFill>
                  <a:srgbClr val="00B0F0"/>
                </a:solidFill>
              </a:rPr>
              <a:t>Needs assessment based on other interventions, engaging communities on training site – where are hygiene risks?</a:t>
            </a:r>
          </a:p>
          <a:p>
            <a:r>
              <a:rPr lang="en-GB" sz="2000" dirty="0">
                <a:solidFill>
                  <a:srgbClr val="00B0F0"/>
                </a:solidFill>
                <a:latin typeface="Tahoma"/>
                <a:ea typeface="Tahoma"/>
                <a:cs typeface="Tahoma"/>
              </a:rPr>
              <a:t>Installing hands-free handwashing technology – where to site</a:t>
            </a:r>
          </a:p>
          <a:p>
            <a:r>
              <a:rPr lang="en-GB" sz="2000" dirty="0">
                <a:solidFill>
                  <a:srgbClr val="00B0F0"/>
                </a:solidFill>
              </a:rPr>
              <a:t>Securing hygiene materials (solid soap, liquid option) – how will you do this? Discuss</a:t>
            </a:r>
          </a:p>
          <a:p>
            <a:r>
              <a:rPr lang="en-GB" sz="2000" dirty="0">
                <a:solidFill>
                  <a:srgbClr val="00B0F0"/>
                </a:solidFill>
                <a:latin typeface="Tahoma"/>
                <a:ea typeface="Tahoma"/>
                <a:cs typeface="Tahoma"/>
              </a:rPr>
              <a:t>Efficient regular water supply – what are the options. Remember, the more frequently refill needed, more chance it will be empty</a:t>
            </a:r>
          </a:p>
          <a:p>
            <a:pPr marL="0" indent="0">
              <a:buNone/>
            </a:pPr>
            <a:r>
              <a:rPr lang="en-GB" sz="2000" dirty="0">
                <a:solidFill>
                  <a:srgbClr val="00B0F0"/>
                </a:solidFill>
              </a:rPr>
              <a:t>Additional considerations:</a:t>
            </a:r>
          </a:p>
          <a:p>
            <a:r>
              <a:rPr lang="en-GB" sz="2000" dirty="0">
                <a:solidFill>
                  <a:srgbClr val="00B0F0"/>
                </a:solidFill>
              </a:rPr>
              <a:t>Signs and instructions</a:t>
            </a:r>
          </a:p>
          <a:p>
            <a:r>
              <a:rPr lang="en-GB" sz="2000" dirty="0">
                <a:solidFill>
                  <a:srgbClr val="00B0F0"/>
                </a:solidFill>
              </a:rPr>
              <a:t>Initial oversight and monitoring</a:t>
            </a:r>
          </a:p>
          <a:p>
            <a:r>
              <a:rPr lang="en-GB" sz="2000" dirty="0">
                <a:solidFill>
                  <a:srgbClr val="00B0F0"/>
                </a:solidFill>
              </a:rPr>
              <a:t>Drainage</a:t>
            </a:r>
          </a:p>
          <a:p>
            <a:endParaRPr lang="en-GB" sz="2000" dirty="0"/>
          </a:p>
          <a:p>
            <a:endParaRPr lang="en-GB" sz="2000" dirty="0"/>
          </a:p>
        </p:txBody>
      </p:sp>
      <p:pic>
        <p:nvPicPr>
          <p:cNvPr id="6" name="Picture 5" descr="A picture containing text, clipart&#10;&#10;Description automatically generated">
            <a:extLst>
              <a:ext uri="{FF2B5EF4-FFF2-40B4-BE49-F238E27FC236}">
                <a16:creationId xmlns:a16="http://schemas.microsoft.com/office/drawing/2014/main" id="{FCFEBD68-C158-4A2B-BA57-5B8824EBDC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71028" y="244475"/>
            <a:ext cx="1197247" cy="1089495"/>
          </a:xfrm>
          <a:prstGeom prst="rect">
            <a:avLst/>
          </a:prstGeom>
        </p:spPr>
      </p:pic>
      <p:pic>
        <p:nvPicPr>
          <p:cNvPr id="7" name="Picture 2">
            <a:extLst>
              <a:ext uri="{FF2B5EF4-FFF2-40B4-BE49-F238E27FC236}">
                <a16:creationId xmlns:a16="http://schemas.microsoft.com/office/drawing/2014/main" id="{546FF5BB-1D24-44E0-B861-F5765168942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18428" y="282721"/>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46103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38150" y="274638"/>
            <a:ext cx="8229600" cy="1143000"/>
          </a:xfrm>
        </p:spPr>
        <p:txBody>
          <a:bodyPr>
            <a:normAutofit/>
          </a:bodyPr>
          <a:lstStyle/>
          <a:p>
            <a:r>
              <a:rPr lang="en-GB" sz="4200"/>
              <a:t>Review of principles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fontAlgn="base"/>
            <a:r>
              <a:rPr lang="en-GB" sz="2200">
                <a:solidFill>
                  <a:srgbClr val="FF0000"/>
                </a:solidFill>
              </a:rPr>
              <a:t>EFFICIENCY</a:t>
            </a:r>
            <a:endParaRPr lang="en-GB" sz="2200"/>
          </a:p>
          <a:p>
            <a:pPr lvl="1" fontAlgn="base"/>
            <a:r>
              <a:rPr lang="en-GB" sz="2200"/>
              <a:t>target where risks are common, influencing those higher risk vendors that affect the most people</a:t>
            </a:r>
          </a:p>
          <a:p>
            <a:pPr fontAlgn="base"/>
            <a:r>
              <a:rPr lang="en-GB" sz="2200">
                <a:solidFill>
                  <a:srgbClr val="FF0000"/>
                </a:solidFill>
              </a:rPr>
              <a:t>GUIDING</a:t>
            </a:r>
            <a:r>
              <a:rPr lang="en-GB" sz="2200"/>
              <a:t> and </a:t>
            </a:r>
            <a:r>
              <a:rPr lang="en-GB" sz="2200">
                <a:solidFill>
                  <a:srgbClr val="FF0000"/>
                </a:solidFill>
              </a:rPr>
              <a:t>CONTROLLING</a:t>
            </a:r>
            <a:endParaRPr lang="en-GB" sz="2200"/>
          </a:p>
          <a:p>
            <a:pPr lvl="1" fontAlgn="base"/>
            <a:r>
              <a:rPr lang="en-GB" sz="2200"/>
              <a:t>if you rely on changing behaviour it will take weeks or months, people will die – give practical support for quick safety improvements. </a:t>
            </a:r>
          </a:p>
          <a:p>
            <a:pPr fontAlgn="base"/>
            <a:r>
              <a:rPr lang="en-GB" sz="2200">
                <a:solidFill>
                  <a:srgbClr val="FF0000"/>
                </a:solidFill>
              </a:rPr>
              <a:t>KEEP IT SIMPLE, MAKE IT CONVENIENT</a:t>
            </a:r>
          </a:p>
          <a:p>
            <a:pPr lvl="1" fontAlgn="base"/>
            <a:r>
              <a:rPr lang="en-GB" sz="2200"/>
              <a:t>Changes you make must be simple (easy to do, not complicated) and convenient</a:t>
            </a:r>
            <a:endParaRPr lang="en-GB" sz="2200">
              <a:solidFill>
                <a:srgbClr val="FF0000"/>
              </a:solidFill>
            </a:endParaRPr>
          </a:p>
          <a:p>
            <a:pPr fontAlgn="base"/>
            <a:endParaRPr lang="en-GB" sz="2200"/>
          </a:p>
          <a:p>
            <a:endParaRPr lang="en-GB" sz="2200"/>
          </a:p>
        </p:txBody>
      </p:sp>
      <p:pic>
        <p:nvPicPr>
          <p:cNvPr id="10" name="Picture 9" descr="A picture containing text, clipart&#10;&#10;Description automatically generated">
            <a:extLst>
              <a:ext uri="{FF2B5EF4-FFF2-40B4-BE49-F238E27FC236}">
                <a16:creationId xmlns:a16="http://schemas.microsoft.com/office/drawing/2014/main" id="{E8FF0F6E-3009-4F7C-B55E-E63CC3FF42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38143" y="219956"/>
            <a:ext cx="1197247" cy="1089495"/>
          </a:xfrm>
          <a:prstGeom prst="rect">
            <a:avLst/>
          </a:prstGeom>
        </p:spPr>
      </p:pic>
      <p:pic>
        <p:nvPicPr>
          <p:cNvPr id="11" name="Picture 2">
            <a:extLst>
              <a:ext uri="{FF2B5EF4-FFF2-40B4-BE49-F238E27FC236}">
                <a16:creationId xmlns:a16="http://schemas.microsoft.com/office/drawing/2014/main" id="{450E7D12-2B21-4063-A68F-E3555E0A913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47443" y="241138"/>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65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70CB1-DF5F-4775-8867-9F6C9E34F1F1}"/>
              </a:ext>
            </a:extLst>
          </p:cNvPr>
          <p:cNvSpPr>
            <a:spLocks noGrp="1"/>
          </p:cNvSpPr>
          <p:nvPr>
            <p:ph type="title"/>
          </p:nvPr>
        </p:nvSpPr>
        <p:spPr/>
        <p:txBody>
          <a:bodyPr>
            <a:normAutofit fontScale="90000"/>
          </a:bodyPr>
          <a:lstStyle/>
          <a:p>
            <a:r>
              <a:rPr lang="en-GB"/>
              <a:t>Community Engagement and Monitoring </a:t>
            </a:r>
          </a:p>
        </p:txBody>
      </p:sp>
      <p:sp>
        <p:nvSpPr>
          <p:cNvPr id="3" name="Content Placeholder 2">
            <a:extLst>
              <a:ext uri="{FF2B5EF4-FFF2-40B4-BE49-F238E27FC236}">
                <a16:creationId xmlns:a16="http://schemas.microsoft.com/office/drawing/2014/main" id="{DA501096-882A-437F-AEA1-7A451B0A4F78}"/>
              </a:ext>
            </a:extLst>
          </p:cNvPr>
          <p:cNvSpPr>
            <a:spLocks noGrp="1"/>
          </p:cNvSpPr>
          <p:nvPr>
            <p:ph idx="1"/>
          </p:nvPr>
        </p:nvSpPr>
        <p:spPr/>
        <p:txBody>
          <a:bodyPr vert="horz" lIns="91440" tIns="45720" rIns="91440" bIns="45720" rtlCol="0" anchor="t">
            <a:normAutofit/>
          </a:bodyPr>
          <a:lstStyle/>
          <a:p>
            <a:r>
              <a:rPr lang="en-GB" sz="2200">
                <a:latin typeface="Tahoma"/>
                <a:ea typeface="Tahoma"/>
                <a:cs typeface="Tahoma"/>
              </a:rPr>
              <a:t>Throughout the process, ensure community members know what you are doing, and why. They will support activities.</a:t>
            </a:r>
          </a:p>
          <a:p>
            <a:r>
              <a:rPr lang="en-GB" sz="2200">
                <a:latin typeface="Tahoma"/>
                <a:ea typeface="Tahoma"/>
                <a:cs typeface="Tahoma"/>
              </a:rPr>
              <a:t>We have included a simple form to manually collect information on chlorination and handwashing at water collection.</a:t>
            </a:r>
          </a:p>
          <a:p>
            <a:endParaRPr lang="en-GB" sz="2200">
              <a:latin typeface="Tahoma"/>
              <a:ea typeface="Tahoma"/>
              <a:cs typeface="Tahoma"/>
            </a:endParaRPr>
          </a:p>
          <a:p>
            <a:endParaRPr lang="en-GB" sz="2200">
              <a:latin typeface="Tahoma"/>
              <a:ea typeface="Tahoma"/>
              <a:cs typeface="Tahoma"/>
            </a:endParaRPr>
          </a:p>
          <a:p>
            <a:pPr marL="0" indent="0">
              <a:buNone/>
            </a:pPr>
            <a:endParaRPr lang="en-GB" sz="2200"/>
          </a:p>
          <a:p>
            <a:endParaRPr lang="en-GB" sz="2200"/>
          </a:p>
        </p:txBody>
      </p:sp>
      <p:pic>
        <p:nvPicPr>
          <p:cNvPr id="6" name="Picture 5" descr="Icon&#10;&#10;Description automatically generated">
            <a:extLst>
              <a:ext uri="{FF2B5EF4-FFF2-40B4-BE49-F238E27FC236}">
                <a16:creationId xmlns:a16="http://schemas.microsoft.com/office/drawing/2014/main" id="{70D87AA3-80E9-4171-8617-25C6FEB115D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90956" y="497762"/>
            <a:ext cx="681136" cy="468149"/>
          </a:xfrm>
          <a:prstGeom prst="rect">
            <a:avLst/>
          </a:prstGeom>
        </p:spPr>
      </p:pic>
      <p:pic>
        <p:nvPicPr>
          <p:cNvPr id="9" name="Picture 8">
            <a:extLst>
              <a:ext uri="{FF2B5EF4-FFF2-40B4-BE49-F238E27FC236}">
                <a16:creationId xmlns:a16="http://schemas.microsoft.com/office/drawing/2014/main" id="{46D8F238-5888-430B-9F20-A1E9FCE2E30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15780" y="3428999"/>
            <a:ext cx="6492240" cy="2879725"/>
          </a:xfrm>
          <a:prstGeom prst="rect">
            <a:avLst/>
          </a:prstGeom>
        </p:spPr>
      </p:pic>
    </p:spTree>
    <p:extLst>
      <p:ext uri="{BB962C8B-B14F-4D97-AF65-F5344CB8AC3E}">
        <p14:creationId xmlns:p14="http://schemas.microsoft.com/office/powerpoint/2010/main" val="151290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CF9AF0EA-F639-4F7E-BF86-9AB9EDA182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84606" y="257654"/>
            <a:ext cx="1173882" cy="106823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E8FF0F6E-3009-4F7C-B55E-E63CC3FF42A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45808" y="236392"/>
            <a:ext cx="1197247" cy="1089495"/>
          </a:xfrm>
          <a:prstGeom prst="rect">
            <a:avLst/>
          </a:prstGeom>
        </p:spPr>
      </p:pic>
      <p:pic>
        <p:nvPicPr>
          <p:cNvPr id="11" name="Picture 2">
            <a:extLst>
              <a:ext uri="{FF2B5EF4-FFF2-40B4-BE49-F238E27FC236}">
                <a16:creationId xmlns:a16="http://schemas.microsoft.com/office/drawing/2014/main" id="{450E7D12-2B21-4063-A68F-E3555E0A913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93208"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38150" y="274638"/>
            <a:ext cx="8229600" cy="1143000"/>
          </a:xfrm>
        </p:spPr>
        <p:txBody>
          <a:bodyPr>
            <a:normAutofit/>
          </a:bodyPr>
          <a:lstStyle/>
          <a:p>
            <a:r>
              <a:rPr lang="en-GB" sz="4000"/>
              <a:t>Principles of response</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fontAlgn="base"/>
            <a:r>
              <a:rPr lang="en-GB" sz="2200">
                <a:solidFill>
                  <a:srgbClr val="FF0000"/>
                </a:solidFill>
              </a:rPr>
              <a:t>EFFICIENCY</a:t>
            </a:r>
            <a:endParaRPr lang="en-GB" sz="2200"/>
          </a:p>
          <a:p>
            <a:pPr lvl="1" fontAlgn="base"/>
            <a:r>
              <a:rPr lang="en-GB" sz="2200">
                <a:latin typeface="Tahoma"/>
                <a:ea typeface="Tahoma"/>
                <a:cs typeface="Tahoma"/>
              </a:rPr>
              <a:t>target where risks are common, acting first to stop the sources that affect the most people </a:t>
            </a:r>
            <a:endParaRPr lang="en-GB" sz="2200"/>
          </a:p>
          <a:p>
            <a:pPr fontAlgn="base"/>
            <a:r>
              <a:rPr lang="en-GB" sz="2200">
                <a:solidFill>
                  <a:srgbClr val="FF0000"/>
                </a:solidFill>
              </a:rPr>
              <a:t>GUIDING</a:t>
            </a:r>
            <a:r>
              <a:rPr lang="en-GB" sz="2200"/>
              <a:t> and </a:t>
            </a:r>
            <a:r>
              <a:rPr lang="en-GB" sz="2200">
                <a:solidFill>
                  <a:srgbClr val="FF0000"/>
                </a:solidFill>
              </a:rPr>
              <a:t>CONTROLLING</a:t>
            </a:r>
            <a:endParaRPr lang="en-GB" sz="2200"/>
          </a:p>
          <a:p>
            <a:pPr lvl="1" fontAlgn="base"/>
            <a:r>
              <a:rPr lang="en-GB" sz="2200"/>
              <a:t>if you rely on changing behaviour it will take weeks or months, people will die – give practical support for quick safety improvements. </a:t>
            </a:r>
          </a:p>
          <a:p>
            <a:pPr fontAlgn="base"/>
            <a:r>
              <a:rPr lang="en-GB" sz="2200">
                <a:solidFill>
                  <a:srgbClr val="FF0000"/>
                </a:solidFill>
              </a:rPr>
              <a:t>KEEP IT SIMPLE, MAKE IT CONVENIENT</a:t>
            </a:r>
          </a:p>
          <a:p>
            <a:pPr lvl="1" fontAlgn="base"/>
            <a:r>
              <a:rPr lang="en-GB" sz="2200"/>
              <a:t>Changes you make must be simple (easy to do, not complicated) and convenient </a:t>
            </a:r>
            <a:r>
              <a:rPr lang="en-GB" sz="2200">
                <a:latin typeface="Tahoma"/>
                <a:ea typeface="Tahoma"/>
                <a:cs typeface="Tahoma"/>
              </a:rPr>
              <a:t>(available in the right place) or nobody will apply them</a:t>
            </a:r>
            <a:endParaRPr lang="en-GB" sz="2200">
              <a:solidFill>
                <a:srgbClr val="FF0000"/>
              </a:solidFill>
            </a:endParaRPr>
          </a:p>
          <a:p>
            <a:pPr fontAlgn="base"/>
            <a:endParaRPr lang="en-GB" sz="2200"/>
          </a:p>
          <a:p>
            <a:endParaRPr lang="en-GB" sz="2200"/>
          </a:p>
        </p:txBody>
      </p:sp>
    </p:spTree>
    <p:extLst>
      <p:ext uri="{BB962C8B-B14F-4D97-AF65-F5344CB8AC3E}">
        <p14:creationId xmlns:p14="http://schemas.microsoft.com/office/powerpoint/2010/main" val="341626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Key messages</a:t>
            </a:r>
          </a:p>
        </p:txBody>
      </p:sp>
      <p:sp>
        <p:nvSpPr>
          <p:cNvPr id="5" name="Rectangle 2">
            <a:extLst>
              <a:ext uri="{FF2B5EF4-FFF2-40B4-BE49-F238E27FC236}">
                <a16:creationId xmlns:a16="http://schemas.microsoft.com/office/drawing/2014/main" id="{6A57F3A4-75D5-48C0-8178-661A71810CDE}"/>
              </a:ext>
            </a:extLst>
          </p:cNvPr>
          <p:cNvSpPr>
            <a:spLocks noChangeArrowheads="1"/>
          </p:cNvSpPr>
          <p:nvPr/>
        </p:nvSpPr>
        <p:spPr bwMode="auto">
          <a:xfrm>
            <a:off x="569899" y="1250661"/>
            <a:ext cx="82296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Water will always be a risk for cholera even if food is implicated</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Identify water risks but assume all water is contaminated </a:t>
            </a:r>
            <a:r>
              <a:rPr lang="en-AU" altLang="en-US" sz="3000" b="1">
                <a:ea typeface="Calibri" panose="020F0502020204030204" pitchFamily="34" charset="0"/>
                <a:cs typeface="Times New Roman" panose="02020603050405020304" pitchFamily="18" charset="0"/>
              </a:rPr>
              <a:t>OR </a:t>
            </a:r>
            <a:r>
              <a:rPr lang="en-AU" altLang="en-US" sz="3000">
                <a:ea typeface="Calibri" panose="020F0502020204030204" pitchFamily="34" charset="0"/>
                <a:cs typeface="Times New Roman" panose="02020603050405020304" pitchFamily="18" charset="0"/>
              </a:rPr>
              <a:t>has potential for contamination</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Take test samples if available, treat water using passive or active methods and show signs</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Vendor risks - education, handwashing facilities, don’t forget food vendors’ water!</a:t>
            </a:r>
          </a:p>
        </p:txBody>
      </p:sp>
    </p:spTree>
    <p:extLst>
      <p:ext uri="{BB962C8B-B14F-4D97-AF65-F5344CB8AC3E}">
        <p14:creationId xmlns:p14="http://schemas.microsoft.com/office/powerpoint/2010/main" val="39653775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MSR SE200 Community Chlorine Maker ">
            <a:extLst>
              <a:ext uri="{FF2B5EF4-FFF2-40B4-BE49-F238E27FC236}">
                <a16:creationId xmlns:a16="http://schemas.microsoft.com/office/drawing/2014/main" id="{9EA438C2-9E65-4744-8EC3-B1D234D6A5C9}"/>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95747" y="4336534"/>
            <a:ext cx="3613150" cy="2478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1FB5B36-4291-4976-ACAE-5210F2CF9C4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371010" y="2901950"/>
            <a:ext cx="3503831" cy="3714750"/>
          </a:xfrm>
          <a:prstGeom prst="rect">
            <a:avLst/>
          </a:prstGeom>
        </p:spPr>
      </p:pic>
      <p:pic>
        <p:nvPicPr>
          <p:cNvPr id="8" name="Picture 4" descr="Zimba">
            <a:extLst>
              <a:ext uri="{FF2B5EF4-FFF2-40B4-BE49-F238E27FC236}">
                <a16:creationId xmlns:a16="http://schemas.microsoft.com/office/drawing/2014/main" id="{D8F1FA35-7C8E-47FB-8C0E-D00A32C9FECA}"/>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5054715" y="965200"/>
            <a:ext cx="1644535" cy="2825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7986B8A-6BFB-49ED-A5A3-01297A4BA468}"/>
              </a:ext>
            </a:extLst>
          </p:cNvPr>
          <p:cNvSpPr/>
          <p:nvPr/>
        </p:nvSpPr>
        <p:spPr>
          <a:xfrm>
            <a:off x="-63" y="822960"/>
            <a:ext cx="9144000" cy="6035040"/>
          </a:xfrm>
          <a:prstGeom prst="rect">
            <a:avLst/>
          </a:prstGeom>
          <a:solidFill>
            <a:schemeClr val="bg1">
              <a:lumMod val="50000"/>
              <a:alpha val="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picture containing text, dark&#10;&#10;Description automatically generated">
            <a:extLst>
              <a:ext uri="{FF2B5EF4-FFF2-40B4-BE49-F238E27FC236}">
                <a16:creationId xmlns:a16="http://schemas.microsoft.com/office/drawing/2014/main" id="{F734F9FC-C45F-4693-8C33-7E9A56BB7E1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flipH="1">
            <a:off x="7442201" y="914400"/>
            <a:ext cx="987028" cy="2747345"/>
          </a:xfrm>
          <a:prstGeom prst="rect">
            <a:avLst/>
          </a:prstGeom>
        </p:spPr>
      </p:pic>
      <p:sp>
        <p:nvSpPr>
          <p:cNvPr id="4" name="Title 3">
            <a:extLst>
              <a:ext uri="{FF2B5EF4-FFF2-40B4-BE49-F238E27FC236}">
                <a16:creationId xmlns:a16="http://schemas.microsoft.com/office/drawing/2014/main" id="{AC6F80CF-8723-4349-9663-BD6AED757A02}"/>
              </a:ext>
            </a:extLst>
          </p:cNvPr>
          <p:cNvSpPr>
            <a:spLocks noGrp="1"/>
          </p:cNvSpPr>
          <p:nvPr>
            <p:ph type="ctrTitle"/>
          </p:nvPr>
        </p:nvSpPr>
        <p:spPr>
          <a:xfrm>
            <a:off x="323850" y="822960"/>
            <a:ext cx="8496175" cy="5270560"/>
          </a:xfrm>
        </p:spPr>
        <p:txBody>
          <a:bodyPr rtlCol="0">
            <a:normAutofit/>
          </a:bodyPr>
          <a:lstStyle/>
          <a:p>
            <a:pPr algn="l" fontAlgn="auto">
              <a:spcAft>
                <a:spcPts val="0"/>
              </a:spcAft>
              <a:defRPr/>
            </a:pPr>
            <a:br>
              <a:rPr lang="en-AU" sz="3600">
                <a:solidFill>
                  <a:schemeClr val="tx1"/>
                </a:solidFill>
              </a:rPr>
            </a:br>
            <a:endParaRPr lang="en-AU" sz="4000" b="1"/>
          </a:p>
        </p:txBody>
      </p:sp>
      <p:sp>
        <p:nvSpPr>
          <p:cNvPr id="2" name="TextBox 1">
            <a:extLst>
              <a:ext uri="{FF2B5EF4-FFF2-40B4-BE49-F238E27FC236}">
                <a16:creationId xmlns:a16="http://schemas.microsoft.com/office/drawing/2014/main" id="{D0C9E576-9F63-4C73-A9FB-7F5B7C876CC3}"/>
              </a:ext>
            </a:extLst>
          </p:cNvPr>
          <p:cNvSpPr txBox="1"/>
          <p:nvPr/>
        </p:nvSpPr>
        <p:spPr>
          <a:xfrm>
            <a:off x="395747" y="952490"/>
            <a:ext cx="4975263" cy="3231654"/>
          </a:xfrm>
          <a:prstGeom prst="rect">
            <a:avLst/>
          </a:prstGeom>
          <a:noFill/>
        </p:spPr>
        <p:txBody>
          <a:bodyPr wrap="square" rtlCol="0">
            <a:spAutoFit/>
          </a:bodyPr>
          <a:lstStyle/>
          <a:p>
            <a:r>
              <a:rPr lang="en-AU" sz="3400"/>
              <a:t>Module 5 – Part II</a:t>
            </a:r>
            <a:br>
              <a:rPr lang="en-AU" sz="3400"/>
            </a:br>
            <a:br>
              <a:rPr lang="en-AU" sz="3400"/>
            </a:br>
            <a:r>
              <a:rPr lang="en-AU" sz="3400"/>
              <a:t>Chlorine solution materials,              applications and preparation</a:t>
            </a:r>
            <a:endParaRPr lang="en-GB" sz="34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4441B28-F28F-443B-8F71-66B18B70160F}"/>
              </a:ext>
            </a:extLst>
          </p:cNvPr>
          <p:cNvSpPr>
            <a:spLocks noGrp="1"/>
          </p:cNvSpPr>
          <p:nvPr>
            <p:ph type="title"/>
          </p:nvPr>
        </p:nvSpPr>
        <p:spPr>
          <a:xfrm>
            <a:off x="468313" y="260350"/>
            <a:ext cx="8229600" cy="909638"/>
          </a:xfrm>
        </p:spPr>
        <p:txBody>
          <a:bodyPr/>
          <a:lstStyle/>
          <a:p>
            <a:r>
              <a:rPr lang="en-US" altLang="en-US"/>
              <a:t>Training Module Agenda</a:t>
            </a:r>
          </a:p>
        </p:txBody>
      </p:sp>
      <p:sp>
        <p:nvSpPr>
          <p:cNvPr id="10" name="Content Placeholder 2">
            <a:extLst>
              <a:ext uri="{FF2B5EF4-FFF2-40B4-BE49-F238E27FC236}">
                <a16:creationId xmlns:a16="http://schemas.microsoft.com/office/drawing/2014/main" id="{3987C608-B20E-45FE-8B2C-67113066D2CC}"/>
              </a:ext>
            </a:extLst>
          </p:cNvPr>
          <p:cNvSpPr txBox="1">
            <a:spLocks/>
          </p:cNvSpPr>
          <p:nvPr/>
        </p:nvSpPr>
        <p:spPr>
          <a:xfrm>
            <a:off x="468313" y="1295835"/>
            <a:ext cx="8229600" cy="4796990"/>
          </a:xfrm>
          <a:prstGeom prst="rect">
            <a:avLst/>
          </a:prstGeom>
        </p:spPr>
        <p:txBody>
          <a:bodyPr lIns="91440" tIns="45720" rIns="91440" bIns="45720" anchor="t"/>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just">
              <a:spcBef>
                <a:spcPts val="0"/>
              </a:spcBef>
              <a:spcAft>
                <a:spcPts val="2400"/>
              </a:spcAft>
              <a:buFont typeface="+mj-lt"/>
              <a:buAutoNum type="arabicPeriod"/>
              <a:defRPr/>
            </a:pPr>
            <a:r>
              <a:rPr lang="en-US" sz="2400"/>
              <a:t>Material handling / Health and Safety / Storage</a:t>
            </a:r>
          </a:p>
          <a:p>
            <a:pPr marL="457200" indent="-457200" algn="just" fontAlgn="auto">
              <a:spcBef>
                <a:spcPts val="0"/>
              </a:spcBef>
              <a:spcAft>
                <a:spcPts val="2400"/>
              </a:spcAft>
              <a:buFont typeface="+mj-lt"/>
              <a:buAutoNum type="arabicPeriod"/>
              <a:defRPr/>
            </a:pPr>
            <a:r>
              <a:rPr lang="en-US" sz="2400"/>
              <a:t>Products / materials for Chlorine solution production</a:t>
            </a:r>
          </a:p>
          <a:p>
            <a:pPr marL="457200" indent="-457200" algn="just" fontAlgn="auto">
              <a:spcBef>
                <a:spcPts val="0"/>
              </a:spcBef>
              <a:spcAft>
                <a:spcPts val="2400"/>
              </a:spcAft>
              <a:buFont typeface="+mj-lt"/>
              <a:buAutoNum type="arabicPeriod"/>
              <a:defRPr/>
            </a:pPr>
            <a:r>
              <a:rPr lang="en-US" sz="2400"/>
              <a:t>Devices to produce chlorine from saline</a:t>
            </a:r>
          </a:p>
          <a:p>
            <a:pPr marL="457200" indent="-457200" algn="just" fontAlgn="auto">
              <a:spcBef>
                <a:spcPts val="0"/>
              </a:spcBef>
              <a:spcAft>
                <a:spcPts val="2400"/>
              </a:spcAft>
              <a:buFont typeface="+mj-lt"/>
              <a:buAutoNum type="arabicPeriod"/>
              <a:defRPr/>
            </a:pPr>
            <a:r>
              <a:rPr lang="en-US" sz="2400"/>
              <a:t>Mixing solutions for water disinfection</a:t>
            </a:r>
          </a:p>
          <a:p>
            <a:pPr marL="457200" indent="-457200" algn="just">
              <a:spcBef>
                <a:spcPts val="0"/>
              </a:spcBef>
              <a:spcAft>
                <a:spcPts val="2400"/>
              </a:spcAft>
              <a:buFont typeface="+mj-lt"/>
              <a:buAutoNum type="arabicPeriod"/>
              <a:defRPr/>
            </a:pPr>
            <a:r>
              <a:rPr lang="en-US" sz="2400"/>
              <a:t>Solution Preparation, Concentrations, Testing (Free Residual Cl, NTU and pH)</a:t>
            </a:r>
          </a:p>
          <a:p>
            <a:pPr marL="457200" indent="-457200" algn="just" fontAlgn="auto">
              <a:spcBef>
                <a:spcPts val="0"/>
              </a:spcBef>
              <a:spcAft>
                <a:spcPts val="2400"/>
              </a:spcAft>
              <a:buFont typeface="+mj-lt"/>
              <a:buAutoNum type="arabicPeriod"/>
              <a:defRPr/>
            </a:pPr>
            <a:r>
              <a:rPr lang="en-US" sz="2400"/>
              <a:t>Practical: Use of GTFCC App</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393700" y="274638"/>
            <a:ext cx="8229600" cy="1143000"/>
          </a:xfrm>
        </p:spPr>
        <p:txBody>
          <a:bodyPr rtlCol="0">
            <a:normAutofit fontScale="90000"/>
          </a:bodyPr>
          <a:lstStyle/>
          <a:p>
            <a:pPr fontAlgn="auto">
              <a:spcAft>
                <a:spcPts val="0"/>
              </a:spcAft>
              <a:defRPr/>
            </a:pPr>
            <a:r>
              <a:rPr lang="en-US"/>
              <a:t>Material handling, health &amp; safety</a:t>
            </a:r>
          </a:p>
        </p:txBody>
      </p:sp>
      <p:sp>
        <p:nvSpPr>
          <p:cNvPr id="3" name="Rectangle 2">
            <a:extLst>
              <a:ext uri="{FF2B5EF4-FFF2-40B4-BE49-F238E27FC236}">
                <a16:creationId xmlns:a16="http://schemas.microsoft.com/office/drawing/2014/main" id="{2601C7DE-AA6C-4DE6-9A49-2395B02A4902}"/>
              </a:ext>
            </a:extLst>
          </p:cNvPr>
          <p:cNvSpPr/>
          <p:nvPr/>
        </p:nvSpPr>
        <p:spPr>
          <a:xfrm>
            <a:off x="570706" y="1343641"/>
            <a:ext cx="8002588" cy="4524315"/>
          </a:xfrm>
          <a:prstGeom prst="rect">
            <a:avLst/>
          </a:prstGeom>
        </p:spPr>
        <p:txBody>
          <a:bodyPr>
            <a:spAutoFit/>
          </a:bodyPr>
          <a:lstStyle/>
          <a:p>
            <a:pPr marL="342900" indent="-342900" algn="just">
              <a:buClr>
                <a:srgbClr val="FF0000"/>
              </a:buClr>
              <a:buFont typeface="Calibri" panose="020F0502020204030204" pitchFamily="34" charset="0"/>
              <a:buChar char="&gt;"/>
              <a:defRPr/>
            </a:pPr>
            <a:r>
              <a:rPr lang="en-GB" sz="2400" dirty="0">
                <a:ea typeface="Calibri" panose="020F0502020204030204" pitchFamily="34" charset="0"/>
                <a:cs typeface="Times New Roman" panose="02020603050405020304" pitchFamily="18" charset="0"/>
              </a:rPr>
              <a:t>Product is dangerous – it is bleach!</a:t>
            </a:r>
          </a:p>
          <a:p>
            <a:pPr marL="342900" indent="-342900" algn="just">
              <a:buClr>
                <a:srgbClr val="FF0000"/>
              </a:buClr>
              <a:buFont typeface="Calibri" panose="020F0502020204030204" pitchFamily="34" charset="0"/>
              <a:buChar char="&gt;"/>
              <a:defRPr/>
            </a:pPr>
            <a:r>
              <a:rPr lang="en-GB" sz="2400" dirty="0">
                <a:ea typeface="Calibri" panose="020F0502020204030204" pitchFamily="34" charset="0"/>
                <a:cs typeface="Times New Roman" panose="02020603050405020304" pitchFamily="18" charset="0"/>
              </a:rPr>
              <a:t>Prepare in well ventilated areas using wood spoon/stick to mix (no metal). </a:t>
            </a:r>
          </a:p>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GB" sz="2400" dirty="0">
                <a:ea typeface="Calibri" panose="020F0502020204030204" pitchFamily="34" charset="0"/>
                <a:cs typeface="Times New Roman" panose="02020603050405020304" pitchFamily="18" charset="0"/>
              </a:rPr>
              <a:t>Prepare solutions daily. Don’t create large quantities.</a:t>
            </a:r>
          </a:p>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GB" sz="2400" dirty="0">
                <a:ea typeface="Calibri" panose="020F0502020204030204" pitchFamily="34" charset="0"/>
                <a:cs typeface="Times New Roman" panose="02020603050405020304" pitchFamily="18" charset="0"/>
              </a:rPr>
              <a:t>Don</a:t>
            </a:r>
            <a:r>
              <a:rPr lang="en-GB" altLang="ja-JP" sz="2400" dirty="0">
                <a:ea typeface="Calibri" panose="020F0502020204030204" pitchFamily="34" charset="0"/>
                <a:cs typeface="Times New Roman" panose="02020603050405020304" pitchFamily="18" charset="0"/>
              </a:rPr>
              <a:t>’</a:t>
            </a:r>
            <a:r>
              <a:rPr lang="en-GB" sz="2400" dirty="0">
                <a:ea typeface="Calibri" panose="020F0502020204030204" pitchFamily="34" charset="0"/>
                <a:cs typeface="Times New Roman" panose="02020603050405020304" pitchFamily="18" charset="0"/>
              </a:rPr>
              <a:t>t mix NADCC and HTH </a:t>
            </a:r>
          </a:p>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GB" sz="2400" dirty="0">
                <a:ea typeface="Calibri" panose="020F0502020204030204" pitchFamily="34" charset="0"/>
                <a:cs typeface="Times New Roman" panose="02020603050405020304" pitchFamily="18" charset="0"/>
              </a:rPr>
              <a:t>Don’t combine disinfectants, can cause respiratory irritation and release potentially fatal gases (particularly combined with hypochlorite solutions)</a:t>
            </a:r>
          </a:p>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GB" sz="2400" dirty="0">
                <a:ea typeface="Calibri" panose="020F0502020204030204" pitchFamily="34" charset="0"/>
                <a:cs typeface="Times New Roman" panose="02020603050405020304" pitchFamily="18" charset="0"/>
              </a:rPr>
              <a:t>Use and label containers (do not put in drinking containers) Label as “not for drinking /bathing” XX% Chlorine Solution for YY purpose (depending on the concentration and intended application)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00050" y="274638"/>
            <a:ext cx="8731250" cy="1143000"/>
          </a:xfrm>
        </p:spPr>
        <p:txBody>
          <a:bodyPr rtlCol="0">
            <a:normAutofit fontScale="90000"/>
          </a:bodyPr>
          <a:lstStyle/>
          <a:p>
            <a:pPr fontAlgn="auto">
              <a:spcAft>
                <a:spcPts val="0"/>
              </a:spcAft>
              <a:defRPr/>
            </a:pPr>
            <a:r>
              <a:rPr lang="en-US"/>
              <a:t>Material handling, health &amp; safety PPE</a:t>
            </a:r>
          </a:p>
        </p:txBody>
      </p:sp>
      <p:sp>
        <p:nvSpPr>
          <p:cNvPr id="3" name="Rectangle 2">
            <a:extLst>
              <a:ext uri="{FF2B5EF4-FFF2-40B4-BE49-F238E27FC236}">
                <a16:creationId xmlns:a16="http://schemas.microsoft.com/office/drawing/2014/main" id="{2601C7DE-AA6C-4DE6-9A49-2395B02A4902}"/>
              </a:ext>
            </a:extLst>
          </p:cNvPr>
          <p:cNvSpPr/>
          <p:nvPr/>
        </p:nvSpPr>
        <p:spPr>
          <a:xfrm>
            <a:off x="463550" y="1417638"/>
            <a:ext cx="8002588" cy="3046988"/>
          </a:xfrm>
          <a:prstGeom prst="rect">
            <a:avLst/>
          </a:prstGeom>
        </p:spPr>
        <p:txBody>
          <a:bodyPr>
            <a:spAutoFit/>
          </a:bodyPr>
          <a:lstStyle/>
          <a:p>
            <a:pPr algn="just" eaLnBrk="1" fontAlgn="auto" hangingPunct="1">
              <a:spcBef>
                <a:spcPts val="0"/>
              </a:spcBef>
              <a:spcAft>
                <a:spcPts val="0"/>
              </a:spcAft>
              <a:defRPr/>
            </a:pPr>
            <a:r>
              <a:rPr lang="en-GB" sz="2400">
                <a:ea typeface="Calibri" panose="020F0502020204030204" pitchFamily="34" charset="0"/>
                <a:cs typeface="Times New Roman" panose="02020603050405020304" pitchFamily="18" charset="0"/>
              </a:rPr>
              <a:t>Keep solution in dry, shaded place, not exposed to heat, sunlight (burns off chlorine), </a:t>
            </a:r>
            <a:r>
              <a:rPr lang="en-GB" sz="2400">
                <a:solidFill>
                  <a:srgbClr val="FF0000"/>
                </a:solidFill>
                <a:ea typeface="Calibri" panose="020F0502020204030204" pitchFamily="34" charset="0"/>
                <a:cs typeface="Times New Roman" panose="02020603050405020304" pitchFamily="18" charset="0"/>
              </a:rPr>
              <a:t>out of reach for children !</a:t>
            </a:r>
          </a:p>
          <a:p>
            <a:pPr algn="just" eaLnBrk="1" fontAlgn="auto" hangingPunct="1">
              <a:spcBef>
                <a:spcPts val="0"/>
              </a:spcBef>
              <a:spcAft>
                <a:spcPts val="0"/>
              </a:spcAft>
              <a:defRPr/>
            </a:pPr>
            <a:r>
              <a:rPr lang="en-GB" sz="2400">
                <a:ea typeface="Calibri" panose="020F0502020204030204" pitchFamily="34" charset="0"/>
                <a:cs typeface="Times New Roman" panose="02020603050405020304" pitchFamily="18" charset="0"/>
              </a:rPr>
              <a:t>Recommended PPE are:</a:t>
            </a:r>
          </a:p>
          <a:p>
            <a:pPr marL="530225" lvl="1" indent="-265113" algn="just" eaLnBrk="1" fontAlgn="auto" hangingPunct="1">
              <a:spcBef>
                <a:spcPts val="0"/>
              </a:spcBef>
              <a:spcAft>
                <a:spcPts val="0"/>
              </a:spcAft>
              <a:buFont typeface="Arial" panose="020B0604020202020204" pitchFamily="34" charset="0"/>
              <a:buChar char="•"/>
              <a:defRPr/>
            </a:pPr>
            <a:r>
              <a:rPr lang="en-GB" sz="2400">
                <a:ea typeface="Calibri" panose="020F0502020204030204" pitchFamily="34" charset="0"/>
                <a:cs typeface="Times New Roman" panose="02020603050405020304" pitchFamily="18" charset="0"/>
              </a:rPr>
              <a:t>rubber gloves</a:t>
            </a:r>
          </a:p>
          <a:p>
            <a:pPr marL="530225" lvl="1" indent="-265113" algn="just" eaLnBrk="1" fontAlgn="auto" hangingPunct="1">
              <a:spcBef>
                <a:spcPts val="0"/>
              </a:spcBef>
              <a:spcAft>
                <a:spcPts val="0"/>
              </a:spcAft>
              <a:buFont typeface="Arial" panose="020B0604020202020204" pitchFamily="34" charset="0"/>
              <a:buChar char="•"/>
              <a:defRPr/>
            </a:pPr>
            <a:r>
              <a:rPr lang="en-GB" sz="2400">
                <a:ea typeface="Calibri" panose="020F0502020204030204" pitchFamily="34" charset="0"/>
                <a:cs typeface="Times New Roman" panose="02020603050405020304" pitchFamily="18" charset="0"/>
              </a:rPr>
              <a:t>thick apron</a:t>
            </a:r>
          </a:p>
          <a:p>
            <a:pPr marL="530225" lvl="1" indent="-265113" algn="just" eaLnBrk="1" fontAlgn="auto" hangingPunct="1">
              <a:spcBef>
                <a:spcPts val="0"/>
              </a:spcBef>
              <a:spcAft>
                <a:spcPts val="0"/>
              </a:spcAft>
              <a:buFont typeface="Arial" panose="020B0604020202020204" pitchFamily="34" charset="0"/>
              <a:buChar char="•"/>
              <a:defRPr/>
            </a:pPr>
            <a:r>
              <a:rPr lang="en-GB" sz="2400">
                <a:ea typeface="Calibri" panose="020F0502020204030204" pitchFamily="34" charset="0"/>
                <a:cs typeface="Times New Roman" panose="02020603050405020304" pitchFamily="18" charset="0"/>
              </a:rPr>
              <a:t>closed toe shoes</a:t>
            </a:r>
          </a:p>
          <a:p>
            <a:pPr marL="530225" lvl="1" indent="-265113" algn="just" eaLnBrk="1" fontAlgn="auto" hangingPunct="1">
              <a:spcBef>
                <a:spcPts val="0"/>
              </a:spcBef>
              <a:spcAft>
                <a:spcPts val="0"/>
              </a:spcAft>
              <a:buFont typeface="Arial" panose="020B0604020202020204" pitchFamily="34" charset="0"/>
              <a:buChar char="•"/>
              <a:defRPr/>
            </a:pPr>
            <a:r>
              <a:rPr lang="en-GB" sz="2400">
                <a:ea typeface="Calibri" panose="020F0502020204030204" pitchFamily="34" charset="0"/>
                <a:cs typeface="Times New Roman" panose="02020603050405020304" pitchFamily="18" charset="0"/>
              </a:rPr>
              <a:t>face mask / respirator and eye protection such as safety glasses to avoid splashes</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15779" y="4517360"/>
            <a:ext cx="2409825" cy="180975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2604" y="4517360"/>
            <a:ext cx="2543175" cy="180975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364196" y="4392009"/>
            <a:ext cx="1656184" cy="2081348"/>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939107" y="4446508"/>
            <a:ext cx="1972350" cy="1972350"/>
          </a:xfrm>
          <a:prstGeom prst="rect">
            <a:avLst/>
          </a:prstGeom>
        </p:spPr>
      </p:pic>
    </p:spTree>
    <p:extLst>
      <p:ext uri="{BB962C8B-B14F-4D97-AF65-F5344CB8AC3E}">
        <p14:creationId xmlns:p14="http://schemas.microsoft.com/office/powerpoint/2010/main" val="34463710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25450" y="0"/>
            <a:ext cx="8628794" cy="1282700"/>
          </a:xfrm>
        </p:spPr>
        <p:txBody>
          <a:bodyPr rtlCol="0">
            <a:normAutofit/>
          </a:bodyPr>
          <a:lstStyle/>
          <a:p>
            <a:pPr fontAlgn="auto">
              <a:spcAft>
                <a:spcPts val="0"/>
              </a:spcAft>
              <a:defRPr/>
            </a:pPr>
            <a:r>
              <a:rPr lang="en-US"/>
              <a:t>Materials for disinfection</a:t>
            </a:r>
          </a:p>
        </p:txBody>
      </p:sp>
      <p:sp>
        <p:nvSpPr>
          <p:cNvPr id="24" name="TextBox 23">
            <a:extLst>
              <a:ext uri="{FF2B5EF4-FFF2-40B4-BE49-F238E27FC236}">
                <a16:creationId xmlns:a16="http://schemas.microsoft.com/office/drawing/2014/main" id="{92B60D1B-3ECF-48D8-B271-24C042F7F5CF}"/>
              </a:ext>
            </a:extLst>
          </p:cNvPr>
          <p:cNvSpPr txBox="1"/>
          <p:nvPr/>
        </p:nvSpPr>
        <p:spPr>
          <a:xfrm>
            <a:off x="302814" y="995238"/>
            <a:ext cx="8486775" cy="2308324"/>
          </a:xfrm>
          <a:prstGeom prst="rect">
            <a:avLst/>
          </a:prstGeom>
          <a:noFill/>
        </p:spPr>
        <p:txBody>
          <a:bodyPr>
            <a:spAutoFit/>
          </a:bodyPr>
          <a:lstStyle/>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AU" sz="2400">
                <a:latin typeface="+mn-lt"/>
              </a:rPr>
              <a:t>Products and methods for water disinfection differ between places.  They may also differ between response types (emergency, development, health facilities, schools)</a:t>
            </a:r>
          </a:p>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AU" sz="2400">
                <a:latin typeface="+mn-lt"/>
              </a:rPr>
              <a:t>Use of Kit 001 - </a:t>
            </a:r>
            <a:r>
              <a:rPr lang="en-AU" sz="2400">
                <a:latin typeface="+mn-lt"/>
                <a:hlinkClick r:id="rId3"/>
              </a:rPr>
              <a:t>https://itemscatalogue.redcross.int/emergency-preparedness</a:t>
            </a:r>
            <a:endParaRPr lang="en-AU" sz="2400">
              <a:latin typeface="+mn-lt"/>
            </a:endParaRPr>
          </a:p>
          <a:p>
            <a:pPr marL="342900" indent="-342900" algn="just">
              <a:buClr>
                <a:srgbClr val="FF0000"/>
              </a:buClr>
              <a:buFont typeface="Calibri" panose="020F0502020204030204" pitchFamily="34" charset="0"/>
              <a:buChar char="&gt;"/>
              <a:defRPr/>
            </a:pPr>
            <a:r>
              <a:rPr lang="en-GB" sz="2400"/>
              <a:t>Products/solutions recognised by  the IFRC / RCRC include:</a:t>
            </a:r>
          </a:p>
        </p:txBody>
      </p:sp>
      <p:pic>
        <p:nvPicPr>
          <p:cNvPr id="9221" name="Picture 2">
            <a:extLst>
              <a:ext uri="{FF2B5EF4-FFF2-40B4-BE49-F238E27FC236}">
                <a16:creationId xmlns:a16="http://schemas.microsoft.com/office/drawing/2014/main" id="{482A37B6-DF39-4028-935B-E7F11904F59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6631386" y="3955900"/>
            <a:ext cx="2209800" cy="2165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339130" y="3283203"/>
            <a:ext cx="6356351" cy="3046988"/>
          </a:xfrm>
          <a:prstGeom prst="rect">
            <a:avLst/>
          </a:prstGeom>
        </p:spPr>
        <p:txBody>
          <a:bodyPr wrap="square">
            <a:spAutoFit/>
          </a:bodyPr>
          <a:lstStyle/>
          <a:p>
            <a:pPr marL="342900" indent="-342900">
              <a:buClr>
                <a:srgbClr val="FF0000"/>
              </a:buClr>
              <a:buFont typeface="Arial" panose="020B0604020202020204" pitchFamily="34" charset="0"/>
              <a:buChar char="•"/>
            </a:pPr>
            <a:r>
              <a:rPr lang="en-GB" sz="2400"/>
              <a:t>HTH Calcium Hypochlorite - Ca(</a:t>
            </a:r>
            <a:r>
              <a:rPr lang="en-GB" sz="2400" err="1"/>
              <a:t>ClO</a:t>
            </a:r>
            <a:r>
              <a:rPr lang="en-GB" sz="2400"/>
              <a:t>)2 (60 – 70% Active Chlorine] </a:t>
            </a:r>
          </a:p>
          <a:p>
            <a:pPr marL="342900" indent="-342900">
              <a:buClr>
                <a:srgbClr val="FF0000"/>
              </a:buClr>
              <a:buFont typeface="Arial" panose="020B0604020202020204" pitchFamily="34" charset="0"/>
              <a:buChar char="•"/>
            </a:pPr>
            <a:r>
              <a:rPr lang="en-GB" sz="2400" err="1"/>
              <a:t>Aquatab</a:t>
            </a:r>
            <a:r>
              <a:rPr lang="en-GB" sz="2400"/>
              <a:t> pills - </a:t>
            </a:r>
            <a:r>
              <a:rPr lang="en-GB" sz="2400" err="1"/>
              <a:t>NaDCC</a:t>
            </a:r>
            <a:r>
              <a:rPr lang="en-GB" sz="2400"/>
              <a:t> – (60% Active Chlorine – One tablet containing 1.67g </a:t>
            </a:r>
            <a:r>
              <a:rPr lang="en-GB" sz="2400" err="1"/>
              <a:t>NaDCC</a:t>
            </a:r>
            <a:r>
              <a:rPr lang="en-GB" sz="2400"/>
              <a:t> releases 1g available chlorine when it is dissolved in water)</a:t>
            </a:r>
          </a:p>
          <a:p>
            <a:pPr marL="342900" indent="-342900">
              <a:buClr>
                <a:srgbClr val="FF0000"/>
              </a:buClr>
              <a:buFont typeface="Arial" panose="020B0604020202020204" pitchFamily="34" charset="0"/>
              <a:buChar char="•"/>
            </a:pPr>
            <a:r>
              <a:rPr lang="en-GB" sz="2400"/>
              <a:t>Household Bleach - </a:t>
            </a:r>
            <a:r>
              <a:rPr lang="en-GB" sz="2400" err="1"/>
              <a:t>NaClO</a:t>
            </a:r>
            <a:r>
              <a:rPr lang="en-GB" sz="2400"/>
              <a:t> 4 - 6% active Chlorine</a:t>
            </a:r>
          </a:p>
          <a:p>
            <a:pPr marL="342900" indent="-342900">
              <a:buClr>
                <a:srgbClr val="FF0000"/>
              </a:buClr>
              <a:buFont typeface="Arial" panose="020B0604020202020204" pitchFamily="34" charset="0"/>
              <a:buChar char="•"/>
            </a:pPr>
            <a:r>
              <a:rPr lang="en-GB" sz="2400" err="1"/>
              <a:t>Wata</a:t>
            </a:r>
            <a:r>
              <a:rPr lang="en-GB" sz="2400"/>
              <a:t> – production of chlorine by electrolysis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263544" y="3450356"/>
            <a:ext cx="1790700" cy="3162300"/>
          </a:xfrm>
          <a:prstGeom prst="rect">
            <a:avLst/>
          </a:prstGeom>
        </p:spPr>
      </p:pic>
      <p:pic>
        <p:nvPicPr>
          <p:cNvPr id="6" name="Picture 5"/>
          <p:cNvPicPr>
            <a:picLocks noChangeAspect="1"/>
          </p:cNvPicPr>
          <p:nvPr/>
        </p:nvPicPr>
        <p:blipFill>
          <a:blip r:embed="rId4"/>
          <a:stretch>
            <a:fillRect/>
          </a:stretch>
        </p:blipFill>
        <p:spPr>
          <a:xfrm>
            <a:off x="4409219" y="4113931"/>
            <a:ext cx="3228975" cy="2447925"/>
          </a:xfrm>
          <a:prstGeom prst="rect">
            <a:avLst/>
          </a:prstGeom>
        </p:spPr>
      </p:pic>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11594" y="0"/>
            <a:ext cx="8642650" cy="1282700"/>
          </a:xfrm>
        </p:spPr>
        <p:txBody>
          <a:bodyPr rtlCol="0">
            <a:normAutofit/>
          </a:bodyPr>
          <a:lstStyle/>
          <a:p>
            <a:pPr fontAlgn="auto">
              <a:spcAft>
                <a:spcPts val="0"/>
              </a:spcAft>
              <a:defRPr/>
            </a:pPr>
            <a:r>
              <a:rPr lang="en-US"/>
              <a:t>Making Chlorine 1: WATA Unit</a:t>
            </a:r>
          </a:p>
        </p:txBody>
      </p:sp>
      <p:sp>
        <p:nvSpPr>
          <p:cNvPr id="24" name="TextBox 23">
            <a:extLst>
              <a:ext uri="{FF2B5EF4-FFF2-40B4-BE49-F238E27FC236}">
                <a16:creationId xmlns:a16="http://schemas.microsoft.com/office/drawing/2014/main" id="{92B60D1B-3ECF-48D8-B271-24C042F7F5CF}"/>
              </a:ext>
            </a:extLst>
          </p:cNvPr>
          <p:cNvSpPr txBox="1"/>
          <p:nvPr/>
        </p:nvSpPr>
        <p:spPr>
          <a:xfrm>
            <a:off x="411594" y="985554"/>
            <a:ext cx="8642649" cy="5262979"/>
          </a:xfrm>
          <a:prstGeom prst="rect">
            <a:avLst/>
          </a:prstGeom>
          <a:noFill/>
        </p:spPr>
        <p:txBody>
          <a:bodyPr wrap="square">
            <a:spAutoFit/>
          </a:bodyPr>
          <a:lstStyle/>
          <a:p>
            <a:r>
              <a:rPr lang="en-GB" sz="2400"/>
              <a:t>WATA Standard Unit Chlorine Production</a:t>
            </a:r>
          </a:p>
          <a:p>
            <a:pPr marL="457200" indent="-457200">
              <a:buClr>
                <a:srgbClr val="FF0000"/>
              </a:buClr>
              <a:buFont typeface="Calibri" panose="020F0502020204030204" pitchFamily="34" charset="0"/>
              <a:buChar char="&gt;"/>
            </a:pPr>
            <a:r>
              <a:rPr lang="en-GB" sz="2400"/>
              <a:t>Production time: 2 hours</a:t>
            </a:r>
          </a:p>
          <a:p>
            <a:pPr marL="457200" indent="-457200">
              <a:buClr>
                <a:srgbClr val="FF0000"/>
              </a:buClr>
              <a:buFont typeface="Calibri" panose="020F0502020204030204" pitchFamily="34" charset="0"/>
              <a:buChar char="&gt;"/>
            </a:pPr>
            <a:r>
              <a:rPr lang="en-GB" sz="2400"/>
              <a:t>Production volume: 2L sodium hypochlorite at 5g/L</a:t>
            </a:r>
          </a:p>
          <a:p>
            <a:pPr marL="457200" indent="-457200">
              <a:buClr>
                <a:srgbClr val="FF0000"/>
              </a:buClr>
              <a:buFont typeface="Calibri" panose="020F0502020204030204" pitchFamily="34" charset="0"/>
              <a:buChar char="&gt;"/>
            </a:pPr>
            <a:r>
              <a:rPr lang="en-GB" sz="2400"/>
              <a:t>Quantity of chlorine produced: 10 g of active chlorine</a:t>
            </a:r>
          </a:p>
          <a:p>
            <a:pPr marL="457200" indent="-457200">
              <a:buClr>
                <a:srgbClr val="FF0000"/>
              </a:buClr>
              <a:buFont typeface="Calibri" panose="020F0502020204030204" pitchFamily="34" charset="0"/>
              <a:buChar char="&gt;"/>
            </a:pPr>
            <a:r>
              <a:rPr lang="en-GB" sz="2400"/>
              <a:t>Dimensions of device: 15 x 6 x 5 cm</a:t>
            </a:r>
          </a:p>
          <a:p>
            <a:r>
              <a:rPr lang="en-GB" sz="2400"/>
              <a:t>Kit contents</a:t>
            </a:r>
          </a:p>
          <a:p>
            <a:pPr marL="457200" indent="-457200">
              <a:buClr>
                <a:srgbClr val="FF0000"/>
              </a:buClr>
              <a:buFont typeface="Calibri" panose="020F0502020204030204" pitchFamily="34" charset="0"/>
              <a:buChar char="&gt;"/>
            </a:pPr>
            <a:r>
              <a:rPr lang="en-GB" sz="2400"/>
              <a:t>One WATA-Standard device + control box +15V/5A power supply</a:t>
            </a:r>
          </a:p>
          <a:p>
            <a:pPr marL="457200" indent="-457200">
              <a:buClr>
                <a:srgbClr val="FF0000"/>
              </a:buClr>
              <a:buFont typeface="Calibri" panose="020F0502020204030204" pitchFamily="34" charset="0"/>
              <a:buChar char="&gt;"/>
            </a:pPr>
            <a:r>
              <a:rPr lang="en-GB" sz="2400"/>
              <a:t>One 50 mL syringe</a:t>
            </a:r>
          </a:p>
          <a:p>
            <a:pPr marL="457200" indent="-457200">
              <a:buClr>
                <a:srgbClr val="FF0000"/>
              </a:buClr>
              <a:buFont typeface="Calibri" panose="020F0502020204030204" pitchFamily="34" charset="0"/>
              <a:buChar char="&gt;"/>
            </a:pPr>
            <a:r>
              <a:rPr lang="en-GB" sz="2400"/>
              <a:t>One production bottle</a:t>
            </a:r>
          </a:p>
          <a:p>
            <a:pPr marL="457200" indent="-457200">
              <a:buClr>
                <a:srgbClr val="FF0000"/>
              </a:buClr>
              <a:buFont typeface="Calibri" panose="020F0502020204030204" pitchFamily="34" charset="0"/>
              <a:buChar char="&gt;"/>
            </a:pPr>
            <a:r>
              <a:rPr lang="en-GB" sz="2400"/>
              <a:t>One </a:t>
            </a:r>
            <a:r>
              <a:rPr lang="en-GB" sz="2400" err="1"/>
              <a:t>WataTest</a:t>
            </a:r>
            <a:r>
              <a:rPr lang="en-GB" sz="2400"/>
              <a:t> kit</a:t>
            </a:r>
          </a:p>
          <a:p>
            <a:pPr marL="457200" indent="-457200">
              <a:buClr>
                <a:srgbClr val="FF0000"/>
              </a:buClr>
              <a:buFont typeface="Calibri" panose="020F0502020204030204" pitchFamily="34" charset="0"/>
              <a:buChar char="&gt;"/>
            </a:pPr>
            <a:r>
              <a:rPr lang="en-GB" sz="2400"/>
              <a:t>One </a:t>
            </a:r>
            <a:r>
              <a:rPr lang="en-GB" sz="2400" err="1"/>
              <a:t>WataBlue</a:t>
            </a:r>
            <a:r>
              <a:rPr lang="en-GB" sz="2400"/>
              <a:t> kit</a:t>
            </a:r>
          </a:p>
          <a:p>
            <a:pPr marL="457200" indent="-457200">
              <a:buClr>
                <a:srgbClr val="FF0000"/>
              </a:buClr>
              <a:buFont typeface="Calibri" panose="020F0502020204030204" pitchFamily="34" charset="0"/>
              <a:buChar char="&gt;"/>
            </a:pPr>
            <a:r>
              <a:rPr lang="en-GB" sz="2400"/>
              <a:t>User Manual </a:t>
            </a:r>
          </a:p>
          <a:p>
            <a:pPr marL="457200" indent="-457200">
              <a:buClr>
                <a:srgbClr val="FF0000"/>
              </a:buClr>
              <a:buFont typeface="Calibri" panose="020F0502020204030204" pitchFamily="34" charset="0"/>
              <a:buChar char="&gt;"/>
            </a:pPr>
            <a:r>
              <a:rPr lang="en-GB" sz="2400"/>
              <a:t>pH Test Kit</a:t>
            </a:r>
          </a:p>
          <a:p>
            <a:pPr marL="457200" indent="-457200">
              <a:buClr>
                <a:srgbClr val="FF0000"/>
              </a:buClr>
              <a:buFont typeface="Calibri" panose="020F0502020204030204" pitchFamily="34" charset="0"/>
              <a:buChar char="&gt;"/>
            </a:pPr>
            <a:r>
              <a:rPr lang="en-GB" sz="2400" i="1"/>
              <a:t>Solar Kit (optional)</a:t>
            </a:r>
          </a:p>
        </p:txBody>
      </p:sp>
    </p:spTree>
    <p:extLst>
      <p:ext uri="{BB962C8B-B14F-4D97-AF65-F5344CB8AC3E}">
        <p14:creationId xmlns:p14="http://schemas.microsoft.com/office/powerpoint/2010/main" val="33198942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11594" y="222636"/>
            <a:ext cx="8859627" cy="1282700"/>
          </a:xfrm>
        </p:spPr>
        <p:txBody>
          <a:bodyPr rtlCol="0">
            <a:normAutofit fontScale="90000"/>
          </a:bodyPr>
          <a:lstStyle/>
          <a:p>
            <a:pPr fontAlgn="auto">
              <a:spcAft>
                <a:spcPts val="0"/>
              </a:spcAft>
              <a:defRPr/>
            </a:pPr>
            <a:r>
              <a:rPr lang="en-US"/>
              <a:t>Making chlorine 2: MSR Chlorine Maker</a:t>
            </a:r>
          </a:p>
        </p:txBody>
      </p:sp>
      <p:sp>
        <p:nvSpPr>
          <p:cNvPr id="24" name="TextBox 23">
            <a:extLst>
              <a:ext uri="{FF2B5EF4-FFF2-40B4-BE49-F238E27FC236}">
                <a16:creationId xmlns:a16="http://schemas.microsoft.com/office/drawing/2014/main" id="{92B60D1B-3ECF-48D8-B271-24C042F7F5CF}"/>
              </a:ext>
            </a:extLst>
          </p:cNvPr>
          <p:cNvSpPr txBox="1"/>
          <p:nvPr/>
        </p:nvSpPr>
        <p:spPr>
          <a:xfrm>
            <a:off x="411594" y="1652982"/>
            <a:ext cx="8642649" cy="4524315"/>
          </a:xfrm>
          <a:prstGeom prst="rect">
            <a:avLst/>
          </a:prstGeom>
          <a:noFill/>
        </p:spPr>
        <p:txBody>
          <a:bodyPr wrap="square">
            <a:spAutoFit/>
          </a:bodyPr>
          <a:lstStyle/>
          <a:p>
            <a:r>
              <a:rPr lang="en-GB" sz="2400"/>
              <a:t>MSR Chlorine Maker (</a:t>
            </a:r>
            <a:r>
              <a:rPr lang="pt-BR" sz="2400"/>
              <a:t>NaCl + H</a:t>
            </a:r>
            <a:r>
              <a:rPr lang="pt-BR" sz="2400" baseline="-25000"/>
              <a:t>2</a:t>
            </a:r>
            <a:r>
              <a:rPr lang="pt-BR" sz="2400"/>
              <a:t>O + ENERGY → NaOCl + H</a:t>
            </a:r>
            <a:r>
              <a:rPr lang="pt-BR" sz="2400" baseline="-25000"/>
              <a:t>2</a:t>
            </a:r>
            <a:r>
              <a:rPr lang="pt-BR" sz="2400"/>
              <a:t>)</a:t>
            </a:r>
            <a:endParaRPr lang="en-GB" sz="2400"/>
          </a:p>
          <a:p>
            <a:pPr marL="457200" indent="-457200">
              <a:buClr>
                <a:srgbClr val="FF0000"/>
              </a:buClr>
              <a:buFont typeface="Calibri" panose="020F0502020204030204" pitchFamily="34" charset="0"/>
              <a:buChar char="&gt;"/>
            </a:pPr>
            <a:r>
              <a:rPr lang="en-GB" sz="2400"/>
              <a:t>Production time: 7 min</a:t>
            </a:r>
          </a:p>
          <a:p>
            <a:pPr marL="457200" indent="-457200">
              <a:buClr>
                <a:srgbClr val="FF0000"/>
              </a:buClr>
              <a:buFont typeface="Calibri" panose="020F0502020204030204" pitchFamily="34" charset="0"/>
              <a:buChar char="&gt;"/>
            </a:pPr>
            <a:r>
              <a:rPr lang="en-GB" sz="2400"/>
              <a:t>Production volume: 50ml sodium hypochlorite at 8g/L (50ml of 0.8% Cl) – sufficient for 200L (or 10 jerry cans)</a:t>
            </a:r>
          </a:p>
          <a:p>
            <a:pPr marL="457200" indent="-457200">
              <a:buClr>
                <a:srgbClr val="FF0000"/>
              </a:buClr>
              <a:buFont typeface="Calibri" panose="020F0502020204030204" pitchFamily="34" charset="0"/>
              <a:buChar char="&gt;"/>
            </a:pPr>
            <a:r>
              <a:rPr lang="en-GB" sz="2400"/>
              <a:t>Dimensions of device: 25 x 11 x 5cm</a:t>
            </a:r>
          </a:p>
          <a:p>
            <a:r>
              <a:rPr lang="en-GB" sz="2400"/>
              <a:t>Kit contents</a:t>
            </a:r>
          </a:p>
          <a:p>
            <a:pPr marL="457200" indent="-457200">
              <a:buClr>
                <a:srgbClr val="FF0000"/>
              </a:buClr>
              <a:buFont typeface="Calibri" panose="020F0502020204030204" pitchFamily="34" charset="0"/>
              <a:buChar char="&gt;"/>
            </a:pPr>
            <a:r>
              <a:rPr lang="en-GB" sz="2400"/>
              <a:t>User Manual on box</a:t>
            </a:r>
          </a:p>
          <a:p>
            <a:pPr marL="457200" indent="-457200">
              <a:buClr>
                <a:srgbClr val="FF0000"/>
              </a:buClr>
              <a:buFont typeface="Calibri" panose="020F0502020204030204" pitchFamily="34" charset="0"/>
              <a:buChar char="&gt;"/>
            </a:pPr>
            <a:r>
              <a:rPr lang="en-GB" sz="2400"/>
              <a:t>pH Testing strips</a:t>
            </a:r>
          </a:p>
          <a:p>
            <a:pPr>
              <a:buClr>
                <a:srgbClr val="FF0000"/>
              </a:buClr>
            </a:pPr>
            <a:r>
              <a:rPr lang="en-GB" sz="2400"/>
              <a:t>Additional</a:t>
            </a:r>
          </a:p>
          <a:p>
            <a:pPr marL="457200" indent="-457200">
              <a:buClr>
                <a:srgbClr val="FF0000"/>
              </a:buClr>
              <a:buFont typeface="Calibri" panose="020F0502020204030204" pitchFamily="34" charset="0"/>
              <a:buChar char="&gt;"/>
            </a:pPr>
            <a:r>
              <a:rPr lang="en-GB" sz="2400" i="1"/>
              <a:t>Battery </a:t>
            </a:r>
          </a:p>
          <a:p>
            <a:pPr marL="457200" indent="-457200">
              <a:buClr>
                <a:srgbClr val="FF0000"/>
              </a:buClr>
              <a:buFont typeface="Calibri" panose="020F0502020204030204" pitchFamily="34" charset="0"/>
              <a:buChar char="&gt;"/>
            </a:pPr>
            <a:r>
              <a:rPr lang="en-GB" sz="2400" i="1"/>
              <a:t>Mains adapter (optional)</a:t>
            </a:r>
          </a:p>
          <a:p>
            <a:pPr marL="457200" indent="-457200">
              <a:buClr>
                <a:srgbClr val="FF0000"/>
              </a:buClr>
              <a:buFont typeface="Calibri" panose="020F0502020204030204" pitchFamily="34" charset="0"/>
              <a:buChar char="&gt;"/>
            </a:pPr>
            <a:r>
              <a:rPr lang="en-GB" sz="2400" i="1"/>
              <a:t>Solar Kit (optional)</a:t>
            </a:r>
          </a:p>
        </p:txBody>
      </p:sp>
    </p:spTree>
    <p:extLst>
      <p:ext uri="{BB962C8B-B14F-4D97-AF65-F5344CB8AC3E}">
        <p14:creationId xmlns:p14="http://schemas.microsoft.com/office/powerpoint/2010/main" val="16195129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11594" y="0"/>
            <a:ext cx="8642650" cy="1282700"/>
          </a:xfrm>
        </p:spPr>
        <p:txBody>
          <a:bodyPr rtlCol="0">
            <a:normAutofit/>
          </a:bodyPr>
          <a:lstStyle/>
          <a:p>
            <a:pPr fontAlgn="auto">
              <a:spcAft>
                <a:spcPts val="0"/>
              </a:spcAft>
              <a:defRPr/>
            </a:pPr>
            <a:r>
              <a:rPr lang="en-US"/>
              <a:t>MSR Chlorine Maker</a:t>
            </a:r>
          </a:p>
        </p:txBody>
      </p:sp>
      <p:sp>
        <p:nvSpPr>
          <p:cNvPr id="3" name="TextBox 2">
            <a:extLst>
              <a:ext uri="{FF2B5EF4-FFF2-40B4-BE49-F238E27FC236}">
                <a16:creationId xmlns:a16="http://schemas.microsoft.com/office/drawing/2014/main" id="{A1A90DDD-7532-42DE-83B6-94FFB186EC75}"/>
              </a:ext>
            </a:extLst>
          </p:cNvPr>
          <p:cNvSpPr txBox="1"/>
          <p:nvPr/>
        </p:nvSpPr>
        <p:spPr>
          <a:xfrm>
            <a:off x="3598929" y="5364994"/>
            <a:ext cx="4765843" cy="369332"/>
          </a:xfrm>
          <a:prstGeom prst="rect">
            <a:avLst/>
          </a:prstGeom>
          <a:noFill/>
        </p:spPr>
        <p:txBody>
          <a:bodyPr wrap="square" rtlCol="0">
            <a:spAutoFit/>
          </a:bodyPr>
          <a:lstStyle/>
          <a:p>
            <a:r>
              <a:rPr lang="en-GB"/>
              <a:t>https://youtu.be/Dwsx4EpKkKg</a:t>
            </a:r>
          </a:p>
        </p:txBody>
      </p:sp>
      <p:pic>
        <p:nvPicPr>
          <p:cNvPr id="5" name="Online Media 4" title="MSR SE-200™ Community Chlorine Maker">
            <a:hlinkClick r:id="" action="ppaction://media"/>
            <a:extLst>
              <a:ext uri="{FF2B5EF4-FFF2-40B4-BE49-F238E27FC236}">
                <a16:creationId xmlns:a16="http://schemas.microsoft.com/office/drawing/2014/main" id="{634BB54C-BA1A-4971-9ECA-44EDF9EBE3CE}"/>
              </a:ext>
            </a:extLst>
          </p:cNvPr>
          <p:cNvPicPr>
            <a:picLocks noRot="1" noChangeAspect="1"/>
          </p:cNvPicPr>
          <p:nvPr>
            <a:videoFile r:link="rId1"/>
          </p:nvPr>
        </p:nvPicPr>
        <p:blipFill>
          <a:blip r:embed="rId4"/>
          <a:stretch>
            <a:fillRect/>
          </a:stretch>
        </p:blipFill>
        <p:spPr>
          <a:xfrm>
            <a:off x="183439" y="1123674"/>
            <a:ext cx="8777122" cy="4959074"/>
          </a:xfrm>
          <a:prstGeom prst="rect">
            <a:avLst/>
          </a:prstGeom>
        </p:spPr>
      </p:pic>
    </p:spTree>
    <p:extLst>
      <p:ext uri="{BB962C8B-B14F-4D97-AF65-F5344CB8AC3E}">
        <p14:creationId xmlns:p14="http://schemas.microsoft.com/office/powerpoint/2010/main" val="254459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130175"/>
            <a:ext cx="8229600" cy="1282700"/>
          </a:xfrm>
        </p:spPr>
        <p:txBody>
          <a:bodyPr rtlCol="0">
            <a:normAutofit/>
          </a:bodyPr>
          <a:lstStyle/>
          <a:p>
            <a:pPr fontAlgn="auto">
              <a:spcAft>
                <a:spcPts val="0"/>
              </a:spcAft>
              <a:defRPr/>
            </a:pPr>
            <a:r>
              <a:rPr lang="en-US"/>
              <a:t>Solutions for disinfection (</a:t>
            </a:r>
            <a:r>
              <a:rPr lang="en-US" err="1"/>
              <a:t>Wata</a:t>
            </a:r>
            <a:r>
              <a:rPr lang="en-US"/>
              <a:t>)</a:t>
            </a:r>
          </a:p>
        </p:txBody>
      </p:sp>
      <p:sp>
        <p:nvSpPr>
          <p:cNvPr id="22532" name="TextBox 5">
            <a:extLst>
              <a:ext uri="{FF2B5EF4-FFF2-40B4-BE49-F238E27FC236}">
                <a16:creationId xmlns:a16="http://schemas.microsoft.com/office/drawing/2014/main" id="{A6E3AC9F-C7CD-4F86-9335-836A2A1D597F}"/>
              </a:ext>
            </a:extLst>
          </p:cNvPr>
          <p:cNvSpPr txBox="1">
            <a:spLocks noChangeArrowheads="1"/>
          </p:cNvSpPr>
          <p:nvPr/>
        </p:nvSpPr>
        <p:spPr bwMode="auto">
          <a:xfrm>
            <a:off x="520700" y="1164692"/>
            <a:ext cx="837178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42900" indent="-342900" algn="just" eaLnBrk="1" hangingPunct="1">
              <a:buClr>
                <a:srgbClr val="FF0000"/>
              </a:buClr>
              <a:buFont typeface="Calibri" panose="020F0502020204030204" pitchFamily="34" charset="0"/>
              <a:buChar char="&gt;"/>
            </a:pPr>
            <a:r>
              <a:rPr lang="en-AU" altLang="en-US" sz="2400"/>
              <a:t>Different treatments required based on need</a:t>
            </a:r>
          </a:p>
          <a:p>
            <a:pPr marL="342900" indent="-342900" algn="just" eaLnBrk="1" hangingPunct="1">
              <a:buClr>
                <a:srgbClr val="FF0000"/>
              </a:buClr>
              <a:buFont typeface="Calibri" panose="020F0502020204030204" pitchFamily="34" charset="0"/>
              <a:buChar char="&gt;"/>
            </a:pPr>
            <a:r>
              <a:rPr lang="en-US" altLang="en-US" sz="2400" err="1"/>
              <a:t>Wata</a:t>
            </a:r>
            <a:r>
              <a:rPr lang="en-US" altLang="en-US" sz="2400"/>
              <a:t> product is 0.5% chlorine (i.e. 5 g/L)</a:t>
            </a:r>
          </a:p>
          <a:p>
            <a:pPr marL="342900" indent="-342900" algn="just">
              <a:buClr>
                <a:srgbClr val="FF0000"/>
              </a:buClr>
              <a:buFont typeface="Calibri" panose="020F0502020204030204" pitchFamily="34" charset="0"/>
              <a:buChar char="&gt;"/>
            </a:pPr>
            <a:r>
              <a:rPr lang="en-AU" altLang="en-US" sz="2400"/>
              <a:t>0.5% solution for heavily contaminated surfaces - widespread faeces, vomit (treatment centre) – no skin contact it burns</a:t>
            </a:r>
          </a:p>
          <a:p>
            <a:pPr marL="342900" indent="-342900" algn="just">
              <a:buClr>
                <a:srgbClr val="FF0000"/>
              </a:buClr>
              <a:buFont typeface="Calibri" panose="020F0502020204030204" pitchFamily="34" charset="0"/>
              <a:buChar char="&gt;"/>
            </a:pPr>
            <a:r>
              <a:rPr lang="en-AU" altLang="en-US" sz="2400"/>
              <a:t>0.05% solution for handwashing (1 litre of </a:t>
            </a:r>
            <a:r>
              <a:rPr lang="en-AU" altLang="en-US" sz="2400" err="1"/>
              <a:t>Wata</a:t>
            </a:r>
            <a:r>
              <a:rPr lang="en-AU" altLang="en-US" sz="2400"/>
              <a:t> stock solution mixed with 9L water 1+9=10 or, 0.5% diluted 10x)</a:t>
            </a:r>
          </a:p>
          <a:p>
            <a:pPr marL="342900" indent="-342900" algn="just">
              <a:buClr>
                <a:srgbClr val="FF0000"/>
              </a:buClr>
              <a:buFont typeface="Calibri" panose="020F0502020204030204" pitchFamily="34" charset="0"/>
              <a:buChar char="&gt;"/>
            </a:pPr>
            <a:r>
              <a:rPr lang="en-AU" altLang="en-US" sz="2400"/>
              <a:t>Drinking  - every 10 litres add 6ml* (syringe) = 3ppm or 3mg/L</a:t>
            </a:r>
          </a:p>
          <a:p>
            <a:pPr algn="just"/>
            <a:endParaRPr lang="en-AU" altLang="en-US" sz="2400"/>
          </a:p>
        </p:txBody>
      </p:sp>
      <p:graphicFrame>
        <p:nvGraphicFramePr>
          <p:cNvPr id="7" name="Table 6">
            <a:extLst>
              <a:ext uri="{FF2B5EF4-FFF2-40B4-BE49-F238E27FC236}">
                <a16:creationId xmlns:a16="http://schemas.microsoft.com/office/drawing/2014/main" id="{A057B5CF-D209-44D6-906D-A69B51A0695F}"/>
              </a:ext>
            </a:extLst>
          </p:cNvPr>
          <p:cNvGraphicFramePr>
            <a:graphicFrameLocks noGrp="1"/>
          </p:cNvGraphicFramePr>
          <p:nvPr>
            <p:extLst>
              <p:ext uri="{D42A27DB-BD31-4B8C-83A1-F6EECF244321}">
                <p14:modId xmlns:p14="http://schemas.microsoft.com/office/powerpoint/2010/main" val="313452451"/>
              </p:ext>
            </p:extLst>
          </p:nvPr>
        </p:nvGraphicFramePr>
        <p:xfrm>
          <a:off x="594518" y="3868246"/>
          <a:ext cx="5643563" cy="2317498"/>
        </p:xfrm>
        <a:graphic>
          <a:graphicData uri="http://schemas.openxmlformats.org/drawingml/2006/table">
            <a:tbl>
              <a:tblPr firstRow="1" firstCol="1" bandRow="1">
                <a:tableStyleId>{5C22544A-7EE6-4342-B048-85BDC9FD1C3A}</a:tableStyleId>
              </a:tblPr>
              <a:tblGrid>
                <a:gridCol w="2952491">
                  <a:extLst>
                    <a:ext uri="{9D8B030D-6E8A-4147-A177-3AD203B41FA5}">
                      <a16:colId xmlns:a16="http://schemas.microsoft.com/office/drawing/2014/main" val="3289628680"/>
                    </a:ext>
                  </a:extLst>
                </a:gridCol>
                <a:gridCol w="2691072">
                  <a:extLst>
                    <a:ext uri="{9D8B030D-6E8A-4147-A177-3AD203B41FA5}">
                      <a16:colId xmlns:a16="http://schemas.microsoft.com/office/drawing/2014/main" val="2152545252"/>
                    </a:ext>
                  </a:extLst>
                </a:gridCol>
              </a:tblGrid>
              <a:tr h="329182">
                <a:tc>
                  <a:txBody>
                    <a:bodyPr/>
                    <a:lstStyle/>
                    <a:p>
                      <a:pPr algn="ctr" rtl="0" fontAlgn="ctr"/>
                      <a:r>
                        <a:rPr lang="en-GB" sz="1600" u="none" strike="noStrike">
                          <a:effectLst/>
                        </a:rPr>
                        <a:t>% of active chlorine in the solution</a:t>
                      </a:r>
                      <a:endParaRPr lang="en-GB" sz="1600" b="1" i="0" u="none" strike="noStrike">
                        <a:solidFill>
                          <a:srgbClr val="000000"/>
                        </a:solidFill>
                        <a:effectLst/>
                        <a:latin typeface="Calibri" panose="020F0502020204030204" pitchFamily="34" charset="0"/>
                      </a:endParaRPr>
                    </a:p>
                  </a:txBody>
                  <a:tcPr marL="9526" marR="9526" marT="9522" marB="0" anchor="ctr"/>
                </a:tc>
                <a:tc>
                  <a:txBody>
                    <a:bodyPr/>
                    <a:lstStyle/>
                    <a:p>
                      <a:pPr algn="ctr" rtl="0" fontAlgn="ctr"/>
                      <a:r>
                        <a:rPr lang="en-GB" sz="1600" u="none" strike="noStrike">
                          <a:effectLst/>
                        </a:rPr>
                        <a:t>Main purpose</a:t>
                      </a:r>
                      <a:endParaRPr lang="en-GB" sz="1600" b="1" i="0" u="none" strike="noStrike">
                        <a:solidFill>
                          <a:srgbClr val="000000"/>
                        </a:solidFill>
                        <a:effectLst/>
                        <a:latin typeface="Calibri" panose="020F0502020204030204" pitchFamily="34" charset="0"/>
                      </a:endParaRPr>
                    </a:p>
                  </a:txBody>
                  <a:tcPr marL="9526" marR="9526" marT="9522" marB="0" anchor="ctr"/>
                </a:tc>
                <a:extLst>
                  <a:ext uri="{0D108BD9-81ED-4DB2-BD59-A6C34878D82A}">
                    <a16:rowId xmlns:a16="http://schemas.microsoft.com/office/drawing/2014/main" val="3165040384"/>
                  </a:ext>
                </a:extLst>
              </a:tr>
              <a:tr h="497038">
                <a:tc>
                  <a:txBody>
                    <a:bodyPr/>
                    <a:lstStyle/>
                    <a:p>
                      <a:pPr algn="ctr" rtl="0" fontAlgn="ctr"/>
                      <a:r>
                        <a:rPr lang="en-GB" sz="1600" i="1" u="none" strike="noStrike">
                          <a:effectLst/>
                        </a:rPr>
                        <a:t>0.50%</a:t>
                      </a:r>
                      <a:endParaRPr lang="en-GB" sz="1600" b="1" i="1" u="none" strike="noStrike">
                        <a:solidFill>
                          <a:srgbClr val="000000"/>
                        </a:solidFill>
                        <a:effectLst/>
                        <a:latin typeface="Calibri" panose="020F0502020204030204" pitchFamily="34" charset="0"/>
                      </a:endParaRPr>
                    </a:p>
                  </a:txBody>
                  <a:tcPr marL="9526" marR="9526" marT="9522" marB="0" anchor="ctr"/>
                </a:tc>
                <a:tc>
                  <a:txBody>
                    <a:bodyPr/>
                    <a:lstStyle/>
                    <a:p>
                      <a:pPr algn="ctr" rtl="0" fontAlgn="ctr"/>
                      <a:r>
                        <a:rPr lang="en-GB" sz="1600" i="1" u="none" strike="noStrike" err="1">
                          <a:effectLst/>
                        </a:rPr>
                        <a:t>Wata</a:t>
                      </a:r>
                      <a:r>
                        <a:rPr lang="en-GB" sz="1600" i="1" u="none" strike="noStrike">
                          <a:effectLst/>
                        </a:rPr>
                        <a:t> Stock Solution (2 litres)</a:t>
                      </a:r>
                      <a:endParaRPr lang="en-GB" sz="1600" b="0" i="1" u="none" strike="noStrike">
                        <a:solidFill>
                          <a:srgbClr val="000000"/>
                        </a:solidFill>
                        <a:effectLst/>
                        <a:latin typeface="Calibri" panose="020F0502020204030204" pitchFamily="34" charset="0"/>
                      </a:endParaRPr>
                    </a:p>
                  </a:txBody>
                  <a:tcPr marL="9526" marR="9526" marT="9522" marB="0" anchor="ctr"/>
                </a:tc>
                <a:extLst>
                  <a:ext uri="{0D108BD9-81ED-4DB2-BD59-A6C34878D82A}">
                    <a16:rowId xmlns:a16="http://schemas.microsoft.com/office/drawing/2014/main" val="1513806594"/>
                  </a:ext>
                </a:extLst>
              </a:tr>
              <a:tr h="497038">
                <a:tc>
                  <a:txBody>
                    <a:bodyPr/>
                    <a:lstStyle/>
                    <a:p>
                      <a:pPr algn="ctr" rtl="0" fontAlgn="ctr"/>
                      <a:r>
                        <a:rPr lang="en-GB" sz="1600" u="none" strike="noStrike">
                          <a:effectLst/>
                        </a:rPr>
                        <a:t>0.50%</a:t>
                      </a:r>
                      <a:endParaRPr lang="en-GB" sz="1600" b="1" i="0" u="none" strike="noStrike">
                        <a:solidFill>
                          <a:srgbClr val="000000"/>
                        </a:solidFill>
                        <a:effectLst/>
                        <a:latin typeface="Calibri" panose="020F0502020204030204" pitchFamily="34" charset="0"/>
                      </a:endParaRPr>
                    </a:p>
                  </a:txBody>
                  <a:tcPr marL="9526" marR="9526" marT="9522" marB="0" anchor="ctr"/>
                </a:tc>
                <a:tc>
                  <a:txBody>
                    <a:bodyPr/>
                    <a:lstStyle/>
                    <a:p>
                      <a:pPr algn="ctr" rtl="0" fontAlgn="ctr"/>
                      <a:r>
                        <a:rPr lang="en-GB" sz="1600" u="none" strike="noStrike">
                          <a:effectLst/>
                        </a:rPr>
                        <a:t>blood and body fluids large spills</a:t>
                      </a:r>
                      <a:endParaRPr lang="en-GB" sz="1600" b="0" i="0" u="none" strike="noStrike">
                        <a:solidFill>
                          <a:srgbClr val="000000"/>
                        </a:solidFill>
                        <a:effectLst/>
                        <a:latin typeface="Calibri" panose="020F0502020204030204" pitchFamily="34" charset="0"/>
                      </a:endParaRPr>
                    </a:p>
                  </a:txBody>
                  <a:tcPr marL="9526" marR="9526" marT="9522" marB="0" anchor="ctr"/>
                </a:tc>
                <a:extLst>
                  <a:ext uri="{0D108BD9-81ED-4DB2-BD59-A6C34878D82A}">
                    <a16:rowId xmlns:a16="http://schemas.microsoft.com/office/drawing/2014/main" val="561690253"/>
                  </a:ext>
                </a:extLst>
              </a:tr>
              <a:tr h="497038">
                <a:tc>
                  <a:txBody>
                    <a:bodyPr/>
                    <a:lstStyle/>
                    <a:p>
                      <a:pPr algn="ctr" rtl="0" fontAlgn="ctr"/>
                      <a:r>
                        <a:rPr lang="en-GB" sz="1600" u="none" strike="noStrike">
                          <a:effectLst/>
                        </a:rPr>
                        <a:t>0.20%</a:t>
                      </a:r>
                      <a:endParaRPr lang="en-GB" sz="1600" b="1" i="0" u="none" strike="noStrike">
                        <a:solidFill>
                          <a:srgbClr val="000000"/>
                        </a:solidFill>
                        <a:effectLst/>
                        <a:latin typeface="Calibri" panose="020F0502020204030204" pitchFamily="34" charset="0"/>
                      </a:endParaRPr>
                    </a:p>
                  </a:txBody>
                  <a:tcPr marL="9526" marR="9526" marT="9522" marB="0" anchor="ctr"/>
                </a:tc>
                <a:tc>
                  <a:txBody>
                    <a:bodyPr/>
                    <a:lstStyle/>
                    <a:p>
                      <a:pPr algn="ctr" rtl="0" fontAlgn="ctr"/>
                      <a:r>
                        <a:rPr lang="en-GB" sz="1600" u="none" strike="noStrike">
                          <a:effectLst/>
                        </a:rPr>
                        <a:t>Surfaces and item disinfection</a:t>
                      </a:r>
                      <a:endParaRPr lang="en-GB" sz="1600" b="0" i="0" u="none" strike="noStrike">
                        <a:solidFill>
                          <a:srgbClr val="000000"/>
                        </a:solidFill>
                        <a:effectLst/>
                        <a:latin typeface="Calibri" panose="020F0502020204030204" pitchFamily="34" charset="0"/>
                      </a:endParaRPr>
                    </a:p>
                  </a:txBody>
                  <a:tcPr marL="9526" marR="9526" marT="9522" marB="0" anchor="ctr"/>
                </a:tc>
                <a:extLst>
                  <a:ext uri="{0D108BD9-81ED-4DB2-BD59-A6C34878D82A}">
                    <a16:rowId xmlns:a16="http://schemas.microsoft.com/office/drawing/2014/main" val="3146065282"/>
                  </a:ext>
                </a:extLst>
              </a:tr>
              <a:tr h="497038">
                <a:tc>
                  <a:txBody>
                    <a:bodyPr/>
                    <a:lstStyle/>
                    <a:p>
                      <a:pPr algn="ctr" rtl="0" fontAlgn="ctr"/>
                      <a:r>
                        <a:rPr lang="en-GB" sz="1600" u="none" strike="noStrike">
                          <a:effectLst/>
                        </a:rPr>
                        <a:t>0.05%</a:t>
                      </a:r>
                      <a:endParaRPr lang="en-GB" sz="1600" b="1" i="0" u="none" strike="noStrike">
                        <a:solidFill>
                          <a:srgbClr val="000000"/>
                        </a:solidFill>
                        <a:effectLst/>
                        <a:latin typeface="Calibri" panose="020F0502020204030204" pitchFamily="34" charset="0"/>
                      </a:endParaRPr>
                    </a:p>
                  </a:txBody>
                  <a:tcPr marL="9526" marR="9526" marT="9522" marB="0" anchor="ctr"/>
                </a:tc>
                <a:tc>
                  <a:txBody>
                    <a:bodyPr/>
                    <a:lstStyle/>
                    <a:p>
                      <a:pPr algn="ctr" rtl="0" fontAlgn="ctr"/>
                      <a:r>
                        <a:rPr lang="en-GB" sz="1600" u="none" strike="noStrike">
                          <a:effectLst/>
                        </a:rPr>
                        <a:t>Hand and dishwashing</a:t>
                      </a:r>
                      <a:endParaRPr lang="en-GB" sz="1600" b="0" i="0" u="none" strike="noStrike">
                        <a:solidFill>
                          <a:srgbClr val="000000"/>
                        </a:solidFill>
                        <a:effectLst/>
                        <a:latin typeface="Calibri" panose="020F0502020204030204" pitchFamily="34" charset="0"/>
                      </a:endParaRPr>
                    </a:p>
                  </a:txBody>
                  <a:tcPr marL="9526" marR="9526" marT="9522" marB="0" anchor="ctr"/>
                </a:tc>
                <a:extLst>
                  <a:ext uri="{0D108BD9-81ED-4DB2-BD59-A6C34878D82A}">
                    <a16:rowId xmlns:a16="http://schemas.microsoft.com/office/drawing/2014/main" val="1797447457"/>
                  </a:ext>
                </a:extLst>
              </a:tr>
            </a:tbl>
          </a:graphicData>
        </a:graphic>
      </p:graphicFrame>
      <p:sp>
        <p:nvSpPr>
          <p:cNvPr id="3" name="TextBox 2">
            <a:extLst>
              <a:ext uri="{FF2B5EF4-FFF2-40B4-BE49-F238E27FC236}">
                <a16:creationId xmlns:a16="http://schemas.microsoft.com/office/drawing/2014/main" id="{2E9085BF-0804-46FA-953E-06F66F4048C6}"/>
              </a:ext>
            </a:extLst>
          </p:cNvPr>
          <p:cNvSpPr txBox="1"/>
          <p:nvPr/>
        </p:nvSpPr>
        <p:spPr>
          <a:xfrm>
            <a:off x="6464300" y="4435829"/>
            <a:ext cx="2533650" cy="923330"/>
          </a:xfrm>
          <a:prstGeom prst="rect">
            <a:avLst/>
          </a:prstGeom>
          <a:noFill/>
        </p:spPr>
        <p:txBody>
          <a:bodyPr wrap="square" rtlCol="0">
            <a:spAutoFit/>
          </a:bodyPr>
          <a:lstStyle/>
          <a:p>
            <a:r>
              <a:rPr lang="en-GB"/>
              <a:t>*approximate – depending on residual chlorine jar tests</a:t>
            </a:r>
          </a:p>
        </p:txBody>
      </p:sp>
    </p:spTree>
    <p:extLst>
      <p:ext uri="{BB962C8B-B14F-4D97-AF65-F5344CB8AC3E}">
        <p14:creationId xmlns:p14="http://schemas.microsoft.com/office/powerpoint/2010/main" val="2521289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8D1C3-3521-40F5-9A19-B9D5012C2652}"/>
              </a:ext>
            </a:extLst>
          </p:cNvPr>
          <p:cNvSpPr>
            <a:spLocks noGrp="1"/>
          </p:cNvSpPr>
          <p:nvPr>
            <p:ph type="title"/>
          </p:nvPr>
        </p:nvSpPr>
        <p:spPr>
          <a:xfrm>
            <a:off x="107504" y="5229200"/>
            <a:ext cx="9036496" cy="1143000"/>
          </a:xfrm>
        </p:spPr>
        <p:txBody>
          <a:bodyPr>
            <a:normAutofit fontScale="90000"/>
          </a:bodyPr>
          <a:lstStyle/>
          <a:p>
            <a:r>
              <a:rPr lang="en-GB"/>
              <a:t>CHOLERA – WATER RISK ASSESSMENT</a:t>
            </a:r>
          </a:p>
        </p:txBody>
      </p:sp>
      <p:pic>
        <p:nvPicPr>
          <p:cNvPr id="1028" name="Picture 4" descr="Image result for cholera sierra leone">
            <a:extLst>
              <a:ext uri="{FF2B5EF4-FFF2-40B4-BE49-F238E27FC236}">
                <a16:creationId xmlns:a16="http://schemas.microsoft.com/office/drawing/2014/main" id="{1A0C321E-D3F4-4A91-9051-C0126E3969A9}"/>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bwMode="auto">
          <a:xfrm>
            <a:off x="0" y="0"/>
            <a:ext cx="9144000" cy="5357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56440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0B5E4-A582-49C3-8BD8-A5DCB1A7560C}"/>
              </a:ext>
            </a:extLst>
          </p:cNvPr>
          <p:cNvSpPr>
            <a:spLocks noGrp="1"/>
          </p:cNvSpPr>
          <p:nvPr>
            <p:ph type="title"/>
          </p:nvPr>
        </p:nvSpPr>
        <p:spPr/>
        <p:txBody>
          <a:bodyPr>
            <a:normAutofit fontScale="90000"/>
          </a:bodyPr>
          <a:lstStyle/>
          <a:p>
            <a:r>
              <a:rPr lang="en-GB" altLang="en-CH" b="1">
                <a:solidFill>
                  <a:srgbClr val="5B9BD5"/>
                </a:solidFill>
                <a:latin typeface="Times New Roman" panose="02020603050405020304" pitchFamily="18" charset="0"/>
                <a:ea typeface="Calibri" panose="020F0502020204030204" pitchFamily="34" charset="0"/>
                <a:cs typeface="Times New Roman" panose="02020603050405020304" pitchFamily="18" charset="0"/>
              </a:rPr>
              <a:t>Chlorine solution according to use</a:t>
            </a:r>
            <a:br>
              <a:rPr lang="en-GB" altLang="en-CH" sz="800"/>
            </a:br>
            <a:endParaRPr lang="es-ES"/>
          </a:p>
        </p:txBody>
      </p:sp>
      <p:graphicFrame>
        <p:nvGraphicFramePr>
          <p:cNvPr id="4" name="Content Placeholder 3">
            <a:extLst>
              <a:ext uri="{FF2B5EF4-FFF2-40B4-BE49-F238E27FC236}">
                <a16:creationId xmlns:a16="http://schemas.microsoft.com/office/drawing/2014/main" id="{EC4991B5-F440-4C11-8694-9973A74082F8}"/>
              </a:ext>
            </a:extLst>
          </p:cNvPr>
          <p:cNvGraphicFramePr>
            <a:graphicFrameLocks noGrp="1"/>
          </p:cNvGraphicFramePr>
          <p:nvPr>
            <p:ph idx="1"/>
            <p:extLst>
              <p:ext uri="{D42A27DB-BD31-4B8C-83A1-F6EECF244321}">
                <p14:modId xmlns:p14="http://schemas.microsoft.com/office/powerpoint/2010/main" val="883559902"/>
              </p:ext>
            </p:extLst>
          </p:nvPr>
        </p:nvGraphicFramePr>
        <p:xfrm>
          <a:off x="179512" y="186718"/>
          <a:ext cx="8784976" cy="6550633"/>
        </p:xfrm>
        <a:graphic>
          <a:graphicData uri="http://schemas.openxmlformats.org/drawingml/2006/table">
            <a:tbl>
              <a:tblPr firstRow="1" firstCol="1" bandRow="1"/>
              <a:tblGrid>
                <a:gridCol w="1441034">
                  <a:extLst>
                    <a:ext uri="{9D8B030D-6E8A-4147-A177-3AD203B41FA5}">
                      <a16:colId xmlns:a16="http://schemas.microsoft.com/office/drawing/2014/main" val="672340687"/>
                    </a:ext>
                  </a:extLst>
                </a:gridCol>
                <a:gridCol w="2446713">
                  <a:extLst>
                    <a:ext uri="{9D8B030D-6E8A-4147-A177-3AD203B41FA5}">
                      <a16:colId xmlns:a16="http://schemas.microsoft.com/office/drawing/2014/main" val="2362888035"/>
                    </a:ext>
                  </a:extLst>
                </a:gridCol>
                <a:gridCol w="2390691">
                  <a:extLst>
                    <a:ext uri="{9D8B030D-6E8A-4147-A177-3AD203B41FA5}">
                      <a16:colId xmlns:a16="http://schemas.microsoft.com/office/drawing/2014/main" val="408488326"/>
                    </a:ext>
                  </a:extLst>
                </a:gridCol>
                <a:gridCol w="2506538">
                  <a:extLst>
                    <a:ext uri="{9D8B030D-6E8A-4147-A177-3AD203B41FA5}">
                      <a16:colId xmlns:a16="http://schemas.microsoft.com/office/drawing/2014/main" val="2393305124"/>
                    </a:ext>
                  </a:extLst>
                </a:gridCol>
              </a:tblGrid>
              <a:tr h="423467">
                <a:tc gridSpan="4">
                  <a:txBody>
                    <a:bodyPr/>
                    <a:lstStyle/>
                    <a:p>
                      <a:pPr algn="ctr">
                        <a:lnSpc>
                          <a:spcPct val="100000"/>
                        </a:lnSpc>
                      </a:pPr>
                      <a:r>
                        <a:rPr lang="en-GB" sz="2400" b="1">
                          <a:solidFill>
                            <a:srgbClr val="FFFFFF"/>
                          </a:solidFill>
                          <a:effectLst/>
                          <a:latin typeface="+mn-lt"/>
                          <a:ea typeface="Calibri" panose="020F0502020204030204" pitchFamily="34" charset="0"/>
                          <a:cs typeface="Times New Roman" panose="02020603050405020304" pitchFamily="18" charset="0"/>
                        </a:rPr>
                        <a:t>SURFACE DISINFECTION WITH DIFFERENT PRODUCTS</a:t>
                      </a:r>
                      <a:endParaRPr lang="en-CH" sz="24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FF0000"/>
                    </a:solidFill>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550477033"/>
                  </a:ext>
                </a:extLst>
              </a:tr>
              <a:tr h="377471">
                <a:tc>
                  <a:txBody>
                    <a:bodyPr/>
                    <a:lstStyle/>
                    <a:p>
                      <a:pPr algn="l">
                        <a:lnSpc>
                          <a:spcPct val="100000"/>
                        </a:lnSpc>
                      </a:pPr>
                      <a:r>
                        <a:rPr lang="en-GB" sz="2400">
                          <a:effectLst/>
                          <a:latin typeface="+mn-lt"/>
                          <a:ea typeface="Calibri" panose="020F0502020204030204" pitchFamily="34" charset="0"/>
                          <a:cs typeface="Times New Roman" panose="02020603050405020304" pitchFamily="18" charset="0"/>
                        </a:rPr>
                        <a:t> </a:t>
                      </a:r>
                      <a:endParaRPr lang="en-CH" sz="24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chemeClr val="accent3">
                        <a:lumMod val="40000"/>
                        <a:lumOff val="60000"/>
                      </a:schemeClr>
                    </a:solidFill>
                  </a:tcPr>
                </a:tc>
                <a:tc>
                  <a:txBody>
                    <a:bodyPr/>
                    <a:lstStyle/>
                    <a:p>
                      <a:pPr algn="ctr">
                        <a:lnSpc>
                          <a:spcPct val="100000"/>
                        </a:lnSpc>
                      </a:pPr>
                      <a:r>
                        <a:rPr lang="en-GB" sz="2400" b="1">
                          <a:solidFill>
                            <a:srgbClr val="000000"/>
                          </a:solidFill>
                          <a:effectLst/>
                          <a:latin typeface="+mn-lt"/>
                          <a:ea typeface="Calibri" panose="020F0502020204030204" pitchFamily="34" charset="0"/>
                          <a:cs typeface="Times New Roman" panose="02020603050405020304" pitchFamily="18" charset="0"/>
                        </a:rPr>
                        <a:t>0.05%</a:t>
                      </a:r>
                      <a:endParaRPr lang="en-CH" sz="24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chemeClr val="accent1">
                        <a:lumMod val="60000"/>
                        <a:lumOff val="40000"/>
                      </a:schemeClr>
                    </a:solidFill>
                  </a:tcPr>
                </a:tc>
                <a:tc>
                  <a:txBody>
                    <a:bodyPr/>
                    <a:lstStyle/>
                    <a:p>
                      <a:pPr algn="ctr">
                        <a:lnSpc>
                          <a:spcPct val="100000"/>
                        </a:lnSpc>
                      </a:pPr>
                      <a:r>
                        <a:rPr lang="en-GB" sz="2400" b="1">
                          <a:solidFill>
                            <a:srgbClr val="000000"/>
                          </a:solidFill>
                          <a:effectLst/>
                          <a:latin typeface="+mn-lt"/>
                          <a:ea typeface="Calibri" panose="020F0502020204030204" pitchFamily="34" charset="0"/>
                          <a:cs typeface="Times New Roman" panose="02020603050405020304" pitchFamily="18" charset="0"/>
                        </a:rPr>
                        <a:t>0.2%</a:t>
                      </a:r>
                      <a:endParaRPr lang="en-CH" sz="24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chemeClr val="accent3">
                        <a:lumMod val="40000"/>
                        <a:lumOff val="60000"/>
                      </a:schemeClr>
                    </a:solidFill>
                  </a:tcPr>
                </a:tc>
                <a:tc>
                  <a:txBody>
                    <a:bodyPr/>
                    <a:lstStyle/>
                    <a:p>
                      <a:pPr algn="ctr">
                        <a:lnSpc>
                          <a:spcPct val="100000"/>
                        </a:lnSpc>
                      </a:pPr>
                      <a:r>
                        <a:rPr lang="en-GB" sz="2400" b="1">
                          <a:solidFill>
                            <a:srgbClr val="000000"/>
                          </a:solidFill>
                          <a:effectLst/>
                          <a:latin typeface="+mn-lt"/>
                          <a:ea typeface="Calibri" panose="020F0502020204030204" pitchFamily="34" charset="0"/>
                          <a:cs typeface="Times New Roman" panose="02020603050405020304" pitchFamily="18" charset="0"/>
                        </a:rPr>
                        <a:t>2%</a:t>
                      </a:r>
                      <a:endParaRPr lang="en-CH" sz="24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chemeClr val="accent3">
                        <a:lumMod val="60000"/>
                        <a:lumOff val="40000"/>
                      </a:schemeClr>
                    </a:solidFill>
                  </a:tcPr>
                </a:tc>
                <a:extLst>
                  <a:ext uri="{0D108BD9-81ED-4DB2-BD59-A6C34878D82A}">
                    <a16:rowId xmlns:a16="http://schemas.microsoft.com/office/drawing/2014/main" val="3588974096"/>
                  </a:ext>
                </a:extLst>
              </a:tr>
              <a:tr h="990861">
                <a:tc>
                  <a:txBody>
                    <a:bodyPr/>
                    <a:lstStyle/>
                    <a:p>
                      <a:pPr algn="l">
                        <a:lnSpc>
                          <a:spcPct val="100000"/>
                        </a:lnSpc>
                      </a:pPr>
                      <a:r>
                        <a:rPr lang="en-GB" sz="2100" b="1">
                          <a:solidFill>
                            <a:srgbClr val="000000"/>
                          </a:solidFill>
                          <a:effectLst/>
                          <a:latin typeface="+mn-lt"/>
                          <a:ea typeface="Calibri" panose="020F0502020204030204" pitchFamily="34" charset="0"/>
                          <a:cs typeface="Times New Roman" panose="02020603050405020304" pitchFamily="18" charset="0"/>
                        </a:rPr>
                        <a:t>HTH (70% active chlorine</a:t>
                      </a:r>
                      <a:endParaRPr lang="en-CH" sz="21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1 table spoon in 20 litres of water</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1 table spoon in 5 litres of water</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2 table spoons in 1 litre of water</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941652219"/>
                  </a:ext>
                </a:extLst>
              </a:tr>
              <a:tr h="1258236">
                <a:tc>
                  <a:txBody>
                    <a:bodyPr/>
                    <a:lstStyle/>
                    <a:p>
                      <a:pPr algn="l">
                        <a:lnSpc>
                          <a:spcPct val="100000"/>
                        </a:lnSpc>
                      </a:pPr>
                      <a:r>
                        <a:rPr lang="en-GB" sz="2100" b="1">
                          <a:solidFill>
                            <a:srgbClr val="000000"/>
                          </a:solidFill>
                          <a:effectLst/>
                          <a:latin typeface="+mn-lt"/>
                          <a:ea typeface="Calibri" panose="020F0502020204030204" pitchFamily="34" charset="0"/>
                          <a:cs typeface="Times New Roman" panose="02020603050405020304" pitchFamily="18" charset="0"/>
                        </a:rPr>
                        <a:t>Bleach (5%)</a:t>
                      </a:r>
                      <a:endParaRPr lang="en-CH" sz="21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14 table spoons in 20 litres of water or ¼ cup in 20 litres of water</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20 table spoons in 5 litres of water</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2 cups in one litre</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423053634"/>
                  </a:ext>
                </a:extLst>
              </a:tr>
              <a:tr h="1914565">
                <a:tc>
                  <a:txBody>
                    <a:bodyPr/>
                    <a:lstStyle/>
                    <a:p>
                      <a:pPr algn="l">
                        <a:lnSpc>
                          <a:spcPct val="100000"/>
                        </a:lnSpc>
                      </a:pPr>
                      <a:r>
                        <a:rPr lang="en-GB" sz="2100" b="1">
                          <a:solidFill>
                            <a:srgbClr val="000000"/>
                          </a:solidFill>
                          <a:effectLst/>
                          <a:latin typeface="+mn-lt"/>
                          <a:ea typeface="Calibri" panose="020F0502020204030204" pitchFamily="34" charset="0"/>
                          <a:cs typeface="Times New Roman" panose="02020603050405020304" pitchFamily="18" charset="0"/>
                        </a:rPr>
                        <a:t>Use</a:t>
                      </a:r>
                      <a:endParaRPr lang="en-CH" sz="21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Washing hands and clothing (soak for 15 minutes) </a:t>
                      </a:r>
                      <a:endParaRPr lang="en-CH" sz="2000">
                        <a:effectLst/>
                        <a:latin typeface="+mn-lt"/>
                        <a:ea typeface="Calibri" panose="020F0502020204030204" pitchFamily="34" charset="0"/>
                        <a:cs typeface="Times New Roman" panose="02020603050405020304" pitchFamily="18" charset="0"/>
                      </a:endParaRPr>
                    </a:p>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Skin disinfection</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Disinfecting of beds, floors, latrines, kitchen, utilities of patient, </a:t>
                      </a:r>
                      <a:r>
                        <a:rPr lang="en-GB" sz="2000" err="1">
                          <a:solidFill>
                            <a:srgbClr val="000000"/>
                          </a:solidFill>
                          <a:effectLst/>
                          <a:latin typeface="+mn-lt"/>
                          <a:ea typeface="Calibri" panose="020F0502020204030204" pitchFamily="34" charset="0"/>
                          <a:cs typeface="Times New Roman" panose="02020603050405020304" pitchFamily="18" charset="0"/>
                        </a:rPr>
                        <a:t>etc</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Disinfection of vomit and stool.</a:t>
                      </a:r>
                      <a:endParaRPr lang="en-CH" sz="2000">
                        <a:effectLst/>
                        <a:latin typeface="+mn-lt"/>
                        <a:ea typeface="Calibri" panose="020F0502020204030204" pitchFamily="34" charset="0"/>
                        <a:cs typeface="Times New Roman" panose="02020603050405020304" pitchFamily="18" charset="0"/>
                      </a:endParaRPr>
                    </a:p>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Disinfecting dead bodies (clean or spray with this solution before last offices)</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3163513033"/>
                  </a:ext>
                </a:extLst>
              </a:tr>
              <a:tr h="1586033">
                <a:tc>
                  <a:txBody>
                    <a:bodyPr/>
                    <a:lstStyle/>
                    <a:p>
                      <a:pPr algn="l">
                        <a:lnSpc>
                          <a:spcPct val="100000"/>
                        </a:lnSpc>
                      </a:pPr>
                      <a:r>
                        <a:rPr lang="en-GB" sz="2100" b="1">
                          <a:solidFill>
                            <a:srgbClr val="000000"/>
                          </a:solidFill>
                          <a:effectLst/>
                          <a:latin typeface="+mn-lt"/>
                          <a:ea typeface="Calibri" panose="020F0502020204030204" pitchFamily="34" charset="0"/>
                          <a:cs typeface="Times New Roman" panose="02020603050405020304" pitchFamily="18" charset="0"/>
                        </a:rPr>
                        <a:t>Precautions</a:t>
                      </a:r>
                      <a:endParaRPr lang="en-CH" sz="21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Solution must be changed every day and protected from heat and light</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Use with gloves</a:t>
                      </a:r>
                      <a:endParaRPr lang="en-CH" sz="2000">
                        <a:effectLst/>
                        <a:latin typeface="+mn-lt"/>
                        <a:ea typeface="Calibri" panose="020F0502020204030204" pitchFamily="34" charset="0"/>
                        <a:cs typeface="Times New Roman" panose="02020603050405020304" pitchFamily="18" charset="0"/>
                      </a:endParaRPr>
                    </a:p>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Solution must be changed every day and protected from heat and light</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Use with gloves</a:t>
                      </a:r>
                      <a:endParaRPr lang="en-CH" sz="2000">
                        <a:effectLst/>
                        <a:latin typeface="+mn-lt"/>
                        <a:ea typeface="Calibri" panose="020F0502020204030204" pitchFamily="34" charset="0"/>
                        <a:cs typeface="Times New Roman" panose="02020603050405020304" pitchFamily="18" charset="0"/>
                      </a:endParaRPr>
                    </a:p>
                    <a:p>
                      <a:pPr algn="l">
                        <a:lnSpc>
                          <a:spcPct val="100000"/>
                        </a:lnSpc>
                      </a:pPr>
                      <a:r>
                        <a:rPr lang="en-GB" sz="2000">
                          <a:solidFill>
                            <a:srgbClr val="000000"/>
                          </a:solidFill>
                          <a:effectLst/>
                          <a:latin typeface="+mn-lt"/>
                          <a:ea typeface="Calibri" panose="020F0502020204030204" pitchFamily="34" charset="0"/>
                          <a:cs typeface="Times New Roman" panose="02020603050405020304" pitchFamily="18" charset="0"/>
                        </a:rPr>
                        <a:t>Solution must be changed every two days and protected from heat and light</a:t>
                      </a:r>
                      <a:endParaRPr lang="en-CH" sz="2000">
                        <a:effectLst/>
                        <a:latin typeface="+mn-lt"/>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25157525"/>
                  </a:ext>
                </a:extLst>
              </a:tr>
            </a:tbl>
          </a:graphicData>
        </a:graphic>
      </p:graphicFrame>
    </p:spTree>
    <p:extLst>
      <p:ext uri="{BB962C8B-B14F-4D97-AF65-F5344CB8AC3E}">
        <p14:creationId xmlns:p14="http://schemas.microsoft.com/office/powerpoint/2010/main" val="42876222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35638CF-6F78-48A9-B0A7-18CD4DFFD4B0}"/>
              </a:ext>
            </a:extLst>
          </p:cNvPr>
          <p:cNvSpPr>
            <a:spLocks noGrp="1"/>
          </p:cNvSpPr>
          <p:nvPr>
            <p:ph type="title"/>
          </p:nvPr>
        </p:nvSpPr>
        <p:spPr>
          <a:xfrm>
            <a:off x="457200" y="93663"/>
            <a:ext cx="8578850" cy="1282700"/>
          </a:xfrm>
        </p:spPr>
        <p:txBody>
          <a:bodyPr>
            <a:normAutofit/>
          </a:bodyPr>
          <a:lstStyle/>
          <a:p>
            <a:r>
              <a:rPr lang="en-US" sz="3600"/>
              <a:t>Water disinfection with different products</a:t>
            </a:r>
            <a:endParaRPr lang="en-US" altLang="en-US" sz="3600"/>
          </a:p>
        </p:txBody>
      </p:sp>
      <p:sp>
        <p:nvSpPr>
          <p:cNvPr id="24" name="TextBox 23">
            <a:extLst>
              <a:ext uri="{FF2B5EF4-FFF2-40B4-BE49-F238E27FC236}">
                <a16:creationId xmlns:a16="http://schemas.microsoft.com/office/drawing/2014/main" id="{D6438BDF-F4CA-4A5E-AC80-24B256486E2E}"/>
              </a:ext>
            </a:extLst>
          </p:cNvPr>
          <p:cNvSpPr txBox="1"/>
          <p:nvPr/>
        </p:nvSpPr>
        <p:spPr>
          <a:xfrm>
            <a:off x="457201" y="1147763"/>
            <a:ext cx="7924800" cy="1938992"/>
          </a:xfrm>
          <a:prstGeom prst="rect">
            <a:avLst/>
          </a:prstGeom>
          <a:noFill/>
        </p:spPr>
        <p:txBody>
          <a:bodyPr wrap="square">
            <a:spAutoFit/>
          </a:bodyPr>
          <a:lstStyle/>
          <a:p>
            <a:pPr algn="just" eaLnBrk="1" fontAlgn="auto" hangingPunct="1">
              <a:spcBef>
                <a:spcPts val="0"/>
              </a:spcBef>
              <a:spcAft>
                <a:spcPts val="0"/>
              </a:spcAft>
              <a:defRPr/>
            </a:pPr>
            <a:r>
              <a:rPr lang="en-AU" sz="2400">
                <a:latin typeface="+mn-lt"/>
              </a:rPr>
              <a:t>Producing a standard 1.0% solution of differing water concentrations will differ between products</a:t>
            </a:r>
            <a:endParaRPr lang="en-AU" sz="2400" b="1">
              <a:latin typeface="+mn-lt"/>
            </a:endParaRPr>
          </a:p>
          <a:p>
            <a:pPr algn="just" eaLnBrk="1" fontAlgn="auto" hangingPunct="1">
              <a:spcBef>
                <a:spcPts val="0"/>
              </a:spcBef>
              <a:spcAft>
                <a:spcPts val="0"/>
              </a:spcAft>
              <a:defRPr/>
            </a:pPr>
            <a:endParaRPr lang="en-AU" b="1">
              <a:latin typeface="+mn-lt"/>
            </a:endParaRPr>
          </a:p>
          <a:p>
            <a:pPr marL="274638" algn="just" eaLnBrk="1" fontAlgn="auto" hangingPunct="1">
              <a:spcBef>
                <a:spcPts val="0"/>
              </a:spcBef>
              <a:spcAft>
                <a:spcPts val="0"/>
              </a:spcAft>
              <a:defRPr/>
            </a:pPr>
            <a:endParaRPr lang="en-GB">
              <a:latin typeface="+mn-lt"/>
            </a:endParaRPr>
          </a:p>
          <a:p>
            <a:pPr marL="274638" algn="just" eaLnBrk="1" fontAlgn="auto" hangingPunct="1">
              <a:spcBef>
                <a:spcPts val="0"/>
              </a:spcBef>
              <a:spcAft>
                <a:spcPts val="0"/>
              </a:spcAft>
              <a:defRPr/>
            </a:pPr>
            <a:endParaRPr lang="en-US">
              <a:latin typeface="+mn-lt"/>
            </a:endParaRPr>
          </a:p>
          <a:p>
            <a:pPr algn="just" eaLnBrk="1" fontAlgn="auto" hangingPunct="1">
              <a:spcBef>
                <a:spcPts val="0"/>
              </a:spcBef>
              <a:spcAft>
                <a:spcPts val="0"/>
              </a:spcAft>
              <a:defRPr/>
            </a:pPr>
            <a:endParaRPr lang="en-US">
              <a:latin typeface="+mn-lt"/>
            </a:endParaRPr>
          </a:p>
        </p:txBody>
      </p:sp>
      <p:pic>
        <p:nvPicPr>
          <p:cNvPr id="10245" name="Picture 4">
            <a:extLst>
              <a:ext uri="{FF2B5EF4-FFF2-40B4-BE49-F238E27FC236}">
                <a16:creationId xmlns:a16="http://schemas.microsoft.com/office/drawing/2014/main" id="{B93A88FE-4635-4049-9B00-3F1116FF9051}"/>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71600" y="1980627"/>
            <a:ext cx="6600799" cy="43204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130175"/>
            <a:ext cx="8229600" cy="1282700"/>
          </a:xfrm>
        </p:spPr>
        <p:txBody>
          <a:bodyPr rtlCol="0">
            <a:normAutofit/>
          </a:bodyPr>
          <a:lstStyle/>
          <a:p>
            <a:pPr fontAlgn="auto">
              <a:spcAft>
                <a:spcPts val="0"/>
              </a:spcAft>
              <a:defRPr/>
            </a:pPr>
            <a:r>
              <a:rPr lang="en-US"/>
              <a:t>Factors affecting effectiveness</a:t>
            </a:r>
          </a:p>
        </p:txBody>
      </p:sp>
      <p:sp>
        <p:nvSpPr>
          <p:cNvPr id="24" name="TextBox 23">
            <a:extLst>
              <a:ext uri="{FF2B5EF4-FFF2-40B4-BE49-F238E27FC236}">
                <a16:creationId xmlns:a16="http://schemas.microsoft.com/office/drawing/2014/main" id="{1E257D38-CD0B-40FC-850C-EA10668C6452}"/>
              </a:ext>
            </a:extLst>
          </p:cNvPr>
          <p:cNvSpPr txBox="1"/>
          <p:nvPr/>
        </p:nvSpPr>
        <p:spPr>
          <a:xfrm>
            <a:off x="552450" y="1412875"/>
            <a:ext cx="8340030" cy="4524315"/>
          </a:xfrm>
          <a:prstGeom prst="rect">
            <a:avLst/>
          </a:prstGeom>
          <a:noFill/>
        </p:spPr>
        <p:txBody>
          <a:bodyPr wrap="square">
            <a:spAutoFit/>
          </a:bodyPr>
          <a:lstStyle/>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AU" sz="2400">
                <a:latin typeface="+mn-lt"/>
              </a:rPr>
              <a:t>Residual chlorine depends on variables in the water:</a:t>
            </a:r>
          </a:p>
          <a:p>
            <a:pPr marL="800100" lvl="1" indent="-342900" algn="just">
              <a:buClr>
                <a:srgbClr val="FF0000"/>
              </a:buClr>
              <a:buFont typeface="Arial" panose="020B0604020202020204" pitchFamily="34" charset="0"/>
              <a:buChar char="•"/>
              <a:defRPr/>
            </a:pPr>
            <a:r>
              <a:rPr lang="en-AU" sz="2400">
                <a:solidFill>
                  <a:srgbClr val="FF0000"/>
                </a:solidFill>
                <a:latin typeface="+mn-lt"/>
              </a:rPr>
              <a:t>Suspended solids</a:t>
            </a:r>
            <a:r>
              <a:rPr lang="en-AU" sz="2400">
                <a:latin typeface="+mn-lt"/>
              </a:rPr>
              <a:t>, described as turbidity or </a:t>
            </a:r>
            <a:r>
              <a:rPr lang="en-AU" sz="2400" i="1">
                <a:latin typeface="+mn-lt"/>
              </a:rPr>
              <a:t>nephelometric turbidity units </a:t>
            </a:r>
            <a:r>
              <a:rPr lang="en-AU" sz="2400">
                <a:latin typeface="+mn-lt"/>
              </a:rPr>
              <a:t>(NTU</a:t>
            </a:r>
            <a:r>
              <a:rPr lang="en-AU" sz="2400"/>
              <a:t>)</a:t>
            </a:r>
          </a:p>
          <a:p>
            <a:pPr marL="800100" lvl="1" indent="-342900" algn="just">
              <a:buClr>
                <a:srgbClr val="FF0000"/>
              </a:buClr>
              <a:buFont typeface="Arial" panose="020B0604020202020204" pitchFamily="34" charset="0"/>
              <a:buChar char="•"/>
              <a:defRPr/>
            </a:pPr>
            <a:r>
              <a:rPr lang="en-AU" sz="2400">
                <a:solidFill>
                  <a:srgbClr val="FF0000"/>
                </a:solidFill>
              </a:rPr>
              <a:t>pH</a:t>
            </a:r>
            <a:r>
              <a:rPr lang="en-AU" sz="2400"/>
              <a:t>, acidity - alkalinity</a:t>
            </a:r>
          </a:p>
          <a:p>
            <a:pPr marL="342900" indent="-342900" algn="just" eaLnBrk="1" fontAlgn="auto" hangingPunct="1">
              <a:spcBef>
                <a:spcPts val="0"/>
              </a:spcBef>
              <a:spcAft>
                <a:spcPts val="0"/>
              </a:spcAft>
              <a:buFont typeface="+mj-lt"/>
              <a:buAutoNum type="arabicPeriod"/>
              <a:defRPr/>
            </a:pPr>
            <a:r>
              <a:rPr lang="en-AU" sz="2400"/>
              <a:t>&lt; 5 NTU </a:t>
            </a:r>
            <a:r>
              <a:rPr lang="en-GB" sz="2400"/>
              <a:t>should be the aim; above 5 NTU, higher chlorine doses or contact times required to inactivate microorganisms. Above 5 NTU requires flocculation and filtration</a:t>
            </a:r>
          </a:p>
          <a:p>
            <a:pPr marL="342900" indent="-342900" algn="just" eaLnBrk="1" fontAlgn="auto" hangingPunct="1">
              <a:spcBef>
                <a:spcPts val="0"/>
              </a:spcBef>
              <a:spcAft>
                <a:spcPts val="0"/>
              </a:spcAft>
              <a:buFont typeface="+mj-lt"/>
              <a:buAutoNum type="arabicPeriod"/>
              <a:defRPr/>
            </a:pPr>
            <a:r>
              <a:rPr lang="en-AU" sz="2400"/>
              <a:t>pH ideally 6-8. </a:t>
            </a:r>
            <a:r>
              <a:rPr lang="en-GB" sz="2400"/>
              <a:t>Above pH 8.0, higher chlorine and/or contact times required to inactivate microorganisms.  Below 6.0, treatment will be compromised</a:t>
            </a:r>
          </a:p>
          <a:p>
            <a:pPr algn="just">
              <a:defRPr/>
            </a:pPr>
            <a:r>
              <a:rPr lang="en-AU" sz="2400">
                <a:solidFill>
                  <a:srgbClr val="FF0000"/>
                </a:solidFill>
              </a:rPr>
              <a:t>Residual Chlorine  </a:t>
            </a:r>
            <a:r>
              <a:rPr lang="en-AU" sz="2400"/>
              <a:t>should be 0.5 mg/L Bench/jar test using a pool kit testing reagent (“pool” test, by litmus paper or similar reagent)</a:t>
            </a:r>
            <a:endParaRPr lang="en-AU" sz="2400">
              <a:latin typeface="+mn-lt"/>
            </a:endParaRPr>
          </a:p>
        </p:txBody>
      </p:sp>
    </p:spTree>
    <p:extLst>
      <p:ext uri="{BB962C8B-B14F-4D97-AF65-F5344CB8AC3E}">
        <p14:creationId xmlns:p14="http://schemas.microsoft.com/office/powerpoint/2010/main" val="8572729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130175"/>
            <a:ext cx="8229600" cy="1282700"/>
          </a:xfrm>
        </p:spPr>
        <p:txBody>
          <a:bodyPr rtlCol="0">
            <a:normAutofit fontScale="90000"/>
          </a:bodyPr>
          <a:lstStyle/>
          <a:p>
            <a:pPr fontAlgn="auto">
              <a:spcAft>
                <a:spcPts val="0"/>
              </a:spcAft>
              <a:defRPr/>
            </a:pPr>
            <a:r>
              <a:rPr lang="en-US"/>
              <a:t>Testing residual chlorine in water</a:t>
            </a:r>
          </a:p>
        </p:txBody>
      </p:sp>
      <p:pic>
        <p:nvPicPr>
          <p:cNvPr id="4" name="Picture 3" descr="Diagram&#10;&#10;Description automatically generated">
            <a:extLst>
              <a:ext uri="{FF2B5EF4-FFF2-40B4-BE49-F238E27FC236}">
                <a16:creationId xmlns:a16="http://schemas.microsoft.com/office/drawing/2014/main" id="{D86C68D6-694D-423A-95FC-8CA486B8264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4400" y="1103067"/>
            <a:ext cx="7175500" cy="5238481"/>
          </a:xfrm>
          <a:prstGeom prst="rect">
            <a:avLst/>
          </a:prstGeom>
        </p:spPr>
      </p:pic>
    </p:spTree>
    <p:extLst>
      <p:ext uri="{BB962C8B-B14F-4D97-AF65-F5344CB8AC3E}">
        <p14:creationId xmlns:p14="http://schemas.microsoft.com/office/powerpoint/2010/main" val="2980668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130175"/>
            <a:ext cx="8229600" cy="1282700"/>
          </a:xfrm>
        </p:spPr>
        <p:txBody>
          <a:bodyPr rtlCol="0">
            <a:normAutofit fontScale="90000"/>
          </a:bodyPr>
          <a:lstStyle/>
          <a:p>
            <a:pPr fontAlgn="auto">
              <a:spcAft>
                <a:spcPts val="0"/>
              </a:spcAft>
              <a:defRPr/>
            </a:pPr>
            <a:r>
              <a:rPr lang="en-US"/>
              <a:t>Testing residual chlorine in water</a:t>
            </a:r>
          </a:p>
        </p:txBody>
      </p:sp>
      <p:sp>
        <p:nvSpPr>
          <p:cNvPr id="24" name="TextBox 23">
            <a:extLst>
              <a:ext uri="{FF2B5EF4-FFF2-40B4-BE49-F238E27FC236}">
                <a16:creationId xmlns:a16="http://schemas.microsoft.com/office/drawing/2014/main" id="{57DB1CC1-9ED0-4ABF-BAD0-302EA570AC93}"/>
              </a:ext>
            </a:extLst>
          </p:cNvPr>
          <p:cNvSpPr txBox="1"/>
          <p:nvPr/>
        </p:nvSpPr>
        <p:spPr>
          <a:xfrm>
            <a:off x="539750" y="1163638"/>
            <a:ext cx="8064500" cy="5262979"/>
          </a:xfrm>
          <a:prstGeom prst="rect">
            <a:avLst/>
          </a:prstGeom>
          <a:noFill/>
        </p:spPr>
        <p:txBody>
          <a:bodyPr>
            <a:spAutoFit/>
          </a:bodyPr>
          <a:lstStyle/>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AU" sz="2400">
                <a:latin typeface="+mn-lt"/>
              </a:rPr>
              <a:t>Jar Test Method: Produce 1L of a  </a:t>
            </a:r>
            <a:r>
              <a:rPr lang="en-AU" sz="2400">
                <a:solidFill>
                  <a:srgbClr val="FF0000"/>
                </a:solidFill>
                <a:latin typeface="+mn-lt"/>
              </a:rPr>
              <a:t>0.5% stock solution </a:t>
            </a:r>
            <a:r>
              <a:rPr lang="en-AU" sz="2400">
                <a:latin typeface="+mn-lt"/>
              </a:rPr>
              <a:t>using the available Chlorine (guidance – look at the GTFCC App)</a:t>
            </a:r>
            <a:endParaRPr lang="en-GB" sz="2400">
              <a:latin typeface="+mn-lt"/>
            </a:endParaRPr>
          </a:p>
          <a:p>
            <a:pPr marL="342900" indent="-342900" algn="just" eaLnBrk="1" fontAlgn="auto" hangingPunct="1">
              <a:spcBef>
                <a:spcPts val="0"/>
              </a:spcBef>
              <a:spcAft>
                <a:spcPts val="0"/>
              </a:spcAft>
              <a:buClr>
                <a:srgbClr val="FF0000"/>
              </a:buClr>
              <a:buFont typeface="Calibri" panose="020F0502020204030204" pitchFamily="34" charset="0"/>
              <a:buChar char="&gt;"/>
              <a:defRPr/>
            </a:pPr>
            <a:r>
              <a:rPr lang="en-GB" sz="2400">
                <a:latin typeface="+mn-lt"/>
              </a:rPr>
              <a:t>Add volumes of </a:t>
            </a:r>
            <a:r>
              <a:rPr lang="en-GB" sz="2400">
                <a:solidFill>
                  <a:srgbClr val="FF0000"/>
                </a:solidFill>
                <a:latin typeface="+mn-lt"/>
              </a:rPr>
              <a:t>0.5% solution (from </a:t>
            </a:r>
            <a:r>
              <a:rPr lang="en-GB" sz="2400" err="1">
                <a:solidFill>
                  <a:srgbClr val="FF0000"/>
                </a:solidFill>
                <a:latin typeface="+mn-lt"/>
              </a:rPr>
              <a:t>Wata</a:t>
            </a:r>
            <a:r>
              <a:rPr lang="en-GB" sz="2400">
                <a:solidFill>
                  <a:srgbClr val="FF0000"/>
                </a:solidFill>
                <a:latin typeface="+mn-lt"/>
              </a:rPr>
              <a:t> device) </a:t>
            </a:r>
            <a:r>
              <a:rPr lang="en-GB" sz="2400">
                <a:latin typeface="+mn-lt"/>
              </a:rPr>
              <a:t>in the following quantities to buckets or jerry cans of known volumes (10L is good) with syringe, as indicated in table.</a:t>
            </a:r>
          </a:p>
          <a:p>
            <a:pPr algn="just" eaLnBrk="1" fontAlgn="auto" hangingPunct="1">
              <a:spcBef>
                <a:spcPts val="0"/>
              </a:spcBef>
              <a:spcAft>
                <a:spcPts val="0"/>
              </a:spcAft>
              <a:defRPr/>
            </a:pPr>
            <a:endParaRPr lang="en-GB" sz="2400">
              <a:latin typeface="+mn-lt"/>
            </a:endParaRPr>
          </a:p>
          <a:p>
            <a:pPr algn="just" eaLnBrk="1" fontAlgn="auto" hangingPunct="1">
              <a:spcBef>
                <a:spcPts val="0"/>
              </a:spcBef>
              <a:spcAft>
                <a:spcPts val="0"/>
              </a:spcAft>
              <a:defRPr/>
            </a:pPr>
            <a:endParaRPr lang="en-GB" sz="2400">
              <a:latin typeface="+mn-lt"/>
            </a:endParaRPr>
          </a:p>
          <a:p>
            <a:pPr algn="just" eaLnBrk="1" fontAlgn="auto" hangingPunct="1">
              <a:spcBef>
                <a:spcPts val="0"/>
              </a:spcBef>
              <a:spcAft>
                <a:spcPts val="0"/>
              </a:spcAft>
              <a:defRPr/>
            </a:pPr>
            <a:endParaRPr lang="en-GB" sz="2400">
              <a:latin typeface="+mn-lt"/>
            </a:endParaRPr>
          </a:p>
          <a:p>
            <a:pPr algn="just" eaLnBrk="1" fontAlgn="auto" hangingPunct="1">
              <a:spcBef>
                <a:spcPts val="0"/>
              </a:spcBef>
              <a:spcAft>
                <a:spcPts val="0"/>
              </a:spcAft>
              <a:defRPr/>
            </a:pPr>
            <a:endParaRPr lang="en-GB" sz="2400">
              <a:latin typeface="+mn-lt"/>
            </a:endParaRPr>
          </a:p>
          <a:p>
            <a:pPr algn="just" eaLnBrk="1" fontAlgn="auto" hangingPunct="1">
              <a:spcBef>
                <a:spcPts val="0"/>
              </a:spcBef>
              <a:spcAft>
                <a:spcPts val="0"/>
              </a:spcAft>
              <a:defRPr/>
            </a:pPr>
            <a:r>
              <a:rPr lang="en-GB" sz="2400">
                <a:latin typeface="+mn-lt"/>
              </a:rPr>
              <a:t> </a:t>
            </a:r>
            <a:endParaRPr lang="en-AU" sz="2400">
              <a:latin typeface="+mn-lt"/>
            </a:endParaRPr>
          </a:p>
          <a:p>
            <a:pPr marL="342900" indent="-342900" eaLnBrk="1" fontAlgn="auto" hangingPunct="1">
              <a:spcBef>
                <a:spcPts val="0"/>
              </a:spcBef>
              <a:spcAft>
                <a:spcPts val="0"/>
              </a:spcAft>
              <a:buClr>
                <a:srgbClr val="FF0000"/>
              </a:buClr>
              <a:buFont typeface="Calibri" panose="020F0502020204030204" pitchFamily="34" charset="0"/>
              <a:buChar char="&gt;"/>
              <a:defRPr/>
            </a:pPr>
            <a:r>
              <a:rPr lang="en-GB" sz="2400"/>
              <a:t>The container with residual close to 0.5mg /L - use that dose (e.g. 5ml per 10L) </a:t>
            </a:r>
          </a:p>
          <a:p>
            <a:pPr marL="342900" indent="-342900" eaLnBrk="1" fontAlgn="auto" hangingPunct="1">
              <a:spcBef>
                <a:spcPts val="0"/>
              </a:spcBef>
              <a:spcAft>
                <a:spcPts val="0"/>
              </a:spcAft>
              <a:buClr>
                <a:srgbClr val="FF0000"/>
              </a:buClr>
              <a:buFont typeface="Calibri" panose="020F0502020204030204" pitchFamily="34" charset="0"/>
              <a:buChar char="&gt;"/>
              <a:defRPr/>
            </a:pPr>
            <a:r>
              <a:rPr lang="en-GB" sz="2400"/>
              <a:t>Give main treatment team member with electronic chlorine meter </a:t>
            </a:r>
            <a:r>
              <a:rPr lang="en-GB" sz="2400">
                <a:latin typeface="+mn-lt"/>
              </a:rPr>
              <a:t>(can also use pool testing kits or chlorine disc)</a:t>
            </a:r>
          </a:p>
        </p:txBody>
      </p:sp>
      <p:graphicFrame>
        <p:nvGraphicFramePr>
          <p:cNvPr id="3" name="Table 2">
            <a:extLst>
              <a:ext uri="{FF2B5EF4-FFF2-40B4-BE49-F238E27FC236}">
                <a16:creationId xmlns:a16="http://schemas.microsoft.com/office/drawing/2014/main" id="{ABA59DD0-237D-4DB7-BD91-CFA3FCA38239}"/>
              </a:ext>
            </a:extLst>
          </p:cNvPr>
          <p:cNvGraphicFramePr>
            <a:graphicFrameLocks noGrp="1"/>
          </p:cNvGraphicFramePr>
          <p:nvPr>
            <p:extLst>
              <p:ext uri="{D42A27DB-BD31-4B8C-83A1-F6EECF244321}">
                <p14:modId xmlns:p14="http://schemas.microsoft.com/office/powerpoint/2010/main" val="2252155414"/>
              </p:ext>
            </p:extLst>
          </p:nvPr>
        </p:nvGraphicFramePr>
        <p:xfrm>
          <a:off x="4032250" y="3053963"/>
          <a:ext cx="2044700" cy="1851660"/>
        </p:xfrm>
        <a:graphic>
          <a:graphicData uri="http://schemas.openxmlformats.org/drawingml/2006/table">
            <a:tbl>
              <a:tblPr>
                <a:tableStyleId>{5C22544A-7EE6-4342-B048-85BDC9FD1C3A}</a:tableStyleId>
              </a:tblPr>
              <a:tblGrid>
                <a:gridCol w="1270000">
                  <a:extLst>
                    <a:ext uri="{9D8B030D-6E8A-4147-A177-3AD203B41FA5}">
                      <a16:colId xmlns:a16="http://schemas.microsoft.com/office/drawing/2014/main" val="2982545762"/>
                    </a:ext>
                  </a:extLst>
                </a:gridCol>
                <a:gridCol w="774700">
                  <a:extLst>
                    <a:ext uri="{9D8B030D-6E8A-4147-A177-3AD203B41FA5}">
                      <a16:colId xmlns:a16="http://schemas.microsoft.com/office/drawing/2014/main" val="789780330"/>
                    </a:ext>
                  </a:extLst>
                </a:gridCol>
              </a:tblGrid>
              <a:tr h="257175">
                <a:tc>
                  <a:txBody>
                    <a:bodyPr/>
                    <a:lstStyle/>
                    <a:p>
                      <a:pPr algn="l" fontAlgn="b"/>
                      <a:r>
                        <a:rPr lang="en-GB" sz="2000" u="none" strike="noStrike">
                          <a:effectLst/>
                        </a:rPr>
                        <a:t>Bucket 1</a:t>
                      </a:r>
                      <a:endParaRPr lang="en-GB" sz="20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GB" sz="2000" u="none" strike="noStrike">
                          <a:effectLst/>
                        </a:rPr>
                        <a:t>2ml</a:t>
                      </a:r>
                      <a:endParaRPr lang="en-GB" sz="20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1120084479"/>
                  </a:ext>
                </a:extLst>
              </a:tr>
              <a:tr h="257175">
                <a:tc>
                  <a:txBody>
                    <a:bodyPr/>
                    <a:lstStyle/>
                    <a:p>
                      <a:pPr algn="l" fontAlgn="b"/>
                      <a:r>
                        <a:rPr lang="en-GB" sz="2000" u="none" strike="noStrike">
                          <a:effectLst/>
                        </a:rPr>
                        <a:t>Bucket 2</a:t>
                      </a:r>
                      <a:endParaRPr lang="en-GB" sz="20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GB" sz="2000" u="none" strike="noStrike">
                          <a:effectLst/>
                        </a:rPr>
                        <a:t>3ml</a:t>
                      </a:r>
                      <a:endParaRPr lang="en-GB" sz="20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848640166"/>
                  </a:ext>
                </a:extLst>
              </a:tr>
              <a:tr h="257175">
                <a:tc>
                  <a:txBody>
                    <a:bodyPr/>
                    <a:lstStyle/>
                    <a:p>
                      <a:pPr algn="l" fontAlgn="b"/>
                      <a:r>
                        <a:rPr lang="en-GB" sz="2000" u="none" strike="noStrike">
                          <a:effectLst/>
                        </a:rPr>
                        <a:t>Bucket 3</a:t>
                      </a:r>
                      <a:endParaRPr lang="en-GB" sz="20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GB" sz="2000" u="none" strike="noStrike">
                          <a:effectLst/>
                        </a:rPr>
                        <a:t>4ml</a:t>
                      </a:r>
                      <a:endParaRPr lang="en-GB" sz="20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2958367396"/>
                  </a:ext>
                </a:extLst>
              </a:tr>
              <a:tr h="257175">
                <a:tc>
                  <a:txBody>
                    <a:bodyPr/>
                    <a:lstStyle/>
                    <a:p>
                      <a:pPr algn="l" fontAlgn="b"/>
                      <a:r>
                        <a:rPr lang="en-GB" sz="2000" u="none" strike="noStrike">
                          <a:effectLst/>
                        </a:rPr>
                        <a:t>Bucket 4</a:t>
                      </a:r>
                      <a:endParaRPr lang="en-GB" sz="20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GB" sz="2000" u="none" strike="noStrike">
                          <a:effectLst/>
                        </a:rPr>
                        <a:t>5ml</a:t>
                      </a:r>
                      <a:endParaRPr lang="en-GB" sz="20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3951522082"/>
                  </a:ext>
                </a:extLst>
              </a:tr>
              <a:tr h="257175">
                <a:tc>
                  <a:txBody>
                    <a:bodyPr/>
                    <a:lstStyle/>
                    <a:p>
                      <a:pPr algn="l" fontAlgn="b"/>
                      <a:r>
                        <a:rPr lang="en-GB" sz="2000" u="none" strike="noStrike">
                          <a:effectLst/>
                        </a:rPr>
                        <a:t>Bucket 5</a:t>
                      </a:r>
                      <a:endParaRPr lang="en-GB" sz="20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GB" sz="2000" u="none" strike="noStrike">
                          <a:effectLst/>
                        </a:rPr>
                        <a:t>6ml</a:t>
                      </a:r>
                      <a:endParaRPr lang="en-GB" sz="20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1705403578"/>
                  </a:ext>
                </a:extLst>
              </a:tr>
              <a:tr h="257175">
                <a:tc>
                  <a:txBody>
                    <a:bodyPr/>
                    <a:lstStyle/>
                    <a:p>
                      <a:pPr algn="l" fontAlgn="b"/>
                      <a:r>
                        <a:rPr lang="en-GB" sz="2000" u="none" strike="noStrike">
                          <a:effectLst/>
                        </a:rPr>
                        <a:t>Bucket 6</a:t>
                      </a:r>
                      <a:endParaRPr lang="en-GB" sz="20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GB" sz="2000" u="none" strike="noStrike">
                          <a:effectLst/>
                        </a:rPr>
                        <a:t>7ml</a:t>
                      </a:r>
                      <a:endParaRPr lang="en-GB" sz="20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3932643921"/>
                  </a:ext>
                </a:extLst>
              </a:tr>
            </a:tbl>
          </a:graphicData>
        </a:graphic>
      </p:graphicFrame>
    </p:spTree>
    <p:extLst>
      <p:ext uri="{BB962C8B-B14F-4D97-AF65-F5344CB8AC3E}">
        <p14:creationId xmlns:p14="http://schemas.microsoft.com/office/powerpoint/2010/main" val="27269137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Exercise – Use of GTFCC App</a:t>
            </a:r>
          </a:p>
        </p:txBody>
      </p:sp>
      <p:sp>
        <p:nvSpPr>
          <p:cNvPr id="26628" name="Rectangle 2">
            <a:extLst>
              <a:ext uri="{FF2B5EF4-FFF2-40B4-BE49-F238E27FC236}">
                <a16:creationId xmlns:a16="http://schemas.microsoft.com/office/drawing/2014/main" id="{6A57F3A4-75D5-48C0-8178-661A71810CDE}"/>
              </a:ext>
            </a:extLst>
          </p:cNvPr>
          <p:cNvSpPr>
            <a:spLocks noChangeArrowheads="1"/>
          </p:cNvSpPr>
          <p:nvPr/>
        </p:nvSpPr>
        <p:spPr bwMode="auto">
          <a:xfrm>
            <a:off x="457200" y="1658332"/>
            <a:ext cx="8002588"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indent="0" algn="just" eaLnBrk="1" hangingPunct="1"/>
            <a:r>
              <a:rPr lang="en-GB" altLang="en-US" sz="3000">
                <a:ea typeface="Calibri" panose="020F0502020204030204" pitchFamily="34" charset="0"/>
                <a:cs typeface="Times New Roman" panose="02020603050405020304" pitchFamily="18" charset="0"/>
              </a:rPr>
              <a:t>Q - Calculate out the necessary quantity of HTH product (70% free chlorine) required to produce 10L of 2% Chlorine Solution? </a:t>
            </a:r>
          </a:p>
          <a:p>
            <a:pPr marL="0" indent="0" algn="just" eaLnBrk="1" hangingPunct="1"/>
            <a:r>
              <a:rPr lang="en-GB" altLang="en-US" sz="3000">
                <a:ea typeface="Calibri" panose="020F0502020204030204" pitchFamily="34" charset="0"/>
                <a:cs typeface="Times New Roman" panose="02020603050405020304" pitchFamily="18" charset="0"/>
              </a:rPr>
              <a:t>A – </a:t>
            </a:r>
          </a:p>
          <a:p>
            <a:pPr marL="0" indent="0" algn="just" eaLnBrk="1" hangingPunct="1"/>
            <a:endParaRPr lang="en-GB" altLang="en-US" sz="3000">
              <a:ea typeface="Calibri" panose="020F0502020204030204" pitchFamily="34" charset="0"/>
              <a:cs typeface="Times New Roman" panose="02020603050405020304" pitchFamily="18" charset="0"/>
            </a:endParaRPr>
          </a:p>
          <a:p>
            <a:pPr marL="0" indent="0" algn="just"/>
            <a:r>
              <a:rPr lang="en-GB" altLang="en-US" sz="3000">
                <a:ea typeface="Calibri" panose="020F0502020204030204" pitchFamily="34" charset="0"/>
                <a:cs typeface="Times New Roman" panose="02020603050405020304" pitchFamily="18" charset="0"/>
              </a:rPr>
              <a:t>Q – What concentration of solution is produced with is required to produced 10 mL of Bleach and 1 L of water?</a:t>
            </a:r>
          </a:p>
          <a:p>
            <a:pPr marL="0" indent="0" algn="just"/>
            <a:r>
              <a:rPr lang="en-GB" altLang="en-US" sz="3000">
                <a:ea typeface="Calibri" panose="020F0502020204030204" pitchFamily="34" charset="0"/>
                <a:cs typeface="Times New Roman" panose="02020603050405020304" pitchFamily="18" charset="0"/>
              </a:rPr>
              <a:t>A – </a:t>
            </a:r>
          </a:p>
          <a:p>
            <a:pPr marL="0" indent="0" algn="just" eaLnBrk="1" hangingPunct="1"/>
            <a:endParaRPr lang="en-GB" altLang="en-US" sz="30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204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Answer – Use of GTFCC App</a:t>
            </a:r>
          </a:p>
        </p:txBody>
      </p:sp>
      <p:sp>
        <p:nvSpPr>
          <p:cNvPr id="26628" name="Rectangle 2">
            <a:extLst>
              <a:ext uri="{FF2B5EF4-FFF2-40B4-BE49-F238E27FC236}">
                <a16:creationId xmlns:a16="http://schemas.microsoft.com/office/drawing/2014/main" id="{6A57F3A4-75D5-48C0-8178-661A71810CDE}"/>
              </a:ext>
            </a:extLst>
          </p:cNvPr>
          <p:cNvSpPr>
            <a:spLocks noChangeArrowheads="1"/>
          </p:cNvSpPr>
          <p:nvPr/>
        </p:nvSpPr>
        <p:spPr bwMode="auto">
          <a:xfrm>
            <a:off x="457200" y="1658332"/>
            <a:ext cx="8002588"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indent="0" algn="just" eaLnBrk="1" hangingPunct="1"/>
            <a:r>
              <a:rPr lang="en-GB" altLang="en-US" sz="3000">
                <a:ea typeface="Calibri" panose="020F0502020204030204" pitchFamily="34" charset="0"/>
                <a:cs typeface="Times New Roman" panose="02020603050405020304" pitchFamily="18" charset="0"/>
              </a:rPr>
              <a:t>Q - Calculate out the necessary quantity of HTH product (70% free chlorine) required to produce 10L of 2% Chlorine Solution? </a:t>
            </a:r>
          </a:p>
          <a:p>
            <a:pPr marL="0" indent="0" algn="just" eaLnBrk="1" hangingPunct="1"/>
            <a:r>
              <a:rPr lang="en-GB" altLang="en-US" sz="3000">
                <a:ea typeface="Calibri" panose="020F0502020204030204" pitchFamily="34" charset="0"/>
                <a:cs typeface="Times New Roman" panose="02020603050405020304" pitchFamily="18" charset="0"/>
              </a:rPr>
              <a:t>A – </a:t>
            </a:r>
            <a:r>
              <a:rPr lang="en-GB" altLang="en-US" sz="3000">
                <a:solidFill>
                  <a:srgbClr val="FF0000"/>
                </a:solidFill>
                <a:ea typeface="Calibri" panose="020F0502020204030204" pitchFamily="34" charset="0"/>
                <a:cs typeface="Times New Roman" panose="02020603050405020304" pitchFamily="18" charset="0"/>
              </a:rPr>
              <a:t>300 grams</a:t>
            </a:r>
          </a:p>
          <a:p>
            <a:pPr marL="0" indent="0" algn="just" eaLnBrk="1" hangingPunct="1"/>
            <a:endParaRPr lang="en-GB" altLang="en-US" sz="3000">
              <a:ea typeface="Calibri" panose="020F0502020204030204" pitchFamily="34" charset="0"/>
              <a:cs typeface="Times New Roman" panose="02020603050405020304" pitchFamily="18" charset="0"/>
            </a:endParaRPr>
          </a:p>
          <a:p>
            <a:pPr marL="0" indent="0" algn="just"/>
            <a:r>
              <a:rPr lang="en-GB" altLang="en-US" sz="3000">
                <a:ea typeface="Calibri" panose="020F0502020204030204" pitchFamily="34" charset="0"/>
                <a:cs typeface="Times New Roman" panose="02020603050405020304" pitchFamily="18" charset="0"/>
              </a:rPr>
              <a:t>Q – What concentration of solution is produced with is required to produced 10 mL of Bleach and 1 L of water?</a:t>
            </a:r>
          </a:p>
          <a:p>
            <a:pPr marL="0" indent="0" algn="just"/>
            <a:r>
              <a:rPr lang="en-GB" altLang="en-US" sz="3000">
                <a:ea typeface="Calibri" panose="020F0502020204030204" pitchFamily="34" charset="0"/>
                <a:cs typeface="Times New Roman" panose="02020603050405020304" pitchFamily="18" charset="0"/>
              </a:rPr>
              <a:t>A – </a:t>
            </a:r>
            <a:r>
              <a:rPr lang="en-GB" altLang="en-US" sz="3000">
                <a:solidFill>
                  <a:srgbClr val="FF0000"/>
                </a:solidFill>
                <a:ea typeface="Calibri" panose="020F0502020204030204" pitchFamily="34" charset="0"/>
                <a:cs typeface="Times New Roman" panose="02020603050405020304" pitchFamily="18" charset="0"/>
              </a:rPr>
              <a:t>0.05 %</a:t>
            </a:r>
          </a:p>
          <a:p>
            <a:pPr marL="0" indent="0" algn="just" eaLnBrk="1" hangingPunct="1"/>
            <a:endParaRPr lang="en-GB" altLang="en-US" sz="30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8598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Exercise – Use of GTFCC App</a:t>
            </a:r>
          </a:p>
        </p:txBody>
      </p:sp>
      <p:sp>
        <p:nvSpPr>
          <p:cNvPr id="26628" name="Rectangle 2">
            <a:extLst>
              <a:ext uri="{FF2B5EF4-FFF2-40B4-BE49-F238E27FC236}">
                <a16:creationId xmlns:a16="http://schemas.microsoft.com/office/drawing/2014/main" id="{6A57F3A4-75D5-48C0-8178-661A71810CDE}"/>
              </a:ext>
            </a:extLst>
          </p:cNvPr>
          <p:cNvSpPr>
            <a:spLocks noChangeArrowheads="1"/>
          </p:cNvSpPr>
          <p:nvPr/>
        </p:nvSpPr>
        <p:spPr bwMode="auto">
          <a:xfrm>
            <a:off x="457200" y="1401524"/>
            <a:ext cx="8002588"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indent="0" algn="just" eaLnBrk="1" hangingPunct="1"/>
            <a:r>
              <a:rPr lang="en-GB" altLang="en-US" sz="2800">
                <a:ea typeface="Calibri" panose="020F0502020204030204" pitchFamily="34" charset="0"/>
                <a:cs typeface="Times New Roman" panose="02020603050405020304" pitchFamily="18" charset="0"/>
              </a:rPr>
              <a:t>Q - Calculate the necessary quantity of HTH product (70% free chlorine) required to produce 1L of 1% Chlorine Solution for drinking water stock solution? </a:t>
            </a:r>
          </a:p>
          <a:p>
            <a:pPr marL="0" indent="0" algn="just" eaLnBrk="1" hangingPunct="1"/>
            <a:r>
              <a:rPr lang="en-GB" altLang="en-US" sz="2800">
                <a:ea typeface="Calibri" panose="020F0502020204030204" pitchFamily="34" charset="0"/>
                <a:cs typeface="Times New Roman" panose="02020603050405020304" pitchFamily="18" charset="0"/>
              </a:rPr>
              <a:t>A – </a:t>
            </a:r>
          </a:p>
          <a:p>
            <a:pPr marL="0" indent="0" algn="just"/>
            <a:endParaRPr lang="en-GB" altLang="en-US" sz="2800">
              <a:ea typeface="Calibri" panose="020F0502020204030204" pitchFamily="34" charset="0"/>
              <a:cs typeface="Times New Roman" panose="02020603050405020304" pitchFamily="18" charset="0"/>
            </a:endParaRPr>
          </a:p>
          <a:p>
            <a:pPr marL="0" indent="0" algn="just"/>
            <a:r>
              <a:rPr lang="en-GB" altLang="en-US" sz="2800">
                <a:ea typeface="Calibri" panose="020F0502020204030204" pitchFamily="34" charset="0"/>
                <a:cs typeface="Times New Roman" panose="02020603050405020304" pitchFamily="18" charset="0"/>
              </a:rPr>
              <a:t>Q – What are the ideal parameters for water quality (</a:t>
            </a:r>
            <a:r>
              <a:rPr lang="en-GB" altLang="en-US" sz="2800" err="1">
                <a:ea typeface="Calibri" panose="020F0502020204030204" pitchFamily="34" charset="0"/>
                <a:cs typeface="Times New Roman" panose="02020603050405020304" pitchFamily="18" charset="0"/>
              </a:rPr>
              <a:t>ntu</a:t>
            </a:r>
            <a:r>
              <a:rPr lang="en-GB" altLang="en-US" sz="2800">
                <a:ea typeface="Calibri" panose="020F0502020204030204" pitchFamily="34" charset="0"/>
                <a:cs typeface="Times New Roman" panose="02020603050405020304" pitchFamily="18" charset="0"/>
              </a:rPr>
              <a:t>, pH) to provide for effective disinfection?  What is the ideal residual chlorine content (for a 24 hours period)</a:t>
            </a:r>
          </a:p>
          <a:p>
            <a:pPr marL="0" indent="0" algn="just"/>
            <a:r>
              <a:rPr lang="en-GB" altLang="en-US" sz="2800">
                <a:ea typeface="Calibri" panose="020F0502020204030204" pitchFamily="34" charset="0"/>
                <a:cs typeface="Times New Roman" panose="02020603050405020304" pitchFamily="18" charset="0"/>
              </a:rPr>
              <a:t>A – </a:t>
            </a:r>
          </a:p>
          <a:p>
            <a:pPr marL="0" indent="0" algn="just" eaLnBrk="1" hangingPunct="1"/>
            <a:endParaRPr lang="en-GB" altLang="en-US" sz="28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5101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Answer – Use of GTFCC App</a:t>
            </a:r>
          </a:p>
        </p:txBody>
      </p:sp>
      <p:sp>
        <p:nvSpPr>
          <p:cNvPr id="26628" name="Rectangle 2">
            <a:extLst>
              <a:ext uri="{FF2B5EF4-FFF2-40B4-BE49-F238E27FC236}">
                <a16:creationId xmlns:a16="http://schemas.microsoft.com/office/drawing/2014/main" id="{6A57F3A4-75D5-48C0-8178-661A71810CDE}"/>
              </a:ext>
            </a:extLst>
          </p:cNvPr>
          <p:cNvSpPr>
            <a:spLocks noChangeArrowheads="1"/>
          </p:cNvSpPr>
          <p:nvPr/>
        </p:nvSpPr>
        <p:spPr bwMode="auto">
          <a:xfrm>
            <a:off x="457200" y="1401524"/>
            <a:ext cx="8002588"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indent="0" algn="just" eaLnBrk="1" hangingPunct="1"/>
            <a:r>
              <a:rPr lang="en-GB" altLang="en-US" sz="2800">
                <a:ea typeface="Calibri" panose="020F0502020204030204" pitchFamily="34" charset="0"/>
                <a:cs typeface="Times New Roman" panose="02020603050405020304" pitchFamily="18" charset="0"/>
              </a:rPr>
              <a:t>Q - Calculate the necessary quantity of HTH product (70% free chlorine) required to produce 1L of 1% Chlorine Solution for drinking water stock solution? </a:t>
            </a:r>
          </a:p>
          <a:p>
            <a:pPr marL="0" indent="0" algn="just" eaLnBrk="1" hangingPunct="1"/>
            <a:r>
              <a:rPr lang="en-GB" altLang="en-US" sz="2800">
                <a:ea typeface="Calibri" panose="020F0502020204030204" pitchFamily="34" charset="0"/>
                <a:cs typeface="Times New Roman" panose="02020603050405020304" pitchFamily="18" charset="0"/>
              </a:rPr>
              <a:t>A – </a:t>
            </a:r>
            <a:r>
              <a:rPr lang="en-GB" altLang="en-US" sz="2800">
                <a:solidFill>
                  <a:srgbClr val="FF0000"/>
                </a:solidFill>
                <a:ea typeface="Calibri" panose="020F0502020204030204" pitchFamily="34" charset="0"/>
                <a:cs typeface="Times New Roman" panose="02020603050405020304" pitchFamily="18" charset="0"/>
              </a:rPr>
              <a:t>15 grams</a:t>
            </a:r>
          </a:p>
          <a:p>
            <a:pPr marL="0" indent="0" algn="just"/>
            <a:endParaRPr lang="en-GB" altLang="en-US" sz="2800">
              <a:ea typeface="Calibri" panose="020F0502020204030204" pitchFamily="34" charset="0"/>
              <a:cs typeface="Times New Roman" panose="02020603050405020304" pitchFamily="18" charset="0"/>
            </a:endParaRPr>
          </a:p>
          <a:p>
            <a:pPr marL="0" indent="0" algn="just"/>
            <a:r>
              <a:rPr lang="en-GB" altLang="en-US" sz="2800">
                <a:ea typeface="Calibri" panose="020F0502020204030204" pitchFamily="34" charset="0"/>
                <a:cs typeface="Times New Roman" panose="02020603050405020304" pitchFamily="18" charset="0"/>
              </a:rPr>
              <a:t>Q – What are the ideal parameters for water quality (</a:t>
            </a:r>
            <a:r>
              <a:rPr lang="en-GB" altLang="en-US" sz="2800" err="1">
                <a:ea typeface="Calibri" panose="020F0502020204030204" pitchFamily="34" charset="0"/>
                <a:cs typeface="Times New Roman" panose="02020603050405020304" pitchFamily="18" charset="0"/>
              </a:rPr>
              <a:t>ntu</a:t>
            </a:r>
            <a:r>
              <a:rPr lang="en-GB" altLang="en-US" sz="2800">
                <a:ea typeface="Calibri" panose="020F0502020204030204" pitchFamily="34" charset="0"/>
                <a:cs typeface="Times New Roman" panose="02020603050405020304" pitchFamily="18" charset="0"/>
              </a:rPr>
              <a:t>, pH) to provide for effective disinfection?  What is the ideal residual chlorine content (for a 24 hours period)</a:t>
            </a:r>
          </a:p>
          <a:p>
            <a:pPr marL="0" indent="0" algn="just"/>
            <a:r>
              <a:rPr lang="en-GB" altLang="en-US" sz="2800">
                <a:ea typeface="Calibri" panose="020F0502020204030204" pitchFamily="34" charset="0"/>
                <a:cs typeface="Times New Roman" panose="02020603050405020304" pitchFamily="18" charset="0"/>
              </a:rPr>
              <a:t>A – </a:t>
            </a:r>
            <a:r>
              <a:rPr lang="en-GB" altLang="en-US" sz="2800" err="1">
                <a:solidFill>
                  <a:srgbClr val="FF0000"/>
                </a:solidFill>
                <a:ea typeface="Calibri" panose="020F0502020204030204" pitchFamily="34" charset="0"/>
                <a:cs typeface="Times New Roman" panose="02020603050405020304" pitchFamily="18" charset="0"/>
              </a:rPr>
              <a:t>ntu</a:t>
            </a:r>
            <a:r>
              <a:rPr lang="en-GB" altLang="en-US" sz="2800">
                <a:solidFill>
                  <a:srgbClr val="FF0000"/>
                </a:solidFill>
                <a:ea typeface="Calibri" panose="020F0502020204030204" pitchFamily="34" charset="0"/>
                <a:cs typeface="Times New Roman" panose="02020603050405020304" pitchFamily="18" charset="0"/>
              </a:rPr>
              <a:t> &lt; 5, 6.0 &lt;pH &lt;8.0, 0.5mg/L</a:t>
            </a:r>
          </a:p>
          <a:p>
            <a:pPr marL="0" indent="0" algn="just" eaLnBrk="1" hangingPunct="1"/>
            <a:endParaRPr lang="en-GB" altLang="en-US" sz="2800">
              <a:solidFill>
                <a:srgbClr val="FF0000"/>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174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Scenario - Household</a:t>
            </a:r>
          </a:p>
        </p:txBody>
      </p:sp>
      <p:sp>
        <p:nvSpPr>
          <p:cNvPr id="26628" name="Rectangle 2">
            <a:extLst>
              <a:ext uri="{FF2B5EF4-FFF2-40B4-BE49-F238E27FC236}">
                <a16:creationId xmlns:a16="http://schemas.microsoft.com/office/drawing/2014/main" id="{6A57F3A4-75D5-48C0-8178-661A71810CDE}"/>
              </a:ext>
            </a:extLst>
          </p:cNvPr>
          <p:cNvSpPr>
            <a:spLocks noChangeArrowheads="1"/>
          </p:cNvSpPr>
          <p:nvPr/>
        </p:nvSpPr>
        <p:spPr bwMode="auto">
          <a:xfrm>
            <a:off x="558800" y="1417638"/>
            <a:ext cx="81280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indent="0" algn="just" eaLnBrk="1" hangingPunct="1"/>
            <a:r>
              <a:rPr lang="en-AU" altLang="en-US" sz="3000">
                <a:ea typeface="Calibri" panose="020F0502020204030204" pitchFamily="34" charset="0"/>
                <a:cs typeface="Times New Roman" panose="02020603050405020304" pitchFamily="18" charset="0"/>
              </a:rPr>
              <a:t>You are presented with a household a member who has become ill with cholera. You are required to provide a description of how to purify household water for consumption, and create a standard stock solution for handwashing.</a:t>
            </a:r>
          </a:p>
          <a:p>
            <a:pPr marL="0" indent="0" algn="just" eaLnBrk="1" hangingPunct="1"/>
            <a:endParaRPr lang="en-AU" altLang="en-US" sz="3000">
              <a:ea typeface="Calibri" panose="020F0502020204030204" pitchFamily="34" charset="0"/>
              <a:cs typeface="Times New Roman" panose="02020603050405020304" pitchFamily="18" charset="0"/>
            </a:endParaRPr>
          </a:p>
          <a:p>
            <a:pPr marL="0" indent="0" algn="just" eaLnBrk="1" hangingPunct="1"/>
            <a:r>
              <a:rPr lang="en-AU" altLang="en-US" sz="3000">
                <a:ea typeface="Calibri" panose="020F0502020204030204" pitchFamily="34" charset="0"/>
                <a:cs typeface="Times New Roman" panose="02020603050405020304" pitchFamily="18" charset="0"/>
              </a:rPr>
              <a:t>Q. What concentration is required for handwashing and water purification solution?  What is the amount of HTH required to produce 1 L of this solution?</a:t>
            </a:r>
          </a:p>
        </p:txBody>
      </p:sp>
    </p:spTree>
    <p:extLst>
      <p:ext uri="{BB962C8B-B14F-4D97-AF65-F5344CB8AC3E}">
        <p14:creationId xmlns:p14="http://schemas.microsoft.com/office/powerpoint/2010/main" val="3102184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solidFill>
                  <a:srgbClr val="00B0F0"/>
                </a:solidFill>
              </a:rPr>
              <a:t>Discussion – identifying risks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p:txBody>
          <a:bodyPr>
            <a:normAutofit/>
          </a:bodyPr>
          <a:lstStyle/>
          <a:p>
            <a:pPr fontAlgn="base"/>
            <a:r>
              <a:rPr lang="en-GB" sz="2400">
                <a:solidFill>
                  <a:srgbClr val="00B0F0"/>
                </a:solidFill>
              </a:rPr>
              <a:t>Groups to discuss among themselves the risks in the following picture (if webinar, then to put their ideas in the chat) </a:t>
            </a:r>
          </a:p>
          <a:p>
            <a:pPr fontAlgn="base"/>
            <a:r>
              <a:rPr lang="en-GB" sz="2400">
                <a:solidFill>
                  <a:srgbClr val="00B0F0"/>
                </a:solidFill>
              </a:rPr>
              <a:t>Rank the risks in terms of number of highest to lowest with 1 as highest for greatest risk to greatest number of people. Think about why.</a:t>
            </a:r>
          </a:p>
          <a:p>
            <a:pPr fontAlgn="base"/>
            <a:r>
              <a:rPr lang="en-GB" sz="2400">
                <a:solidFill>
                  <a:srgbClr val="00B0F0"/>
                </a:solidFill>
              </a:rPr>
              <a:t>Use the Rapid Risk Assessment  C Community shared spaces to help</a:t>
            </a:r>
          </a:p>
          <a:p>
            <a:endParaRPr lang="en-GB" sz="2400"/>
          </a:p>
        </p:txBody>
      </p:sp>
      <p:pic>
        <p:nvPicPr>
          <p:cNvPr id="4" name="Picture 2" descr="Shape&#10;&#10;Description automatically generated">
            <a:extLst>
              <a:ext uri="{FF2B5EF4-FFF2-40B4-BE49-F238E27FC236}">
                <a16:creationId xmlns:a16="http://schemas.microsoft.com/office/drawing/2014/main" id="{9277AB3D-FBF1-465A-8AEC-C19B0497E7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59694" y="382585"/>
            <a:ext cx="927106" cy="927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1067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906641F-821F-450D-8549-EC2DC58C95A4}"/>
              </a:ext>
            </a:extLst>
          </p:cNvPr>
          <p:cNvSpPr>
            <a:spLocks noGrp="1"/>
          </p:cNvSpPr>
          <p:nvPr>
            <p:ph type="title"/>
          </p:nvPr>
        </p:nvSpPr>
        <p:spPr/>
        <p:txBody>
          <a:bodyPr/>
          <a:lstStyle/>
          <a:p>
            <a:r>
              <a:rPr lang="en-US" altLang="en-US"/>
              <a:t>Key messages</a:t>
            </a:r>
          </a:p>
        </p:txBody>
      </p:sp>
      <p:sp>
        <p:nvSpPr>
          <p:cNvPr id="5" name="Rectangle 2">
            <a:extLst>
              <a:ext uri="{FF2B5EF4-FFF2-40B4-BE49-F238E27FC236}">
                <a16:creationId xmlns:a16="http://schemas.microsoft.com/office/drawing/2014/main" id="{6A57F3A4-75D5-48C0-8178-661A71810CDE}"/>
              </a:ext>
            </a:extLst>
          </p:cNvPr>
          <p:cNvSpPr>
            <a:spLocks noChangeArrowheads="1"/>
          </p:cNvSpPr>
          <p:nvPr/>
        </p:nvSpPr>
        <p:spPr bwMode="auto">
          <a:xfrm>
            <a:off x="569899" y="1250661"/>
            <a:ext cx="82296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457200" indent="-457200" algn="just">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Prepare safely with right equipment</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Ensure right concentrations of chlorine for the type of use and test it</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Use the GTFCC app to assist you</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Don’t make more chlorine than you need (remember, it is prepared or synthesised quickly, but does not store well)</a:t>
            </a:r>
          </a:p>
          <a:p>
            <a:pPr marL="457200" indent="-457200" algn="just" eaLnBrk="1" hangingPunct="1">
              <a:buFont typeface="Arial" panose="020B0604020202020204" pitchFamily="34" charset="0"/>
              <a:buChar char="•"/>
            </a:pPr>
            <a:r>
              <a:rPr lang="en-AU" altLang="en-US" sz="3000">
                <a:ea typeface="Calibri" panose="020F0502020204030204" pitchFamily="34" charset="0"/>
                <a:cs typeface="Times New Roman" panose="02020603050405020304" pitchFamily="18" charset="0"/>
              </a:rPr>
              <a:t>Keep out of reach of children and store in a clearly marked container (that is not recognisable as a drinking bottle!)</a:t>
            </a:r>
          </a:p>
        </p:txBody>
      </p:sp>
    </p:spTree>
    <p:extLst>
      <p:ext uri="{BB962C8B-B14F-4D97-AF65-F5344CB8AC3E}">
        <p14:creationId xmlns:p14="http://schemas.microsoft.com/office/powerpoint/2010/main" val="1884404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Practical – identifying risks</a:t>
            </a:r>
          </a:p>
        </p:txBody>
      </p:sp>
      <p:pic>
        <p:nvPicPr>
          <p:cNvPr id="4" name="Picture 2" descr="Shape&#10;&#10;Description automatically generated">
            <a:extLst>
              <a:ext uri="{FF2B5EF4-FFF2-40B4-BE49-F238E27FC236}">
                <a16:creationId xmlns:a16="http://schemas.microsoft.com/office/drawing/2014/main" id="{9277AB3D-FBF1-465A-8AEC-C19B0497E79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59694" y="382585"/>
            <a:ext cx="927106" cy="9271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picture containing text&#10;&#10;Description automatically generated">
            <a:extLst>
              <a:ext uri="{FF2B5EF4-FFF2-40B4-BE49-F238E27FC236}">
                <a16:creationId xmlns:a16="http://schemas.microsoft.com/office/drawing/2014/main" id="{41B2D287-D219-45BC-9849-66FDA932C6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009" y="15029"/>
            <a:ext cx="9181874" cy="6850678"/>
          </a:xfrm>
          <a:prstGeom prst="rect">
            <a:avLst/>
          </a:prstGeom>
        </p:spPr>
      </p:pic>
      <p:sp>
        <p:nvSpPr>
          <p:cNvPr id="3" name="Oval 2">
            <a:extLst>
              <a:ext uri="{FF2B5EF4-FFF2-40B4-BE49-F238E27FC236}">
                <a16:creationId xmlns:a16="http://schemas.microsoft.com/office/drawing/2014/main" id="{13A3DD6E-1C1E-4323-994B-D5E77CA20CCD}"/>
              </a:ext>
            </a:extLst>
          </p:cNvPr>
          <p:cNvSpPr/>
          <p:nvPr/>
        </p:nvSpPr>
        <p:spPr>
          <a:xfrm>
            <a:off x="7092280" y="3573016"/>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7FBF1180-A51F-4645-B8F9-D23F7E79E3F5}"/>
              </a:ext>
            </a:extLst>
          </p:cNvPr>
          <p:cNvSpPr/>
          <p:nvPr/>
        </p:nvSpPr>
        <p:spPr>
          <a:xfrm>
            <a:off x="6084168" y="4509120"/>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3238919C-2EA1-4D7F-81DB-4767D50AF52E}"/>
              </a:ext>
            </a:extLst>
          </p:cNvPr>
          <p:cNvSpPr/>
          <p:nvPr/>
        </p:nvSpPr>
        <p:spPr>
          <a:xfrm>
            <a:off x="3779912" y="3068960"/>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1895BF70-628B-4AB9-AAE0-B7AAF4D4EE46}"/>
              </a:ext>
            </a:extLst>
          </p:cNvPr>
          <p:cNvSpPr/>
          <p:nvPr/>
        </p:nvSpPr>
        <p:spPr>
          <a:xfrm>
            <a:off x="899592" y="3429000"/>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3" name="Group 22">
            <a:extLst>
              <a:ext uri="{FF2B5EF4-FFF2-40B4-BE49-F238E27FC236}">
                <a16:creationId xmlns:a16="http://schemas.microsoft.com/office/drawing/2014/main" id="{7A82BAC9-D472-4696-9186-46D84647DD05}"/>
              </a:ext>
            </a:extLst>
          </p:cNvPr>
          <p:cNvGrpSpPr/>
          <p:nvPr/>
        </p:nvGrpSpPr>
        <p:grpSpPr>
          <a:xfrm>
            <a:off x="1726936" y="1479807"/>
            <a:ext cx="3349120" cy="4757505"/>
            <a:chOff x="1726936" y="1479807"/>
            <a:chExt cx="3349120" cy="4757505"/>
          </a:xfrm>
        </p:grpSpPr>
        <p:grpSp>
          <p:nvGrpSpPr>
            <p:cNvPr id="15" name="Group 14">
              <a:extLst>
                <a:ext uri="{FF2B5EF4-FFF2-40B4-BE49-F238E27FC236}">
                  <a16:creationId xmlns:a16="http://schemas.microsoft.com/office/drawing/2014/main" id="{5E9CACDA-87B3-4B2F-90E4-0EF33772A5E6}"/>
                </a:ext>
              </a:extLst>
            </p:cNvPr>
            <p:cNvGrpSpPr/>
            <p:nvPr/>
          </p:nvGrpSpPr>
          <p:grpSpPr>
            <a:xfrm>
              <a:off x="3043838" y="1479807"/>
              <a:ext cx="2032218" cy="1224136"/>
              <a:chOff x="3043838" y="1479807"/>
              <a:chExt cx="2032218" cy="1224136"/>
            </a:xfrm>
          </p:grpSpPr>
          <p:sp>
            <p:nvSpPr>
              <p:cNvPr id="9" name="Oval 8">
                <a:extLst>
                  <a:ext uri="{FF2B5EF4-FFF2-40B4-BE49-F238E27FC236}">
                    <a16:creationId xmlns:a16="http://schemas.microsoft.com/office/drawing/2014/main" id="{2BB248BA-DC08-40DF-90ED-0BB029EB9ED5}"/>
                  </a:ext>
                </a:extLst>
              </p:cNvPr>
              <p:cNvSpPr/>
              <p:nvPr/>
            </p:nvSpPr>
            <p:spPr>
              <a:xfrm>
                <a:off x="3043838" y="1479807"/>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Arrow Connector 15">
                <a:extLst>
                  <a:ext uri="{FF2B5EF4-FFF2-40B4-BE49-F238E27FC236}">
                    <a16:creationId xmlns:a16="http://schemas.microsoft.com/office/drawing/2014/main" id="{89A5470A-1CFD-4D75-AF99-332F0DFD897C}"/>
                  </a:ext>
                </a:extLst>
              </p:cNvPr>
              <p:cNvCxnSpPr>
                <a:cxnSpLocks/>
              </p:cNvCxnSpPr>
              <p:nvPr/>
            </p:nvCxnSpPr>
            <p:spPr>
              <a:xfrm>
                <a:off x="4139952" y="2501458"/>
                <a:ext cx="936104" cy="1349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761892C6-70A5-4A95-8177-E69A76CD1A61}"/>
                </a:ext>
              </a:extLst>
            </p:cNvPr>
            <p:cNvGrpSpPr/>
            <p:nvPr/>
          </p:nvGrpSpPr>
          <p:grpSpPr>
            <a:xfrm>
              <a:off x="1726936" y="4411697"/>
              <a:ext cx="1908960" cy="1825615"/>
              <a:chOff x="1726936" y="4411697"/>
              <a:chExt cx="1908960" cy="1825615"/>
            </a:xfrm>
          </p:grpSpPr>
          <p:sp>
            <p:nvSpPr>
              <p:cNvPr id="11" name="Oval 10">
                <a:extLst>
                  <a:ext uri="{FF2B5EF4-FFF2-40B4-BE49-F238E27FC236}">
                    <a16:creationId xmlns:a16="http://schemas.microsoft.com/office/drawing/2014/main" id="{97E3B1B5-35CD-49CC-91DB-CBBE5C9DABC3}"/>
                  </a:ext>
                </a:extLst>
              </p:cNvPr>
              <p:cNvSpPr/>
              <p:nvPr/>
            </p:nvSpPr>
            <p:spPr>
              <a:xfrm>
                <a:off x="1726936" y="4653136"/>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Arrow Connector 13">
                <a:extLst>
                  <a:ext uri="{FF2B5EF4-FFF2-40B4-BE49-F238E27FC236}">
                    <a16:creationId xmlns:a16="http://schemas.microsoft.com/office/drawing/2014/main" id="{C0F0A8F7-B567-4434-B8CF-017495031BD0}"/>
                  </a:ext>
                </a:extLst>
              </p:cNvPr>
              <p:cNvCxnSpPr>
                <a:cxnSpLocks/>
              </p:cNvCxnSpPr>
              <p:nvPr/>
            </p:nvCxnSpPr>
            <p:spPr>
              <a:xfrm>
                <a:off x="2627784" y="5733256"/>
                <a:ext cx="1008112" cy="50405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EBE3D95-972B-48ED-83E2-001D53CFCA2C}"/>
                  </a:ext>
                </a:extLst>
              </p:cNvPr>
              <p:cNvCxnSpPr>
                <a:cxnSpLocks/>
              </p:cNvCxnSpPr>
              <p:nvPr/>
            </p:nvCxnSpPr>
            <p:spPr>
              <a:xfrm flipH="1" flipV="1">
                <a:off x="1726936" y="4411697"/>
                <a:ext cx="343492" cy="38545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sp>
        <p:nvSpPr>
          <p:cNvPr id="13" name="Oval 12">
            <a:extLst>
              <a:ext uri="{FF2B5EF4-FFF2-40B4-BE49-F238E27FC236}">
                <a16:creationId xmlns:a16="http://schemas.microsoft.com/office/drawing/2014/main" id="{6F6E4CD8-4DE0-44CF-9750-987E8413343B}"/>
              </a:ext>
            </a:extLst>
          </p:cNvPr>
          <p:cNvSpPr/>
          <p:nvPr/>
        </p:nvSpPr>
        <p:spPr>
          <a:xfrm>
            <a:off x="2230992" y="3438902"/>
            <a:ext cx="1296144"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D3E32B3-E6BC-4BDF-9D93-C721C9C95F7B}"/>
              </a:ext>
            </a:extLst>
          </p:cNvPr>
          <p:cNvSpPr txBox="1"/>
          <p:nvPr/>
        </p:nvSpPr>
        <p:spPr>
          <a:xfrm>
            <a:off x="4339982" y="768842"/>
            <a:ext cx="2376264" cy="1200329"/>
          </a:xfrm>
          <a:prstGeom prst="rect">
            <a:avLst/>
          </a:prstGeom>
          <a:noFill/>
        </p:spPr>
        <p:txBody>
          <a:bodyPr wrap="square" rtlCol="0">
            <a:spAutoFit/>
          </a:bodyPr>
          <a:lstStyle/>
          <a:p>
            <a:r>
              <a:rPr lang="en-GB" sz="2400"/>
              <a:t>Latrines too close to water sources – river and well</a:t>
            </a:r>
          </a:p>
        </p:txBody>
      </p:sp>
      <p:sp>
        <p:nvSpPr>
          <p:cNvPr id="17" name="TextBox 16">
            <a:extLst>
              <a:ext uri="{FF2B5EF4-FFF2-40B4-BE49-F238E27FC236}">
                <a16:creationId xmlns:a16="http://schemas.microsoft.com/office/drawing/2014/main" id="{FC2828EB-D08F-4895-B552-8CC300A21065}"/>
              </a:ext>
            </a:extLst>
          </p:cNvPr>
          <p:cNvSpPr txBox="1"/>
          <p:nvPr/>
        </p:nvSpPr>
        <p:spPr>
          <a:xfrm>
            <a:off x="5414519" y="5666412"/>
            <a:ext cx="3752567" cy="1200329"/>
          </a:xfrm>
          <a:prstGeom prst="rect">
            <a:avLst/>
          </a:prstGeom>
          <a:noFill/>
        </p:spPr>
        <p:txBody>
          <a:bodyPr wrap="square" rtlCol="0">
            <a:spAutoFit/>
          </a:bodyPr>
          <a:lstStyle/>
          <a:p>
            <a:r>
              <a:rPr lang="en-GB" sz="2400"/>
              <a:t>Washing/bathing in river places users at risk of hand / mouth contamination</a:t>
            </a:r>
          </a:p>
        </p:txBody>
      </p:sp>
      <p:sp>
        <p:nvSpPr>
          <p:cNvPr id="18" name="TextBox 17">
            <a:extLst>
              <a:ext uri="{FF2B5EF4-FFF2-40B4-BE49-F238E27FC236}">
                <a16:creationId xmlns:a16="http://schemas.microsoft.com/office/drawing/2014/main" id="{77CA6B65-D078-4917-946D-4A10EAE21B38}"/>
              </a:ext>
            </a:extLst>
          </p:cNvPr>
          <p:cNvSpPr txBox="1"/>
          <p:nvPr/>
        </p:nvSpPr>
        <p:spPr>
          <a:xfrm>
            <a:off x="6660232" y="2850740"/>
            <a:ext cx="2483769" cy="461665"/>
          </a:xfrm>
          <a:prstGeom prst="rect">
            <a:avLst/>
          </a:prstGeom>
          <a:noFill/>
        </p:spPr>
        <p:txBody>
          <a:bodyPr wrap="square" rtlCol="0">
            <a:spAutoFit/>
          </a:bodyPr>
          <a:lstStyle/>
          <a:p>
            <a:r>
              <a:rPr lang="en-GB" sz="2400"/>
              <a:t>Surface water use</a:t>
            </a:r>
          </a:p>
        </p:txBody>
      </p:sp>
      <p:sp>
        <p:nvSpPr>
          <p:cNvPr id="19" name="TextBox 18">
            <a:extLst>
              <a:ext uri="{FF2B5EF4-FFF2-40B4-BE49-F238E27FC236}">
                <a16:creationId xmlns:a16="http://schemas.microsoft.com/office/drawing/2014/main" id="{CBEF169C-D43A-4C02-98CA-B5D8E637C66D}"/>
              </a:ext>
            </a:extLst>
          </p:cNvPr>
          <p:cNvSpPr txBox="1"/>
          <p:nvPr/>
        </p:nvSpPr>
        <p:spPr>
          <a:xfrm>
            <a:off x="101893" y="102949"/>
            <a:ext cx="3064922" cy="1938992"/>
          </a:xfrm>
          <a:prstGeom prst="rect">
            <a:avLst/>
          </a:prstGeom>
          <a:noFill/>
        </p:spPr>
        <p:txBody>
          <a:bodyPr wrap="square" rtlCol="0">
            <a:spAutoFit/>
          </a:bodyPr>
          <a:lstStyle/>
          <a:p>
            <a:r>
              <a:rPr lang="en-GB" sz="2400"/>
              <a:t>Well is unprotected – any contact with bucket contaminates bucket and standing water</a:t>
            </a:r>
          </a:p>
        </p:txBody>
      </p:sp>
      <p:sp>
        <p:nvSpPr>
          <p:cNvPr id="21" name="TextBox 20">
            <a:extLst>
              <a:ext uri="{FF2B5EF4-FFF2-40B4-BE49-F238E27FC236}">
                <a16:creationId xmlns:a16="http://schemas.microsoft.com/office/drawing/2014/main" id="{BAE72306-3D43-4621-92AE-61EE96E8E388}"/>
              </a:ext>
            </a:extLst>
          </p:cNvPr>
          <p:cNvSpPr txBox="1"/>
          <p:nvPr/>
        </p:nvSpPr>
        <p:spPr>
          <a:xfrm>
            <a:off x="3366119" y="2699563"/>
            <a:ext cx="2483769" cy="461665"/>
          </a:xfrm>
          <a:prstGeom prst="rect">
            <a:avLst/>
          </a:prstGeom>
          <a:noFill/>
        </p:spPr>
        <p:txBody>
          <a:bodyPr wrap="square" rtlCol="0">
            <a:spAutoFit/>
          </a:bodyPr>
          <a:lstStyle/>
          <a:p>
            <a:r>
              <a:rPr lang="en-GB" sz="2400"/>
              <a:t>Open defecation</a:t>
            </a:r>
          </a:p>
        </p:txBody>
      </p:sp>
      <p:sp>
        <p:nvSpPr>
          <p:cNvPr id="22" name="TextBox 21">
            <a:extLst>
              <a:ext uri="{FF2B5EF4-FFF2-40B4-BE49-F238E27FC236}">
                <a16:creationId xmlns:a16="http://schemas.microsoft.com/office/drawing/2014/main" id="{0EF6D9C5-4092-41DA-B9BC-854476FFE32C}"/>
              </a:ext>
            </a:extLst>
          </p:cNvPr>
          <p:cNvSpPr txBox="1"/>
          <p:nvPr/>
        </p:nvSpPr>
        <p:spPr>
          <a:xfrm>
            <a:off x="3044412" y="4583512"/>
            <a:ext cx="2483769" cy="1569660"/>
          </a:xfrm>
          <a:prstGeom prst="rect">
            <a:avLst/>
          </a:prstGeom>
          <a:noFill/>
        </p:spPr>
        <p:txBody>
          <a:bodyPr wrap="square" rtlCol="0">
            <a:spAutoFit/>
          </a:bodyPr>
          <a:lstStyle/>
          <a:p>
            <a:r>
              <a:rPr lang="en-GB" sz="2400"/>
              <a:t>Water shared between containers for cleaning</a:t>
            </a:r>
          </a:p>
        </p:txBody>
      </p:sp>
    </p:spTree>
    <p:extLst>
      <p:ext uri="{BB962C8B-B14F-4D97-AF65-F5344CB8AC3E}">
        <p14:creationId xmlns:p14="http://schemas.microsoft.com/office/powerpoint/2010/main" val="6712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subTnLst>
                                    <p:animClr clrSpc="rgb" dir="cw">
                                      <p:cBhvr override="childStyle">
                                        <p:cTn dur="1" fill="hold" display="0" masterRel="nextClick" afterEffect="1"/>
                                        <p:tgtEl>
                                          <p:spTgt spid="23"/>
                                        </p:tgtEl>
                                        <p:attrNameLst>
                                          <p:attrName>ppt_c</p:attrName>
                                        </p:attrNameLst>
                                      </p:cBhvr>
                                      <p:to>
                                        <a:schemeClr val="bg2"/>
                                      </p:to>
                                    </p:animClr>
                                  </p:sub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subTnLst>
                                    <p:animClr clrSpc="rgb" dir="cw">
                                      <p:cBhvr override="childStyle">
                                        <p:cTn dur="1" fill="hold" display="0" masterRel="nextClick" afterEffect="1"/>
                                        <p:tgtEl>
                                          <p:spTgt spid="5"/>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subTnLst>
                                    <p:animClr clrSpc="rgb" dir="cw">
                                      <p:cBhvr override="childStyle">
                                        <p:cTn dur="1" fill="hold" display="0" masterRel="nextClick" afterEffect="1"/>
                                        <p:tgtEl>
                                          <p:spTgt spid="18"/>
                                        </p:tgtEl>
                                        <p:attrNameLst>
                                          <p:attrName>ppt_c</p:attrName>
                                        </p:attrNameLst>
                                      </p:cBhvr>
                                      <p:to>
                                        <a:schemeClr val="bg2"/>
                                      </p:to>
                                    </p:animClr>
                                  </p:sub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subTnLst>
                                    <p:animClr clrSpc="rgb" dir="cw">
                                      <p:cBhvr override="childStyle">
                                        <p:cTn dur="1" fill="hold" display="0" masterRel="nextClick" afterEffect="1"/>
                                        <p:tgtEl>
                                          <p:spTgt spid="21"/>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subTnLst>
                                    <p:animClr clrSpc="rgb" dir="cw">
                                      <p:cBhvr override="childStyle">
                                        <p:cTn dur="1" fill="hold" display="0" masterRel="nextClick" afterEffect="1"/>
                                        <p:tgtEl>
                                          <p:spTgt spid="17"/>
                                        </p:tgtEl>
                                        <p:attrNameLst>
                                          <p:attrName>ppt_c</p:attrName>
                                        </p:attrNameLst>
                                      </p:cBhvr>
                                      <p:to>
                                        <a:schemeClr val="bg2"/>
                                      </p:to>
                                    </p:animClr>
                                  </p:sub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subTnLst>
                                    <p:animClr clrSpc="rgb" dir="cw">
                                      <p:cBhvr override="childStyle">
                                        <p:cTn dur="1" fill="hold" display="0" masterRel="nextClick" afterEffect="1"/>
                                        <p:tgtEl>
                                          <p:spTgt spid="19"/>
                                        </p:tgtEl>
                                        <p:attrNameLst>
                                          <p:attrName>ppt_c</p:attrName>
                                        </p:attrNameLst>
                                      </p:cBhvr>
                                      <p:to>
                                        <a:schemeClr val="bg2"/>
                                      </p:to>
                                    </p:animClr>
                                  </p:sub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2" grpId="0" animBg="1"/>
      <p:bldP spid="13" grpId="0" animBg="1"/>
      <p:bldP spid="5" grpId="0"/>
      <p:bldP spid="17" grpId="0"/>
      <p:bldP spid="18" grpId="0"/>
      <p:bldP spid="19" grpId="0"/>
      <p:bldP spid="21" grpId="0"/>
      <p:bldP spid="22" grpId="0"/>
    </p:bldLst>
  </p:timing>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E34DC04CC79D449B9CFCD6D2061404" ma:contentTypeVersion="18" ma:contentTypeDescription="Crea un document nou" ma:contentTypeScope="" ma:versionID="10a239dc0efc500d145d73441b75c4a4">
  <xsd:schema xmlns:xsd="http://www.w3.org/2001/XMLSchema" xmlns:xs="http://www.w3.org/2001/XMLSchema" xmlns:p="http://schemas.microsoft.com/office/2006/metadata/properties" xmlns:ns2="46dc02c4-f63d-4a25-b4ff-1f3bed395b53" xmlns:ns3="133e5729-7bb1-4685-bd1f-c5e580a2ee33" targetNamespace="http://schemas.microsoft.com/office/2006/metadata/properties" ma:root="true" ma:fieldsID="a9fdba561975acb5a24fcae3eea8f202" ns2:_="" ns3:_="">
    <xsd:import namespace="46dc02c4-f63d-4a25-b4ff-1f3bed395b53"/>
    <xsd:import namespace="133e5729-7bb1-4685-bd1f-c5e580a2ee3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Sharedwith" minOccurs="0"/>
                <xsd:element ref="ns2:Comme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dc02c4-f63d-4a25-b4ff-1f3bed395b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Sharedwith" ma:index="21" nillable="true" ma:displayName="Shared with" ma:format="Dropdown" ma:internalName="Sharedwith">
      <xsd:simpleType>
        <xsd:restriction base="dms:Text">
          <xsd:maxLength value="255"/>
        </xsd:restriction>
      </xsd:simpleType>
    </xsd:element>
    <xsd:element name="Comments" ma:index="22" nillable="true" ma:displayName="Comments" ma:format="Dropdown" ma:internalName="Comments">
      <xsd:simpleType>
        <xsd:restriction base="dms:Text">
          <xsd:maxLength value="255"/>
        </xsd:restriction>
      </xsd:simpleType>
    </xsd:element>
    <xsd:element name="lcf76f155ced4ddcb4097134ff3c332f" ma:index="24" nillable="true" ma:taxonomy="true" ma:internalName="lcf76f155ced4ddcb4097134ff3c332f" ma:taxonomyFieldName="MediaServiceImageTags" ma:displayName="Etiquetes de la imatge"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18"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 compartit amb detalls" ma:internalName="SharedWithDetails" ma:readOnly="true">
      <xsd:simpleType>
        <xsd:restriction base="dms:Note">
          <xsd:maxLength value="255"/>
        </xsd:restriction>
      </xsd:simpleType>
    </xsd:element>
    <xsd:element name="TaxCatchAll" ma:index="25"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Sharedwith xmlns="46dc02c4-f63d-4a25-b4ff-1f3bed395b53" xsi:nil="true"/>
    <Comments xmlns="46dc02c4-f63d-4a25-b4ff-1f3bed395b53" xsi:nil="true"/>
    <lcf76f155ced4ddcb4097134ff3c332f xmlns="46dc02c4-f63d-4a25-b4ff-1f3bed395b5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6198F24-CA7C-4E58-821B-DC6BFAFCE630}">
  <ds:schemaRefs>
    <ds:schemaRef ds:uri="http://schemas.microsoft.com/sharepoint/v3/contenttype/forms"/>
  </ds:schemaRefs>
</ds:datastoreItem>
</file>

<file path=customXml/itemProps2.xml><?xml version="1.0" encoding="utf-8"?>
<ds:datastoreItem xmlns:ds="http://schemas.openxmlformats.org/officeDocument/2006/customXml" ds:itemID="{48627180-FCA9-4BA4-A688-8237DB3BC571}"/>
</file>

<file path=customXml/itemProps3.xml><?xml version="1.0" encoding="utf-8"?>
<ds:datastoreItem xmlns:ds="http://schemas.openxmlformats.org/officeDocument/2006/customXml" ds:itemID="{4873C3F6-9911-4A2B-834B-4E9C4392D59B}">
  <ds:schemaRefs>
    <ds:schemaRef ds:uri="4ad563c9-c035-4cfb-92d5-7ce6c1e6b99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20</TotalTime>
  <Words>5790</Words>
  <Application>Microsoft Macintosh PowerPoint</Application>
  <PresentationFormat>On-screen Show (4:3)</PresentationFormat>
  <Paragraphs>589</Paragraphs>
  <Slides>80</Slides>
  <Notes>46</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80</vt:i4>
      </vt:variant>
    </vt:vector>
  </HeadingPairs>
  <TitlesOfParts>
    <vt:vector size="85" baseType="lpstr">
      <vt:lpstr>Arial</vt:lpstr>
      <vt:lpstr>Calibri</vt:lpstr>
      <vt:lpstr>Tahoma</vt:lpstr>
      <vt:lpstr>Times New Roman</vt:lpstr>
      <vt:lpstr>Office Theme</vt:lpstr>
      <vt:lpstr>Branch Outbreak Response Team Training</vt:lpstr>
      <vt:lpstr>PowerPoint Presentation</vt:lpstr>
      <vt:lpstr>Overall purpose</vt:lpstr>
      <vt:lpstr>Objectives – know how</vt:lpstr>
      <vt:lpstr>Objectives – show how</vt:lpstr>
      <vt:lpstr>Principles of response</vt:lpstr>
      <vt:lpstr>CHOLERA – WATER RISK ASSESSMENT</vt:lpstr>
      <vt:lpstr>Discussion – identifying risks</vt:lpstr>
      <vt:lpstr>Practical – identifying risks</vt:lpstr>
      <vt:lpstr>Transmission routes of  waterborne disease</vt:lpstr>
      <vt:lpstr>Drinking water</vt:lpstr>
      <vt:lpstr>Drinking water sources</vt:lpstr>
      <vt:lpstr>Drinking water sources</vt:lpstr>
      <vt:lpstr>Drinking water collection</vt:lpstr>
      <vt:lpstr>Water trucking and vendors</vt:lpstr>
      <vt:lpstr>Food vendors supplying water</vt:lpstr>
      <vt:lpstr>CHOLERA – FOOD RISK ASSESSMENT</vt:lpstr>
      <vt:lpstr>Discussion – identifying risks</vt:lpstr>
      <vt:lpstr>Discussion – identifying risks</vt:lpstr>
      <vt:lpstr>Transmission routes of  food-borne disease</vt:lpstr>
      <vt:lpstr>Food sources</vt:lpstr>
      <vt:lpstr>Food contamination - people</vt:lpstr>
      <vt:lpstr>Food contamination - flies</vt:lpstr>
      <vt:lpstr>Discuss: assessment in special high-risk groups</vt:lpstr>
      <vt:lpstr>PowerPoint Presentation</vt:lpstr>
      <vt:lpstr>PowerPoint Presentation</vt:lpstr>
      <vt:lpstr>Practical: RAPID ASSESSMENT</vt:lpstr>
      <vt:lpstr>Practical assessment </vt:lpstr>
      <vt:lpstr>CHOLERA WATER INTERVENTIONS</vt:lpstr>
      <vt:lpstr>Drinking water interventions </vt:lpstr>
      <vt:lpstr>Treating at source </vt:lpstr>
      <vt:lpstr>Active/passive chlorination  at pump</vt:lpstr>
      <vt:lpstr>Active chlorination at surface collection </vt:lpstr>
      <vt:lpstr>Ensuring active chlorinators are used</vt:lpstr>
      <vt:lpstr>Passive chlorination at pump collection </vt:lpstr>
      <vt:lpstr>Signs</vt:lpstr>
      <vt:lpstr>Signs</vt:lpstr>
      <vt:lpstr>Introduction to hardware</vt:lpstr>
      <vt:lpstr>Introduction to hardware</vt:lpstr>
      <vt:lpstr>Introduction to hardware</vt:lpstr>
      <vt:lpstr>Action in trucked and  vended water</vt:lpstr>
      <vt:lpstr>Trucked/vended  water treatment</vt:lpstr>
      <vt:lpstr>Training for  those in the chain</vt:lpstr>
      <vt:lpstr>Food vendor water treatment</vt:lpstr>
      <vt:lpstr>Removal of bulk contamination risk - decommissioning a latrine</vt:lpstr>
      <vt:lpstr>CHOLERA FOOD INTERVENTIONS</vt:lpstr>
      <vt:lpstr>Food interventions </vt:lpstr>
      <vt:lpstr>Food health protection</vt:lpstr>
      <vt:lpstr>Review of principles</vt:lpstr>
      <vt:lpstr>Discuss: actions in special high-risk groups</vt:lpstr>
      <vt:lpstr>BREAK</vt:lpstr>
      <vt:lpstr>PowerPoint Presentation</vt:lpstr>
      <vt:lpstr>PowerPoint Presentation</vt:lpstr>
      <vt:lpstr>Practical: INTERRUPTION</vt:lpstr>
      <vt:lpstr>Practical Interruption </vt:lpstr>
      <vt:lpstr>Constructing Jengu</vt:lpstr>
      <vt:lpstr>Practical – Handwashing</vt:lpstr>
      <vt:lpstr>Review of principles</vt:lpstr>
      <vt:lpstr>Community Engagement and Monitoring </vt:lpstr>
      <vt:lpstr>Key messages</vt:lpstr>
      <vt:lpstr> </vt:lpstr>
      <vt:lpstr>Training Module Agenda</vt:lpstr>
      <vt:lpstr>Material handling, health &amp; safety</vt:lpstr>
      <vt:lpstr>Material handling, health &amp; safety PPE</vt:lpstr>
      <vt:lpstr>Materials for disinfection</vt:lpstr>
      <vt:lpstr>Making Chlorine 1: WATA Unit</vt:lpstr>
      <vt:lpstr>Making chlorine 2: MSR Chlorine Maker</vt:lpstr>
      <vt:lpstr>MSR Chlorine Maker</vt:lpstr>
      <vt:lpstr>Solutions for disinfection (Wata)</vt:lpstr>
      <vt:lpstr>Chlorine solution according to use </vt:lpstr>
      <vt:lpstr>Water disinfection with different products</vt:lpstr>
      <vt:lpstr>Factors affecting effectiveness</vt:lpstr>
      <vt:lpstr>Testing residual chlorine in water</vt:lpstr>
      <vt:lpstr>Testing residual chlorine in water</vt:lpstr>
      <vt:lpstr>Exercise – Use of GTFCC App</vt:lpstr>
      <vt:lpstr>Answer – Use of GTFCC App</vt:lpstr>
      <vt:lpstr>Exercise – Use of GTFCC App</vt:lpstr>
      <vt:lpstr>Answer – Use of GTFCC App</vt:lpstr>
      <vt:lpstr>Scenario - Household</vt:lpstr>
      <vt:lpstr>Key messages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rehydration of  people presenting to ORP</dc:title>
  <dc:creator>Generic</dc:creator>
  <cp:lastModifiedBy>Eva TURRO FONT</cp:lastModifiedBy>
  <cp:revision>3</cp:revision>
  <dcterms:created xsi:type="dcterms:W3CDTF">2017-06-20T12:40:55Z</dcterms:created>
  <dcterms:modified xsi:type="dcterms:W3CDTF">2023-01-10T09:49:21Z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0x010100FFE34DC04CC79D449B9CFCD6D2061404</vt:lpwstr>
  </property>
</Properties>
</file>