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sldIdLst>
    <p:sldId id="510" r:id="rId5"/>
    <p:sldId id="520" r:id="rId6"/>
    <p:sldId id="511" r:id="rId7"/>
    <p:sldId id="512" r:id="rId8"/>
    <p:sldId id="549" r:id="rId9"/>
    <p:sldId id="550" r:id="rId10"/>
    <p:sldId id="514" r:id="rId11"/>
    <p:sldId id="551" r:id="rId12"/>
    <p:sldId id="554" r:id="rId13"/>
    <p:sldId id="553" r:id="rId14"/>
    <p:sldId id="552" r:id="rId15"/>
    <p:sldId id="555" r:id="rId16"/>
    <p:sldId id="556" r:id="rId17"/>
    <p:sldId id="513" r:id="rId18"/>
    <p:sldId id="561" r:id="rId19"/>
    <p:sldId id="559" r:id="rId20"/>
    <p:sldId id="560" r:id="rId21"/>
    <p:sldId id="558" r:id="rId22"/>
    <p:sldId id="563" r:id="rId23"/>
    <p:sldId id="562" r:id="rId24"/>
    <p:sldId id="565" r:id="rId25"/>
    <p:sldId id="564" r:id="rId26"/>
    <p:sldId id="566" r:id="rId27"/>
    <p:sldId id="567" r:id="rId28"/>
    <p:sldId id="568" r:id="rId29"/>
    <p:sldId id="569" r:id="rId30"/>
    <p:sldId id="571" r:id="rId31"/>
    <p:sldId id="572" r:id="rId32"/>
    <p:sldId id="488" r:id="rId33"/>
    <p:sldId id="515" r:id="rId34"/>
    <p:sldId id="548" r:id="rId35"/>
    <p:sldId id="58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9A2217-0D08-4853-923A-B4D822CA8E9F}" v="120" dt="2021-04-13T10:55:42.067"/>
    <p1510:client id="{58B08535-F9B4-48F0-8453-99AD53C08A91}" v="1" dt="2021-04-13T10:03:56.0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85835" autoAdjust="0"/>
  </p:normalViewPr>
  <p:slideViewPr>
    <p:cSldViewPr snapToGrid="0">
      <p:cViewPr varScale="1">
        <p:scale>
          <a:sx n="96" d="100"/>
          <a:sy n="96" d="100"/>
        </p:scale>
        <p:origin x="1064"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viana Olivetto" userId="S::volivetto@redcross.org.uk::9c90b2d3-7449-4ff5-aa83-585477704590" providerId="AD" clId="Web-{129A2217-0D08-4853-923A-B4D822CA8E9F}"/>
    <pc:docChg chg="modSld">
      <pc:chgData name="Viviana Olivetto" userId="S::volivetto@redcross.org.uk::9c90b2d3-7449-4ff5-aa83-585477704590" providerId="AD" clId="Web-{129A2217-0D08-4853-923A-B4D822CA8E9F}" dt="2021-04-13T10:55:42.051" v="127" actId="1076"/>
      <pc:docMkLst>
        <pc:docMk/>
      </pc:docMkLst>
      <pc:sldChg chg="modSp">
        <pc:chgData name="Viviana Olivetto" userId="S::volivetto@redcross.org.uk::9c90b2d3-7449-4ff5-aa83-585477704590" providerId="AD" clId="Web-{129A2217-0D08-4853-923A-B4D822CA8E9F}" dt="2021-04-13T10:53:24.032" v="106" actId="20577"/>
        <pc:sldMkLst>
          <pc:docMk/>
          <pc:sldMk cId="4274810235" sldId="573"/>
        </pc:sldMkLst>
        <pc:spChg chg="mod">
          <ac:chgData name="Viviana Olivetto" userId="S::volivetto@redcross.org.uk::9c90b2d3-7449-4ff5-aa83-585477704590" providerId="AD" clId="Web-{129A2217-0D08-4853-923A-B4D822CA8E9F}" dt="2021-04-13T10:53:24.032" v="106" actId="20577"/>
          <ac:spMkLst>
            <pc:docMk/>
            <pc:sldMk cId="4274810235" sldId="573"/>
            <ac:spMk id="3" creationId="{EE3FF84C-8DD3-4F58-92AE-CF9395877F63}"/>
          </ac:spMkLst>
        </pc:spChg>
      </pc:sldChg>
      <pc:sldChg chg="modSp addAnim delAnim modNotes">
        <pc:chgData name="Viviana Olivetto" userId="S::volivetto@redcross.org.uk::9c90b2d3-7449-4ff5-aa83-585477704590" providerId="AD" clId="Web-{129A2217-0D08-4853-923A-B4D822CA8E9F}" dt="2021-04-13T10:51:59.983" v="88" actId="20577"/>
        <pc:sldMkLst>
          <pc:docMk/>
          <pc:sldMk cId="260428318" sldId="574"/>
        </pc:sldMkLst>
        <pc:spChg chg="mod">
          <ac:chgData name="Viviana Olivetto" userId="S::volivetto@redcross.org.uk::9c90b2d3-7449-4ff5-aa83-585477704590" providerId="AD" clId="Web-{129A2217-0D08-4853-923A-B4D822CA8E9F}" dt="2021-04-13T10:51:59.983" v="88" actId="20577"/>
          <ac:spMkLst>
            <pc:docMk/>
            <pc:sldMk cId="260428318" sldId="574"/>
            <ac:spMk id="3" creationId="{EE3FF84C-8DD3-4F58-92AE-CF9395877F63}"/>
          </ac:spMkLst>
        </pc:spChg>
      </pc:sldChg>
      <pc:sldChg chg="modSp modNotes">
        <pc:chgData name="Viviana Olivetto" userId="S::volivetto@redcross.org.uk::9c90b2d3-7449-4ff5-aa83-585477704590" providerId="AD" clId="Web-{129A2217-0D08-4853-923A-B4D822CA8E9F}" dt="2021-04-13T10:55:42.051" v="127" actId="1076"/>
        <pc:sldMkLst>
          <pc:docMk/>
          <pc:sldMk cId="2193980900" sldId="578"/>
        </pc:sldMkLst>
        <pc:spChg chg="mod">
          <ac:chgData name="Viviana Olivetto" userId="S::volivetto@redcross.org.uk::9c90b2d3-7449-4ff5-aa83-585477704590" providerId="AD" clId="Web-{129A2217-0D08-4853-923A-B4D822CA8E9F}" dt="2021-04-13T10:55:42.051" v="127" actId="1076"/>
          <ac:spMkLst>
            <pc:docMk/>
            <pc:sldMk cId="2193980900" sldId="578"/>
            <ac:spMk id="3" creationId="{EE3FF84C-8DD3-4F58-92AE-CF9395877F63}"/>
          </ac:spMkLst>
        </pc:spChg>
      </pc:sldChg>
    </pc:docChg>
  </pc:docChgLst>
  <pc:docChgLst>
    <pc:chgData name="Viviana Olivetto" userId="S::volivetto@redcross.org.uk::9c90b2d3-7449-4ff5-aa83-585477704590" providerId="AD" clId="Web-{58B08535-F9B4-48F0-8453-99AD53C08A91}"/>
    <pc:docChg chg="addSld">
      <pc:chgData name="Viviana Olivetto" userId="S::volivetto@redcross.org.uk::9c90b2d3-7449-4ff5-aa83-585477704590" providerId="AD" clId="Web-{58B08535-F9B4-48F0-8453-99AD53C08A91}" dt="2021-04-13T10:03:56.021" v="0"/>
      <pc:docMkLst>
        <pc:docMk/>
      </pc:docMkLst>
      <pc:sldChg chg="new">
        <pc:chgData name="Viviana Olivetto" userId="S::volivetto@redcross.org.uk::9c90b2d3-7449-4ff5-aa83-585477704590" providerId="AD" clId="Web-{58B08535-F9B4-48F0-8453-99AD53C08A91}" dt="2021-04-13T10:03:56.021" v="0"/>
        <pc:sldMkLst>
          <pc:docMk/>
          <pc:sldMk cId="3340360903" sldId="58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3"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6.1866351798636206E-2"/>
          <c:y val="9.8036506203531604E-2"/>
          <c:w val="0.93362022363217345"/>
          <c:h val="0.85401045796873398"/>
        </c:manualLayout>
      </c:layout>
      <c:lineChart>
        <c:grouping val="standard"/>
        <c:varyColors val="0"/>
        <c:ser>
          <c:idx val="0"/>
          <c:order val="0"/>
          <c:spPr>
            <a:ln w="28575" cap="rnd">
              <a:solidFill>
                <a:schemeClr val="dk1">
                  <a:tint val="88500"/>
                </a:schemeClr>
              </a:solidFill>
              <a:round/>
            </a:ln>
            <a:effectLst/>
          </c:spPr>
          <c:marker>
            <c:symbol val="circle"/>
            <c:size val="5"/>
            <c:spPr>
              <a:solidFill>
                <a:schemeClr val="dk1">
                  <a:tint val="88500"/>
                </a:schemeClr>
              </a:solidFill>
              <a:ln w="9525">
                <a:solidFill>
                  <a:schemeClr val="dk1">
                    <a:tint val="88500"/>
                  </a:schemeClr>
                </a:solidFill>
              </a:ln>
              <a:effectLst/>
            </c:spPr>
          </c:marker>
          <c:val>
            <c:numRef>
              <c:f>Sheet1!$B$2:$B$42</c:f>
              <c:numCache>
                <c:formatCode>General</c:formatCode>
                <c:ptCount val="41"/>
                <c:pt idx="0">
                  <c:v>137</c:v>
                </c:pt>
                <c:pt idx="1">
                  <c:v>202</c:v>
                </c:pt>
                <c:pt idx="2">
                  <c:v>216</c:v>
                </c:pt>
                <c:pt idx="3">
                  <c:v>215</c:v>
                </c:pt>
                <c:pt idx="4">
                  <c:v>145</c:v>
                </c:pt>
                <c:pt idx="5">
                  <c:v>141</c:v>
                </c:pt>
                <c:pt idx="6">
                  <c:v>234</c:v>
                </c:pt>
                <c:pt idx="7">
                  <c:v>467</c:v>
                </c:pt>
                <c:pt idx="8">
                  <c:v>277</c:v>
                </c:pt>
                <c:pt idx="9">
                  <c:v>197</c:v>
                </c:pt>
                <c:pt idx="10">
                  <c:v>98</c:v>
                </c:pt>
                <c:pt idx="11">
                  <c:v>63</c:v>
                </c:pt>
                <c:pt idx="12">
                  <c:v>28</c:v>
                </c:pt>
                <c:pt idx="13">
                  <c:v>64</c:v>
                </c:pt>
                <c:pt idx="14">
                  <c:v>80</c:v>
                </c:pt>
                <c:pt idx="15">
                  <c:v>66</c:v>
                </c:pt>
                <c:pt idx="16">
                  <c:v>13</c:v>
                </c:pt>
                <c:pt idx="17">
                  <c:v>37</c:v>
                </c:pt>
                <c:pt idx="18">
                  <c:v>111</c:v>
                </c:pt>
                <c:pt idx="19">
                  <c:v>102</c:v>
                </c:pt>
                <c:pt idx="20">
                  <c:v>9</c:v>
                </c:pt>
                <c:pt idx="21">
                  <c:v>47</c:v>
                </c:pt>
                <c:pt idx="22">
                  <c:v>76</c:v>
                </c:pt>
                <c:pt idx="23">
                  <c:v>21</c:v>
                </c:pt>
                <c:pt idx="24">
                  <c:v>103</c:v>
                </c:pt>
                <c:pt idx="25">
                  <c:v>102</c:v>
                </c:pt>
                <c:pt idx="26">
                  <c:v>72</c:v>
                </c:pt>
                <c:pt idx="27">
                  <c:v>310</c:v>
                </c:pt>
                <c:pt idx="28">
                  <c:v>845</c:v>
                </c:pt>
                <c:pt idx="29">
                  <c:v>1337</c:v>
                </c:pt>
                <c:pt idx="30">
                  <c:v>1714</c:v>
                </c:pt>
                <c:pt idx="31">
                  <c:v>2140</c:v>
                </c:pt>
                <c:pt idx="32">
                  <c:v>2036</c:v>
                </c:pt>
                <c:pt idx="33">
                  <c:v>2111</c:v>
                </c:pt>
                <c:pt idx="34">
                  <c:v>1907</c:v>
                </c:pt>
                <c:pt idx="35">
                  <c:v>1492</c:v>
                </c:pt>
                <c:pt idx="36">
                  <c:v>1425</c:v>
                </c:pt>
                <c:pt idx="37">
                  <c:v>1145</c:v>
                </c:pt>
                <c:pt idx="38">
                  <c:v>844</c:v>
                </c:pt>
                <c:pt idx="39">
                  <c:v>624</c:v>
                </c:pt>
                <c:pt idx="40">
                  <c:v>433</c:v>
                </c:pt>
              </c:numCache>
            </c:numRef>
          </c:val>
          <c:smooth val="0"/>
          <c:extLst>
            <c:ext xmlns:c16="http://schemas.microsoft.com/office/drawing/2014/chart" uri="{C3380CC4-5D6E-409C-BE32-E72D297353CC}">
              <c16:uniqueId val="{00000000-D740-437D-A050-6392CB42EC05}"/>
            </c:ext>
          </c:extLst>
        </c:ser>
        <c:dLbls>
          <c:showLegendKey val="0"/>
          <c:showVal val="0"/>
          <c:showCatName val="0"/>
          <c:showSerName val="0"/>
          <c:showPercent val="0"/>
          <c:showBubbleSize val="0"/>
        </c:dLbls>
        <c:marker val="1"/>
        <c:smooth val="0"/>
        <c:axId val="570704112"/>
        <c:axId val="570704768"/>
      </c:lineChart>
      <c:catAx>
        <c:axId val="57070411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EPI Week 2012</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E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ES"/>
          </a:p>
        </c:txPr>
        <c:crossAx val="570704768"/>
        <c:crosses val="autoZero"/>
        <c:auto val="1"/>
        <c:lblAlgn val="ctr"/>
        <c:lblOffset val="100"/>
        <c:noMultiLvlLbl val="0"/>
      </c:catAx>
      <c:valAx>
        <c:axId val="570704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ES"/>
          </a:p>
        </c:txPr>
        <c:crossAx val="5707041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ES"/>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alpha val="90000"/>
          </a:schemeClr>
        </a:solidFill>
        <a:ln>
          <a:solidFill>
            <a:schemeClr val="tx1"/>
          </a:solidFill>
        </a:ln>
      </dgm:spPr>
      <dgm:t>
        <a:bodyPr/>
        <a:lstStyle/>
        <a:p>
          <a:r>
            <a:rPr lang="en-GB">
              <a:solidFill>
                <a:sysClr val="windowText" lastClr="000000"/>
              </a:solidFill>
            </a:rPr>
            <a:t>Module 1 Overview - Rationale and Role of the Branch Transmission Interruption Team</a:t>
          </a:r>
        </a:p>
      </dgm:t>
    </dgm:pt>
    <dgm:pt modelId="{0F976279-84FF-430B-A53C-0B549226E9DB}" type="parTrans" cxnId="{C84EA674-440F-4583-AC57-19C6FD22DB9C}">
      <dgm:prSet/>
      <dgm:spPr/>
      <dgm:t>
        <a:bodyPr/>
        <a:lstStyle/>
        <a:p>
          <a:endParaRPr lang="en-GB"/>
        </a:p>
      </dgm:t>
    </dgm:pt>
    <dgm:pt modelId="{C450F9A4-D351-4315-9681-61666E09B591}" type="sibTrans" cxnId="{C84EA674-440F-4583-AC57-19C6FD22DB9C}">
      <dgm:prSet/>
      <dgm:spPr/>
      <dgm:t>
        <a:bodyPr/>
        <a:lstStyle/>
        <a:p>
          <a:endParaRPr lang="en-GB"/>
        </a:p>
      </dgm:t>
    </dgm:pt>
    <dgm:pt modelId="{3338699D-8BAE-42D0-9394-6C3EC5197207}">
      <dgm:prSet phldrT="[Text]"/>
      <dgm:spPr>
        <a:solidFill>
          <a:srgbClr val="EA4E34">
            <a:alpha val="81961"/>
          </a:srgbClr>
        </a:solidFill>
      </dgm:spPr>
      <dgm:t>
        <a:bodyPr/>
        <a:lstStyle/>
        <a:p>
          <a:r>
            <a:rPr lang="en-GB">
              <a:solidFill>
                <a:sysClr val="windowText" lastClr="000000"/>
              </a:solidFill>
            </a:rPr>
            <a:t>Module 2</a:t>
          </a:r>
        </a:p>
        <a:p>
          <a:r>
            <a:rPr lang="en-GB">
              <a:solidFill>
                <a:sysClr val="windowText" lastClr="000000"/>
              </a:solidFill>
            </a:rPr>
            <a:t>Response triggers and healthcare settings </a:t>
          </a:r>
        </a:p>
      </dgm:t>
    </dgm:pt>
    <dgm:pt modelId="{FD51544E-AEC0-4B38-B59F-BA246A0A79BC}" type="parTrans" cxnId="{69F63F71-5530-46B8-9908-9FDAF44D6728}">
      <dgm:prSet/>
      <dgm:spPr/>
      <dgm:t>
        <a:bodyPr/>
        <a:lstStyle/>
        <a:p>
          <a:endParaRPr lang="en-GB"/>
        </a:p>
      </dgm:t>
    </dgm:pt>
    <dgm:pt modelId="{CF25C5CE-ECD9-46B3-AD62-ADA5030DCC96}" type="sibTrans" cxnId="{69F63F71-5530-46B8-9908-9FDAF44D6728}">
      <dgm:prSet/>
      <dgm:spPr/>
      <dgm:t>
        <a:bodyPr/>
        <a:lstStyle/>
        <a:p>
          <a:endParaRPr lang="en-GB"/>
        </a:p>
      </dgm:t>
    </dgm:pt>
    <dgm:pt modelId="{1672877C-A075-4709-A89E-594E03DE0B44}">
      <dgm:prSet phldrT="[Text]"/>
      <dgm:spPr>
        <a:solidFill>
          <a:srgbClr val="DA8F44">
            <a:alpha val="65882"/>
          </a:srgbClr>
        </a:solidFill>
      </dgm:spPr>
      <dgm:t>
        <a:bodyPr/>
        <a:lstStyle/>
        <a:p>
          <a:pPr rtl="0"/>
          <a:r>
            <a:rPr lang="en-GB" dirty="0">
              <a:solidFill>
                <a:sysClr val="windowText" lastClr="000000"/>
              </a:solidFill>
            </a:rPr>
            <a:t>Module 4 Household risk and interruption (incl. high risk groups)</a:t>
          </a:r>
        </a:p>
      </dgm:t>
    </dgm:pt>
    <dgm:pt modelId="{2CC219BE-4A6C-4898-9BF8-68E6F9DA61BE}" type="parTrans" cxnId="{7C78AA9D-6FA1-4D00-BC28-6A69EA7E0526}">
      <dgm:prSet/>
      <dgm:spPr/>
      <dgm:t>
        <a:bodyPr/>
        <a:lstStyle/>
        <a:p>
          <a:endParaRPr lang="en-GB"/>
        </a:p>
      </dgm:t>
    </dgm:pt>
    <dgm:pt modelId="{0183F6C7-5AB5-499B-883C-3B64A2CDD2D7}" type="sibTrans" cxnId="{7C78AA9D-6FA1-4D00-BC28-6A69EA7E0526}">
      <dgm:prSet/>
      <dgm:spPr/>
      <dgm:t>
        <a:bodyPr/>
        <a:lstStyle/>
        <a:p>
          <a:endParaRPr lang="en-GB"/>
        </a:p>
      </dgm:t>
    </dgm:pt>
    <dgm:pt modelId="{6D621A18-328B-48FF-A396-0FD8354548B4}">
      <dgm:prSet phldrT="[Text]"/>
      <dgm:spPr>
        <a:solidFill>
          <a:srgbClr val="F0E22E">
            <a:alpha val="57647"/>
          </a:srgbClr>
        </a:solidFill>
      </dgm:spPr>
      <dgm:t>
        <a:bodyPr/>
        <a:lstStyle/>
        <a:p>
          <a:pPr rtl="0"/>
          <a:r>
            <a:rPr lang="en-GB">
              <a:solidFill>
                <a:sysClr val="windowText" lastClr="000000"/>
              </a:solidFill>
            </a:rPr>
            <a:t>Module 5 Community shared spaces (incl. high risk groups)</a:t>
          </a:r>
        </a:p>
      </dgm:t>
    </dgm:pt>
    <dgm:pt modelId="{7215C0E4-C3C6-4947-B9E5-908E6AB1A756}" type="parTrans" cxnId="{A586146D-8649-4696-89BC-E8B851DB26A7}">
      <dgm:prSet/>
      <dgm:spPr/>
      <dgm:t>
        <a:bodyPr/>
        <a:lstStyle/>
        <a:p>
          <a:endParaRPr lang="en-GB"/>
        </a:p>
      </dgm:t>
    </dgm:pt>
    <dgm:pt modelId="{EF6416C7-840D-421A-AB30-930D705A39AE}" type="sibTrans" cxnId="{A586146D-8649-4696-89BC-E8B851DB26A7}">
      <dgm:prSet/>
      <dgm:spPr/>
      <dgm:t>
        <a:bodyPr/>
        <a:lstStyle/>
        <a:p>
          <a:endParaRPr lang="en-GB"/>
        </a:p>
      </dgm:t>
    </dgm:pt>
    <dgm:pt modelId="{7D0817DC-2449-4BF4-BDD7-6FE09A63E690}">
      <dgm:prSet phldrT="[Text]"/>
      <dgm:spPr>
        <a:solidFill>
          <a:srgbClr val="86E935">
            <a:alpha val="49804"/>
          </a:srgbClr>
        </a:solidFill>
      </dgm:spPr>
      <dgm:t>
        <a:bodyPr/>
        <a:lstStyle/>
        <a:p>
          <a:r>
            <a:rPr lang="en-GB">
              <a:solidFill>
                <a:sysClr val="windowText" lastClr="000000"/>
              </a:solidFill>
            </a:rPr>
            <a:t>Module 6 Sustaining reduced risk of transmission </a:t>
          </a:r>
        </a:p>
      </dgm:t>
    </dgm:pt>
    <dgm:pt modelId="{02497583-0F1F-4BBD-A9ED-F235B1B12A67}" type="parTrans" cxnId="{DD32EFCC-D491-4C2D-B55F-08761BC9E6D9}">
      <dgm:prSet/>
      <dgm:spPr/>
      <dgm:t>
        <a:bodyPr/>
        <a:lstStyle/>
        <a:p>
          <a:endParaRPr lang="en-GB"/>
        </a:p>
      </dgm:t>
    </dgm:pt>
    <dgm:pt modelId="{8A123936-7320-42F3-A244-C773EDDC339D}" type="sibTrans" cxnId="{DD32EFCC-D491-4C2D-B55F-08761BC9E6D9}">
      <dgm:prSet/>
      <dgm:spPr/>
      <dgm:t>
        <a:bodyPr/>
        <a:lstStyle/>
        <a:p>
          <a:endParaRPr lang="en-GB"/>
        </a:p>
      </dgm:t>
    </dgm:pt>
    <dgm:pt modelId="{D7ADEC02-A19D-44D6-8F3B-303ECDF5A219}">
      <dgm:prSet/>
      <dgm:spPr>
        <a:solidFill>
          <a:srgbClr val="DF653F">
            <a:alpha val="73333"/>
          </a:srgbClr>
        </a:solidFill>
      </dgm:spPr>
      <dgm:t>
        <a:bodyPr/>
        <a:lstStyle/>
        <a:p>
          <a:r>
            <a:rPr lang="en-GB">
              <a:solidFill>
                <a:sysClr val="windowText" lastClr="000000"/>
              </a:solidFill>
            </a:rPr>
            <a:t>Module 3 Understanding cholera transmission </a:t>
          </a:r>
        </a:p>
      </dgm:t>
    </dgm:pt>
    <dgm:pt modelId="{E051A264-FDFC-49E3-A46C-42AB006A7482}" type="parTrans" cxnId="{A60D4EC0-42E4-4364-941A-590E0C61A871}">
      <dgm:prSet/>
      <dgm:spPr/>
      <dgm:t>
        <a:bodyPr/>
        <a:lstStyle/>
        <a:p>
          <a:endParaRPr lang="en-GB"/>
        </a:p>
      </dgm:t>
    </dgm:pt>
    <dgm:pt modelId="{AEAD4866-58EA-47C4-88D0-1F57856F28BC}" type="sibTrans" cxnId="{A60D4EC0-42E4-4364-941A-590E0C61A871}">
      <dgm:prSet/>
      <dgm:spPr/>
      <dgm:t>
        <a:bodyPr/>
        <a:lstStyle/>
        <a:p>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F5BA81-35E8-48BF-B487-DEB820D44C99}" type="doc">
      <dgm:prSet loTypeId="urn:microsoft.com/office/officeart/2005/8/layout/cycle5" loCatId="cycle" qsTypeId="urn:microsoft.com/office/officeart/2005/8/quickstyle/simple1" qsCatId="simple" csTypeId="urn:microsoft.com/office/officeart/2005/8/colors/accent2_5" csCatId="accent2" phldr="1"/>
      <dgm:spPr/>
      <dgm:t>
        <a:bodyPr/>
        <a:lstStyle/>
        <a:p>
          <a:endParaRPr lang="en-GB"/>
        </a:p>
      </dgm:t>
    </dgm:pt>
    <dgm:pt modelId="{49946934-258A-4E81-9519-D78366E8A5E8}">
      <dgm:prSet phldrT="[Text]"/>
      <dgm:spPr>
        <a:solidFill>
          <a:schemeClr val="bg1">
            <a:lumMod val="75000"/>
            <a:alpha val="90000"/>
          </a:schemeClr>
        </a:solidFill>
        <a:ln>
          <a:solidFill>
            <a:schemeClr val="bg1"/>
          </a:solidFill>
        </a:ln>
      </dgm:spPr>
      <dgm:t>
        <a:bodyPr/>
        <a:lstStyle/>
        <a:p>
          <a:r>
            <a:rPr lang="en-GB" dirty="0">
              <a:solidFill>
                <a:schemeClr val="bg1">
                  <a:lumMod val="75000"/>
                </a:schemeClr>
              </a:solidFill>
            </a:rPr>
            <a:t>Module 1 Overview - Rationale and Role of the Branch Transmission Interruption Team</a:t>
          </a:r>
        </a:p>
      </dgm:t>
    </dgm:pt>
    <dgm:pt modelId="{0F976279-84FF-430B-A53C-0B549226E9DB}" type="parTrans" cxnId="{C84EA674-440F-4583-AC57-19C6FD22DB9C}">
      <dgm:prSet/>
      <dgm:spPr/>
      <dgm:t>
        <a:bodyPr/>
        <a:lstStyle/>
        <a:p>
          <a:endParaRPr lang="en-GB"/>
        </a:p>
      </dgm:t>
    </dgm:pt>
    <dgm:pt modelId="{C450F9A4-D351-4315-9681-61666E09B591}" type="sibTrans" cxnId="{C84EA674-440F-4583-AC57-19C6FD22DB9C}">
      <dgm:prSet/>
      <dgm:spPr/>
      <dgm:t>
        <a:bodyPr/>
        <a:lstStyle/>
        <a:p>
          <a:endParaRPr lang="en-GB"/>
        </a:p>
      </dgm:t>
    </dgm:pt>
    <dgm:pt modelId="{3338699D-8BAE-42D0-9394-6C3EC5197207}">
      <dgm:prSet phldrT="[Text]"/>
      <dgm:spPr>
        <a:solidFill>
          <a:schemeClr val="bg1">
            <a:lumMod val="75000"/>
            <a:alpha val="81961"/>
          </a:schemeClr>
        </a:solidFill>
      </dgm:spPr>
      <dgm:t>
        <a:bodyPr/>
        <a:lstStyle/>
        <a:p>
          <a:r>
            <a:rPr lang="en-GB">
              <a:solidFill>
                <a:schemeClr val="bg1">
                  <a:lumMod val="75000"/>
                </a:schemeClr>
              </a:solidFill>
            </a:rPr>
            <a:t>Module 2</a:t>
          </a:r>
        </a:p>
        <a:p>
          <a:r>
            <a:rPr lang="en-GB">
              <a:solidFill>
                <a:schemeClr val="bg1">
                  <a:lumMod val="75000"/>
                </a:schemeClr>
              </a:solidFill>
            </a:rPr>
            <a:t>Response triggers and healthcare settings </a:t>
          </a:r>
        </a:p>
      </dgm:t>
    </dgm:pt>
    <dgm:pt modelId="{FD51544E-AEC0-4B38-B59F-BA246A0A79BC}" type="parTrans" cxnId="{69F63F71-5530-46B8-9908-9FDAF44D6728}">
      <dgm:prSet/>
      <dgm:spPr/>
      <dgm:t>
        <a:bodyPr/>
        <a:lstStyle/>
        <a:p>
          <a:endParaRPr lang="en-GB"/>
        </a:p>
      </dgm:t>
    </dgm:pt>
    <dgm:pt modelId="{CF25C5CE-ECD9-46B3-AD62-ADA5030DCC96}" type="sibTrans" cxnId="{69F63F71-5530-46B8-9908-9FDAF44D6728}">
      <dgm:prSet/>
      <dgm:spPr/>
      <dgm:t>
        <a:bodyPr/>
        <a:lstStyle/>
        <a:p>
          <a:endParaRPr lang="en-GB"/>
        </a:p>
      </dgm:t>
    </dgm:pt>
    <dgm:pt modelId="{1672877C-A075-4709-A89E-594E03DE0B44}">
      <dgm:prSet phldrT="[Text]"/>
      <dgm:spPr>
        <a:solidFill>
          <a:schemeClr val="bg1">
            <a:lumMod val="75000"/>
            <a:alpha val="65882"/>
          </a:schemeClr>
        </a:solidFill>
      </dgm:spPr>
      <dgm:t>
        <a:bodyPr/>
        <a:lstStyle/>
        <a:p>
          <a:pPr rtl="0"/>
          <a:r>
            <a:rPr lang="en-GB" dirty="0">
              <a:solidFill>
                <a:schemeClr val="bg1">
                  <a:lumMod val="75000"/>
                </a:schemeClr>
              </a:solidFill>
            </a:rPr>
            <a:t>Module 4 Household risk and interruption (incl. high risk groups)</a:t>
          </a:r>
        </a:p>
      </dgm:t>
    </dgm:pt>
    <dgm:pt modelId="{2CC219BE-4A6C-4898-9BF8-68E6F9DA61BE}" type="parTrans" cxnId="{7C78AA9D-6FA1-4D00-BC28-6A69EA7E0526}">
      <dgm:prSet/>
      <dgm:spPr/>
      <dgm:t>
        <a:bodyPr/>
        <a:lstStyle/>
        <a:p>
          <a:endParaRPr lang="en-GB"/>
        </a:p>
      </dgm:t>
    </dgm:pt>
    <dgm:pt modelId="{0183F6C7-5AB5-499B-883C-3B64A2CDD2D7}" type="sibTrans" cxnId="{7C78AA9D-6FA1-4D00-BC28-6A69EA7E0526}">
      <dgm:prSet/>
      <dgm:spPr/>
      <dgm:t>
        <a:bodyPr/>
        <a:lstStyle/>
        <a:p>
          <a:endParaRPr lang="en-GB"/>
        </a:p>
      </dgm:t>
    </dgm:pt>
    <dgm:pt modelId="{6D621A18-328B-48FF-A396-0FD8354548B4}">
      <dgm:prSet phldrT="[Text]"/>
      <dgm:spPr>
        <a:solidFill>
          <a:schemeClr val="bg1">
            <a:lumMod val="75000"/>
            <a:alpha val="57647"/>
          </a:schemeClr>
        </a:solidFill>
      </dgm:spPr>
      <dgm:t>
        <a:bodyPr/>
        <a:lstStyle/>
        <a:p>
          <a:pPr rtl="0"/>
          <a:r>
            <a:rPr lang="en-GB">
              <a:solidFill>
                <a:schemeClr val="bg1">
                  <a:lumMod val="75000"/>
                </a:schemeClr>
              </a:solidFill>
            </a:rPr>
            <a:t>Module 5 Community shared spaces (incl. high risk groups)</a:t>
          </a:r>
        </a:p>
      </dgm:t>
    </dgm:pt>
    <dgm:pt modelId="{7215C0E4-C3C6-4947-B9E5-908E6AB1A756}" type="parTrans" cxnId="{A586146D-8649-4696-89BC-E8B851DB26A7}">
      <dgm:prSet/>
      <dgm:spPr/>
      <dgm:t>
        <a:bodyPr/>
        <a:lstStyle/>
        <a:p>
          <a:endParaRPr lang="en-GB"/>
        </a:p>
      </dgm:t>
    </dgm:pt>
    <dgm:pt modelId="{EF6416C7-840D-421A-AB30-930D705A39AE}" type="sibTrans" cxnId="{A586146D-8649-4696-89BC-E8B851DB26A7}">
      <dgm:prSet/>
      <dgm:spPr/>
      <dgm:t>
        <a:bodyPr/>
        <a:lstStyle/>
        <a:p>
          <a:endParaRPr lang="en-GB"/>
        </a:p>
      </dgm:t>
    </dgm:pt>
    <dgm:pt modelId="{7D0817DC-2449-4BF4-BDD7-6FE09A63E690}">
      <dgm:prSet phldrT="[Text]"/>
      <dgm:spPr>
        <a:solidFill>
          <a:schemeClr val="bg1">
            <a:lumMod val="75000"/>
            <a:alpha val="49804"/>
          </a:schemeClr>
        </a:solidFill>
      </dgm:spPr>
      <dgm:t>
        <a:bodyPr/>
        <a:lstStyle/>
        <a:p>
          <a:r>
            <a:rPr lang="en-GB" dirty="0">
              <a:solidFill>
                <a:schemeClr val="bg1">
                  <a:lumMod val="75000"/>
                </a:schemeClr>
              </a:solidFill>
            </a:rPr>
            <a:t>Module 6 Sustaining reduced risk of transmission </a:t>
          </a:r>
        </a:p>
      </dgm:t>
    </dgm:pt>
    <dgm:pt modelId="{02497583-0F1F-4BBD-A9ED-F235B1B12A67}" type="parTrans" cxnId="{DD32EFCC-D491-4C2D-B55F-08761BC9E6D9}">
      <dgm:prSet/>
      <dgm:spPr/>
      <dgm:t>
        <a:bodyPr/>
        <a:lstStyle/>
        <a:p>
          <a:endParaRPr lang="en-GB"/>
        </a:p>
      </dgm:t>
    </dgm:pt>
    <dgm:pt modelId="{8A123936-7320-42F3-A244-C773EDDC339D}" type="sibTrans" cxnId="{DD32EFCC-D491-4C2D-B55F-08761BC9E6D9}">
      <dgm:prSet/>
      <dgm:spPr/>
      <dgm:t>
        <a:bodyPr/>
        <a:lstStyle/>
        <a:p>
          <a:endParaRPr lang="en-GB"/>
        </a:p>
      </dgm:t>
    </dgm:pt>
    <dgm:pt modelId="{D7ADEC02-A19D-44D6-8F3B-303ECDF5A219}">
      <dgm:prSet/>
      <dgm:spPr>
        <a:solidFill>
          <a:srgbClr val="DF653F">
            <a:alpha val="73333"/>
          </a:srgbClr>
        </a:solidFill>
      </dgm:spPr>
      <dgm:t>
        <a:bodyPr/>
        <a:lstStyle/>
        <a:p>
          <a:r>
            <a:rPr lang="en-GB">
              <a:solidFill>
                <a:sysClr val="windowText" lastClr="000000"/>
              </a:solidFill>
            </a:rPr>
            <a:t>Module 3 Understanding cholera transmission </a:t>
          </a:r>
        </a:p>
      </dgm:t>
    </dgm:pt>
    <dgm:pt modelId="{E051A264-FDFC-49E3-A46C-42AB006A7482}" type="parTrans" cxnId="{A60D4EC0-42E4-4364-941A-590E0C61A871}">
      <dgm:prSet/>
      <dgm:spPr/>
      <dgm:t>
        <a:bodyPr/>
        <a:lstStyle/>
        <a:p>
          <a:endParaRPr lang="en-GB"/>
        </a:p>
      </dgm:t>
    </dgm:pt>
    <dgm:pt modelId="{AEAD4866-58EA-47C4-88D0-1F57856F28BC}" type="sibTrans" cxnId="{A60D4EC0-42E4-4364-941A-590E0C61A871}">
      <dgm:prSet/>
      <dgm:spPr/>
      <dgm:t>
        <a:bodyPr/>
        <a:lstStyle/>
        <a:p>
          <a:endParaRPr lang="en-GB"/>
        </a:p>
      </dgm:t>
    </dgm:pt>
    <dgm:pt modelId="{CB454C13-DE41-4BFD-A164-9884077E1289}" type="pres">
      <dgm:prSet presAssocID="{8CF5BA81-35E8-48BF-B487-DEB820D44C99}" presName="cycle" presStyleCnt="0">
        <dgm:presLayoutVars>
          <dgm:dir/>
          <dgm:resizeHandles val="exact"/>
        </dgm:presLayoutVars>
      </dgm:prSet>
      <dgm:spPr/>
    </dgm:pt>
    <dgm:pt modelId="{39590131-C943-4B39-8CD8-C1AA55360299}" type="pres">
      <dgm:prSet presAssocID="{49946934-258A-4E81-9519-D78366E8A5E8}" presName="node" presStyleLbl="node1" presStyleIdx="0" presStyleCnt="6">
        <dgm:presLayoutVars>
          <dgm:bulletEnabled val="1"/>
        </dgm:presLayoutVars>
      </dgm:prSet>
      <dgm:spPr/>
    </dgm:pt>
    <dgm:pt modelId="{B4862337-53FF-4AE8-ADBE-ACBAE0A653DE}" type="pres">
      <dgm:prSet presAssocID="{49946934-258A-4E81-9519-D78366E8A5E8}" presName="spNode" presStyleCnt="0"/>
      <dgm:spPr/>
    </dgm:pt>
    <dgm:pt modelId="{163A4D29-3092-4F66-879E-685E5D04E849}" type="pres">
      <dgm:prSet presAssocID="{C450F9A4-D351-4315-9681-61666E09B591}" presName="sibTrans" presStyleLbl="sibTrans1D1" presStyleIdx="0" presStyleCnt="6"/>
      <dgm:spPr/>
    </dgm:pt>
    <dgm:pt modelId="{9D42EF5B-23DE-4ADE-87E2-7FD8B4D57CBA}" type="pres">
      <dgm:prSet presAssocID="{3338699D-8BAE-42D0-9394-6C3EC5197207}" presName="node" presStyleLbl="node1" presStyleIdx="1" presStyleCnt="6">
        <dgm:presLayoutVars>
          <dgm:bulletEnabled val="1"/>
        </dgm:presLayoutVars>
      </dgm:prSet>
      <dgm:spPr/>
    </dgm:pt>
    <dgm:pt modelId="{680714A2-6086-472F-AEA1-869635445E69}" type="pres">
      <dgm:prSet presAssocID="{3338699D-8BAE-42D0-9394-6C3EC5197207}" presName="spNode" presStyleCnt="0"/>
      <dgm:spPr/>
    </dgm:pt>
    <dgm:pt modelId="{D021AC8C-0303-4F77-9272-98F498319846}" type="pres">
      <dgm:prSet presAssocID="{CF25C5CE-ECD9-46B3-AD62-ADA5030DCC96}" presName="sibTrans" presStyleLbl="sibTrans1D1" presStyleIdx="1" presStyleCnt="6"/>
      <dgm:spPr/>
    </dgm:pt>
    <dgm:pt modelId="{2482C5DA-829B-4FC0-AF87-3370CD333E35}" type="pres">
      <dgm:prSet presAssocID="{D7ADEC02-A19D-44D6-8F3B-303ECDF5A219}" presName="node" presStyleLbl="node1" presStyleIdx="2" presStyleCnt="6">
        <dgm:presLayoutVars>
          <dgm:bulletEnabled val="1"/>
        </dgm:presLayoutVars>
      </dgm:prSet>
      <dgm:spPr/>
    </dgm:pt>
    <dgm:pt modelId="{D7A35EF5-523A-40D7-BC77-368C0F2CFC96}" type="pres">
      <dgm:prSet presAssocID="{D7ADEC02-A19D-44D6-8F3B-303ECDF5A219}" presName="spNode" presStyleCnt="0"/>
      <dgm:spPr/>
    </dgm:pt>
    <dgm:pt modelId="{E6EED087-ED18-491A-933E-30806F67A27F}" type="pres">
      <dgm:prSet presAssocID="{AEAD4866-58EA-47C4-88D0-1F57856F28BC}" presName="sibTrans" presStyleLbl="sibTrans1D1" presStyleIdx="2" presStyleCnt="6"/>
      <dgm:spPr/>
    </dgm:pt>
    <dgm:pt modelId="{A9ABD88C-724E-4D1A-81DD-FC314FF23D17}" type="pres">
      <dgm:prSet presAssocID="{1672877C-A075-4709-A89E-594E03DE0B44}" presName="node" presStyleLbl="node1" presStyleIdx="3" presStyleCnt="6">
        <dgm:presLayoutVars>
          <dgm:bulletEnabled val="1"/>
        </dgm:presLayoutVars>
      </dgm:prSet>
      <dgm:spPr/>
    </dgm:pt>
    <dgm:pt modelId="{F7174A99-B908-4986-A846-9FD7E6EA8A10}" type="pres">
      <dgm:prSet presAssocID="{1672877C-A075-4709-A89E-594E03DE0B44}" presName="spNode" presStyleCnt="0"/>
      <dgm:spPr/>
    </dgm:pt>
    <dgm:pt modelId="{F058E946-FE96-4BB5-A87F-33759E380C8B}" type="pres">
      <dgm:prSet presAssocID="{0183F6C7-5AB5-499B-883C-3B64A2CDD2D7}" presName="sibTrans" presStyleLbl="sibTrans1D1" presStyleIdx="3" presStyleCnt="6"/>
      <dgm:spPr/>
    </dgm:pt>
    <dgm:pt modelId="{B4F02E11-ABA0-4820-B4AA-4CBDF3F8CDDD}" type="pres">
      <dgm:prSet presAssocID="{6D621A18-328B-48FF-A396-0FD8354548B4}" presName="node" presStyleLbl="node1" presStyleIdx="4" presStyleCnt="6">
        <dgm:presLayoutVars>
          <dgm:bulletEnabled val="1"/>
        </dgm:presLayoutVars>
      </dgm:prSet>
      <dgm:spPr/>
    </dgm:pt>
    <dgm:pt modelId="{8B93604A-122B-4240-BF9F-7DAFA2D7DB3C}" type="pres">
      <dgm:prSet presAssocID="{6D621A18-328B-48FF-A396-0FD8354548B4}" presName="spNode" presStyleCnt="0"/>
      <dgm:spPr/>
    </dgm:pt>
    <dgm:pt modelId="{1D115966-CDC1-47C2-8BFA-9DE10F3A958F}" type="pres">
      <dgm:prSet presAssocID="{EF6416C7-840D-421A-AB30-930D705A39AE}" presName="sibTrans" presStyleLbl="sibTrans1D1" presStyleIdx="4" presStyleCnt="6"/>
      <dgm:spPr/>
    </dgm:pt>
    <dgm:pt modelId="{60EFA7D0-8F6C-45BE-BEA5-3C9AC7E11A67}" type="pres">
      <dgm:prSet presAssocID="{7D0817DC-2449-4BF4-BDD7-6FE09A63E690}" presName="node" presStyleLbl="node1" presStyleIdx="5" presStyleCnt="6">
        <dgm:presLayoutVars>
          <dgm:bulletEnabled val="1"/>
        </dgm:presLayoutVars>
      </dgm:prSet>
      <dgm:spPr/>
    </dgm:pt>
    <dgm:pt modelId="{996D3174-21CE-4620-9A11-8ADF264F0E64}" type="pres">
      <dgm:prSet presAssocID="{7D0817DC-2449-4BF4-BDD7-6FE09A63E690}" presName="spNode" presStyleCnt="0"/>
      <dgm:spPr/>
    </dgm:pt>
    <dgm:pt modelId="{C77FB4BD-1586-4DDB-9B3A-F7BFD7E74C2B}" type="pres">
      <dgm:prSet presAssocID="{8A123936-7320-42F3-A244-C773EDDC339D}" presName="sibTrans" presStyleLbl="sibTrans1D1" presStyleIdx="5" presStyleCnt="6"/>
      <dgm:spPr/>
    </dgm:pt>
  </dgm:ptLst>
  <dgm:cxnLst>
    <dgm:cxn modelId="{176AE801-1C82-4293-9F5F-FEF78AA9AD7C}" type="presOf" srcId="{CF25C5CE-ECD9-46B3-AD62-ADA5030DCC96}" destId="{D021AC8C-0303-4F77-9272-98F498319846}" srcOrd="0" destOrd="0" presId="urn:microsoft.com/office/officeart/2005/8/layout/cycle5"/>
    <dgm:cxn modelId="{AB284808-CF1E-46E2-B77B-12521CCF6BE4}" type="presOf" srcId="{3338699D-8BAE-42D0-9394-6C3EC5197207}" destId="{9D42EF5B-23DE-4ADE-87E2-7FD8B4D57CBA}" srcOrd="0" destOrd="0" presId="urn:microsoft.com/office/officeart/2005/8/layout/cycle5"/>
    <dgm:cxn modelId="{7D25501B-CDB0-4B10-81FD-B655FA114116}" type="presOf" srcId="{AEAD4866-58EA-47C4-88D0-1F57856F28BC}" destId="{E6EED087-ED18-491A-933E-30806F67A27F}" srcOrd="0" destOrd="0" presId="urn:microsoft.com/office/officeart/2005/8/layout/cycle5"/>
    <dgm:cxn modelId="{7BADC341-41E7-4BD4-814B-A5B7D8CCBAB0}" type="presOf" srcId="{8A123936-7320-42F3-A244-C773EDDC339D}" destId="{C77FB4BD-1586-4DDB-9B3A-F7BFD7E74C2B}" srcOrd="0" destOrd="0" presId="urn:microsoft.com/office/officeart/2005/8/layout/cycle5"/>
    <dgm:cxn modelId="{C8EEF741-0275-42B1-8619-558C5558AAEB}" type="presOf" srcId="{D7ADEC02-A19D-44D6-8F3B-303ECDF5A219}" destId="{2482C5DA-829B-4FC0-AF87-3370CD333E35}" srcOrd="0" destOrd="0" presId="urn:microsoft.com/office/officeart/2005/8/layout/cycle5"/>
    <dgm:cxn modelId="{690A8149-CF4A-4CC6-82EA-6BACD7F7899B}" type="presOf" srcId="{6D621A18-328B-48FF-A396-0FD8354548B4}" destId="{B4F02E11-ABA0-4820-B4AA-4CBDF3F8CDDD}" srcOrd="0" destOrd="0" presId="urn:microsoft.com/office/officeart/2005/8/layout/cycle5"/>
    <dgm:cxn modelId="{A586146D-8649-4696-89BC-E8B851DB26A7}" srcId="{8CF5BA81-35E8-48BF-B487-DEB820D44C99}" destId="{6D621A18-328B-48FF-A396-0FD8354548B4}" srcOrd="4" destOrd="0" parTransId="{7215C0E4-C3C6-4947-B9E5-908E6AB1A756}" sibTransId="{EF6416C7-840D-421A-AB30-930D705A39AE}"/>
    <dgm:cxn modelId="{7C1FC86F-646D-46FF-AF00-7BE3829756A5}" type="presOf" srcId="{0183F6C7-5AB5-499B-883C-3B64A2CDD2D7}" destId="{F058E946-FE96-4BB5-A87F-33759E380C8B}" srcOrd="0" destOrd="0" presId="urn:microsoft.com/office/officeart/2005/8/layout/cycle5"/>
    <dgm:cxn modelId="{F8326170-7B29-4B66-9C92-FA641DC494ED}" type="presOf" srcId="{49946934-258A-4E81-9519-D78366E8A5E8}" destId="{39590131-C943-4B39-8CD8-C1AA55360299}" srcOrd="0" destOrd="0" presId="urn:microsoft.com/office/officeart/2005/8/layout/cycle5"/>
    <dgm:cxn modelId="{69F63F71-5530-46B8-9908-9FDAF44D6728}" srcId="{8CF5BA81-35E8-48BF-B487-DEB820D44C99}" destId="{3338699D-8BAE-42D0-9394-6C3EC5197207}" srcOrd="1" destOrd="0" parTransId="{FD51544E-AEC0-4B38-B59F-BA246A0A79BC}" sibTransId="{CF25C5CE-ECD9-46B3-AD62-ADA5030DCC96}"/>
    <dgm:cxn modelId="{C84EA674-440F-4583-AC57-19C6FD22DB9C}" srcId="{8CF5BA81-35E8-48BF-B487-DEB820D44C99}" destId="{49946934-258A-4E81-9519-D78366E8A5E8}" srcOrd="0" destOrd="0" parTransId="{0F976279-84FF-430B-A53C-0B549226E9DB}" sibTransId="{C450F9A4-D351-4315-9681-61666E09B591}"/>
    <dgm:cxn modelId="{EA526097-CFDB-4EBC-B0A6-7498EF1ECB7F}" type="presOf" srcId="{8CF5BA81-35E8-48BF-B487-DEB820D44C99}" destId="{CB454C13-DE41-4BFD-A164-9884077E1289}" srcOrd="0" destOrd="0" presId="urn:microsoft.com/office/officeart/2005/8/layout/cycle5"/>
    <dgm:cxn modelId="{7C78AA9D-6FA1-4D00-BC28-6A69EA7E0526}" srcId="{8CF5BA81-35E8-48BF-B487-DEB820D44C99}" destId="{1672877C-A075-4709-A89E-594E03DE0B44}" srcOrd="3" destOrd="0" parTransId="{2CC219BE-4A6C-4898-9BF8-68E6F9DA61BE}" sibTransId="{0183F6C7-5AB5-499B-883C-3B64A2CDD2D7}"/>
    <dgm:cxn modelId="{FD8B4FBB-8AE4-47F9-9B7E-C49DF994DF06}" type="presOf" srcId="{EF6416C7-840D-421A-AB30-930D705A39AE}" destId="{1D115966-CDC1-47C2-8BFA-9DE10F3A958F}" srcOrd="0" destOrd="0" presId="urn:microsoft.com/office/officeart/2005/8/layout/cycle5"/>
    <dgm:cxn modelId="{3CC35ABD-780B-43A0-A0AE-9D247852D13E}" type="presOf" srcId="{7D0817DC-2449-4BF4-BDD7-6FE09A63E690}" destId="{60EFA7D0-8F6C-45BE-BEA5-3C9AC7E11A67}" srcOrd="0" destOrd="0" presId="urn:microsoft.com/office/officeart/2005/8/layout/cycle5"/>
    <dgm:cxn modelId="{A60D4EC0-42E4-4364-941A-590E0C61A871}" srcId="{8CF5BA81-35E8-48BF-B487-DEB820D44C99}" destId="{D7ADEC02-A19D-44D6-8F3B-303ECDF5A219}" srcOrd="2" destOrd="0" parTransId="{E051A264-FDFC-49E3-A46C-42AB006A7482}" sibTransId="{AEAD4866-58EA-47C4-88D0-1F57856F28BC}"/>
    <dgm:cxn modelId="{DD32EFCC-D491-4C2D-B55F-08761BC9E6D9}" srcId="{8CF5BA81-35E8-48BF-B487-DEB820D44C99}" destId="{7D0817DC-2449-4BF4-BDD7-6FE09A63E690}" srcOrd="5" destOrd="0" parTransId="{02497583-0F1F-4BBD-A9ED-F235B1B12A67}" sibTransId="{8A123936-7320-42F3-A244-C773EDDC339D}"/>
    <dgm:cxn modelId="{0AA451EA-F6B6-4A63-BA8E-BD1A5A6134A3}" type="presOf" srcId="{1672877C-A075-4709-A89E-594E03DE0B44}" destId="{A9ABD88C-724E-4D1A-81DD-FC314FF23D17}" srcOrd="0" destOrd="0" presId="urn:microsoft.com/office/officeart/2005/8/layout/cycle5"/>
    <dgm:cxn modelId="{D08BF0ED-D212-436A-BA4D-2E54D370524F}" type="presOf" srcId="{C450F9A4-D351-4315-9681-61666E09B591}" destId="{163A4D29-3092-4F66-879E-685E5D04E849}" srcOrd="0" destOrd="0" presId="urn:microsoft.com/office/officeart/2005/8/layout/cycle5"/>
    <dgm:cxn modelId="{7FE79DA6-D8AD-4FEF-A7D0-086479D13E29}" type="presParOf" srcId="{CB454C13-DE41-4BFD-A164-9884077E1289}" destId="{39590131-C943-4B39-8CD8-C1AA55360299}" srcOrd="0" destOrd="0" presId="urn:microsoft.com/office/officeart/2005/8/layout/cycle5"/>
    <dgm:cxn modelId="{20BF734B-572F-4D9B-90B7-1045CE991068}" type="presParOf" srcId="{CB454C13-DE41-4BFD-A164-9884077E1289}" destId="{B4862337-53FF-4AE8-ADBE-ACBAE0A653DE}" srcOrd="1" destOrd="0" presId="urn:microsoft.com/office/officeart/2005/8/layout/cycle5"/>
    <dgm:cxn modelId="{4FFF3E1E-2051-456F-B810-2BAC1341E13A}" type="presParOf" srcId="{CB454C13-DE41-4BFD-A164-9884077E1289}" destId="{163A4D29-3092-4F66-879E-685E5D04E849}" srcOrd="2" destOrd="0" presId="urn:microsoft.com/office/officeart/2005/8/layout/cycle5"/>
    <dgm:cxn modelId="{723C98D5-3497-4328-99D6-22216A0A2654}" type="presParOf" srcId="{CB454C13-DE41-4BFD-A164-9884077E1289}" destId="{9D42EF5B-23DE-4ADE-87E2-7FD8B4D57CBA}" srcOrd="3" destOrd="0" presId="urn:microsoft.com/office/officeart/2005/8/layout/cycle5"/>
    <dgm:cxn modelId="{367B0B07-AA94-4166-A18F-2A7F4144D92D}" type="presParOf" srcId="{CB454C13-DE41-4BFD-A164-9884077E1289}" destId="{680714A2-6086-472F-AEA1-869635445E69}" srcOrd="4" destOrd="0" presId="urn:microsoft.com/office/officeart/2005/8/layout/cycle5"/>
    <dgm:cxn modelId="{F8F6EA6E-C896-4507-826E-F85F36B4B922}" type="presParOf" srcId="{CB454C13-DE41-4BFD-A164-9884077E1289}" destId="{D021AC8C-0303-4F77-9272-98F498319846}" srcOrd="5" destOrd="0" presId="urn:microsoft.com/office/officeart/2005/8/layout/cycle5"/>
    <dgm:cxn modelId="{B4097649-E14B-49EE-8055-A8453C572510}" type="presParOf" srcId="{CB454C13-DE41-4BFD-A164-9884077E1289}" destId="{2482C5DA-829B-4FC0-AF87-3370CD333E35}" srcOrd="6" destOrd="0" presId="urn:microsoft.com/office/officeart/2005/8/layout/cycle5"/>
    <dgm:cxn modelId="{FA262F93-6A25-49DE-AE83-6666B1901114}" type="presParOf" srcId="{CB454C13-DE41-4BFD-A164-9884077E1289}" destId="{D7A35EF5-523A-40D7-BC77-368C0F2CFC96}" srcOrd="7" destOrd="0" presId="urn:microsoft.com/office/officeart/2005/8/layout/cycle5"/>
    <dgm:cxn modelId="{8D23CE60-BE71-4A5C-95B0-C20CFA335C4B}" type="presParOf" srcId="{CB454C13-DE41-4BFD-A164-9884077E1289}" destId="{E6EED087-ED18-491A-933E-30806F67A27F}" srcOrd="8" destOrd="0" presId="urn:microsoft.com/office/officeart/2005/8/layout/cycle5"/>
    <dgm:cxn modelId="{E5B1257E-B37E-4023-8F6A-453C4482358C}" type="presParOf" srcId="{CB454C13-DE41-4BFD-A164-9884077E1289}" destId="{A9ABD88C-724E-4D1A-81DD-FC314FF23D17}" srcOrd="9" destOrd="0" presId="urn:microsoft.com/office/officeart/2005/8/layout/cycle5"/>
    <dgm:cxn modelId="{76F1D496-832A-4F45-9A46-D6CF4A2A17A3}" type="presParOf" srcId="{CB454C13-DE41-4BFD-A164-9884077E1289}" destId="{F7174A99-B908-4986-A846-9FD7E6EA8A10}" srcOrd="10" destOrd="0" presId="urn:microsoft.com/office/officeart/2005/8/layout/cycle5"/>
    <dgm:cxn modelId="{61CBAD2C-85AA-4F89-ABBB-266D229BFDDF}" type="presParOf" srcId="{CB454C13-DE41-4BFD-A164-9884077E1289}" destId="{F058E946-FE96-4BB5-A87F-33759E380C8B}" srcOrd="11" destOrd="0" presId="urn:microsoft.com/office/officeart/2005/8/layout/cycle5"/>
    <dgm:cxn modelId="{0F65A0C3-813E-41A7-8293-F6FFCEE8C0AA}" type="presParOf" srcId="{CB454C13-DE41-4BFD-A164-9884077E1289}" destId="{B4F02E11-ABA0-4820-B4AA-4CBDF3F8CDDD}" srcOrd="12" destOrd="0" presId="urn:microsoft.com/office/officeart/2005/8/layout/cycle5"/>
    <dgm:cxn modelId="{867CCB75-EC65-4742-8CF0-E31D1ECA0476}" type="presParOf" srcId="{CB454C13-DE41-4BFD-A164-9884077E1289}" destId="{8B93604A-122B-4240-BF9F-7DAFA2D7DB3C}" srcOrd="13" destOrd="0" presId="urn:microsoft.com/office/officeart/2005/8/layout/cycle5"/>
    <dgm:cxn modelId="{D598F1E0-3D3C-45A4-A5FC-F8DA64888B55}" type="presParOf" srcId="{CB454C13-DE41-4BFD-A164-9884077E1289}" destId="{1D115966-CDC1-47C2-8BFA-9DE10F3A958F}" srcOrd="14" destOrd="0" presId="urn:microsoft.com/office/officeart/2005/8/layout/cycle5"/>
    <dgm:cxn modelId="{C2BCB495-28B2-46C8-B47F-99886EA6763D}" type="presParOf" srcId="{CB454C13-DE41-4BFD-A164-9884077E1289}" destId="{60EFA7D0-8F6C-45BE-BEA5-3C9AC7E11A67}" srcOrd="15" destOrd="0" presId="urn:microsoft.com/office/officeart/2005/8/layout/cycle5"/>
    <dgm:cxn modelId="{CAC10589-FF6A-44FF-B5D3-04F08E4CA3C2}" type="presParOf" srcId="{CB454C13-DE41-4BFD-A164-9884077E1289}" destId="{996D3174-21CE-4620-9A11-8ADF264F0E64}" srcOrd="16" destOrd="0" presId="urn:microsoft.com/office/officeart/2005/8/layout/cycle5"/>
    <dgm:cxn modelId="{927FD636-7C02-48A0-8EED-762E6F232C43}" type="presParOf" srcId="{CB454C13-DE41-4BFD-A164-9884077E1289}" destId="{C77FB4BD-1586-4DDB-9B3A-F7BFD7E74C2B}" srcOrd="17" destOrd="0" presId="urn:microsoft.com/office/officeart/2005/8/layout/cycle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alpha val="9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rgbClr val="EA4E34">
            <a:alpha val="81961"/>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2</a:t>
          </a:r>
        </a:p>
        <a:p>
          <a:pPr marL="0" lvl="0" indent="0" algn="ctr" defTabSz="488950">
            <a:lnSpc>
              <a:spcPct val="90000"/>
            </a:lnSpc>
            <a:spcBef>
              <a:spcPct val="0"/>
            </a:spcBef>
            <a:spcAft>
              <a:spcPct val="35000"/>
            </a:spcAft>
            <a:buNone/>
          </a:pPr>
          <a:r>
            <a:rPr lang="en-GB" sz="1100" kern="1200">
              <a:solidFill>
                <a:sysClr val="windowText" lastClr="000000"/>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6226"/>
              <a:satOff val="2320"/>
              <a:lumOff val="536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rgbClr val="DF653F">
            <a:alpha val="73333"/>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72452"/>
              <a:satOff val="4640"/>
              <a:lumOff val="1073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rgbClr val="DA8F44">
            <a:alpha val="65882"/>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dirty="0">
              <a:solidFill>
                <a:sysClr val="windowText" lastClr="000000"/>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58677"/>
              <a:satOff val="6961"/>
              <a:lumOff val="1610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rgbClr val="F0E22E">
            <a:alpha val="57647"/>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ysClr val="windowText" lastClr="000000"/>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44903"/>
              <a:satOff val="9281"/>
              <a:lumOff val="2147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rgbClr val="86E935">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31129"/>
              <a:satOff val="11601"/>
              <a:lumOff val="26847"/>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90131-C943-4B39-8CD8-C1AA55360299}">
      <dsp:nvSpPr>
        <dsp:cNvPr id="0" name=""/>
        <dsp:cNvSpPr/>
      </dsp:nvSpPr>
      <dsp:spPr>
        <a:xfrm>
          <a:off x="3718162" y="294"/>
          <a:ext cx="1511732" cy="982626"/>
        </a:xfrm>
        <a:prstGeom prst="roundRect">
          <a:avLst/>
        </a:prstGeom>
        <a:solidFill>
          <a:schemeClr val="bg1">
            <a:lumMod val="75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75000"/>
                </a:schemeClr>
              </a:solidFill>
            </a:rPr>
            <a:t>Module 1 Overview - Rationale and Role of the Branch Transmission Interruption Team</a:t>
          </a:r>
        </a:p>
      </dsp:txBody>
      <dsp:txXfrm>
        <a:off x="3766130" y="48262"/>
        <a:ext cx="1415796" cy="886690"/>
      </dsp:txXfrm>
    </dsp:sp>
    <dsp:sp modelId="{163A4D29-3092-4F66-879E-685E5D04E849}">
      <dsp:nvSpPr>
        <dsp:cNvPr id="0" name=""/>
        <dsp:cNvSpPr/>
      </dsp:nvSpPr>
      <dsp:spPr>
        <a:xfrm>
          <a:off x="2159843" y="491607"/>
          <a:ext cx="4628371" cy="4628371"/>
        </a:xfrm>
        <a:custGeom>
          <a:avLst/>
          <a:gdLst/>
          <a:ahLst/>
          <a:cxnLst/>
          <a:rect l="0" t="0" r="0" b="0"/>
          <a:pathLst>
            <a:path>
              <a:moveTo>
                <a:pt x="3260043" y="202122"/>
              </a:moveTo>
              <a:arcTo wR="2314185" hR="2314185" stAng="17647472" swAng="923525"/>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D42EF5B-23DE-4ADE-87E2-7FD8B4D57CBA}">
      <dsp:nvSpPr>
        <dsp:cNvPr id="0" name=""/>
        <dsp:cNvSpPr/>
      </dsp:nvSpPr>
      <dsp:spPr>
        <a:xfrm>
          <a:off x="5722306" y="1157387"/>
          <a:ext cx="1511732" cy="982626"/>
        </a:xfrm>
        <a:prstGeom prst="roundRect">
          <a:avLst/>
        </a:prstGeom>
        <a:solidFill>
          <a:schemeClr val="bg1">
            <a:lumMod val="75000"/>
            <a:alpha val="81961"/>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chemeClr val="bg1">
                  <a:lumMod val="75000"/>
                </a:schemeClr>
              </a:solidFill>
            </a:rPr>
            <a:t>Module 2</a:t>
          </a:r>
        </a:p>
        <a:p>
          <a:pPr marL="0" lvl="0" indent="0" algn="ctr" defTabSz="488950">
            <a:lnSpc>
              <a:spcPct val="90000"/>
            </a:lnSpc>
            <a:spcBef>
              <a:spcPct val="0"/>
            </a:spcBef>
            <a:spcAft>
              <a:spcPct val="35000"/>
            </a:spcAft>
            <a:buNone/>
          </a:pPr>
          <a:r>
            <a:rPr lang="en-GB" sz="1100" kern="1200">
              <a:solidFill>
                <a:schemeClr val="bg1">
                  <a:lumMod val="75000"/>
                </a:schemeClr>
              </a:solidFill>
            </a:rPr>
            <a:t>Response triggers and healthcare settings </a:t>
          </a:r>
        </a:p>
      </dsp:txBody>
      <dsp:txXfrm>
        <a:off x="5770274" y="1205355"/>
        <a:ext cx="1415796" cy="886690"/>
      </dsp:txXfrm>
    </dsp:sp>
    <dsp:sp modelId="{D021AC8C-0303-4F77-9272-98F498319846}">
      <dsp:nvSpPr>
        <dsp:cNvPr id="0" name=""/>
        <dsp:cNvSpPr/>
      </dsp:nvSpPr>
      <dsp:spPr>
        <a:xfrm>
          <a:off x="2159843" y="491607"/>
          <a:ext cx="4628371" cy="4628371"/>
        </a:xfrm>
        <a:custGeom>
          <a:avLst/>
          <a:gdLst/>
          <a:ahLst/>
          <a:cxnLst/>
          <a:rect l="0" t="0" r="0" b="0"/>
          <a:pathLst>
            <a:path>
              <a:moveTo>
                <a:pt x="4592321" y="1907299"/>
              </a:moveTo>
              <a:arcTo wR="2314185" hR="2314185" stAng="20992408" swAng="1215183"/>
            </a:path>
          </a:pathLst>
        </a:custGeom>
        <a:noFill/>
        <a:ln w="9525" cap="flat" cmpd="sng" algn="ctr">
          <a:solidFill>
            <a:schemeClr val="accent2">
              <a:shade val="90000"/>
              <a:hueOff val="-86226"/>
              <a:satOff val="2320"/>
              <a:lumOff val="536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482C5DA-829B-4FC0-AF87-3370CD333E35}">
      <dsp:nvSpPr>
        <dsp:cNvPr id="0" name=""/>
        <dsp:cNvSpPr/>
      </dsp:nvSpPr>
      <dsp:spPr>
        <a:xfrm>
          <a:off x="5722306" y="3471572"/>
          <a:ext cx="1511732" cy="982626"/>
        </a:xfrm>
        <a:prstGeom prst="roundRect">
          <a:avLst/>
        </a:prstGeom>
        <a:solidFill>
          <a:srgbClr val="DF653F">
            <a:alpha val="73333"/>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3 Understanding cholera transmission </a:t>
          </a:r>
        </a:p>
      </dsp:txBody>
      <dsp:txXfrm>
        <a:off x="5770274" y="3519540"/>
        <a:ext cx="1415796" cy="886690"/>
      </dsp:txXfrm>
    </dsp:sp>
    <dsp:sp modelId="{E6EED087-ED18-491A-933E-30806F67A27F}">
      <dsp:nvSpPr>
        <dsp:cNvPr id="0" name=""/>
        <dsp:cNvSpPr/>
      </dsp:nvSpPr>
      <dsp:spPr>
        <a:xfrm>
          <a:off x="2159843" y="491607"/>
          <a:ext cx="4628371" cy="4628371"/>
        </a:xfrm>
        <a:custGeom>
          <a:avLst/>
          <a:gdLst/>
          <a:ahLst/>
          <a:cxnLst/>
          <a:rect l="0" t="0" r="0" b="0"/>
          <a:pathLst>
            <a:path>
              <a:moveTo>
                <a:pt x="3786707" y="4099441"/>
              </a:moveTo>
              <a:arcTo wR="2314185" hR="2314185" stAng="3029002" swAng="923525"/>
            </a:path>
          </a:pathLst>
        </a:custGeom>
        <a:noFill/>
        <a:ln w="9525" cap="flat" cmpd="sng" algn="ctr">
          <a:solidFill>
            <a:schemeClr val="accent2">
              <a:shade val="90000"/>
              <a:hueOff val="-172452"/>
              <a:satOff val="4640"/>
              <a:lumOff val="1073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9ABD88C-724E-4D1A-81DD-FC314FF23D17}">
      <dsp:nvSpPr>
        <dsp:cNvPr id="0" name=""/>
        <dsp:cNvSpPr/>
      </dsp:nvSpPr>
      <dsp:spPr>
        <a:xfrm>
          <a:off x="3718162" y="4628665"/>
          <a:ext cx="1511732" cy="982626"/>
        </a:xfrm>
        <a:prstGeom prst="roundRect">
          <a:avLst/>
        </a:prstGeom>
        <a:solidFill>
          <a:schemeClr val="bg1">
            <a:lumMod val="75000"/>
            <a:alpha val="65882"/>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dirty="0">
              <a:solidFill>
                <a:schemeClr val="bg1">
                  <a:lumMod val="75000"/>
                </a:schemeClr>
              </a:solidFill>
            </a:rPr>
            <a:t>Module 4 Household risk and interruption (incl. high risk groups)</a:t>
          </a:r>
        </a:p>
      </dsp:txBody>
      <dsp:txXfrm>
        <a:off x="3766130" y="4676633"/>
        <a:ext cx="1415796" cy="886690"/>
      </dsp:txXfrm>
    </dsp:sp>
    <dsp:sp modelId="{F058E946-FE96-4BB5-A87F-33759E380C8B}">
      <dsp:nvSpPr>
        <dsp:cNvPr id="0" name=""/>
        <dsp:cNvSpPr/>
      </dsp:nvSpPr>
      <dsp:spPr>
        <a:xfrm>
          <a:off x="2159843" y="491607"/>
          <a:ext cx="4628371" cy="4628371"/>
        </a:xfrm>
        <a:custGeom>
          <a:avLst/>
          <a:gdLst/>
          <a:ahLst/>
          <a:cxnLst/>
          <a:rect l="0" t="0" r="0" b="0"/>
          <a:pathLst>
            <a:path>
              <a:moveTo>
                <a:pt x="1368328" y="4426248"/>
              </a:moveTo>
              <a:arcTo wR="2314185" hR="2314185" stAng="6847472" swAng="923525"/>
            </a:path>
          </a:pathLst>
        </a:custGeom>
        <a:noFill/>
        <a:ln w="9525" cap="flat" cmpd="sng" algn="ctr">
          <a:solidFill>
            <a:schemeClr val="accent2">
              <a:shade val="90000"/>
              <a:hueOff val="-258677"/>
              <a:satOff val="6961"/>
              <a:lumOff val="1610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F02E11-ABA0-4820-B4AA-4CBDF3F8CDDD}">
      <dsp:nvSpPr>
        <dsp:cNvPr id="0" name=""/>
        <dsp:cNvSpPr/>
      </dsp:nvSpPr>
      <dsp:spPr>
        <a:xfrm>
          <a:off x="1714019" y="3471572"/>
          <a:ext cx="1511732" cy="982626"/>
        </a:xfrm>
        <a:prstGeom prst="roundRect">
          <a:avLst/>
        </a:prstGeom>
        <a:solidFill>
          <a:schemeClr val="bg1">
            <a:lumMod val="75000"/>
            <a:alpha val="5764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GB" sz="1100" kern="1200">
              <a:solidFill>
                <a:schemeClr val="bg1">
                  <a:lumMod val="75000"/>
                </a:schemeClr>
              </a:solidFill>
            </a:rPr>
            <a:t>Module 5 Community shared spaces (incl. high risk groups)</a:t>
          </a:r>
        </a:p>
      </dsp:txBody>
      <dsp:txXfrm>
        <a:off x="1761987" y="3519540"/>
        <a:ext cx="1415796" cy="886690"/>
      </dsp:txXfrm>
    </dsp:sp>
    <dsp:sp modelId="{1D115966-CDC1-47C2-8BFA-9DE10F3A958F}">
      <dsp:nvSpPr>
        <dsp:cNvPr id="0" name=""/>
        <dsp:cNvSpPr/>
      </dsp:nvSpPr>
      <dsp:spPr>
        <a:xfrm>
          <a:off x="2159843" y="491607"/>
          <a:ext cx="4628371" cy="4628371"/>
        </a:xfrm>
        <a:custGeom>
          <a:avLst/>
          <a:gdLst/>
          <a:ahLst/>
          <a:cxnLst/>
          <a:rect l="0" t="0" r="0" b="0"/>
          <a:pathLst>
            <a:path>
              <a:moveTo>
                <a:pt x="36050" y="2721071"/>
              </a:moveTo>
              <a:arcTo wR="2314185" hR="2314185" stAng="10192408" swAng="1215183"/>
            </a:path>
          </a:pathLst>
        </a:custGeom>
        <a:noFill/>
        <a:ln w="9525" cap="flat" cmpd="sng" algn="ctr">
          <a:solidFill>
            <a:schemeClr val="accent2">
              <a:shade val="90000"/>
              <a:hueOff val="-344903"/>
              <a:satOff val="9281"/>
              <a:lumOff val="2147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EFA7D0-8F6C-45BE-BEA5-3C9AC7E11A67}">
      <dsp:nvSpPr>
        <dsp:cNvPr id="0" name=""/>
        <dsp:cNvSpPr/>
      </dsp:nvSpPr>
      <dsp:spPr>
        <a:xfrm>
          <a:off x="1714019" y="1157387"/>
          <a:ext cx="1511732" cy="982626"/>
        </a:xfrm>
        <a:prstGeom prst="roundRect">
          <a:avLst/>
        </a:prstGeom>
        <a:solidFill>
          <a:schemeClr val="bg1">
            <a:lumMod val="75000"/>
            <a:alpha val="4980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lumMod val="75000"/>
                </a:schemeClr>
              </a:solidFill>
            </a:rPr>
            <a:t>Module 6 Sustaining reduced risk of transmission </a:t>
          </a:r>
        </a:p>
      </dsp:txBody>
      <dsp:txXfrm>
        <a:off x="1761987" y="1205355"/>
        <a:ext cx="1415796" cy="886690"/>
      </dsp:txXfrm>
    </dsp:sp>
    <dsp:sp modelId="{C77FB4BD-1586-4DDB-9B3A-F7BFD7E74C2B}">
      <dsp:nvSpPr>
        <dsp:cNvPr id="0" name=""/>
        <dsp:cNvSpPr/>
      </dsp:nvSpPr>
      <dsp:spPr>
        <a:xfrm>
          <a:off x="2159843" y="491607"/>
          <a:ext cx="4628371" cy="4628371"/>
        </a:xfrm>
        <a:custGeom>
          <a:avLst/>
          <a:gdLst/>
          <a:ahLst/>
          <a:cxnLst/>
          <a:rect l="0" t="0" r="0" b="0"/>
          <a:pathLst>
            <a:path>
              <a:moveTo>
                <a:pt x="841664" y="528930"/>
              </a:moveTo>
              <a:arcTo wR="2314185" hR="2314185" stAng="13829002" swAng="923525"/>
            </a:path>
          </a:pathLst>
        </a:custGeom>
        <a:noFill/>
        <a:ln w="9525" cap="flat" cmpd="sng" algn="ctr">
          <a:solidFill>
            <a:schemeClr val="accent2">
              <a:shade val="90000"/>
              <a:hueOff val="-431129"/>
              <a:satOff val="11601"/>
              <a:lumOff val="26847"/>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8-31T09:35:36.661"/>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2E013-8E5F-4151-8F01-1D7079A4BC41}" type="datetimeFigureOut">
              <a:rPr lang="en-GB" smtClean="0"/>
              <a:t>10/01/2023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2FD4B-7126-4A73-BBC8-4DDF9E1319BE}" type="slidenum">
              <a:rPr lang="en-GB" smtClean="0"/>
              <a:t>‹#›</a:t>
            </a:fld>
            <a:endParaRPr lang="en-GB"/>
          </a:p>
        </p:txBody>
      </p:sp>
    </p:spTree>
    <p:extLst>
      <p:ext uri="{BB962C8B-B14F-4D97-AF65-F5344CB8AC3E}">
        <p14:creationId xmlns:p14="http://schemas.microsoft.com/office/powerpoint/2010/main" val="2667455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p>
        </p:txBody>
      </p:sp>
      <p:sp>
        <p:nvSpPr>
          <p:cNvPr id="4" name="Slide Number Placeholder 3"/>
          <p:cNvSpPr>
            <a:spLocks noGrp="1"/>
          </p:cNvSpPr>
          <p:nvPr>
            <p:ph type="sldNum" sz="quarter" idx="5"/>
          </p:nvPr>
        </p:nvSpPr>
        <p:spPr/>
        <p:txBody>
          <a:bodyPr/>
          <a:lstStyle/>
          <a:p>
            <a:fld id="{9E42FD4B-7126-4A73-BBC8-4DDF9E1319BE}" type="slidenum">
              <a:rPr lang="en-GB" smtClean="0"/>
              <a:t>2</a:t>
            </a:fld>
            <a:endParaRPr lang="en-GB"/>
          </a:p>
        </p:txBody>
      </p:sp>
    </p:spTree>
    <p:extLst>
      <p:ext uri="{BB962C8B-B14F-4D97-AF65-F5344CB8AC3E}">
        <p14:creationId xmlns:p14="http://schemas.microsoft.com/office/powerpoint/2010/main" val="1578206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Slides 22-25 – how cholera is transmitted by food and the role of intermediate objects</a:t>
            </a:r>
          </a:p>
        </p:txBody>
      </p:sp>
      <p:sp>
        <p:nvSpPr>
          <p:cNvPr id="4" name="Slide Number Placeholder 3"/>
          <p:cNvSpPr>
            <a:spLocks noGrp="1"/>
          </p:cNvSpPr>
          <p:nvPr>
            <p:ph type="sldNum" sz="quarter" idx="5"/>
          </p:nvPr>
        </p:nvSpPr>
        <p:spPr/>
        <p:txBody>
          <a:bodyPr/>
          <a:lstStyle/>
          <a:p>
            <a:fld id="{9E42FD4B-7126-4A73-BBC8-4DDF9E1319BE}" type="slidenum">
              <a:rPr lang="en-GB" smtClean="0"/>
              <a:t>23</a:t>
            </a:fld>
            <a:endParaRPr lang="en-GB"/>
          </a:p>
        </p:txBody>
      </p:sp>
    </p:spTree>
    <p:extLst>
      <p:ext uri="{BB962C8B-B14F-4D97-AF65-F5344CB8AC3E}">
        <p14:creationId xmlns:p14="http://schemas.microsoft.com/office/powerpoint/2010/main" val="175458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Slides 26-27 – How to investigate cholera, with a practical example. The practical is used to illustrate that initial suspicions can be wrong. The cases were mostly in areas with low risk. The source of cholera was imported and it was a common source.</a:t>
            </a:r>
          </a:p>
          <a:p>
            <a:endParaRPr lang="en-GB" dirty="0"/>
          </a:p>
          <a:p>
            <a:r>
              <a:rPr lang="en-GB" dirty="0"/>
              <a:t>Be clear with participants that these are key information which they should pass down to volunteers, when training them</a:t>
            </a:r>
          </a:p>
        </p:txBody>
      </p:sp>
      <p:sp>
        <p:nvSpPr>
          <p:cNvPr id="4" name="Slide Number Placeholder 3"/>
          <p:cNvSpPr>
            <a:spLocks noGrp="1"/>
          </p:cNvSpPr>
          <p:nvPr>
            <p:ph type="sldNum" sz="quarter" idx="5"/>
          </p:nvPr>
        </p:nvSpPr>
        <p:spPr/>
        <p:txBody>
          <a:bodyPr/>
          <a:lstStyle/>
          <a:p>
            <a:fld id="{9E42FD4B-7126-4A73-BBC8-4DDF9E1319BE}" type="slidenum">
              <a:rPr lang="en-GB" smtClean="0"/>
              <a:t>27</a:t>
            </a:fld>
            <a:endParaRPr lang="en-GB"/>
          </a:p>
        </p:txBody>
      </p:sp>
    </p:spTree>
    <p:extLst>
      <p:ext uri="{BB962C8B-B14F-4D97-AF65-F5344CB8AC3E}">
        <p14:creationId xmlns:p14="http://schemas.microsoft.com/office/powerpoint/2010/main" val="3829997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above</a:t>
            </a:r>
          </a:p>
        </p:txBody>
      </p:sp>
      <p:sp>
        <p:nvSpPr>
          <p:cNvPr id="4" name="Slide Number Placeholder 3"/>
          <p:cNvSpPr>
            <a:spLocks noGrp="1"/>
          </p:cNvSpPr>
          <p:nvPr>
            <p:ph type="sldNum" sz="quarter" idx="5"/>
          </p:nvPr>
        </p:nvSpPr>
        <p:spPr/>
        <p:txBody>
          <a:bodyPr/>
          <a:lstStyle/>
          <a:p>
            <a:fld id="{9E42FD4B-7126-4A73-BBC8-4DDF9E1319BE}" type="slidenum">
              <a:rPr lang="en-GB" smtClean="0"/>
              <a:t>28</a:t>
            </a:fld>
            <a:endParaRPr lang="en-GB"/>
          </a:p>
        </p:txBody>
      </p:sp>
    </p:spTree>
    <p:extLst>
      <p:ext uri="{BB962C8B-B14F-4D97-AF65-F5344CB8AC3E}">
        <p14:creationId xmlns:p14="http://schemas.microsoft.com/office/powerpoint/2010/main" val="2387654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p>
        </p:txBody>
      </p:sp>
      <p:sp>
        <p:nvSpPr>
          <p:cNvPr id="4" name="Slide Number Placeholder 3"/>
          <p:cNvSpPr>
            <a:spLocks noGrp="1"/>
          </p:cNvSpPr>
          <p:nvPr>
            <p:ph type="sldNum" sz="quarter" idx="5"/>
          </p:nvPr>
        </p:nvSpPr>
        <p:spPr/>
        <p:txBody>
          <a:bodyPr/>
          <a:lstStyle/>
          <a:p>
            <a:fld id="{9E42FD4B-7126-4A73-BBC8-4DDF9E1319BE}" type="slidenum">
              <a:rPr lang="en-GB" smtClean="0"/>
              <a:t>29</a:t>
            </a:fld>
            <a:endParaRPr lang="en-GB"/>
          </a:p>
        </p:txBody>
      </p:sp>
    </p:spTree>
    <p:extLst>
      <p:ext uri="{BB962C8B-B14F-4D97-AF65-F5344CB8AC3E}">
        <p14:creationId xmlns:p14="http://schemas.microsoft.com/office/powerpoint/2010/main" val="3464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final point: the idea is that any emergency response should lift the community to a higher point capacity and prevention wise than before the outbreak. Emergency operations tend to create a lot of data on the target areas and also involve training, awareness raising and access to equipment. All of these things should be used in a way that has one eye on actions that might be taken after the outbreak and which might help prevent its reoccurrence..</a:t>
            </a:r>
          </a:p>
        </p:txBody>
      </p:sp>
      <p:sp>
        <p:nvSpPr>
          <p:cNvPr id="4" name="Slide Number Placeholder 3"/>
          <p:cNvSpPr>
            <a:spLocks noGrp="1"/>
          </p:cNvSpPr>
          <p:nvPr>
            <p:ph type="sldNum" sz="quarter" idx="5"/>
          </p:nvPr>
        </p:nvSpPr>
        <p:spPr/>
        <p:txBody>
          <a:bodyPr/>
          <a:lstStyle/>
          <a:p>
            <a:fld id="{9E42FD4B-7126-4A73-BBC8-4DDF9E1319BE}" type="slidenum">
              <a:rPr lang="en-GB" smtClean="0"/>
              <a:t>30</a:t>
            </a:fld>
            <a:endParaRPr lang="en-GB"/>
          </a:p>
        </p:txBody>
      </p:sp>
    </p:spTree>
    <p:extLst>
      <p:ext uri="{BB962C8B-B14F-4D97-AF65-F5344CB8AC3E}">
        <p14:creationId xmlns:p14="http://schemas.microsoft.com/office/powerpoint/2010/main" val="3325396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During plenary feedback, after the desk exercise, ask participants if they have any questions or concerns specifically about explaining and conducting this exercise with volunteers, when they will provide training</a:t>
            </a:r>
          </a:p>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31</a:t>
            </a:fld>
            <a:endParaRPr lang="en-GB"/>
          </a:p>
        </p:txBody>
      </p:sp>
    </p:spTree>
    <p:extLst>
      <p:ext uri="{BB962C8B-B14F-4D97-AF65-F5344CB8AC3E}">
        <p14:creationId xmlns:p14="http://schemas.microsoft.com/office/powerpoint/2010/main" val="922063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Slides 2-4 Overall purpose and objectives of module.</a:t>
            </a:r>
          </a:p>
          <a:p>
            <a:endParaRPr lang="en-GB" dirty="0"/>
          </a:p>
          <a:p>
            <a:r>
              <a:rPr lang="en-GB" dirty="0"/>
              <a:t>Stress to participants that this and following two slides introduce the objective for this session – they will need to check back with people that they train, at the end of the session, to ensure understanding</a:t>
            </a:r>
          </a:p>
        </p:txBody>
      </p:sp>
      <p:sp>
        <p:nvSpPr>
          <p:cNvPr id="4" name="Slide Number Placeholder 3"/>
          <p:cNvSpPr>
            <a:spLocks noGrp="1"/>
          </p:cNvSpPr>
          <p:nvPr>
            <p:ph type="sldNum" sz="quarter" idx="5"/>
          </p:nvPr>
        </p:nvSpPr>
        <p:spPr/>
        <p:txBody>
          <a:bodyPr/>
          <a:lstStyle/>
          <a:p>
            <a:fld id="{9E42FD4B-7126-4A73-BBC8-4DDF9E1319BE}" type="slidenum">
              <a:rPr lang="en-GB" smtClean="0"/>
              <a:t>3</a:t>
            </a:fld>
            <a:endParaRPr lang="en-GB"/>
          </a:p>
        </p:txBody>
      </p:sp>
    </p:spTree>
    <p:extLst>
      <p:ext uri="{BB962C8B-B14F-4D97-AF65-F5344CB8AC3E}">
        <p14:creationId xmlns:p14="http://schemas.microsoft.com/office/powerpoint/2010/main" val="252894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4</a:t>
            </a:fld>
            <a:endParaRPr lang="en-GB"/>
          </a:p>
        </p:txBody>
      </p:sp>
    </p:spTree>
    <p:extLst>
      <p:ext uri="{BB962C8B-B14F-4D97-AF65-F5344CB8AC3E}">
        <p14:creationId xmlns:p14="http://schemas.microsoft.com/office/powerpoint/2010/main" val="297453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Slides 5 -13 - What are epidemics and how do they have occurred, with historical examples</a:t>
            </a:r>
          </a:p>
        </p:txBody>
      </p:sp>
      <p:sp>
        <p:nvSpPr>
          <p:cNvPr id="4" name="Slide Number Placeholder 3"/>
          <p:cNvSpPr>
            <a:spLocks noGrp="1"/>
          </p:cNvSpPr>
          <p:nvPr>
            <p:ph type="sldNum" sz="quarter" idx="5"/>
          </p:nvPr>
        </p:nvSpPr>
        <p:spPr/>
        <p:txBody>
          <a:bodyPr/>
          <a:lstStyle/>
          <a:p>
            <a:fld id="{9E42FD4B-7126-4A73-BBC8-4DDF9E1319BE}" type="slidenum">
              <a:rPr lang="en-GB" smtClean="0"/>
              <a:t>6</a:t>
            </a:fld>
            <a:endParaRPr lang="en-GB"/>
          </a:p>
        </p:txBody>
      </p:sp>
    </p:spTree>
    <p:extLst>
      <p:ext uri="{BB962C8B-B14F-4D97-AF65-F5344CB8AC3E}">
        <p14:creationId xmlns:p14="http://schemas.microsoft.com/office/powerpoint/2010/main" val="758496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Of this, and following, example, participants may want to focus on the WCA Ebola one, which is easier to reference. Check that epidemic curve understanding is good, and they will be able to explain it, when training</a:t>
            </a:r>
          </a:p>
        </p:txBody>
      </p:sp>
      <p:sp>
        <p:nvSpPr>
          <p:cNvPr id="4" name="Slide Number Placeholder 3"/>
          <p:cNvSpPr>
            <a:spLocks noGrp="1"/>
          </p:cNvSpPr>
          <p:nvPr>
            <p:ph type="sldNum" sz="quarter" idx="5"/>
          </p:nvPr>
        </p:nvSpPr>
        <p:spPr/>
        <p:txBody>
          <a:bodyPr/>
          <a:lstStyle/>
          <a:p>
            <a:fld id="{9E42FD4B-7126-4A73-BBC8-4DDF9E1319BE}" type="slidenum">
              <a:rPr lang="en-GB" smtClean="0"/>
              <a:t>8</a:t>
            </a:fld>
            <a:endParaRPr lang="en-GB"/>
          </a:p>
        </p:txBody>
      </p:sp>
    </p:spTree>
    <p:extLst>
      <p:ext uri="{BB962C8B-B14F-4D97-AF65-F5344CB8AC3E}">
        <p14:creationId xmlns:p14="http://schemas.microsoft.com/office/powerpoint/2010/main" val="1947752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E42FD4B-7126-4A73-BBC8-4DDF9E1319BE}" type="slidenum">
              <a:rPr lang="en-GB" smtClean="0"/>
              <a:t>9</a:t>
            </a:fld>
            <a:endParaRPr lang="en-GB"/>
          </a:p>
        </p:txBody>
      </p:sp>
    </p:spTree>
    <p:extLst>
      <p:ext uri="{BB962C8B-B14F-4D97-AF65-F5344CB8AC3E}">
        <p14:creationId xmlns:p14="http://schemas.microsoft.com/office/powerpoint/2010/main" val="1767977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14 – 18 – How cholera is transmitted</a:t>
            </a:r>
          </a:p>
        </p:txBody>
      </p:sp>
      <p:sp>
        <p:nvSpPr>
          <p:cNvPr id="4" name="Slide Number Placeholder 3"/>
          <p:cNvSpPr>
            <a:spLocks noGrp="1"/>
          </p:cNvSpPr>
          <p:nvPr>
            <p:ph type="sldNum" sz="quarter" idx="5"/>
          </p:nvPr>
        </p:nvSpPr>
        <p:spPr/>
        <p:txBody>
          <a:bodyPr/>
          <a:lstStyle/>
          <a:p>
            <a:fld id="{9E42FD4B-7126-4A73-BBC8-4DDF9E1319BE}" type="slidenum">
              <a:rPr lang="en-GB" smtClean="0"/>
              <a:t>15</a:t>
            </a:fld>
            <a:endParaRPr lang="en-GB"/>
          </a:p>
        </p:txBody>
      </p:sp>
    </p:spTree>
    <p:extLst>
      <p:ext uri="{BB962C8B-B14F-4D97-AF65-F5344CB8AC3E}">
        <p14:creationId xmlns:p14="http://schemas.microsoft.com/office/powerpoint/2010/main" val="3091895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Depending on participants’ experience, spend some time explaining CFR</a:t>
            </a:r>
          </a:p>
        </p:txBody>
      </p:sp>
      <p:sp>
        <p:nvSpPr>
          <p:cNvPr id="4" name="Slide Number Placeholder 3"/>
          <p:cNvSpPr>
            <a:spLocks noGrp="1"/>
          </p:cNvSpPr>
          <p:nvPr>
            <p:ph type="sldNum" sz="quarter" idx="5"/>
          </p:nvPr>
        </p:nvSpPr>
        <p:spPr/>
        <p:txBody>
          <a:bodyPr/>
          <a:lstStyle/>
          <a:p>
            <a:fld id="{9E42FD4B-7126-4A73-BBC8-4DDF9E1319BE}" type="slidenum">
              <a:rPr lang="en-GB" smtClean="0"/>
              <a:t>16</a:t>
            </a:fld>
            <a:endParaRPr lang="en-GB"/>
          </a:p>
        </p:txBody>
      </p:sp>
    </p:spTree>
    <p:extLst>
      <p:ext uri="{BB962C8B-B14F-4D97-AF65-F5344CB8AC3E}">
        <p14:creationId xmlns:p14="http://schemas.microsoft.com/office/powerpoint/2010/main" val="1842571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19-21 - The role of water in </a:t>
            </a:r>
            <a:r>
              <a:rPr lang="en-GB" dirty="0" err="1"/>
              <a:t>transmissio</a:t>
            </a:r>
            <a:endParaRPr lang="en-GB" dirty="0"/>
          </a:p>
        </p:txBody>
      </p:sp>
      <p:sp>
        <p:nvSpPr>
          <p:cNvPr id="4" name="Slide Number Placeholder 3"/>
          <p:cNvSpPr>
            <a:spLocks noGrp="1"/>
          </p:cNvSpPr>
          <p:nvPr>
            <p:ph type="sldNum" sz="quarter" idx="5"/>
          </p:nvPr>
        </p:nvSpPr>
        <p:spPr/>
        <p:txBody>
          <a:bodyPr/>
          <a:lstStyle/>
          <a:p>
            <a:fld id="{9E42FD4B-7126-4A73-BBC8-4DDF9E1319BE}" type="slidenum">
              <a:rPr lang="en-GB" smtClean="0"/>
              <a:t>20</a:t>
            </a:fld>
            <a:endParaRPr lang="en-GB"/>
          </a:p>
        </p:txBody>
      </p:sp>
    </p:spTree>
    <p:extLst>
      <p:ext uri="{BB962C8B-B14F-4D97-AF65-F5344CB8AC3E}">
        <p14:creationId xmlns:p14="http://schemas.microsoft.com/office/powerpoint/2010/main" val="377691816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2" name="Picture 11" descr="A picture containing water, outdoor, pond, swimming&#10;&#10;Description automatically generated">
            <a:extLst>
              <a:ext uri="{FF2B5EF4-FFF2-40B4-BE49-F238E27FC236}">
                <a16:creationId xmlns:a16="http://schemas.microsoft.com/office/drawing/2014/main" id="{0913186F-CF57-4B9D-A3E1-83BBE69E3FEE}"/>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b="2682"/>
          <a:stretch/>
        </p:blipFill>
        <p:spPr>
          <a:xfrm>
            <a:off x="0" y="917555"/>
            <a:ext cx="9144000" cy="5940445"/>
          </a:xfrm>
          <a:prstGeom prst="rect">
            <a:avLst/>
          </a:prstGeom>
        </p:spPr>
      </p:pic>
      <p:sp>
        <p:nvSpPr>
          <p:cNvPr id="2" name="Title 1"/>
          <p:cNvSpPr>
            <a:spLocks noGrp="1"/>
          </p:cNvSpPr>
          <p:nvPr>
            <p:ph type="ctrTitle"/>
          </p:nvPr>
        </p:nvSpPr>
        <p:spPr>
          <a:xfrm>
            <a:off x="685800" y="2130425"/>
            <a:ext cx="4534272" cy="1470025"/>
          </a:xfrm>
        </p:spPr>
        <p:txBody>
          <a:bodyPr/>
          <a:lstStyle>
            <a:lvl1pPr algn="l">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Subtitle 2"/>
          <p:cNvSpPr>
            <a:spLocks noGrp="1"/>
          </p:cNvSpPr>
          <p:nvPr>
            <p:ph type="subTitle" idx="1"/>
          </p:nvPr>
        </p:nvSpPr>
        <p:spPr>
          <a:xfrm>
            <a:off x="685800" y="3890177"/>
            <a:ext cx="4534272" cy="1752600"/>
          </a:xfrm>
        </p:spPr>
        <p:txBody>
          <a:bodyPr/>
          <a:lstStyle>
            <a:lvl1pPr marL="0" indent="0" algn="l">
              <a:buNone/>
              <a:defRPr>
                <a:solidFill>
                  <a:schemeClr val="accent2">
                    <a:lumMod val="40000"/>
                    <a:lumOff val="6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lvl1pPr>
              <a:defRPr>
                <a:solidFill>
                  <a:schemeClr val="bg1">
                    <a:lumMod val="75000"/>
                  </a:schemeClr>
                </a:solidFill>
              </a:defRPr>
            </a:lvl1pPr>
          </a:lstStyle>
          <a:p>
            <a:fld id="{9F928C3D-267A-461E-B51C-3D69E226332C}" type="datetimeFigureOut">
              <a:rPr lang="en-AU" smtClean="0"/>
              <a:pPr/>
              <a:t>10/1/2023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chemeClr val="bg1">
                    <a:lumMod val="7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1">
                    <a:lumMod val="75000"/>
                  </a:schemeClr>
                </a:solidFill>
              </a:defRPr>
            </a:lvl1pPr>
          </a:lstStyle>
          <a:p>
            <a:fld id="{8144A10A-A621-4A95-9E59-C7F742B50D9B}" type="slidenum">
              <a:rPr lang="en-AU" smtClean="0"/>
              <a:pPr/>
              <a:t>‹#›</a:t>
            </a:fld>
            <a:endParaRPr lang="en-AU"/>
          </a:p>
        </p:txBody>
      </p:sp>
      <p:pic>
        <p:nvPicPr>
          <p:cNvPr id="9" name="Picture 8" descr="A picture containing text, clipart&#10;&#10;Description automatically generated">
            <a:extLst>
              <a:ext uri="{FF2B5EF4-FFF2-40B4-BE49-F238E27FC236}">
                <a16:creationId xmlns:a16="http://schemas.microsoft.com/office/drawing/2014/main" id="{7F771B72-CCD6-8701-D95F-BE927737FC9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828" y="57477"/>
            <a:ext cx="2755900" cy="824272"/>
          </a:xfrm>
          <a:prstGeom prst="rect">
            <a:avLst/>
          </a:prstGeom>
        </p:spPr>
      </p:pic>
    </p:spTree>
    <p:extLst>
      <p:ext uri="{BB962C8B-B14F-4D97-AF65-F5344CB8AC3E}">
        <p14:creationId xmlns:p14="http://schemas.microsoft.com/office/powerpoint/2010/main" val="3088169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7EDFDFDB-B542-4A65-5ADF-661D652C2846}"/>
              </a:ext>
            </a:extLst>
          </p:cNvPr>
          <p:cNvGrpSpPr/>
          <p:nvPr userDrawn="1"/>
        </p:nvGrpSpPr>
        <p:grpSpPr>
          <a:xfrm>
            <a:off x="457200" y="6321336"/>
            <a:ext cx="3403104" cy="400138"/>
            <a:chOff x="457200" y="6321336"/>
            <a:chExt cx="3403104" cy="400138"/>
          </a:xfrm>
        </p:grpSpPr>
        <p:sp>
          <p:nvSpPr>
            <p:cNvPr id="8" name="Rectangle 7">
              <a:extLst>
                <a:ext uri="{FF2B5EF4-FFF2-40B4-BE49-F238E27FC236}">
                  <a16:creationId xmlns:a16="http://schemas.microsoft.com/office/drawing/2014/main" id="{76037C94-FF8C-4C09-2A63-D31C122BD15F}"/>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D1D8E60A-C09E-1505-C1DE-7BDC7BA9D8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903209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10" name="Group 9">
            <a:extLst>
              <a:ext uri="{FF2B5EF4-FFF2-40B4-BE49-F238E27FC236}">
                <a16:creationId xmlns:a16="http://schemas.microsoft.com/office/drawing/2014/main" id="{810BC894-B604-4B03-97AE-64450B06B0B9}"/>
              </a:ext>
            </a:extLst>
          </p:cNvPr>
          <p:cNvGrpSpPr/>
          <p:nvPr userDrawn="1"/>
        </p:nvGrpSpPr>
        <p:grpSpPr>
          <a:xfrm>
            <a:off x="457200" y="6321336"/>
            <a:ext cx="3403104" cy="400138"/>
            <a:chOff x="457200" y="6321336"/>
            <a:chExt cx="3403104" cy="400138"/>
          </a:xfrm>
        </p:grpSpPr>
        <p:sp>
          <p:nvSpPr>
            <p:cNvPr id="9" name="Rectangle 8">
              <a:extLst>
                <a:ext uri="{FF2B5EF4-FFF2-40B4-BE49-F238E27FC236}">
                  <a16:creationId xmlns:a16="http://schemas.microsoft.com/office/drawing/2014/main" id="{A9C3CA85-B490-7D87-71FC-BEB78A647DF2}"/>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Picture 7" descr="A picture containing text, clipart&#10;&#10;Description automatically generated">
              <a:extLst>
                <a:ext uri="{FF2B5EF4-FFF2-40B4-BE49-F238E27FC236}">
                  <a16:creationId xmlns:a16="http://schemas.microsoft.com/office/drawing/2014/main" id="{5778588E-B34A-B27C-A506-D57723683F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345827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AU"/>
          </a:p>
        </p:txBody>
      </p:sp>
      <p:sp>
        <p:nvSpPr>
          <p:cNvPr id="3" name="Content Placeholder 2"/>
          <p:cNvSpPr>
            <a:spLocks noGrp="1"/>
          </p:cNvSpPr>
          <p:nvPr>
            <p:ph idx="1"/>
          </p:nvPr>
        </p:nvSpPr>
        <p:spPr/>
        <p:txBody>
          <a:bodyPr/>
          <a:lstStyle>
            <a:lvl1pPr marL="342900" indent="-342900">
              <a:buClr>
                <a:srgbClr val="FF0000"/>
              </a:buClr>
              <a:buFont typeface="Tahoma" panose="020B0604030504040204" pitchFamily="34" charset="0"/>
              <a:buChar char="&gt;"/>
              <a:defRPr>
                <a:latin typeface="Tahoma" panose="020B0604030504040204" pitchFamily="34" charset="0"/>
                <a:ea typeface="Tahoma" panose="020B0604030504040204" pitchFamily="34" charset="0"/>
                <a:cs typeface="Tahoma" panose="020B0604030504040204" pitchFamily="34" charset="0"/>
              </a:defRPr>
            </a:lvl1pPr>
            <a:lvl2pPr marL="742950" indent="-285750">
              <a:buClr>
                <a:srgbClr val="FF0000"/>
              </a:buClr>
              <a:buFont typeface="Arial" panose="020B0604020202020204" pitchFamily="34" charset="0"/>
              <a:buChar char="•"/>
              <a:defRPr>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FF0000"/>
              </a:buClr>
              <a:buFont typeface="Tahoma" panose="020B0604030504040204" pitchFamily="34" charset="0"/>
              <a:buChar cha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a:xfrm>
            <a:off x="4144662" y="6356350"/>
            <a:ext cx="2133600" cy="365125"/>
          </a:xfrm>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C10235E4-2D7E-7FB3-3C7E-918B7580D07E}"/>
              </a:ext>
            </a:extLst>
          </p:cNvPr>
          <p:cNvGrpSpPr/>
          <p:nvPr userDrawn="1"/>
        </p:nvGrpSpPr>
        <p:grpSpPr>
          <a:xfrm>
            <a:off x="457200" y="6321336"/>
            <a:ext cx="3403104" cy="400138"/>
            <a:chOff x="457200" y="6321336"/>
            <a:chExt cx="3403104" cy="400138"/>
          </a:xfrm>
        </p:grpSpPr>
        <p:sp>
          <p:nvSpPr>
            <p:cNvPr id="9" name="Rectangle 8">
              <a:extLst>
                <a:ext uri="{FF2B5EF4-FFF2-40B4-BE49-F238E27FC236}">
                  <a16:creationId xmlns:a16="http://schemas.microsoft.com/office/drawing/2014/main" id="{859F9C04-1EDA-CE82-9940-74A1ADACEE3E}"/>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0" name="Picture 9" descr="A picture containing text, clipart&#10;&#10;Description automatically generated">
              <a:extLst>
                <a:ext uri="{FF2B5EF4-FFF2-40B4-BE49-F238E27FC236}">
                  <a16:creationId xmlns:a16="http://schemas.microsoft.com/office/drawing/2014/main" id="{9847A9AE-0E37-46D4-1421-9689F19734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3115876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928C3D-267A-461E-B51C-3D69E226332C}" type="datetimeFigureOut">
              <a:rPr lang="en-AU" smtClean="0"/>
              <a:t>10/1/2023</a:t>
            </a:fld>
            <a:endParaRPr lang="en-AU"/>
          </a:p>
        </p:txBody>
      </p:sp>
      <p:sp>
        <p:nvSpPr>
          <p:cNvPr id="6" name="Slide Number Placeholder 5"/>
          <p:cNvSpPr>
            <a:spLocks noGrp="1"/>
          </p:cNvSpPr>
          <p:nvPr>
            <p:ph type="sldNum" sz="quarter" idx="12"/>
          </p:nvPr>
        </p:nvSpPr>
        <p:spPr/>
        <p:txBody>
          <a:bodyPr/>
          <a:lstStyle/>
          <a:p>
            <a:fld id="{8144A10A-A621-4A95-9E59-C7F742B50D9B}" type="slidenum">
              <a:rPr lang="en-AU" smtClean="0"/>
              <a:t>‹#›</a:t>
            </a:fld>
            <a:endParaRPr lang="en-AU"/>
          </a:p>
        </p:txBody>
      </p:sp>
      <p:grpSp>
        <p:nvGrpSpPr>
          <p:cNvPr id="7" name="Group 6">
            <a:extLst>
              <a:ext uri="{FF2B5EF4-FFF2-40B4-BE49-F238E27FC236}">
                <a16:creationId xmlns:a16="http://schemas.microsoft.com/office/drawing/2014/main" id="{37BE9514-4032-C834-040B-A57A6AB54342}"/>
              </a:ext>
            </a:extLst>
          </p:cNvPr>
          <p:cNvGrpSpPr/>
          <p:nvPr userDrawn="1"/>
        </p:nvGrpSpPr>
        <p:grpSpPr>
          <a:xfrm>
            <a:off x="457200" y="6321336"/>
            <a:ext cx="3403104" cy="400138"/>
            <a:chOff x="457200" y="6321336"/>
            <a:chExt cx="3403104" cy="400138"/>
          </a:xfrm>
        </p:grpSpPr>
        <p:sp>
          <p:nvSpPr>
            <p:cNvPr id="8" name="Rectangle 7">
              <a:extLst>
                <a:ext uri="{FF2B5EF4-FFF2-40B4-BE49-F238E27FC236}">
                  <a16:creationId xmlns:a16="http://schemas.microsoft.com/office/drawing/2014/main" id="{48717A61-2700-6EFB-2493-7A104B69A58C}"/>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6DA2103E-76DC-06ED-DA96-3D22A77FDB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2145140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57929BB8-B34B-D49A-AC6B-D4B58A2246A1}"/>
              </a:ext>
            </a:extLst>
          </p:cNvPr>
          <p:cNvGrpSpPr/>
          <p:nvPr userDrawn="1"/>
        </p:nvGrpSpPr>
        <p:grpSpPr>
          <a:xfrm>
            <a:off x="457200" y="6321336"/>
            <a:ext cx="3403104" cy="400138"/>
            <a:chOff x="457200" y="6321336"/>
            <a:chExt cx="3403104" cy="400138"/>
          </a:xfrm>
        </p:grpSpPr>
        <p:sp>
          <p:nvSpPr>
            <p:cNvPr id="8" name="Rectangle 7">
              <a:extLst>
                <a:ext uri="{FF2B5EF4-FFF2-40B4-BE49-F238E27FC236}">
                  <a16:creationId xmlns:a16="http://schemas.microsoft.com/office/drawing/2014/main" id="{B9141FC4-704E-929D-7D07-0D6AA068BBA8}"/>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7EBC5770-84EF-3E26-CBF8-2A2315019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1280481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F928C3D-267A-461E-B51C-3D69E226332C}" type="datetimeFigureOut">
              <a:rPr lang="en-AU" smtClean="0"/>
              <a:t>10/1/2023</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p:txBody>
          <a:bodyPr/>
          <a:lstStyle/>
          <a:p>
            <a:fld id="{8144A10A-A621-4A95-9E59-C7F742B50D9B}" type="slidenum">
              <a:rPr lang="en-AU" smtClean="0"/>
              <a:t>‹#›</a:t>
            </a:fld>
            <a:endParaRPr lang="en-AU"/>
          </a:p>
        </p:txBody>
      </p:sp>
      <p:grpSp>
        <p:nvGrpSpPr>
          <p:cNvPr id="10" name="Group 9">
            <a:extLst>
              <a:ext uri="{FF2B5EF4-FFF2-40B4-BE49-F238E27FC236}">
                <a16:creationId xmlns:a16="http://schemas.microsoft.com/office/drawing/2014/main" id="{0533490A-384A-A30B-964D-A45B508CF81C}"/>
              </a:ext>
            </a:extLst>
          </p:cNvPr>
          <p:cNvGrpSpPr/>
          <p:nvPr userDrawn="1"/>
        </p:nvGrpSpPr>
        <p:grpSpPr>
          <a:xfrm>
            <a:off x="457200" y="6321336"/>
            <a:ext cx="3403104" cy="400138"/>
            <a:chOff x="457200" y="6321336"/>
            <a:chExt cx="3403104" cy="400138"/>
          </a:xfrm>
        </p:grpSpPr>
        <p:sp>
          <p:nvSpPr>
            <p:cNvPr id="11" name="Rectangle 10">
              <a:extLst>
                <a:ext uri="{FF2B5EF4-FFF2-40B4-BE49-F238E27FC236}">
                  <a16:creationId xmlns:a16="http://schemas.microsoft.com/office/drawing/2014/main" id="{3CF9DAD0-A9EE-A3D6-B729-00409FEAC9D5}"/>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2" name="Picture 11" descr="A picture containing text, clipart&#10;&#10;Description automatically generated">
              <a:extLst>
                <a:ext uri="{FF2B5EF4-FFF2-40B4-BE49-F238E27FC236}">
                  <a16:creationId xmlns:a16="http://schemas.microsoft.com/office/drawing/2014/main" id="{44823C83-1694-719E-4D6B-A900CDE4D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362378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F928C3D-267A-461E-B51C-3D69E226332C}" type="datetimeFigureOut">
              <a:rPr lang="en-AU" smtClean="0"/>
              <a:t>10/1/2023</a:t>
            </a:fld>
            <a:endParaRPr lang="en-AU"/>
          </a:p>
        </p:txBody>
      </p:sp>
      <p:sp>
        <p:nvSpPr>
          <p:cNvPr id="5" name="Slide Number Placeholder 4"/>
          <p:cNvSpPr>
            <a:spLocks noGrp="1"/>
          </p:cNvSpPr>
          <p:nvPr>
            <p:ph type="sldNum" sz="quarter" idx="12"/>
          </p:nvPr>
        </p:nvSpPr>
        <p:spPr/>
        <p:txBody>
          <a:bodyPr/>
          <a:lstStyle/>
          <a:p>
            <a:fld id="{8144A10A-A621-4A95-9E59-C7F742B50D9B}" type="slidenum">
              <a:rPr lang="en-AU" smtClean="0"/>
              <a:t>‹#›</a:t>
            </a:fld>
            <a:endParaRPr lang="en-AU"/>
          </a:p>
        </p:txBody>
      </p:sp>
      <p:grpSp>
        <p:nvGrpSpPr>
          <p:cNvPr id="4" name="Group 3">
            <a:extLst>
              <a:ext uri="{FF2B5EF4-FFF2-40B4-BE49-F238E27FC236}">
                <a16:creationId xmlns:a16="http://schemas.microsoft.com/office/drawing/2014/main" id="{0FED7DEF-7BAF-711D-DCFC-4E838FB18F86}"/>
              </a:ext>
            </a:extLst>
          </p:cNvPr>
          <p:cNvGrpSpPr/>
          <p:nvPr userDrawn="1"/>
        </p:nvGrpSpPr>
        <p:grpSpPr>
          <a:xfrm>
            <a:off x="457200" y="6321336"/>
            <a:ext cx="3403104" cy="400138"/>
            <a:chOff x="457200" y="6321336"/>
            <a:chExt cx="3403104" cy="400138"/>
          </a:xfrm>
        </p:grpSpPr>
        <p:sp>
          <p:nvSpPr>
            <p:cNvPr id="6" name="Rectangle 5">
              <a:extLst>
                <a:ext uri="{FF2B5EF4-FFF2-40B4-BE49-F238E27FC236}">
                  <a16:creationId xmlns:a16="http://schemas.microsoft.com/office/drawing/2014/main" id="{4EF3A638-AC6B-DB3E-8A9D-CC7BABD2D68C}"/>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7" name="Picture 6" descr="A picture containing text, clipart&#10;&#10;Description automatically generated">
              <a:extLst>
                <a:ext uri="{FF2B5EF4-FFF2-40B4-BE49-F238E27FC236}">
                  <a16:creationId xmlns:a16="http://schemas.microsoft.com/office/drawing/2014/main" id="{F5D4F696-9548-5D3A-86EB-62AF46F78B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2793851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8C3D-267A-461E-B51C-3D69E226332C}" type="datetimeFigureOut">
              <a:rPr lang="en-AU" smtClean="0"/>
              <a:t>10/1/2023</a:t>
            </a:fld>
            <a:endParaRPr lang="en-AU"/>
          </a:p>
        </p:txBody>
      </p:sp>
      <p:sp>
        <p:nvSpPr>
          <p:cNvPr id="4" name="Slide Number Placeholder 3"/>
          <p:cNvSpPr>
            <a:spLocks noGrp="1"/>
          </p:cNvSpPr>
          <p:nvPr>
            <p:ph type="sldNum" sz="quarter" idx="12"/>
          </p:nvPr>
        </p:nvSpPr>
        <p:spPr/>
        <p:txBody>
          <a:bodyPr/>
          <a:lstStyle/>
          <a:p>
            <a:fld id="{8144A10A-A621-4A95-9E59-C7F742B50D9B}" type="slidenum">
              <a:rPr lang="en-AU" smtClean="0"/>
              <a:t>‹#›</a:t>
            </a:fld>
            <a:endParaRPr lang="en-AU"/>
          </a:p>
        </p:txBody>
      </p:sp>
      <p:grpSp>
        <p:nvGrpSpPr>
          <p:cNvPr id="3" name="Group 2">
            <a:extLst>
              <a:ext uri="{FF2B5EF4-FFF2-40B4-BE49-F238E27FC236}">
                <a16:creationId xmlns:a16="http://schemas.microsoft.com/office/drawing/2014/main" id="{DBF4D13B-78DF-BB9F-9FAE-9B46C3D7243E}"/>
              </a:ext>
            </a:extLst>
          </p:cNvPr>
          <p:cNvGrpSpPr/>
          <p:nvPr userDrawn="1"/>
        </p:nvGrpSpPr>
        <p:grpSpPr>
          <a:xfrm>
            <a:off x="457200" y="6321336"/>
            <a:ext cx="3403104" cy="400138"/>
            <a:chOff x="457200" y="6321336"/>
            <a:chExt cx="3403104" cy="400138"/>
          </a:xfrm>
        </p:grpSpPr>
        <p:sp>
          <p:nvSpPr>
            <p:cNvPr id="5" name="Rectangle 4">
              <a:extLst>
                <a:ext uri="{FF2B5EF4-FFF2-40B4-BE49-F238E27FC236}">
                  <a16:creationId xmlns:a16="http://schemas.microsoft.com/office/drawing/2014/main" id="{2F262F8E-7963-AE82-D9B6-4DF42D759BAF}"/>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 name="Picture 5" descr="A picture containing text, clipart&#10;&#10;Description automatically generated">
              <a:extLst>
                <a:ext uri="{FF2B5EF4-FFF2-40B4-BE49-F238E27FC236}">
                  <a16:creationId xmlns:a16="http://schemas.microsoft.com/office/drawing/2014/main" id="{D84ECC42-7E37-DA6D-B5EC-14CD47720F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401832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8038A38A-558F-F633-479B-E1D6B952AF1D}"/>
              </a:ext>
            </a:extLst>
          </p:cNvPr>
          <p:cNvGrpSpPr/>
          <p:nvPr userDrawn="1"/>
        </p:nvGrpSpPr>
        <p:grpSpPr>
          <a:xfrm>
            <a:off x="457200" y="6321336"/>
            <a:ext cx="3403104" cy="400138"/>
            <a:chOff x="457200" y="6321336"/>
            <a:chExt cx="3403104" cy="400138"/>
          </a:xfrm>
        </p:grpSpPr>
        <p:sp>
          <p:nvSpPr>
            <p:cNvPr id="8" name="Rectangle 7">
              <a:extLst>
                <a:ext uri="{FF2B5EF4-FFF2-40B4-BE49-F238E27FC236}">
                  <a16:creationId xmlns:a16="http://schemas.microsoft.com/office/drawing/2014/main" id="{B80D7F2B-2032-7443-8AA5-80768B4436DC}"/>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1DDC78F4-284A-A286-FE56-451BE6AA6A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2782891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928C3D-267A-461E-B51C-3D69E226332C}" type="datetimeFigureOut">
              <a:rPr lang="en-AU" smtClean="0"/>
              <a:t>10/1/2023</a:t>
            </a:fld>
            <a:endParaRPr lang="en-AU"/>
          </a:p>
        </p:txBody>
      </p:sp>
      <p:sp>
        <p:nvSpPr>
          <p:cNvPr id="7" name="Slide Number Placeholder 6"/>
          <p:cNvSpPr>
            <a:spLocks noGrp="1"/>
          </p:cNvSpPr>
          <p:nvPr>
            <p:ph type="sldNum" sz="quarter" idx="12"/>
          </p:nvPr>
        </p:nvSpPr>
        <p:spPr/>
        <p:txBody>
          <a:bodyPr/>
          <a:lstStyle/>
          <a:p>
            <a:fld id="{8144A10A-A621-4A95-9E59-C7F742B50D9B}" type="slidenum">
              <a:rPr lang="en-AU" smtClean="0"/>
              <a:t>‹#›</a:t>
            </a:fld>
            <a:endParaRPr lang="en-AU"/>
          </a:p>
        </p:txBody>
      </p:sp>
      <p:grpSp>
        <p:nvGrpSpPr>
          <p:cNvPr id="6" name="Group 5">
            <a:extLst>
              <a:ext uri="{FF2B5EF4-FFF2-40B4-BE49-F238E27FC236}">
                <a16:creationId xmlns:a16="http://schemas.microsoft.com/office/drawing/2014/main" id="{8933AEC1-1E00-8AC6-8A27-EF24B2AFF015}"/>
              </a:ext>
            </a:extLst>
          </p:cNvPr>
          <p:cNvGrpSpPr/>
          <p:nvPr userDrawn="1"/>
        </p:nvGrpSpPr>
        <p:grpSpPr>
          <a:xfrm>
            <a:off x="457200" y="6321336"/>
            <a:ext cx="3403104" cy="400138"/>
            <a:chOff x="457200" y="6321336"/>
            <a:chExt cx="3403104" cy="400138"/>
          </a:xfrm>
        </p:grpSpPr>
        <p:sp>
          <p:nvSpPr>
            <p:cNvPr id="8" name="Rectangle 7">
              <a:extLst>
                <a:ext uri="{FF2B5EF4-FFF2-40B4-BE49-F238E27FC236}">
                  <a16:creationId xmlns:a16="http://schemas.microsoft.com/office/drawing/2014/main" id="{D13CD0EF-271C-E2B2-B6D3-ADE63BE224BF}"/>
                </a:ext>
              </a:extLst>
            </p:cNvPr>
            <p:cNvSpPr/>
            <p:nvPr userDrawn="1"/>
          </p:nvSpPr>
          <p:spPr>
            <a:xfrm>
              <a:off x="457200" y="6356349"/>
              <a:ext cx="3403104"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9" name="Picture 8" descr="A picture containing text, clipart&#10;&#10;Description automatically generated">
              <a:extLst>
                <a:ext uri="{FF2B5EF4-FFF2-40B4-BE49-F238E27FC236}">
                  <a16:creationId xmlns:a16="http://schemas.microsoft.com/office/drawing/2014/main" id="{C1932E82-E368-E82D-0A26-482F1C25BF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6321336"/>
              <a:ext cx="1337837" cy="400138"/>
            </a:xfrm>
            <a:prstGeom prst="rect">
              <a:avLst/>
            </a:prstGeom>
          </p:spPr>
        </p:pic>
      </p:grpSp>
    </p:spTree>
    <p:extLst>
      <p:ext uri="{BB962C8B-B14F-4D97-AF65-F5344CB8AC3E}">
        <p14:creationId xmlns:p14="http://schemas.microsoft.com/office/powerpoint/2010/main" val="2835518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139952" y="635634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28C3D-267A-461E-B51C-3D69E226332C}" type="datetimeFigureOut">
              <a:rPr lang="en-AU" smtClean="0"/>
              <a:t>10/1/2023</a:t>
            </a:fld>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4A10A-A621-4A95-9E59-C7F742B50D9B}" type="slidenum">
              <a:rPr lang="en-AU" smtClean="0"/>
              <a:t>‹#›</a:t>
            </a:fld>
            <a:endParaRPr lang="en-AU"/>
          </a:p>
        </p:txBody>
      </p:sp>
      <p:pic>
        <p:nvPicPr>
          <p:cNvPr id="7" name="Picture 6" descr="logoFEDenglish">
            <a:extLst>
              <a:ext uri="{FF2B5EF4-FFF2-40B4-BE49-F238E27FC236}">
                <a16:creationId xmlns:a16="http://schemas.microsoft.com/office/drawing/2014/main" id="{FBBC4C91-1920-41D4-866E-23DB5A5F9640}"/>
              </a:ext>
            </a:extLst>
          </p:cNvPr>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457200" y="6366869"/>
            <a:ext cx="3412524" cy="287511"/>
          </a:xfrm>
          <a:prstGeom prst="rect">
            <a:avLst/>
          </a:prstGeom>
          <a:noFill/>
          <a:ln>
            <a:noFill/>
          </a:ln>
        </p:spPr>
      </p:pic>
    </p:spTree>
    <p:extLst>
      <p:ext uri="{BB962C8B-B14F-4D97-AF65-F5344CB8AC3E}">
        <p14:creationId xmlns:p14="http://schemas.microsoft.com/office/powerpoint/2010/main" val="3862794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dirty="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F8F31-5DFC-4694-BEF2-53D5B8DA5C30}"/>
              </a:ext>
            </a:extLst>
          </p:cNvPr>
          <p:cNvSpPr>
            <a:spLocks noGrp="1"/>
          </p:cNvSpPr>
          <p:nvPr>
            <p:ph type="ctrTitle"/>
          </p:nvPr>
        </p:nvSpPr>
        <p:spPr>
          <a:xfrm>
            <a:off x="685800" y="1956364"/>
            <a:ext cx="5822322" cy="1470025"/>
          </a:xfrm>
        </p:spPr>
        <p:txBody>
          <a:bodyPr>
            <a:normAutofit fontScale="90000"/>
          </a:bodyPr>
          <a:lstStyle/>
          <a:p>
            <a:r>
              <a:rPr lang="en-GB" dirty="0">
                <a:latin typeface="Tahoma"/>
                <a:ea typeface="Tahoma"/>
                <a:cs typeface="Tahoma"/>
              </a:rPr>
              <a:t>Branch Transmission Interruption Team Training </a:t>
            </a:r>
          </a:p>
        </p:txBody>
      </p:sp>
      <p:sp>
        <p:nvSpPr>
          <p:cNvPr id="3" name="Subtitle 2">
            <a:extLst>
              <a:ext uri="{FF2B5EF4-FFF2-40B4-BE49-F238E27FC236}">
                <a16:creationId xmlns:a16="http://schemas.microsoft.com/office/drawing/2014/main" id="{58289F22-5B9E-41E6-9787-6D7052C9A832}"/>
              </a:ext>
            </a:extLst>
          </p:cNvPr>
          <p:cNvSpPr>
            <a:spLocks noGrp="1"/>
          </p:cNvSpPr>
          <p:nvPr>
            <p:ph type="subTitle" idx="1"/>
          </p:nvPr>
        </p:nvSpPr>
        <p:spPr>
          <a:xfrm>
            <a:off x="685800" y="3890177"/>
            <a:ext cx="5630694" cy="1752600"/>
          </a:xfrm>
        </p:spPr>
        <p:txBody>
          <a:bodyPr>
            <a:normAutofit/>
          </a:bodyPr>
          <a:lstStyle/>
          <a:p>
            <a:r>
              <a:rPr lang="en-GB" dirty="0"/>
              <a:t>Module 3:</a:t>
            </a:r>
          </a:p>
          <a:p>
            <a:r>
              <a:rPr lang="en-GB" dirty="0"/>
              <a:t>Cholera transmission routes </a:t>
            </a:r>
          </a:p>
        </p:txBody>
      </p:sp>
    </p:spTree>
    <p:extLst>
      <p:ext uri="{BB962C8B-B14F-4D97-AF65-F5344CB8AC3E}">
        <p14:creationId xmlns:p14="http://schemas.microsoft.com/office/powerpoint/2010/main" val="2214045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Cholera in England 1854</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268760"/>
            <a:ext cx="8229600" cy="4525963"/>
          </a:xfrm>
        </p:spPr>
        <p:txBody>
          <a:bodyPr>
            <a:normAutofit fontScale="92500" lnSpcReduction="20000"/>
          </a:bodyPr>
          <a:lstStyle/>
          <a:p>
            <a:pPr marL="0" indent="0" fontAlgn="base">
              <a:buNone/>
            </a:pPr>
            <a:r>
              <a:rPr lang="en-GB" sz="2400"/>
              <a:t>London:</a:t>
            </a:r>
          </a:p>
          <a:p>
            <a:pPr marL="914400" lvl="1" indent="-457200" fontAlgn="base">
              <a:buFont typeface="+mj-lt"/>
              <a:buAutoNum type="arabicPeriod"/>
            </a:pPr>
            <a:r>
              <a:rPr lang="en-GB" sz="2400"/>
              <a:t>There is very little lasting immunity to cholera and water had been heavily contaminated</a:t>
            </a:r>
          </a:p>
          <a:p>
            <a:pPr marL="914400" lvl="1" indent="-457200" fontAlgn="base">
              <a:buFont typeface="+mj-lt"/>
              <a:buAutoNum type="arabicPeriod"/>
            </a:pPr>
            <a:r>
              <a:rPr lang="en-GB" sz="2400"/>
              <a:t>A well had been dug close to a cess-pit only 1 metre from the well – which leaked human faecal waste</a:t>
            </a:r>
          </a:p>
          <a:p>
            <a:pPr marL="914400" lvl="1" indent="-457200" fontAlgn="base">
              <a:buFont typeface="+mj-lt"/>
              <a:buAutoNum type="arabicPeriod"/>
            </a:pPr>
            <a:r>
              <a:rPr lang="en-GB" sz="2400"/>
              <a:t>Many hundreds of people shared the well (indirect contact via the vehicle - water)</a:t>
            </a:r>
          </a:p>
          <a:p>
            <a:pPr fontAlgn="base"/>
            <a:r>
              <a:rPr lang="en-GB" sz="2400"/>
              <a:t>Rank the reasons England is free from cholera today?</a:t>
            </a:r>
          </a:p>
          <a:p>
            <a:pPr marL="914400" lvl="1" indent="-457200" fontAlgn="base">
              <a:buFont typeface="+mj-lt"/>
              <a:buAutoNum type="alphaLcPeriod"/>
            </a:pPr>
            <a:r>
              <a:rPr lang="en-GB" sz="2400">
                <a:solidFill>
                  <a:srgbClr val="FF0000"/>
                </a:solidFill>
              </a:rPr>
              <a:t>We have sewers?</a:t>
            </a:r>
          </a:p>
          <a:p>
            <a:pPr marL="914400" lvl="1" indent="-457200" fontAlgn="base">
              <a:buFont typeface="+mj-lt"/>
              <a:buAutoNum type="alphaLcPeriod"/>
            </a:pPr>
            <a:r>
              <a:rPr lang="en-GB" sz="2400">
                <a:solidFill>
                  <a:srgbClr val="FF0000"/>
                </a:solidFill>
              </a:rPr>
              <a:t>We wash our hands? </a:t>
            </a:r>
          </a:p>
          <a:p>
            <a:pPr marL="914400" lvl="1" indent="-457200" fontAlgn="base">
              <a:buFont typeface="+mj-lt"/>
              <a:buAutoNum type="alphaLcPeriod"/>
            </a:pPr>
            <a:r>
              <a:rPr lang="en-GB" sz="2400">
                <a:solidFill>
                  <a:srgbClr val="FF0000"/>
                </a:solidFill>
              </a:rPr>
              <a:t>We chlorinate water?</a:t>
            </a:r>
          </a:p>
          <a:p>
            <a:pPr marL="914400" lvl="1" indent="-457200" fontAlgn="base">
              <a:buFont typeface="+mj-lt"/>
              <a:buAutoNum type="alphaLcPeriod"/>
            </a:pPr>
            <a:r>
              <a:rPr lang="en-GB" sz="2400">
                <a:solidFill>
                  <a:srgbClr val="FF0000"/>
                </a:solidFill>
              </a:rPr>
              <a:t>We control flies?</a:t>
            </a:r>
          </a:p>
          <a:p>
            <a:pPr marL="914400" lvl="1" indent="-457200" fontAlgn="base">
              <a:buFont typeface="+mj-lt"/>
              <a:buAutoNum type="alphaLcPeriod"/>
            </a:pPr>
            <a:r>
              <a:rPr lang="en-GB" sz="2400">
                <a:solidFill>
                  <a:srgbClr val="FF0000"/>
                </a:solidFill>
              </a:rPr>
              <a:t>We have piped water?</a:t>
            </a:r>
          </a:p>
          <a:p>
            <a:pPr fontAlgn="base"/>
            <a:endParaRPr lang="en-GB" sz="2400"/>
          </a:p>
        </p:txBody>
      </p:sp>
      <p:sp>
        <p:nvSpPr>
          <p:cNvPr id="4" name="TextBox 3">
            <a:extLst>
              <a:ext uri="{FF2B5EF4-FFF2-40B4-BE49-F238E27FC236}">
                <a16:creationId xmlns:a16="http://schemas.microsoft.com/office/drawing/2014/main" id="{85105982-E2EC-440F-8330-D357BE4E2B67}"/>
              </a:ext>
            </a:extLst>
          </p:cNvPr>
          <p:cNvSpPr txBox="1"/>
          <p:nvPr/>
        </p:nvSpPr>
        <p:spPr>
          <a:xfrm>
            <a:off x="827584" y="3778787"/>
            <a:ext cx="8229600" cy="2400657"/>
          </a:xfrm>
          <a:prstGeom prst="rect">
            <a:avLst/>
          </a:prstGeom>
          <a:solidFill>
            <a:schemeClr val="bg1"/>
          </a:solidFill>
        </p:spPr>
        <p:txBody>
          <a:bodyPr wrap="square" rtlCol="0">
            <a:spAutoFit/>
          </a:bodyPr>
          <a:lstStyle/>
          <a:p>
            <a:pPr marL="533400" lvl="1" indent="-457200" fontAlgn="base">
              <a:buClr>
                <a:srgbClr val="FF0000"/>
              </a:buClr>
              <a:buFont typeface="+mj-lt"/>
              <a:buAutoNum type="arabicPeriod"/>
            </a:pPr>
            <a:r>
              <a:rPr lang="en-GB" sz="2500"/>
              <a:t>We chlorinate water </a:t>
            </a:r>
            <a:r>
              <a:rPr lang="en-GB" sz="2500">
                <a:solidFill>
                  <a:srgbClr val="00B050"/>
                </a:solidFill>
              </a:rPr>
              <a:t>TREAT SOURCE / CAUSE</a:t>
            </a:r>
          </a:p>
          <a:p>
            <a:pPr marL="533400" lvl="1" indent="-457200" fontAlgn="base">
              <a:buClr>
                <a:srgbClr val="FF0000"/>
              </a:buClr>
              <a:buFont typeface="+mj-lt"/>
              <a:buAutoNum type="arabicPeriod"/>
            </a:pPr>
            <a:r>
              <a:rPr lang="en-GB" sz="2500"/>
              <a:t>We have piped water </a:t>
            </a:r>
            <a:r>
              <a:rPr lang="en-GB" sz="2500">
                <a:solidFill>
                  <a:srgbClr val="00B050"/>
                </a:solidFill>
              </a:rPr>
              <a:t>PROTECT SOURCE</a:t>
            </a:r>
          </a:p>
          <a:p>
            <a:pPr marL="533400" lvl="1" indent="-457200" fontAlgn="base">
              <a:buClr>
                <a:srgbClr val="FF0000"/>
              </a:buClr>
              <a:buFont typeface="+mj-lt"/>
              <a:buAutoNum type="arabicPeriod"/>
            </a:pPr>
            <a:r>
              <a:rPr lang="en-GB" sz="2500"/>
              <a:t>We have sewers </a:t>
            </a:r>
            <a:r>
              <a:rPr lang="en-GB" sz="2500">
                <a:solidFill>
                  <a:srgbClr val="00B050"/>
                </a:solidFill>
              </a:rPr>
              <a:t>REMOVE INFECTIOUS MATERIAL</a:t>
            </a:r>
          </a:p>
          <a:p>
            <a:pPr marL="533400" lvl="1" indent="-457200" fontAlgn="base">
              <a:buClr>
                <a:srgbClr val="FF0000"/>
              </a:buClr>
              <a:buFont typeface="+mj-lt"/>
              <a:buAutoNum type="arabicPeriod"/>
            </a:pPr>
            <a:r>
              <a:rPr lang="en-GB" sz="2500"/>
              <a:t>We </a:t>
            </a:r>
            <a:r>
              <a:rPr lang="en-GB" sz="2500" i="1"/>
              <a:t>sometimes </a:t>
            </a:r>
            <a:r>
              <a:rPr lang="en-GB" sz="2500"/>
              <a:t>wash our hands </a:t>
            </a:r>
            <a:r>
              <a:rPr lang="en-GB" sz="2500">
                <a:solidFill>
                  <a:srgbClr val="00B050"/>
                </a:solidFill>
              </a:rPr>
              <a:t>PREVENT INFECTION</a:t>
            </a:r>
          </a:p>
          <a:p>
            <a:pPr marL="533400" lvl="1" indent="-457200" fontAlgn="base">
              <a:buClr>
                <a:srgbClr val="FF0000"/>
              </a:buClr>
              <a:buFont typeface="+mj-lt"/>
              <a:buAutoNum type="arabicPeriod"/>
            </a:pPr>
            <a:r>
              <a:rPr lang="en-GB" sz="2500"/>
              <a:t>We don’t control flies, do remove waste </a:t>
            </a:r>
            <a:r>
              <a:rPr lang="en-GB" sz="2500" i="1">
                <a:solidFill>
                  <a:srgbClr val="00B050"/>
                </a:solidFill>
              </a:rPr>
              <a:t>FOODBORNE RISK</a:t>
            </a:r>
            <a:endParaRPr lang="en-GB" sz="2500" i="1"/>
          </a:p>
          <a:p>
            <a:pPr marL="76200" lvl="1" fontAlgn="base">
              <a:buClr>
                <a:srgbClr val="FF0000"/>
              </a:buClr>
            </a:pPr>
            <a:r>
              <a:rPr lang="en-GB" sz="2500" i="1">
                <a:solidFill>
                  <a:srgbClr val="FF0000"/>
                </a:solidFill>
              </a:rPr>
              <a:t>1</a:t>
            </a:r>
            <a:r>
              <a:rPr lang="en-GB" sz="2500" i="1"/>
              <a:t> (with support of </a:t>
            </a:r>
            <a:r>
              <a:rPr lang="en-GB" sz="2500" i="1">
                <a:solidFill>
                  <a:srgbClr val="FF0000"/>
                </a:solidFill>
              </a:rPr>
              <a:t>2</a:t>
            </a:r>
            <a:r>
              <a:rPr lang="en-GB" sz="2500" i="1"/>
              <a:t>) can still be effective without </a:t>
            </a:r>
            <a:r>
              <a:rPr lang="en-GB" sz="2500" i="1">
                <a:solidFill>
                  <a:srgbClr val="FF0000"/>
                </a:solidFill>
              </a:rPr>
              <a:t>3 4</a:t>
            </a:r>
            <a:r>
              <a:rPr lang="en-GB" sz="2500" i="1"/>
              <a:t> and </a:t>
            </a:r>
            <a:r>
              <a:rPr lang="en-GB" sz="2500" i="1">
                <a:solidFill>
                  <a:srgbClr val="FF0000"/>
                </a:solidFill>
              </a:rPr>
              <a:t>5</a:t>
            </a:r>
            <a:endParaRPr lang="en-GB" sz="2500" i="1"/>
          </a:p>
        </p:txBody>
      </p:sp>
    </p:spTree>
    <p:extLst>
      <p:ext uri="{BB962C8B-B14F-4D97-AF65-F5344CB8AC3E}">
        <p14:creationId xmlns:p14="http://schemas.microsoft.com/office/powerpoint/2010/main" val="279207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bg/>
                                          </p:spTgt>
                                        </p:tgtEl>
                                        <p:attrNameLst>
                                          <p:attrName>style.visibility</p:attrName>
                                        </p:attrNameLst>
                                      </p:cBhvr>
                                      <p:to>
                                        <p:strVal val="visible"/>
                                      </p:to>
                                    </p:set>
                                    <p:animEffect transition="in" filter="fade">
                                      <p:cBhvr>
                                        <p:cTn id="41" dur="500"/>
                                        <p:tgtEl>
                                          <p:spTgt spid="4">
                                            <p:bg/>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xEl>
                                              <p:pRg st="0" end="0"/>
                                            </p:txEl>
                                          </p:spTgt>
                                        </p:tgtEl>
                                        <p:attrNameLst>
                                          <p:attrName>style.visibility</p:attrName>
                                        </p:attrNameLst>
                                      </p:cBhvr>
                                      <p:to>
                                        <p:strVal val="visible"/>
                                      </p:to>
                                    </p:set>
                                    <p:animEffect transition="in" filter="fade">
                                      <p:cBhvr>
                                        <p:cTn id="44" dur="500"/>
                                        <p:tgtEl>
                                          <p:spTgt spid="4">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fade">
                                      <p:cBhvr>
                                        <p:cTn id="47" dur="500"/>
                                        <p:tgtEl>
                                          <p:spTgt spid="4">
                                            <p:txEl>
                                              <p:pRg st="1" end="1"/>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Effect transition="in" filter="fade">
                                      <p:cBhvr>
                                        <p:cTn id="50" dur="500"/>
                                        <p:tgtEl>
                                          <p:spTgt spid="4">
                                            <p:txEl>
                                              <p:pRg st="2" end="2"/>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
                                            <p:txEl>
                                              <p:pRg st="3" end="3"/>
                                            </p:txEl>
                                          </p:spTgt>
                                        </p:tgtEl>
                                        <p:attrNameLst>
                                          <p:attrName>style.visibility</p:attrName>
                                        </p:attrNameLst>
                                      </p:cBhvr>
                                      <p:to>
                                        <p:strVal val="visible"/>
                                      </p:to>
                                    </p:set>
                                    <p:animEffect transition="in" filter="fade">
                                      <p:cBhvr>
                                        <p:cTn id="53" dur="500"/>
                                        <p:tgtEl>
                                          <p:spTgt spid="4">
                                            <p:txEl>
                                              <p:pRg st="3" end="3"/>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xEl>
                                              <p:pRg st="4" end="4"/>
                                            </p:txEl>
                                          </p:spTgt>
                                        </p:tgtEl>
                                        <p:attrNameLst>
                                          <p:attrName>style.visibility</p:attrName>
                                        </p:attrNameLst>
                                      </p:cBhvr>
                                      <p:to>
                                        <p:strVal val="visible"/>
                                      </p:to>
                                    </p:set>
                                    <p:animEffect transition="in" filter="fade">
                                      <p:cBhvr>
                                        <p:cTn id="56" dur="500"/>
                                        <p:tgtEl>
                                          <p:spTgt spid="4">
                                            <p:txEl>
                                              <p:pRg st="4" end="4"/>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
                                            <p:txEl>
                                              <p:pRg st="5" end="5"/>
                                            </p:txEl>
                                          </p:spTgt>
                                        </p:tgtEl>
                                        <p:attrNameLst>
                                          <p:attrName>style.visibility</p:attrName>
                                        </p:attrNameLst>
                                      </p:cBhvr>
                                      <p:to>
                                        <p:strVal val="visible"/>
                                      </p:to>
                                    </p:set>
                                    <p:animEffect transition="in" filter="fade">
                                      <p:cBhvr>
                                        <p:cTn id="5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Cholera in West Africa 2012</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628800"/>
            <a:ext cx="8229600" cy="4525963"/>
          </a:xfrm>
        </p:spPr>
        <p:txBody>
          <a:bodyPr>
            <a:normAutofit/>
          </a:bodyPr>
          <a:lstStyle/>
          <a:p>
            <a:pPr marL="0" indent="0" fontAlgn="base">
              <a:buNone/>
            </a:pPr>
            <a:r>
              <a:rPr lang="en-GB" sz="2400" dirty="0"/>
              <a:t>Most of Africa does not have the benefit of chlorinated water that is piped to houses.</a:t>
            </a:r>
          </a:p>
          <a:p>
            <a:pPr marL="0" indent="0" fontAlgn="base">
              <a:buNone/>
            </a:pPr>
            <a:r>
              <a:rPr lang="en-GB" sz="2400" dirty="0"/>
              <a:t>In the West African cholera outbreak of 2012 did the population have:</a:t>
            </a:r>
          </a:p>
          <a:p>
            <a:pPr marL="914400" lvl="1" indent="-457200" fontAlgn="base">
              <a:buFont typeface="+mj-lt"/>
              <a:buAutoNum type="arabicPeriod"/>
            </a:pPr>
            <a:r>
              <a:rPr lang="en-GB" sz="2400" dirty="0"/>
              <a:t>Biological susceptibility?</a:t>
            </a:r>
          </a:p>
          <a:p>
            <a:pPr marL="914400" lvl="1" indent="-457200" fontAlgn="base">
              <a:buFont typeface="+mj-lt"/>
              <a:buAutoNum type="arabicPeriod"/>
            </a:pPr>
            <a:r>
              <a:rPr lang="en-GB" sz="2400" dirty="0"/>
              <a:t>Cultural/behavioural practices to make spread possible?</a:t>
            </a:r>
          </a:p>
          <a:p>
            <a:pPr marL="914400" lvl="1" indent="-457200" fontAlgn="base">
              <a:buFont typeface="+mj-lt"/>
              <a:buAutoNum type="arabicPeriod"/>
            </a:pPr>
            <a:r>
              <a:rPr lang="en-GB" sz="2400" dirty="0"/>
              <a:t>Sufficient contact between infected people (direct or indirect)?</a:t>
            </a:r>
          </a:p>
          <a:p>
            <a:pPr fontAlgn="base"/>
            <a:r>
              <a:rPr lang="en-GB" sz="2400" dirty="0"/>
              <a:t>Discuss </a:t>
            </a:r>
          </a:p>
          <a:p>
            <a:pPr fontAlgn="base"/>
            <a:endParaRPr lang="en-GB" sz="2400" dirty="0"/>
          </a:p>
        </p:txBody>
      </p:sp>
    </p:spTree>
    <p:extLst>
      <p:ext uri="{BB962C8B-B14F-4D97-AF65-F5344CB8AC3E}">
        <p14:creationId xmlns:p14="http://schemas.microsoft.com/office/powerpoint/2010/main" val="4170591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Cholera in Sierra Leone 2012</a:t>
            </a:r>
          </a:p>
        </p:txBody>
      </p:sp>
      <p:graphicFrame>
        <p:nvGraphicFramePr>
          <p:cNvPr id="6" name="Chart 5">
            <a:extLst>
              <a:ext uri="{FF2B5EF4-FFF2-40B4-BE49-F238E27FC236}">
                <a16:creationId xmlns:a16="http://schemas.microsoft.com/office/drawing/2014/main" id="{492869C2-F0B8-49B5-A9A1-0F9F51FE9EE9}"/>
              </a:ext>
            </a:extLst>
          </p:cNvPr>
          <p:cNvGraphicFramePr>
            <a:graphicFrameLocks/>
          </p:cNvGraphicFramePr>
          <p:nvPr>
            <p:extLst>
              <p:ext uri="{D42A27DB-BD31-4B8C-83A1-F6EECF244321}">
                <p14:modId xmlns:p14="http://schemas.microsoft.com/office/powerpoint/2010/main" val="3130257141"/>
              </p:ext>
            </p:extLst>
          </p:nvPr>
        </p:nvGraphicFramePr>
        <p:xfrm>
          <a:off x="354360" y="1349376"/>
          <a:ext cx="8435280" cy="4819674"/>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1846AA29-0AD8-4EF1-8FF6-1F4B56AFC414}"/>
              </a:ext>
            </a:extLst>
          </p:cNvPr>
          <p:cNvSpPr txBox="1"/>
          <p:nvPr/>
        </p:nvSpPr>
        <p:spPr>
          <a:xfrm>
            <a:off x="3203848" y="2074783"/>
            <a:ext cx="3024336" cy="2708434"/>
          </a:xfrm>
          <a:prstGeom prst="rect">
            <a:avLst/>
          </a:prstGeom>
          <a:noFill/>
        </p:spPr>
        <p:txBody>
          <a:bodyPr wrap="square" rtlCol="0">
            <a:spAutoFit/>
          </a:bodyPr>
          <a:lstStyle/>
          <a:p>
            <a:r>
              <a:rPr lang="en-GB" sz="3400">
                <a:solidFill>
                  <a:srgbClr val="FF0000"/>
                </a:solidFill>
              </a:rPr>
              <a:t>Why is this so slow at first and then what happened in Week 28?</a:t>
            </a:r>
          </a:p>
        </p:txBody>
      </p:sp>
    </p:spTree>
    <p:extLst>
      <p:ext uri="{BB962C8B-B14F-4D97-AF65-F5344CB8AC3E}">
        <p14:creationId xmlns:p14="http://schemas.microsoft.com/office/powerpoint/2010/main" val="295942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left)">
                                      <p:cBhvr>
                                        <p:cTn id="7" dur="5000"/>
                                        <p:tgtEl>
                                          <p:spTgt spid="6">
                                            <p:graphicEl>
                                              <a:chart seriesIdx="0" categoryIdx="-4" bldStep="series"/>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animBg="0"/>
        </p:bldSub>
      </p:bldGraphic>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119D4F-C9D6-4548-830E-C7E85096D232}"/>
              </a:ext>
            </a:extLst>
          </p:cNvPr>
          <p:cNvPicPr>
            <a:picLocks noChangeAspect="1"/>
          </p:cNvPicPr>
          <p:nvPr/>
        </p:nvPicPr>
        <p:blipFill rotWithShape="1">
          <a:blip r:embed="rId2"/>
          <a:srcRect l="25587" t="22789" r="36935" b="8000"/>
          <a:stretch/>
        </p:blipFill>
        <p:spPr>
          <a:xfrm>
            <a:off x="2483769" y="1035639"/>
            <a:ext cx="5018898" cy="5213626"/>
          </a:xfrm>
          <a:prstGeom prst="rect">
            <a:avLst/>
          </a:prstGeom>
        </p:spPr>
      </p:pic>
      <p:pic>
        <p:nvPicPr>
          <p:cNvPr id="4" name="Picture 3">
            <a:extLst>
              <a:ext uri="{FF2B5EF4-FFF2-40B4-BE49-F238E27FC236}">
                <a16:creationId xmlns:a16="http://schemas.microsoft.com/office/drawing/2014/main" id="{798C5805-D2AA-4B8E-A299-A11F248DB3BF}"/>
              </a:ext>
            </a:extLst>
          </p:cNvPr>
          <p:cNvPicPr>
            <a:picLocks noChangeAspect="1"/>
          </p:cNvPicPr>
          <p:nvPr/>
        </p:nvPicPr>
        <p:blipFill rotWithShape="1">
          <a:blip r:embed="rId3"/>
          <a:srcRect l="24013" t="23401" r="38975" b="8000"/>
          <a:stretch/>
        </p:blipFill>
        <p:spPr>
          <a:xfrm>
            <a:off x="2483768" y="1056910"/>
            <a:ext cx="4980422" cy="5192355"/>
          </a:xfrm>
          <a:prstGeom prst="rect">
            <a:avLst/>
          </a:prstGeom>
        </p:spPr>
      </p:pic>
      <p:pic>
        <p:nvPicPr>
          <p:cNvPr id="7" name="Picture 6">
            <a:extLst>
              <a:ext uri="{FF2B5EF4-FFF2-40B4-BE49-F238E27FC236}">
                <a16:creationId xmlns:a16="http://schemas.microsoft.com/office/drawing/2014/main" id="{DD28E876-CDD4-4055-8419-6FF7DDCD8E20}"/>
              </a:ext>
            </a:extLst>
          </p:cNvPr>
          <p:cNvPicPr>
            <a:picLocks noChangeAspect="1"/>
          </p:cNvPicPr>
          <p:nvPr/>
        </p:nvPicPr>
        <p:blipFill rotWithShape="1">
          <a:blip r:embed="rId3"/>
          <a:srcRect l="60637" t="22944" r="2351" b="8704"/>
          <a:stretch/>
        </p:blipFill>
        <p:spPr>
          <a:xfrm>
            <a:off x="2555776" y="992681"/>
            <a:ext cx="5018897" cy="5213626"/>
          </a:xfrm>
          <a:prstGeom prst="rect">
            <a:avLst/>
          </a:prstGeom>
        </p:spPr>
      </p:pic>
      <p:pic>
        <p:nvPicPr>
          <p:cNvPr id="8" name="Picture 7">
            <a:extLst>
              <a:ext uri="{FF2B5EF4-FFF2-40B4-BE49-F238E27FC236}">
                <a16:creationId xmlns:a16="http://schemas.microsoft.com/office/drawing/2014/main" id="{5681E0BF-184C-424E-917C-9B0D9291443F}"/>
              </a:ext>
            </a:extLst>
          </p:cNvPr>
          <p:cNvPicPr>
            <a:picLocks noChangeAspect="1"/>
          </p:cNvPicPr>
          <p:nvPr/>
        </p:nvPicPr>
        <p:blipFill rotWithShape="1">
          <a:blip r:embed="rId4"/>
          <a:srcRect l="53150" t="22941" r="7476" b="9401"/>
          <a:stretch/>
        </p:blipFill>
        <p:spPr>
          <a:xfrm>
            <a:off x="2555776" y="997989"/>
            <a:ext cx="5056720" cy="5128823"/>
          </a:xfrm>
          <a:prstGeom prst="rect">
            <a:avLst/>
          </a:prstGeom>
        </p:spPr>
      </p:pic>
      <p:pic>
        <p:nvPicPr>
          <p:cNvPr id="9" name="Picture 8">
            <a:extLst>
              <a:ext uri="{FF2B5EF4-FFF2-40B4-BE49-F238E27FC236}">
                <a16:creationId xmlns:a16="http://schemas.microsoft.com/office/drawing/2014/main" id="{B6C0EF90-DED1-407D-881C-A0037A38FC34}"/>
              </a:ext>
            </a:extLst>
          </p:cNvPr>
          <p:cNvPicPr>
            <a:picLocks noChangeAspect="1"/>
          </p:cNvPicPr>
          <p:nvPr/>
        </p:nvPicPr>
        <p:blipFill rotWithShape="1">
          <a:blip r:embed="rId5"/>
          <a:srcRect l="24945" t="26834" r="38975" b="9647"/>
          <a:stretch/>
        </p:blipFill>
        <p:spPr>
          <a:xfrm>
            <a:off x="2483768" y="968149"/>
            <a:ext cx="5245450" cy="5194515"/>
          </a:xfrm>
          <a:prstGeom prst="rect">
            <a:avLst/>
          </a:prstGeom>
        </p:spPr>
      </p:pic>
      <p:pic>
        <p:nvPicPr>
          <p:cNvPr id="10" name="Picture 9">
            <a:extLst>
              <a:ext uri="{FF2B5EF4-FFF2-40B4-BE49-F238E27FC236}">
                <a16:creationId xmlns:a16="http://schemas.microsoft.com/office/drawing/2014/main" id="{A31B05A8-A2E7-4878-9976-5AA4B88BDCD4}"/>
              </a:ext>
            </a:extLst>
          </p:cNvPr>
          <p:cNvPicPr>
            <a:picLocks noChangeAspect="1"/>
          </p:cNvPicPr>
          <p:nvPr/>
        </p:nvPicPr>
        <p:blipFill rotWithShape="1">
          <a:blip r:embed="rId5"/>
          <a:srcRect l="61423" t="26720" r="2352" b="8664"/>
          <a:stretch/>
        </p:blipFill>
        <p:spPr>
          <a:xfrm>
            <a:off x="2483768" y="950095"/>
            <a:ext cx="5159310" cy="5176717"/>
          </a:xfrm>
          <a:prstGeom prst="rect">
            <a:avLst/>
          </a:prstGeom>
        </p:spPr>
      </p:pic>
      <p:pic>
        <p:nvPicPr>
          <p:cNvPr id="11" name="Picture 10">
            <a:extLst>
              <a:ext uri="{FF2B5EF4-FFF2-40B4-BE49-F238E27FC236}">
                <a16:creationId xmlns:a16="http://schemas.microsoft.com/office/drawing/2014/main" id="{70330D4C-0C10-4CDC-B8F2-1910A072774B}"/>
              </a:ext>
            </a:extLst>
          </p:cNvPr>
          <p:cNvPicPr>
            <a:picLocks noChangeAspect="1"/>
          </p:cNvPicPr>
          <p:nvPr/>
        </p:nvPicPr>
        <p:blipFill rotWithShape="1">
          <a:blip r:embed="rId6"/>
          <a:srcRect l="53149" t="26817" r="12099" b="8928"/>
          <a:stretch/>
        </p:blipFill>
        <p:spPr>
          <a:xfrm>
            <a:off x="2483768" y="931507"/>
            <a:ext cx="5191959" cy="5231157"/>
          </a:xfrm>
          <a:prstGeom prst="rect">
            <a:avLst/>
          </a:prstGeom>
        </p:spPr>
      </p:pic>
      <p:pic>
        <p:nvPicPr>
          <p:cNvPr id="12" name="Picture 11">
            <a:extLst>
              <a:ext uri="{FF2B5EF4-FFF2-40B4-BE49-F238E27FC236}">
                <a16:creationId xmlns:a16="http://schemas.microsoft.com/office/drawing/2014/main" id="{2E26A30E-058E-4E7B-AD13-435BBA3F40B9}"/>
              </a:ext>
            </a:extLst>
          </p:cNvPr>
          <p:cNvPicPr>
            <a:picLocks noChangeAspect="1"/>
          </p:cNvPicPr>
          <p:nvPr/>
        </p:nvPicPr>
        <p:blipFill rotWithShape="1">
          <a:blip r:embed="rId7"/>
          <a:srcRect l="24250" t="26600" r="38821" b="8778"/>
          <a:stretch/>
        </p:blipFill>
        <p:spPr>
          <a:xfrm>
            <a:off x="2195736" y="722473"/>
            <a:ext cx="5832648" cy="5616624"/>
          </a:xfrm>
          <a:prstGeom prst="rect">
            <a:avLst/>
          </a:prstGeom>
        </p:spPr>
      </p:pic>
      <p:pic>
        <p:nvPicPr>
          <p:cNvPr id="13" name="Picture 12">
            <a:extLst>
              <a:ext uri="{FF2B5EF4-FFF2-40B4-BE49-F238E27FC236}">
                <a16:creationId xmlns:a16="http://schemas.microsoft.com/office/drawing/2014/main" id="{003924AF-5FD2-492D-BF23-5FD1C6379D79}"/>
              </a:ext>
            </a:extLst>
          </p:cNvPr>
          <p:cNvPicPr>
            <a:picLocks noChangeAspect="1"/>
          </p:cNvPicPr>
          <p:nvPr/>
        </p:nvPicPr>
        <p:blipFill rotWithShape="1">
          <a:blip r:embed="rId7"/>
          <a:srcRect l="61721" t="28000" r="2842" b="7482"/>
          <a:stretch/>
        </p:blipFill>
        <p:spPr>
          <a:xfrm>
            <a:off x="2051720" y="764704"/>
            <a:ext cx="5496037" cy="5549716"/>
          </a:xfrm>
          <a:prstGeom prst="rect">
            <a:avLst/>
          </a:prstGeom>
        </p:spPr>
      </p:pic>
      <p:sp>
        <p:nvSpPr>
          <p:cNvPr id="16" name="Title 1">
            <a:extLst>
              <a:ext uri="{FF2B5EF4-FFF2-40B4-BE49-F238E27FC236}">
                <a16:creationId xmlns:a16="http://schemas.microsoft.com/office/drawing/2014/main" id="{6421BABE-6018-4662-B219-EE100847F9FD}"/>
              </a:ext>
            </a:extLst>
          </p:cNvPr>
          <p:cNvSpPr txBox="1">
            <a:spLocks/>
          </p:cNvSpPr>
          <p:nvPr/>
        </p:nvSpPr>
        <p:spPr>
          <a:xfrm>
            <a:off x="609600" y="-2738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n-GB"/>
              <a:t>Cholera in Sierra Leone 2012</a:t>
            </a:r>
          </a:p>
        </p:txBody>
      </p:sp>
      <p:sp>
        <p:nvSpPr>
          <p:cNvPr id="17" name="TextBox 16">
            <a:extLst>
              <a:ext uri="{FF2B5EF4-FFF2-40B4-BE49-F238E27FC236}">
                <a16:creationId xmlns:a16="http://schemas.microsoft.com/office/drawing/2014/main" id="{A8A48E9F-68AF-43CC-BDCF-6B589E289293}"/>
              </a:ext>
            </a:extLst>
          </p:cNvPr>
          <p:cNvSpPr txBox="1"/>
          <p:nvPr/>
        </p:nvSpPr>
        <p:spPr>
          <a:xfrm>
            <a:off x="333358" y="4383107"/>
            <a:ext cx="1734408" cy="615553"/>
          </a:xfrm>
          <a:prstGeom prst="rect">
            <a:avLst/>
          </a:prstGeom>
          <a:noFill/>
        </p:spPr>
        <p:txBody>
          <a:bodyPr wrap="square" rtlCol="0">
            <a:spAutoFit/>
          </a:bodyPr>
          <a:lstStyle/>
          <a:p>
            <a:r>
              <a:rPr lang="en-GB" sz="3400">
                <a:solidFill>
                  <a:srgbClr val="FF0000"/>
                </a:solidFill>
              </a:rPr>
              <a:t>Week 28</a:t>
            </a:r>
          </a:p>
        </p:txBody>
      </p:sp>
      <p:sp>
        <p:nvSpPr>
          <p:cNvPr id="18" name="TextBox 17">
            <a:extLst>
              <a:ext uri="{FF2B5EF4-FFF2-40B4-BE49-F238E27FC236}">
                <a16:creationId xmlns:a16="http://schemas.microsoft.com/office/drawing/2014/main" id="{277D67A6-38DC-449B-B88E-83A5D1BC0A99}"/>
              </a:ext>
            </a:extLst>
          </p:cNvPr>
          <p:cNvSpPr txBox="1"/>
          <p:nvPr/>
        </p:nvSpPr>
        <p:spPr>
          <a:xfrm>
            <a:off x="215307" y="947289"/>
            <a:ext cx="2185923" cy="3231654"/>
          </a:xfrm>
          <a:prstGeom prst="rect">
            <a:avLst/>
          </a:prstGeom>
          <a:noFill/>
        </p:spPr>
        <p:txBody>
          <a:bodyPr wrap="square" rtlCol="0">
            <a:spAutoFit/>
          </a:bodyPr>
          <a:lstStyle/>
          <a:p>
            <a:r>
              <a:rPr lang="en-GB" sz="3400">
                <a:solidFill>
                  <a:srgbClr val="FF0000"/>
                </a:solidFill>
              </a:rPr>
              <a:t>When it entered the most densely populated areas</a:t>
            </a:r>
          </a:p>
        </p:txBody>
      </p:sp>
      <p:pic>
        <p:nvPicPr>
          <p:cNvPr id="20" name="Picture 19" descr="Map&#10;&#10;Description automatically generated">
            <a:extLst>
              <a:ext uri="{FF2B5EF4-FFF2-40B4-BE49-F238E27FC236}">
                <a16:creationId xmlns:a16="http://schemas.microsoft.com/office/drawing/2014/main" id="{33ACF7E6-0BE8-48FC-851E-B303AB8BC1BB}"/>
              </a:ext>
            </a:extLst>
          </p:cNvPr>
          <p:cNvPicPr>
            <a:picLocks noChangeAspect="1"/>
          </p:cNvPicPr>
          <p:nvPr/>
        </p:nvPicPr>
        <p:blipFill rotWithShape="1">
          <a:blip r:embed="rId8">
            <a:extLst>
              <a:ext uri="{28A0092B-C50C-407E-A947-70E740481C1C}">
                <a14:useLocalDpi xmlns:a14="http://schemas.microsoft.com/office/drawing/2010/main" val="0"/>
              </a:ext>
            </a:extLst>
          </a:blip>
          <a:srcRect l="2028" t="2595"/>
          <a:stretch/>
        </p:blipFill>
        <p:spPr>
          <a:xfrm>
            <a:off x="2150304" y="764703"/>
            <a:ext cx="5467374" cy="5405701"/>
          </a:xfrm>
          <a:prstGeom prst="rect">
            <a:avLst/>
          </a:prstGeom>
        </p:spPr>
      </p:pic>
    </p:spTree>
    <p:extLst>
      <p:ext uri="{BB962C8B-B14F-4D97-AF65-F5344CB8AC3E}">
        <p14:creationId xmlns:p14="http://schemas.microsoft.com/office/powerpoint/2010/main" val="74701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80">
                                          <p:stCondLst>
                                            <p:cond delay="0"/>
                                          </p:stCondLst>
                                        </p:cTn>
                                        <p:tgtEl>
                                          <p:spTgt spid="17"/>
                                        </p:tgtEl>
                                      </p:cBhvr>
                                    </p:animEffect>
                                    <p:anim calcmode="lin" valueType="num">
                                      <p:cBhvr>
                                        <p:cTn id="3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3" dur="26">
                                          <p:stCondLst>
                                            <p:cond delay="650"/>
                                          </p:stCondLst>
                                        </p:cTn>
                                        <p:tgtEl>
                                          <p:spTgt spid="17"/>
                                        </p:tgtEl>
                                      </p:cBhvr>
                                      <p:to x="100000" y="60000"/>
                                    </p:animScale>
                                    <p:animScale>
                                      <p:cBhvr>
                                        <p:cTn id="44" dur="166" decel="50000">
                                          <p:stCondLst>
                                            <p:cond delay="676"/>
                                          </p:stCondLst>
                                        </p:cTn>
                                        <p:tgtEl>
                                          <p:spTgt spid="17"/>
                                        </p:tgtEl>
                                      </p:cBhvr>
                                      <p:to x="100000" y="100000"/>
                                    </p:animScale>
                                    <p:animScale>
                                      <p:cBhvr>
                                        <p:cTn id="45" dur="26">
                                          <p:stCondLst>
                                            <p:cond delay="1312"/>
                                          </p:stCondLst>
                                        </p:cTn>
                                        <p:tgtEl>
                                          <p:spTgt spid="17"/>
                                        </p:tgtEl>
                                      </p:cBhvr>
                                      <p:to x="100000" y="80000"/>
                                    </p:animScale>
                                    <p:animScale>
                                      <p:cBhvr>
                                        <p:cTn id="46" dur="166" decel="50000">
                                          <p:stCondLst>
                                            <p:cond delay="1338"/>
                                          </p:stCondLst>
                                        </p:cTn>
                                        <p:tgtEl>
                                          <p:spTgt spid="17"/>
                                        </p:tgtEl>
                                      </p:cBhvr>
                                      <p:to x="100000" y="100000"/>
                                    </p:animScale>
                                    <p:animScale>
                                      <p:cBhvr>
                                        <p:cTn id="47" dur="26">
                                          <p:stCondLst>
                                            <p:cond delay="1642"/>
                                          </p:stCondLst>
                                        </p:cTn>
                                        <p:tgtEl>
                                          <p:spTgt spid="17"/>
                                        </p:tgtEl>
                                      </p:cBhvr>
                                      <p:to x="100000" y="90000"/>
                                    </p:animScale>
                                    <p:animScale>
                                      <p:cBhvr>
                                        <p:cTn id="48" dur="166" decel="50000">
                                          <p:stCondLst>
                                            <p:cond delay="1668"/>
                                          </p:stCondLst>
                                        </p:cTn>
                                        <p:tgtEl>
                                          <p:spTgt spid="17"/>
                                        </p:tgtEl>
                                      </p:cBhvr>
                                      <p:to x="100000" y="100000"/>
                                    </p:animScale>
                                    <p:animScale>
                                      <p:cBhvr>
                                        <p:cTn id="49" dur="26">
                                          <p:stCondLst>
                                            <p:cond delay="1808"/>
                                          </p:stCondLst>
                                        </p:cTn>
                                        <p:tgtEl>
                                          <p:spTgt spid="17"/>
                                        </p:tgtEl>
                                      </p:cBhvr>
                                      <p:to x="100000" y="95000"/>
                                    </p:animScale>
                                    <p:animScale>
                                      <p:cBhvr>
                                        <p:cTn id="50" dur="166" decel="50000">
                                          <p:stCondLst>
                                            <p:cond delay="1834"/>
                                          </p:stCondLst>
                                        </p:cTn>
                                        <p:tgtEl>
                                          <p:spTgt spid="17"/>
                                        </p:tgtEl>
                                      </p:cBhvr>
                                      <p:to x="100000" y="100000"/>
                                    </p:animScale>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Transmission risk factors in 2012</a:t>
            </a:r>
          </a:p>
        </p:txBody>
      </p:sp>
      <p:graphicFrame>
        <p:nvGraphicFramePr>
          <p:cNvPr id="7" name="Table 6">
            <a:extLst>
              <a:ext uri="{FF2B5EF4-FFF2-40B4-BE49-F238E27FC236}">
                <a16:creationId xmlns:a16="http://schemas.microsoft.com/office/drawing/2014/main" id="{3A2A5CBE-7DE1-44E8-ACD1-B6C41EB8563F}"/>
              </a:ext>
            </a:extLst>
          </p:cNvPr>
          <p:cNvGraphicFramePr>
            <a:graphicFrameLocks noGrp="1"/>
          </p:cNvGraphicFramePr>
          <p:nvPr>
            <p:extLst>
              <p:ext uri="{D42A27DB-BD31-4B8C-83A1-F6EECF244321}">
                <p14:modId xmlns:p14="http://schemas.microsoft.com/office/powerpoint/2010/main" val="182887171"/>
              </p:ext>
            </p:extLst>
          </p:nvPr>
        </p:nvGraphicFramePr>
        <p:xfrm>
          <a:off x="613358" y="1417639"/>
          <a:ext cx="7917284" cy="4439512"/>
        </p:xfrm>
        <a:graphic>
          <a:graphicData uri="http://schemas.openxmlformats.org/drawingml/2006/table">
            <a:tbl>
              <a:tblPr>
                <a:tableStyleId>{5C22544A-7EE6-4342-B048-85BDC9FD1C3A}</a:tableStyleId>
              </a:tblPr>
              <a:tblGrid>
                <a:gridCol w="3580681">
                  <a:extLst>
                    <a:ext uri="{9D8B030D-6E8A-4147-A177-3AD203B41FA5}">
                      <a16:colId xmlns:a16="http://schemas.microsoft.com/office/drawing/2014/main" val="1032868861"/>
                    </a:ext>
                  </a:extLst>
                </a:gridCol>
                <a:gridCol w="1528291">
                  <a:extLst>
                    <a:ext uri="{9D8B030D-6E8A-4147-A177-3AD203B41FA5}">
                      <a16:colId xmlns:a16="http://schemas.microsoft.com/office/drawing/2014/main" val="4071652743"/>
                    </a:ext>
                  </a:extLst>
                </a:gridCol>
                <a:gridCol w="2808312">
                  <a:extLst>
                    <a:ext uri="{9D8B030D-6E8A-4147-A177-3AD203B41FA5}">
                      <a16:colId xmlns:a16="http://schemas.microsoft.com/office/drawing/2014/main" val="1700642314"/>
                    </a:ext>
                  </a:extLst>
                </a:gridCol>
              </a:tblGrid>
              <a:tr h="456112">
                <a:tc>
                  <a:txBody>
                    <a:bodyPr/>
                    <a:lstStyle/>
                    <a:p>
                      <a:pPr algn="ctr" fontAlgn="t"/>
                      <a:r>
                        <a:rPr lang="en-GB" sz="3200" b="1" u="none" strike="noStrike">
                          <a:effectLst/>
                        </a:rPr>
                        <a:t>Characteristic</a:t>
                      </a:r>
                      <a:endParaRPr lang="en-GB" sz="3200" b="1"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b="1" u="none" strike="noStrike" err="1">
                          <a:effectLst/>
                        </a:rPr>
                        <a:t>mOR</a:t>
                      </a:r>
                      <a:endParaRPr lang="en-GB" sz="3200" b="1"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b="1" u="none" strike="noStrike">
                          <a:effectLst/>
                        </a:rPr>
                        <a:t>95% CI</a:t>
                      </a:r>
                      <a:endParaRPr lang="en-GB" sz="3200" b="1"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4282089384"/>
                  </a:ext>
                </a:extLst>
              </a:tr>
              <a:tr h="456112">
                <a:tc>
                  <a:txBody>
                    <a:bodyPr/>
                    <a:lstStyle/>
                    <a:p>
                      <a:pPr algn="l" fontAlgn="t"/>
                      <a:r>
                        <a:rPr lang="en-GB" sz="3200" u="none" strike="noStrike">
                          <a:effectLst/>
                        </a:rPr>
                        <a:t> Crab</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3.29</a:t>
                      </a:r>
                      <a:r>
                        <a:rPr lang="en-GB" sz="3200" u="none" strike="noStrike" baseline="30000">
                          <a:effectLst/>
                        </a:rPr>
                        <a:t>*</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(1.03–10.56)</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1424886243"/>
                  </a:ext>
                </a:extLst>
              </a:tr>
              <a:tr h="456112">
                <a:tc>
                  <a:txBody>
                    <a:bodyPr/>
                    <a:lstStyle/>
                    <a:p>
                      <a:pPr algn="l" fontAlgn="t"/>
                      <a:r>
                        <a:rPr lang="en-GB" sz="3200" u="none" strike="noStrike">
                          <a:effectLst/>
                        </a:rPr>
                        <a:t> Okra</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0.49</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(0.13–1.81)</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3795054906"/>
                  </a:ext>
                </a:extLst>
              </a:tr>
              <a:tr h="456112">
                <a:tc>
                  <a:txBody>
                    <a:bodyPr/>
                    <a:lstStyle/>
                    <a:p>
                      <a:pPr algn="l" fontAlgn="t"/>
                      <a:r>
                        <a:rPr lang="en-GB" sz="3200" u="none" strike="noStrike">
                          <a:effectLst/>
                        </a:rPr>
                        <a:t> Hot rice</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0.04</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(0.002–1.24)</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88070749"/>
                  </a:ext>
                </a:extLst>
              </a:tr>
              <a:tr h="456112">
                <a:tc>
                  <a:txBody>
                    <a:bodyPr/>
                    <a:lstStyle/>
                    <a:p>
                      <a:pPr algn="l" fontAlgn="t"/>
                      <a:r>
                        <a:rPr lang="en-GB" sz="3200" u="none" strike="noStrike">
                          <a:effectLst/>
                        </a:rPr>
                        <a:t> Vended water</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9.7</a:t>
                      </a:r>
                      <a:r>
                        <a:rPr lang="en-GB" sz="3200" u="none" strike="noStrike" baseline="30000">
                          <a:effectLst/>
                        </a:rPr>
                        <a:t>*</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(2.01–43.72)</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1989352300"/>
                  </a:ext>
                </a:extLst>
              </a:tr>
              <a:tr h="456112">
                <a:tc>
                  <a:txBody>
                    <a:bodyPr/>
                    <a:lstStyle/>
                    <a:p>
                      <a:pPr algn="l" fontAlgn="t"/>
                      <a:r>
                        <a:rPr lang="en-GB" sz="3200" u="none" strike="noStrike">
                          <a:effectLst/>
                        </a:rPr>
                        <a:t> Unsafe water</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3.43</a:t>
                      </a:r>
                      <a:r>
                        <a:rPr lang="en-GB" sz="3200" u="none" strike="noStrike" baseline="30000">
                          <a:effectLst/>
                        </a:rPr>
                        <a:t>*</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(1.07–11.04)</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3462703979"/>
                  </a:ext>
                </a:extLst>
              </a:tr>
              <a:tr h="554582">
                <a:tc>
                  <a:txBody>
                    <a:bodyPr/>
                    <a:lstStyle/>
                    <a:p>
                      <a:pPr algn="l" fontAlgn="t"/>
                      <a:r>
                        <a:rPr lang="en-GB" sz="3200" u="none" strike="noStrike">
                          <a:effectLst/>
                        </a:rPr>
                        <a:t> Secondary education</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0.47</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(0.113–1.91)</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2556619638"/>
                  </a:ext>
                </a:extLst>
              </a:tr>
              <a:tr h="808339">
                <a:tc>
                  <a:txBody>
                    <a:bodyPr/>
                    <a:lstStyle/>
                    <a:p>
                      <a:pPr algn="l" fontAlgn="ctr"/>
                      <a:r>
                        <a:rPr lang="en-GB" sz="2000" u="none" strike="noStrike">
                          <a:effectLst/>
                        </a:rPr>
                        <a:t>*Statistically significant at P &lt; 0.05</a:t>
                      </a:r>
                    </a:p>
                    <a:p>
                      <a:pPr marL="0" marR="0" lvl="0" indent="0" algn="l" defTabSz="914400" rtl="0" eaLnBrk="1" fontAlgn="ctr" latinLnBrk="0" hangingPunct="1">
                        <a:lnSpc>
                          <a:spcPct val="100000"/>
                        </a:lnSpc>
                        <a:spcBef>
                          <a:spcPts val="0"/>
                        </a:spcBef>
                        <a:spcAft>
                          <a:spcPts val="0"/>
                        </a:spcAft>
                        <a:buClrTx/>
                        <a:buSzTx/>
                        <a:buFontTx/>
                        <a:buNone/>
                        <a:tabLst/>
                        <a:defRPr/>
                      </a:pPr>
                      <a:r>
                        <a:rPr lang="en-GB" sz="2000" u="none" strike="noStrike" err="1">
                          <a:effectLst/>
                        </a:rPr>
                        <a:t>mOR</a:t>
                      </a:r>
                      <a:r>
                        <a:rPr lang="en-GB" sz="2000" u="none" strike="noStrike">
                          <a:effectLst/>
                        </a:rPr>
                        <a:t> = matched odds ratio </a:t>
                      </a:r>
                      <a:endParaRPr lang="en-GB" sz="2000" b="0" i="0" u="none" strike="noStrike">
                        <a:solidFill>
                          <a:srgbClr val="000000"/>
                        </a:solidFill>
                        <a:effectLst/>
                        <a:latin typeface="Calibri" panose="020F0502020204030204" pitchFamily="34" charset="0"/>
                      </a:endParaRPr>
                    </a:p>
                    <a:p>
                      <a:pPr algn="l" fontAlgn="ctr"/>
                      <a:r>
                        <a:rPr lang="en-GB" sz="2000" u="none" strike="noStrike">
                          <a:effectLst/>
                        </a:rPr>
                        <a:t>CI = confidence interval</a:t>
                      </a:r>
                    </a:p>
                  </a:txBody>
                  <a:tcPr marL="6350" marR="6350" marT="6350" marB="0" anchor="ctr"/>
                </a:tc>
                <a:tc>
                  <a:txBody>
                    <a:bodyPr/>
                    <a:lstStyle/>
                    <a:p>
                      <a:pPr algn="l" fontAlgn="b"/>
                      <a:endParaRPr lang="en-GB" sz="2000" b="0" i="0" u="none" strike="noStrike">
                        <a:solidFill>
                          <a:srgbClr val="000000"/>
                        </a:solidFill>
                        <a:effectLst/>
                        <a:latin typeface="Calibri" panose="020F0502020204030204" pitchFamily="34" charset="0"/>
                      </a:endParaRPr>
                    </a:p>
                  </a:txBody>
                  <a:tcPr marL="6350" marR="6350" marT="635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2000" b="0" i="0" u="none" strike="noStrike">
                        <a:solidFill>
                          <a:srgbClr val="000000"/>
                        </a:solidFill>
                        <a:effectLst/>
                        <a:latin typeface="Times New Roman" panose="02020603050405020304" pitchFamily="18" charset="0"/>
                      </a:endParaRPr>
                    </a:p>
                  </a:txBody>
                  <a:tcPr marL="6350" marR="6350" marT="6350" marB="0" anchor="b"/>
                </a:tc>
                <a:extLst>
                  <a:ext uri="{0D108BD9-81ED-4DB2-BD59-A6C34878D82A}">
                    <a16:rowId xmlns:a16="http://schemas.microsoft.com/office/drawing/2014/main" val="495661551"/>
                  </a:ext>
                </a:extLst>
              </a:tr>
            </a:tbl>
          </a:graphicData>
        </a:graphic>
      </p:graphicFrame>
      <p:graphicFrame>
        <p:nvGraphicFramePr>
          <p:cNvPr id="8" name="Table 7">
            <a:extLst>
              <a:ext uri="{FF2B5EF4-FFF2-40B4-BE49-F238E27FC236}">
                <a16:creationId xmlns:a16="http://schemas.microsoft.com/office/drawing/2014/main" id="{4F12D58A-D110-4E69-855F-2C921F4E5AF5}"/>
              </a:ext>
            </a:extLst>
          </p:cNvPr>
          <p:cNvGraphicFramePr>
            <a:graphicFrameLocks noGrp="1"/>
          </p:cNvGraphicFramePr>
          <p:nvPr>
            <p:extLst>
              <p:ext uri="{D42A27DB-BD31-4B8C-83A1-F6EECF244321}">
                <p14:modId xmlns:p14="http://schemas.microsoft.com/office/powerpoint/2010/main" val="1168895397"/>
              </p:ext>
            </p:extLst>
          </p:nvPr>
        </p:nvGraphicFramePr>
        <p:xfrm>
          <a:off x="611560" y="1416968"/>
          <a:ext cx="7917284" cy="4439512"/>
        </p:xfrm>
        <a:graphic>
          <a:graphicData uri="http://schemas.openxmlformats.org/drawingml/2006/table">
            <a:tbl>
              <a:tblPr>
                <a:tableStyleId>{5C22544A-7EE6-4342-B048-85BDC9FD1C3A}</a:tableStyleId>
              </a:tblPr>
              <a:tblGrid>
                <a:gridCol w="3580681">
                  <a:extLst>
                    <a:ext uri="{9D8B030D-6E8A-4147-A177-3AD203B41FA5}">
                      <a16:colId xmlns:a16="http://schemas.microsoft.com/office/drawing/2014/main" val="1032868861"/>
                    </a:ext>
                  </a:extLst>
                </a:gridCol>
                <a:gridCol w="1528291">
                  <a:extLst>
                    <a:ext uri="{9D8B030D-6E8A-4147-A177-3AD203B41FA5}">
                      <a16:colId xmlns:a16="http://schemas.microsoft.com/office/drawing/2014/main" val="4071652743"/>
                    </a:ext>
                  </a:extLst>
                </a:gridCol>
                <a:gridCol w="2808312">
                  <a:extLst>
                    <a:ext uri="{9D8B030D-6E8A-4147-A177-3AD203B41FA5}">
                      <a16:colId xmlns:a16="http://schemas.microsoft.com/office/drawing/2014/main" val="1700642314"/>
                    </a:ext>
                  </a:extLst>
                </a:gridCol>
              </a:tblGrid>
              <a:tr h="456112">
                <a:tc>
                  <a:txBody>
                    <a:bodyPr/>
                    <a:lstStyle/>
                    <a:p>
                      <a:pPr algn="ctr" fontAlgn="t"/>
                      <a:r>
                        <a:rPr lang="en-GB" sz="3200" b="1" u="none" strike="noStrike">
                          <a:effectLst/>
                        </a:rPr>
                        <a:t>Characteristic</a:t>
                      </a:r>
                      <a:endParaRPr lang="en-GB" sz="3200" b="1"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b="1" u="none" strike="noStrike" err="1">
                          <a:effectLst/>
                        </a:rPr>
                        <a:t>mOR</a:t>
                      </a:r>
                      <a:endParaRPr lang="en-GB" sz="3200" b="1"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b="1" u="none" strike="noStrike">
                          <a:effectLst/>
                        </a:rPr>
                        <a:t>95% CI</a:t>
                      </a:r>
                      <a:endParaRPr lang="en-GB" sz="3200" b="1"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4282089384"/>
                  </a:ext>
                </a:extLst>
              </a:tr>
              <a:tr h="456112">
                <a:tc>
                  <a:txBody>
                    <a:bodyPr/>
                    <a:lstStyle/>
                    <a:p>
                      <a:pPr algn="l" fontAlgn="t"/>
                      <a:r>
                        <a:rPr lang="en-GB" sz="3200" u="none" strike="noStrike">
                          <a:solidFill>
                            <a:schemeClr val="accent6">
                              <a:lumMod val="60000"/>
                              <a:lumOff val="40000"/>
                            </a:schemeClr>
                          </a:solidFill>
                          <a:effectLst/>
                        </a:rPr>
                        <a:t> Crab</a:t>
                      </a:r>
                      <a:endParaRPr lang="en-GB" sz="3200" b="0" i="0" u="none" strike="noStrike">
                        <a:solidFill>
                          <a:schemeClr val="accent6">
                            <a:lumMod val="60000"/>
                            <a:lumOff val="40000"/>
                          </a:schemeClr>
                        </a:solidFill>
                        <a:effectLst/>
                        <a:latin typeface="Times New Roman" panose="02020603050405020304" pitchFamily="18" charset="0"/>
                      </a:endParaRPr>
                    </a:p>
                  </a:txBody>
                  <a:tcPr marL="6350" marR="6350" marT="6350" marB="0"/>
                </a:tc>
                <a:tc>
                  <a:txBody>
                    <a:bodyPr/>
                    <a:lstStyle/>
                    <a:p>
                      <a:pPr algn="r" fontAlgn="t"/>
                      <a:r>
                        <a:rPr lang="en-GB" sz="3200" u="none" strike="noStrike">
                          <a:solidFill>
                            <a:schemeClr val="accent6">
                              <a:lumMod val="60000"/>
                              <a:lumOff val="40000"/>
                            </a:schemeClr>
                          </a:solidFill>
                          <a:effectLst/>
                        </a:rPr>
                        <a:t>3.29</a:t>
                      </a:r>
                      <a:r>
                        <a:rPr lang="en-GB" sz="3200" u="none" strike="noStrike" baseline="30000">
                          <a:solidFill>
                            <a:srgbClr val="FF0000"/>
                          </a:solidFill>
                          <a:effectLst/>
                        </a:rPr>
                        <a:t>*</a:t>
                      </a:r>
                      <a:endParaRPr lang="en-GB" sz="3200" b="0" i="0" u="none" strike="noStrike">
                        <a:solidFill>
                          <a:srgbClr val="FF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(1.03–10.56)</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1424886243"/>
                  </a:ext>
                </a:extLst>
              </a:tr>
              <a:tr h="456112">
                <a:tc>
                  <a:txBody>
                    <a:bodyPr/>
                    <a:lstStyle/>
                    <a:p>
                      <a:pPr algn="l" fontAlgn="t"/>
                      <a:r>
                        <a:rPr lang="en-GB" sz="3200" u="none" strike="noStrike">
                          <a:effectLst/>
                        </a:rPr>
                        <a:t> Okra</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0.49</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(0.13–1.81)</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3795054906"/>
                  </a:ext>
                </a:extLst>
              </a:tr>
              <a:tr h="456112">
                <a:tc>
                  <a:txBody>
                    <a:bodyPr/>
                    <a:lstStyle/>
                    <a:p>
                      <a:pPr algn="l" fontAlgn="t"/>
                      <a:r>
                        <a:rPr lang="en-GB" sz="3200" u="none" strike="noStrike">
                          <a:effectLst/>
                        </a:rPr>
                        <a:t> Hot rice</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0.04</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(0.002–1.24)</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88070749"/>
                  </a:ext>
                </a:extLst>
              </a:tr>
              <a:tr h="456112">
                <a:tc>
                  <a:txBody>
                    <a:bodyPr/>
                    <a:lstStyle/>
                    <a:p>
                      <a:pPr algn="l" fontAlgn="t"/>
                      <a:r>
                        <a:rPr lang="en-GB" sz="3200" u="none" strike="noStrike">
                          <a:solidFill>
                            <a:srgbClr val="FF0000"/>
                          </a:solidFill>
                          <a:effectLst/>
                        </a:rPr>
                        <a:t> Vended water</a:t>
                      </a:r>
                      <a:endParaRPr lang="en-GB" sz="3200" b="0" i="0" u="none" strike="noStrike">
                        <a:solidFill>
                          <a:srgbClr val="FF0000"/>
                        </a:solidFill>
                        <a:effectLst/>
                        <a:latin typeface="Times New Roman" panose="02020603050405020304" pitchFamily="18" charset="0"/>
                      </a:endParaRPr>
                    </a:p>
                  </a:txBody>
                  <a:tcPr marL="6350" marR="6350" marT="6350" marB="0"/>
                </a:tc>
                <a:tc>
                  <a:txBody>
                    <a:bodyPr/>
                    <a:lstStyle/>
                    <a:p>
                      <a:pPr algn="r" fontAlgn="t"/>
                      <a:r>
                        <a:rPr lang="en-GB" sz="3200" u="none" strike="noStrike">
                          <a:solidFill>
                            <a:srgbClr val="FF0000"/>
                          </a:solidFill>
                          <a:effectLst/>
                        </a:rPr>
                        <a:t>9.7</a:t>
                      </a:r>
                      <a:r>
                        <a:rPr lang="en-GB" sz="3200" u="none" strike="noStrike" baseline="30000">
                          <a:solidFill>
                            <a:srgbClr val="FF0000"/>
                          </a:solidFill>
                          <a:effectLst/>
                        </a:rPr>
                        <a:t>*</a:t>
                      </a:r>
                      <a:endParaRPr lang="en-GB" sz="3200" b="0" i="0" u="none" strike="noStrike">
                        <a:solidFill>
                          <a:srgbClr val="FF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(2.01–43.72)</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1989352300"/>
                  </a:ext>
                </a:extLst>
              </a:tr>
              <a:tr h="456112">
                <a:tc>
                  <a:txBody>
                    <a:bodyPr/>
                    <a:lstStyle/>
                    <a:p>
                      <a:pPr algn="l" fontAlgn="t"/>
                      <a:r>
                        <a:rPr lang="en-GB" sz="3200" u="none" strike="noStrike">
                          <a:solidFill>
                            <a:schemeClr val="accent6">
                              <a:lumMod val="60000"/>
                              <a:lumOff val="40000"/>
                            </a:schemeClr>
                          </a:solidFill>
                          <a:effectLst/>
                        </a:rPr>
                        <a:t> Unsafe water</a:t>
                      </a:r>
                      <a:endParaRPr lang="en-GB" sz="3200" b="0" i="0" u="none" strike="noStrike">
                        <a:solidFill>
                          <a:schemeClr val="accent6">
                            <a:lumMod val="60000"/>
                            <a:lumOff val="40000"/>
                          </a:schemeClr>
                        </a:solidFill>
                        <a:effectLst/>
                        <a:latin typeface="Times New Roman" panose="02020603050405020304" pitchFamily="18" charset="0"/>
                      </a:endParaRPr>
                    </a:p>
                  </a:txBody>
                  <a:tcPr marL="6350" marR="6350" marT="6350" marB="0"/>
                </a:tc>
                <a:tc>
                  <a:txBody>
                    <a:bodyPr/>
                    <a:lstStyle/>
                    <a:p>
                      <a:pPr algn="r" fontAlgn="t"/>
                      <a:r>
                        <a:rPr lang="en-GB" sz="3200" u="none" strike="noStrike">
                          <a:solidFill>
                            <a:schemeClr val="accent6">
                              <a:lumMod val="60000"/>
                              <a:lumOff val="40000"/>
                            </a:schemeClr>
                          </a:solidFill>
                          <a:effectLst/>
                        </a:rPr>
                        <a:t>3.43</a:t>
                      </a:r>
                      <a:r>
                        <a:rPr lang="en-GB" sz="3200" u="none" strike="noStrike" baseline="30000">
                          <a:solidFill>
                            <a:schemeClr val="accent6">
                              <a:lumMod val="60000"/>
                              <a:lumOff val="40000"/>
                            </a:schemeClr>
                          </a:solidFill>
                          <a:effectLst/>
                        </a:rPr>
                        <a:t>*</a:t>
                      </a:r>
                      <a:endParaRPr lang="en-GB" sz="3200" b="0" i="0" u="none" strike="noStrike">
                        <a:solidFill>
                          <a:schemeClr val="accent6">
                            <a:lumMod val="60000"/>
                            <a:lumOff val="40000"/>
                          </a:schemeClr>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(1.07–11.04)</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3462703979"/>
                  </a:ext>
                </a:extLst>
              </a:tr>
              <a:tr h="554582">
                <a:tc>
                  <a:txBody>
                    <a:bodyPr/>
                    <a:lstStyle/>
                    <a:p>
                      <a:pPr algn="l" fontAlgn="t"/>
                      <a:r>
                        <a:rPr lang="en-GB" sz="3200" u="none" strike="noStrike">
                          <a:effectLst/>
                        </a:rPr>
                        <a:t> Secondary education</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r" fontAlgn="t"/>
                      <a:r>
                        <a:rPr lang="en-GB" sz="3200" u="none" strike="noStrike">
                          <a:effectLst/>
                        </a:rPr>
                        <a:t>0.47</a:t>
                      </a:r>
                      <a:endParaRPr lang="en-GB" sz="3200" b="0" i="0" u="none" strike="noStrike">
                        <a:solidFill>
                          <a:srgbClr val="000000"/>
                        </a:solidFill>
                        <a:effectLst/>
                        <a:latin typeface="Times New Roman" panose="02020603050405020304" pitchFamily="18" charset="0"/>
                      </a:endParaRPr>
                    </a:p>
                  </a:txBody>
                  <a:tcPr marL="6350" marR="6350" marT="6350" marB="0"/>
                </a:tc>
                <a:tc>
                  <a:txBody>
                    <a:bodyPr/>
                    <a:lstStyle/>
                    <a:p>
                      <a:pPr algn="ctr" fontAlgn="t"/>
                      <a:r>
                        <a:rPr lang="en-GB" sz="3200" u="none" strike="noStrike">
                          <a:effectLst/>
                        </a:rPr>
                        <a:t>(0.113–1.91)</a:t>
                      </a:r>
                      <a:endParaRPr lang="en-GB" sz="3200" b="0" i="0" u="none" strike="noStrike">
                        <a:solidFill>
                          <a:srgbClr val="000000"/>
                        </a:solidFill>
                        <a:effectLst/>
                        <a:latin typeface="Times New Roman" panose="02020603050405020304" pitchFamily="18" charset="0"/>
                      </a:endParaRPr>
                    </a:p>
                  </a:txBody>
                  <a:tcPr marL="6350" marR="6350" marT="6350" marB="0"/>
                </a:tc>
                <a:extLst>
                  <a:ext uri="{0D108BD9-81ED-4DB2-BD59-A6C34878D82A}">
                    <a16:rowId xmlns:a16="http://schemas.microsoft.com/office/drawing/2014/main" val="2556619638"/>
                  </a:ext>
                </a:extLst>
              </a:tr>
              <a:tr h="808339">
                <a:tc>
                  <a:txBody>
                    <a:bodyPr/>
                    <a:lstStyle/>
                    <a:p>
                      <a:pPr algn="l" fontAlgn="ctr"/>
                      <a:r>
                        <a:rPr lang="en-GB" sz="2000" u="none" strike="noStrike">
                          <a:effectLst/>
                        </a:rPr>
                        <a:t>*Statistically significant at P &lt; 0.05</a:t>
                      </a:r>
                    </a:p>
                    <a:p>
                      <a:pPr marL="0" marR="0" lvl="0" indent="0" algn="l" defTabSz="914400" rtl="0" eaLnBrk="1" fontAlgn="ctr" latinLnBrk="0" hangingPunct="1">
                        <a:lnSpc>
                          <a:spcPct val="100000"/>
                        </a:lnSpc>
                        <a:spcBef>
                          <a:spcPts val="0"/>
                        </a:spcBef>
                        <a:spcAft>
                          <a:spcPts val="0"/>
                        </a:spcAft>
                        <a:buClrTx/>
                        <a:buSzTx/>
                        <a:buFontTx/>
                        <a:buNone/>
                        <a:tabLst/>
                        <a:defRPr/>
                      </a:pPr>
                      <a:r>
                        <a:rPr lang="en-GB" sz="2000" u="none" strike="noStrike" err="1">
                          <a:effectLst/>
                        </a:rPr>
                        <a:t>mOR</a:t>
                      </a:r>
                      <a:r>
                        <a:rPr lang="en-GB" sz="2000" u="none" strike="noStrike">
                          <a:effectLst/>
                        </a:rPr>
                        <a:t> = matched odds ratio </a:t>
                      </a:r>
                      <a:endParaRPr lang="en-GB" sz="2000" b="0" i="0" u="none" strike="noStrike">
                        <a:solidFill>
                          <a:srgbClr val="000000"/>
                        </a:solidFill>
                        <a:effectLst/>
                        <a:latin typeface="Calibri" panose="020F0502020204030204" pitchFamily="34" charset="0"/>
                      </a:endParaRPr>
                    </a:p>
                    <a:p>
                      <a:pPr algn="l" fontAlgn="ctr"/>
                      <a:r>
                        <a:rPr lang="en-GB" sz="2000" u="none" strike="noStrike">
                          <a:effectLst/>
                        </a:rPr>
                        <a:t>CI = confidence interval</a:t>
                      </a:r>
                    </a:p>
                  </a:txBody>
                  <a:tcPr marL="6350" marR="6350" marT="6350" marB="0" anchor="ctr"/>
                </a:tc>
                <a:tc>
                  <a:txBody>
                    <a:bodyPr/>
                    <a:lstStyle/>
                    <a:p>
                      <a:pPr algn="l" fontAlgn="b"/>
                      <a:endParaRPr lang="en-GB" sz="2000" b="0" i="0" u="none" strike="noStrike">
                        <a:solidFill>
                          <a:srgbClr val="000000"/>
                        </a:solidFill>
                        <a:effectLst/>
                        <a:latin typeface="Calibri" panose="020F0502020204030204" pitchFamily="34" charset="0"/>
                      </a:endParaRPr>
                    </a:p>
                  </a:txBody>
                  <a:tcPr marL="6350" marR="6350" marT="635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2000" b="0" i="0" u="none" strike="noStrike">
                        <a:solidFill>
                          <a:srgbClr val="000000"/>
                        </a:solidFill>
                        <a:effectLst/>
                        <a:latin typeface="Times New Roman" panose="02020603050405020304" pitchFamily="18" charset="0"/>
                      </a:endParaRPr>
                    </a:p>
                  </a:txBody>
                  <a:tcPr marL="6350" marR="6350" marT="6350" marB="0" anchor="b"/>
                </a:tc>
                <a:extLst>
                  <a:ext uri="{0D108BD9-81ED-4DB2-BD59-A6C34878D82A}">
                    <a16:rowId xmlns:a16="http://schemas.microsoft.com/office/drawing/2014/main" val="495661551"/>
                  </a:ext>
                </a:extLst>
              </a:tr>
            </a:tbl>
          </a:graphicData>
        </a:graphic>
      </p:graphicFrame>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6029D5DE-AA41-4BC8-B4E2-4359EA156335}"/>
                  </a:ext>
                </a:extLst>
              </p14:cNvPr>
              <p14:cNvContentPartPr/>
              <p14:nvPr/>
            </p14:nvContentPartPr>
            <p14:xfrm>
              <a:off x="3637997" y="3261534"/>
              <a:ext cx="360" cy="360"/>
            </p14:xfrm>
          </p:contentPart>
        </mc:Choice>
        <mc:Fallback xmlns="">
          <p:pic>
            <p:nvPicPr>
              <p:cNvPr id="4" name="Ink 3">
                <a:extLst>
                  <a:ext uri="{FF2B5EF4-FFF2-40B4-BE49-F238E27FC236}">
                    <a16:creationId xmlns:a16="http://schemas.microsoft.com/office/drawing/2014/main" id="{6029D5DE-AA41-4BC8-B4E2-4359EA156335}"/>
                  </a:ext>
                </a:extLst>
              </p:cNvPr>
              <p:cNvPicPr/>
              <p:nvPr/>
            </p:nvPicPr>
            <p:blipFill>
              <a:blip r:embed="rId3"/>
              <a:stretch>
                <a:fillRect/>
              </a:stretch>
            </p:blipFill>
            <p:spPr>
              <a:xfrm>
                <a:off x="3629357" y="3252534"/>
                <a:ext cx="18000" cy="18000"/>
              </a:xfrm>
              <a:prstGeom prst="rect">
                <a:avLst/>
              </a:prstGeom>
            </p:spPr>
          </p:pic>
        </mc:Fallback>
      </mc:AlternateContent>
    </p:spTree>
    <p:extLst>
      <p:ext uri="{BB962C8B-B14F-4D97-AF65-F5344CB8AC3E}">
        <p14:creationId xmlns:p14="http://schemas.microsoft.com/office/powerpoint/2010/main" val="254061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8D1C3-3521-40F5-9A19-B9D5012C2652}"/>
              </a:ext>
            </a:extLst>
          </p:cNvPr>
          <p:cNvSpPr>
            <a:spLocks noGrp="1"/>
          </p:cNvSpPr>
          <p:nvPr>
            <p:ph type="title"/>
          </p:nvPr>
        </p:nvSpPr>
        <p:spPr>
          <a:xfrm>
            <a:off x="107504" y="5229200"/>
            <a:ext cx="8229600" cy="1143000"/>
          </a:xfrm>
        </p:spPr>
        <p:txBody>
          <a:bodyPr/>
          <a:lstStyle/>
          <a:p>
            <a:r>
              <a:rPr lang="en-GB"/>
              <a:t>CHOLERA</a:t>
            </a:r>
          </a:p>
        </p:txBody>
      </p:sp>
      <p:pic>
        <p:nvPicPr>
          <p:cNvPr id="1028" name="Picture 4" descr="Image result for cholera sierra leone">
            <a:extLst>
              <a:ext uri="{FF2B5EF4-FFF2-40B4-BE49-F238E27FC236}">
                <a16:creationId xmlns:a16="http://schemas.microsoft.com/office/drawing/2014/main" id="{1A0C321E-D3F4-4A91-9051-C0126E3969A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18042"/>
          <a:stretch/>
        </p:blipFill>
        <p:spPr bwMode="auto">
          <a:xfrm>
            <a:off x="0" y="0"/>
            <a:ext cx="9144000" cy="5357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5644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Not all will be infected</a:t>
            </a:r>
          </a:p>
        </p:txBody>
      </p:sp>
      <p:pic>
        <p:nvPicPr>
          <p:cNvPr id="6" name="Picture 5" descr="bonhomme rouge.png">
            <a:extLst>
              <a:ext uri="{FF2B5EF4-FFF2-40B4-BE49-F238E27FC236}">
                <a16:creationId xmlns:a16="http://schemas.microsoft.com/office/drawing/2014/main" id="{02152DC5-DFFE-4FE8-9007-883FC3B60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5237" y="2238084"/>
            <a:ext cx="354453" cy="708906"/>
          </a:xfrm>
          <a:prstGeom prst="rect">
            <a:avLst/>
          </a:prstGeom>
        </p:spPr>
      </p:pic>
      <p:sp>
        <p:nvSpPr>
          <p:cNvPr id="7" name="TextBox 6">
            <a:extLst>
              <a:ext uri="{FF2B5EF4-FFF2-40B4-BE49-F238E27FC236}">
                <a16:creationId xmlns:a16="http://schemas.microsoft.com/office/drawing/2014/main" id="{A397A8E4-7D79-428D-A187-EEACC88668DF}"/>
              </a:ext>
            </a:extLst>
          </p:cNvPr>
          <p:cNvSpPr txBox="1"/>
          <p:nvPr/>
        </p:nvSpPr>
        <p:spPr>
          <a:xfrm>
            <a:off x="1565852" y="3792350"/>
            <a:ext cx="1101684" cy="646331"/>
          </a:xfrm>
          <a:prstGeom prst="rect">
            <a:avLst/>
          </a:prstGeom>
          <a:noFill/>
        </p:spPr>
        <p:txBody>
          <a:bodyPr wrap="none" rtlCol="0">
            <a:spAutoFit/>
          </a:bodyPr>
          <a:lstStyle/>
          <a:p>
            <a:r>
              <a:rPr lang="en-US">
                <a:solidFill>
                  <a:srgbClr val="FF0000"/>
                </a:solidFill>
                <a:latin typeface="Calibri"/>
              </a:rPr>
              <a:t>Infected </a:t>
            </a:r>
          </a:p>
          <a:p>
            <a:r>
              <a:rPr lang="en-US">
                <a:solidFill>
                  <a:srgbClr val="FF0000"/>
                </a:solidFill>
                <a:latin typeface="Calibri"/>
              </a:rPr>
              <a:t>Individual</a:t>
            </a:r>
          </a:p>
        </p:txBody>
      </p:sp>
      <p:pic>
        <p:nvPicPr>
          <p:cNvPr id="8" name="Picture 7" descr="bonhomme noir.png">
            <a:extLst>
              <a:ext uri="{FF2B5EF4-FFF2-40B4-BE49-F238E27FC236}">
                <a16:creationId xmlns:a16="http://schemas.microsoft.com/office/drawing/2014/main" id="{6C0BF79E-D1F0-4AB1-8AB7-1ABCBC7DDA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312394" y="1772816"/>
            <a:ext cx="354453" cy="708906"/>
          </a:xfrm>
          <a:prstGeom prst="rect">
            <a:avLst/>
          </a:prstGeom>
        </p:spPr>
      </p:pic>
      <p:pic>
        <p:nvPicPr>
          <p:cNvPr id="9" name="Picture 8" descr="bonhomme noir.png">
            <a:extLst>
              <a:ext uri="{FF2B5EF4-FFF2-40B4-BE49-F238E27FC236}">
                <a16:creationId xmlns:a16="http://schemas.microsoft.com/office/drawing/2014/main" id="{A6AF0A7F-EF05-4898-AAC4-F60E5F931D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94421" y="1772816"/>
            <a:ext cx="354453" cy="708906"/>
          </a:xfrm>
          <a:prstGeom prst="rect">
            <a:avLst/>
          </a:prstGeom>
        </p:spPr>
      </p:pic>
      <p:pic>
        <p:nvPicPr>
          <p:cNvPr id="10" name="Picture 9" descr="bonhomme noir.png">
            <a:extLst>
              <a:ext uri="{FF2B5EF4-FFF2-40B4-BE49-F238E27FC236}">
                <a16:creationId xmlns:a16="http://schemas.microsoft.com/office/drawing/2014/main" id="{BBCD88F5-9D84-48F5-A133-FDFEB1F72F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312394" y="2778802"/>
            <a:ext cx="354453" cy="708906"/>
          </a:xfrm>
          <a:prstGeom prst="rect">
            <a:avLst/>
          </a:prstGeom>
        </p:spPr>
      </p:pic>
      <p:pic>
        <p:nvPicPr>
          <p:cNvPr id="11" name="Picture 10" descr="bonhomme noir.png">
            <a:extLst>
              <a:ext uri="{FF2B5EF4-FFF2-40B4-BE49-F238E27FC236}">
                <a16:creationId xmlns:a16="http://schemas.microsoft.com/office/drawing/2014/main" id="{56A2B416-D79B-4C9D-9674-1F38BC2424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94421" y="2778802"/>
            <a:ext cx="354453" cy="708906"/>
          </a:xfrm>
          <a:prstGeom prst="rect">
            <a:avLst/>
          </a:prstGeom>
        </p:spPr>
      </p:pic>
      <p:pic>
        <p:nvPicPr>
          <p:cNvPr id="12" name="Picture 11" descr="bonhomme noir.png">
            <a:extLst>
              <a:ext uri="{FF2B5EF4-FFF2-40B4-BE49-F238E27FC236}">
                <a16:creationId xmlns:a16="http://schemas.microsoft.com/office/drawing/2014/main" id="{1654E393-6237-4130-9643-5E21673670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276447" y="2778802"/>
            <a:ext cx="354453" cy="708906"/>
          </a:xfrm>
          <a:prstGeom prst="rect">
            <a:avLst/>
          </a:prstGeom>
        </p:spPr>
      </p:pic>
      <p:pic>
        <p:nvPicPr>
          <p:cNvPr id="13" name="Picture 12" descr="bonhomme noir.png">
            <a:extLst>
              <a:ext uri="{FF2B5EF4-FFF2-40B4-BE49-F238E27FC236}">
                <a16:creationId xmlns:a16="http://schemas.microsoft.com/office/drawing/2014/main" id="{4C50906D-CE84-48E5-B81B-1DDC8787A3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276447" y="1772816"/>
            <a:ext cx="354453" cy="708906"/>
          </a:xfrm>
          <a:prstGeom prst="rect">
            <a:avLst/>
          </a:prstGeom>
        </p:spPr>
      </p:pic>
      <p:sp>
        <p:nvSpPr>
          <p:cNvPr id="14" name="TextBox 13">
            <a:extLst>
              <a:ext uri="{FF2B5EF4-FFF2-40B4-BE49-F238E27FC236}">
                <a16:creationId xmlns:a16="http://schemas.microsoft.com/office/drawing/2014/main" id="{5A74818C-449C-433F-9280-D540EE19BB8E}"/>
              </a:ext>
            </a:extLst>
          </p:cNvPr>
          <p:cNvSpPr txBox="1"/>
          <p:nvPr/>
        </p:nvSpPr>
        <p:spPr>
          <a:xfrm>
            <a:off x="3159451" y="3819076"/>
            <a:ext cx="1892023" cy="646331"/>
          </a:xfrm>
          <a:prstGeom prst="rect">
            <a:avLst/>
          </a:prstGeom>
          <a:noFill/>
        </p:spPr>
        <p:txBody>
          <a:bodyPr wrap="square" rtlCol="0">
            <a:spAutoFit/>
          </a:bodyPr>
          <a:lstStyle/>
          <a:p>
            <a:r>
              <a:rPr lang="en-US">
                <a:solidFill>
                  <a:prstClr val="black"/>
                </a:solidFill>
                <a:latin typeface="Calibri"/>
              </a:rPr>
              <a:t>Uninfected</a:t>
            </a:r>
          </a:p>
          <a:p>
            <a:r>
              <a:rPr lang="en-US">
                <a:solidFill>
                  <a:prstClr val="black"/>
                </a:solidFill>
                <a:latin typeface="Calibri"/>
              </a:rPr>
              <a:t>Individuals</a:t>
            </a:r>
          </a:p>
        </p:txBody>
      </p:sp>
      <p:pic>
        <p:nvPicPr>
          <p:cNvPr id="15" name="Picture 14" descr="bonhomme rouge.png">
            <a:extLst>
              <a:ext uri="{FF2B5EF4-FFF2-40B4-BE49-F238E27FC236}">
                <a16:creationId xmlns:a16="http://schemas.microsoft.com/office/drawing/2014/main" id="{A19F2A5C-9270-4276-9E0F-1DCFE96BF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0066" y="1772816"/>
            <a:ext cx="354453" cy="708906"/>
          </a:xfrm>
          <a:prstGeom prst="rect">
            <a:avLst/>
          </a:prstGeom>
        </p:spPr>
      </p:pic>
      <p:pic>
        <p:nvPicPr>
          <p:cNvPr id="16" name="Picture 15" descr="bonhomme rouge.png">
            <a:extLst>
              <a:ext uri="{FF2B5EF4-FFF2-40B4-BE49-F238E27FC236}">
                <a16:creationId xmlns:a16="http://schemas.microsoft.com/office/drawing/2014/main" id="{6052B6D6-0EF0-4F41-BDE8-F6515689AE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7097" y="1772816"/>
            <a:ext cx="354453" cy="708906"/>
          </a:xfrm>
          <a:prstGeom prst="rect">
            <a:avLst/>
          </a:prstGeom>
        </p:spPr>
      </p:pic>
      <p:pic>
        <p:nvPicPr>
          <p:cNvPr id="17" name="Picture 16" descr="bonhomme rouge.png">
            <a:extLst>
              <a:ext uri="{FF2B5EF4-FFF2-40B4-BE49-F238E27FC236}">
                <a16:creationId xmlns:a16="http://schemas.microsoft.com/office/drawing/2014/main" id="{61B596CB-B9A1-4A2A-9F88-7A7E040393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0066" y="2778802"/>
            <a:ext cx="354453" cy="708906"/>
          </a:xfrm>
          <a:prstGeom prst="rect">
            <a:avLst/>
          </a:prstGeom>
        </p:spPr>
      </p:pic>
      <p:pic>
        <p:nvPicPr>
          <p:cNvPr id="18" name="Picture 17" descr="bonhomme noir.png">
            <a:extLst>
              <a:ext uri="{FF2B5EF4-FFF2-40B4-BE49-F238E27FC236}">
                <a16:creationId xmlns:a16="http://schemas.microsoft.com/office/drawing/2014/main" id="{16A516F8-9675-4253-8F6D-FCF09BFE05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47097" y="2778802"/>
            <a:ext cx="354453" cy="708906"/>
          </a:xfrm>
          <a:prstGeom prst="rect">
            <a:avLst/>
          </a:prstGeom>
        </p:spPr>
      </p:pic>
      <p:pic>
        <p:nvPicPr>
          <p:cNvPr id="19" name="Picture 18" descr="bonhomme noir.png">
            <a:extLst>
              <a:ext uri="{FF2B5EF4-FFF2-40B4-BE49-F238E27FC236}">
                <a16:creationId xmlns:a16="http://schemas.microsoft.com/office/drawing/2014/main" id="{7700ACC6-0CDE-43EA-BF1F-5C7326DF64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58202" y="1772816"/>
            <a:ext cx="354453" cy="708906"/>
          </a:xfrm>
          <a:prstGeom prst="rect">
            <a:avLst/>
          </a:prstGeom>
        </p:spPr>
      </p:pic>
      <p:pic>
        <p:nvPicPr>
          <p:cNvPr id="20" name="Picture 19" descr="bonhomme rouge.png">
            <a:extLst>
              <a:ext uri="{FF2B5EF4-FFF2-40B4-BE49-F238E27FC236}">
                <a16:creationId xmlns:a16="http://schemas.microsoft.com/office/drawing/2014/main" id="{8F574B17-53B5-4F59-917A-E7A1740854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6523" y="2778802"/>
            <a:ext cx="354453" cy="708906"/>
          </a:xfrm>
          <a:prstGeom prst="rect">
            <a:avLst/>
          </a:prstGeom>
        </p:spPr>
      </p:pic>
      <p:sp>
        <p:nvSpPr>
          <p:cNvPr id="21" name="TextBox 20">
            <a:extLst>
              <a:ext uri="{FF2B5EF4-FFF2-40B4-BE49-F238E27FC236}">
                <a16:creationId xmlns:a16="http://schemas.microsoft.com/office/drawing/2014/main" id="{D670581F-4ED0-4172-831F-C29EBF5E2F64}"/>
              </a:ext>
            </a:extLst>
          </p:cNvPr>
          <p:cNvSpPr txBox="1"/>
          <p:nvPr/>
        </p:nvSpPr>
        <p:spPr>
          <a:xfrm>
            <a:off x="5741817" y="3848696"/>
            <a:ext cx="3298725" cy="646331"/>
          </a:xfrm>
          <a:prstGeom prst="rect">
            <a:avLst/>
          </a:prstGeom>
          <a:noFill/>
        </p:spPr>
        <p:txBody>
          <a:bodyPr wrap="square" rtlCol="0">
            <a:spAutoFit/>
          </a:bodyPr>
          <a:lstStyle/>
          <a:p>
            <a:r>
              <a:rPr lang="en-US">
                <a:solidFill>
                  <a:srgbClr val="FF0000"/>
                </a:solidFill>
                <a:latin typeface="Calibri"/>
              </a:rPr>
              <a:t>Some will be infected</a:t>
            </a:r>
          </a:p>
          <a:p>
            <a:r>
              <a:rPr lang="en-US">
                <a:solidFill>
                  <a:prstClr val="black"/>
                </a:solidFill>
                <a:latin typeface="Calibri"/>
              </a:rPr>
              <a:t>And some will not</a:t>
            </a:r>
          </a:p>
        </p:txBody>
      </p:sp>
      <p:sp>
        <p:nvSpPr>
          <p:cNvPr id="22" name="Plus 22">
            <a:extLst>
              <a:ext uri="{FF2B5EF4-FFF2-40B4-BE49-F238E27FC236}">
                <a16:creationId xmlns:a16="http://schemas.microsoft.com/office/drawing/2014/main" id="{78B2E7D4-3062-4A27-AEEC-6C2F8D83E31F}"/>
              </a:ext>
            </a:extLst>
          </p:cNvPr>
          <p:cNvSpPr/>
          <p:nvPr/>
        </p:nvSpPr>
        <p:spPr>
          <a:xfrm>
            <a:off x="2546147" y="2348113"/>
            <a:ext cx="491011" cy="540718"/>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23" name="Equal 23">
            <a:extLst>
              <a:ext uri="{FF2B5EF4-FFF2-40B4-BE49-F238E27FC236}">
                <a16:creationId xmlns:a16="http://schemas.microsoft.com/office/drawing/2014/main" id="{AD7631AB-3422-4AFE-A57D-66ACEEBE99E6}"/>
              </a:ext>
            </a:extLst>
          </p:cNvPr>
          <p:cNvSpPr/>
          <p:nvPr/>
        </p:nvSpPr>
        <p:spPr>
          <a:xfrm>
            <a:off x="5253298" y="2373264"/>
            <a:ext cx="498441" cy="495132"/>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black"/>
              </a:solidFill>
              <a:latin typeface="Calibri"/>
            </a:endParaRPr>
          </a:p>
        </p:txBody>
      </p:sp>
      <p:sp>
        <p:nvSpPr>
          <p:cNvPr id="24" name="TextBox 23">
            <a:extLst>
              <a:ext uri="{FF2B5EF4-FFF2-40B4-BE49-F238E27FC236}">
                <a16:creationId xmlns:a16="http://schemas.microsoft.com/office/drawing/2014/main" id="{6A248147-515D-4C64-80E0-6F84ACEBDCF7}"/>
              </a:ext>
            </a:extLst>
          </p:cNvPr>
          <p:cNvSpPr txBox="1"/>
          <p:nvPr/>
        </p:nvSpPr>
        <p:spPr>
          <a:xfrm>
            <a:off x="668760" y="4712761"/>
            <a:ext cx="8229600" cy="1569660"/>
          </a:xfrm>
          <a:prstGeom prst="rect">
            <a:avLst/>
          </a:prstGeom>
          <a:noFill/>
        </p:spPr>
        <p:txBody>
          <a:bodyPr wrap="square" rtlCol="0">
            <a:spAutoFit/>
          </a:bodyPr>
          <a:lstStyle/>
          <a:p>
            <a:r>
              <a:rPr lang="en-US" sz="2400">
                <a:solidFill>
                  <a:prstClr val="black"/>
                </a:solidFill>
                <a:latin typeface="Calibri"/>
              </a:rPr>
              <a:t>Cholera is an infectious, communicable disease, which follows a fecal-oral transmission route. Not all infected will develop disease. </a:t>
            </a:r>
          </a:p>
          <a:p>
            <a:r>
              <a:rPr lang="en-US" sz="2400">
                <a:solidFill>
                  <a:prstClr val="black"/>
                </a:solidFill>
                <a:latin typeface="Calibri"/>
              </a:rPr>
              <a:t>Untreated, 25-50% will die. Treated, &lt;1% mortality</a:t>
            </a:r>
            <a:endParaRPr lang="en-US" sz="2400">
              <a:solidFill>
                <a:srgbClr val="FF0000"/>
              </a:solidFill>
              <a:latin typeface="Calibri"/>
            </a:endParaRPr>
          </a:p>
        </p:txBody>
      </p:sp>
    </p:spTree>
    <p:extLst>
      <p:ext uri="{BB962C8B-B14F-4D97-AF65-F5344CB8AC3E}">
        <p14:creationId xmlns:p14="http://schemas.microsoft.com/office/powerpoint/2010/main" val="409911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1" grpId="0"/>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Routes of cholera transmission</a:t>
            </a:r>
          </a:p>
        </p:txBody>
      </p:sp>
      <p:sp>
        <p:nvSpPr>
          <p:cNvPr id="25" name="TextBox 24">
            <a:extLst>
              <a:ext uri="{FF2B5EF4-FFF2-40B4-BE49-F238E27FC236}">
                <a16:creationId xmlns:a16="http://schemas.microsoft.com/office/drawing/2014/main" id="{99BF2E86-0DD3-4FFC-84C7-9B8910E55599}"/>
              </a:ext>
            </a:extLst>
          </p:cNvPr>
          <p:cNvSpPr txBox="1"/>
          <p:nvPr/>
        </p:nvSpPr>
        <p:spPr>
          <a:xfrm>
            <a:off x="179512" y="3057111"/>
            <a:ext cx="2059630" cy="954107"/>
          </a:xfrm>
          <a:prstGeom prst="rect">
            <a:avLst/>
          </a:prstGeom>
          <a:noFill/>
        </p:spPr>
        <p:txBody>
          <a:bodyPr wrap="square" rtlCol="0">
            <a:spAutoFit/>
          </a:bodyPr>
          <a:lstStyle/>
          <a:p>
            <a:r>
              <a:rPr lang="en-US" sz="2800">
                <a:solidFill>
                  <a:prstClr val="black"/>
                </a:solidFill>
                <a:latin typeface="Calibri"/>
              </a:rPr>
              <a:t>Fecal-oral</a:t>
            </a:r>
          </a:p>
          <a:p>
            <a:r>
              <a:rPr lang="en-US" sz="2800">
                <a:solidFill>
                  <a:prstClr val="black"/>
                </a:solidFill>
                <a:latin typeface="Calibri"/>
              </a:rPr>
              <a:t>Transmission </a:t>
            </a:r>
          </a:p>
        </p:txBody>
      </p:sp>
      <p:pic>
        <p:nvPicPr>
          <p:cNvPr id="26" name="Picture 25" descr="F chart.gif">
            <a:extLst>
              <a:ext uri="{FF2B5EF4-FFF2-40B4-BE49-F238E27FC236}">
                <a16:creationId xmlns:a16="http://schemas.microsoft.com/office/drawing/2014/main" id="{FFBCB883-AC93-48EE-98AB-0D7CD6658A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1145" y="1417638"/>
            <a:ext cx="6711032" cy="4797152"/>
          </a:xfrm>
          <a:prstGeom prst="rect">
            <a:avLst/>
          </a:prstGeom>
        </p:spPr>
      </p:pic>
      <p:sp>
        <p:nvSpPr>
          <p:cNvPr id="3" name="TextBox 2">
            <a:extLst>
              <a:ext uri="{FF2B5EF4-FFF2-40B4-BE49-F238E27FC236}">
                <a16:creationId xmlns:a16="http://schemas.microsoft.com/office/drawing/2014/main" id="{207D3A8F-93A3-47D0-8025-27D465452876}"/>
              </a:ext>
            </a:extLst>
          </p:cNvPr>
          <p:cNvSpPr txBox="1"/>
          <p:nvPr/>
        </p:nvSpPr>
        <p:spPr>
          <a:xfrm>
            <a:off x="323528" y="4608540"/>
            <a:ext cx="2952328" cy="1569660"/>
          </a:xfrm>
          <a:prstGeom prst="rect">
            <a:avLst/>
          </a:prstGeom>
          <a:noFill/>
        </p:spPr>
        <p:txBody>
          <a:bodyPr wrap="square" rtlCol="0">
            <a:spAutoFit/>
          </a:bodyPr>
          <a:lstStyle/>
          <a:p>
            <a:r>
              <a:rPr lang="en-GB" sz="2400"/>
              <a:t>“F diagram”</a:t>
            </a:r>
          </a:p>
          <a:p>
            <a:r>
              <a:rPr lang="en-GB" sz="2400"/>
              <a:t>Not all routes have equal probability of occurring</a:t>
            </a:r>
          </a:p>
        </p:txBody>
      </p:sp>
    </p:spTree>
    <p:extLst>
      <p:ext uri="{BB962C8B-B14F-4D97-AF65-F5344CB8AC3E}">
        <p14:creationId xmlns:p14="http://schemas.microsoft.com/office/powerpoint/2010/main" val="870444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Direct and indirect transmission</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marL="0" indent="0" fontAlgn="base">
              <a:buNone/>
            </a:pPr>
            <a:r>
              <a:rPr lang="en-GB" sz="2400"/>
              <a:t>Diseases can transmit: </a:t>
            </a:r>
          </a:p>
          <a:p>
            <a:pPr marL="0" indent="0" fontAlgn="base">
              <a:buNone/>
            </a:pPr>
            <a:endParaRPr lang="en-GB" sz="2400"/>
          </a:p>
          <a:p>
            <a:pPr fontAlgn="base"/>
            <a:r>
              <a:rPr lang="en-GB" sz="2400"/>
              <a:t>Directly from person-to-person; or </a:t>
            </a:r>
          </a:p>
          <a:p>
            <a:pPr fontAlgn="base"/>
            <a:r>
              <a:rPr lang="en-GB" sz="2400"/>
              <a:t>Indirectly via an intermediary (surfaces, water, food, insects and other animal vectors)</a:t>
            </a:r>
          </a:p>
          <a:p>
            <a:pPr fontAlgn="base"/>
            <a:r>
              <a:rPr lang="en-GB" sz="2400"/>
              <a:t>Cholera and COVID-19 have the potential for both</a:t>
            </a:r>
          </a:p>
          <a:p>
            <a:pPr fontAlgn="base"/>
            <a:r>
              <a:rPr lang="en-GB" sz="2400"/>
              <a:t>Cholera mainly transmits INDIRECTLY by water and food (contaminated surfaces contribute). Flies play a role too.</a:t>
            </a:r>
          </a:p>
          <a:p>
            <a:pPr fontAlgn="base"/>
            <a:r>
              <a:rPr lang="en-GB" sz="2400"/>
              <a:t>COVID-19 mainly transmits DIRECTLY person-to-person but contaminated surfaces are also important</a:t>
            </a:r>
          </a:p>
          <a:p>
            <a:endParaRPr lang="en-GB" sz="2400"/>
          </a:p>
        </p:txBody>
      </p:sp>
    </p:spTree>
    <p:extLst>
      <p:ext uri="{BB962C8B-B14F-4D97-AF65-F5344CB8AC3E}">
        <p14:creationId xmlns:p14="http://schemas.microsoft.com/office/powerpoint/2010/main" val="3729645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Mode of infection</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0850" y="1347118"/>
            <a:ext cx="8229600" cy="4525963"/>
          </a:xfrm>
        </p:spPr>
        <p:txBody>
          <a:bodyPr>
            <a:noAutofit/>
          </a:bodyPr>
          <a:lstStyle/>
          <a:p>
            <a:pPr fontAlgn="base"/>
            <a:r>
              <a:rPr lang="en-GB" sz="2400" dirty="0"/>
              <a:t>You must swallow a lot of cholera bacilli to cause disease </a:t>
            </a:r>
          </a:p>
          <a:p>
            <a:pPr fontAlgn="base"/>
            <a:r>
              <a:rPr lang="en-GB" sz="2400" dirty="0"/>
              <a:t>Contamination of water or food with a little is insufficient </a:t>
            </a:r>
          </a:p>
          <a:p>
            <a:pPr fontAlgn="base"/>
            <a:r>
              <a:rPr lang="en-GB" sz="2400" dirty="0"/>
              <a:t>But in hours, the numbers of bacilli increase to millions</a:t>
            </a:r>
          </a:p>
          <a:p>
            <a:pPr fontAlgn="base"/>
            <a:r>
              <a:rPr lang="en-GB" sz="2400" dirty="0"/>
              <a:t>The result is watery diarrhoea in many (like ‘rice water’) and vomiting (within 2h - 5 days)</a:t>
            </a:r>
          </a:p>
          <a:p>
            <a:pPr fontAlgn="base"/>
            <a:r>
              <a:rPr lang="en-GB" sz="2400" dirty="0"/>
              <a:t>Death occurs through dehydration and shock*</a:t>
            </a:r>
          </a:p>
          <a:p>
            <a:pPr fontAlgn="base"/>
            <a:r>
              <a:rPr lang="en-GB" sz="2400" dirty="0"/>
              <a:t>But nobody needs to die from cholera – no drugs** are needed, only rehydration</a:t>
            </a:r>
          </a:p>
          <a:p>
            <a:pPr fontAlgn="base"/>
            <a:endParaRPr lang="en-GB" sz="2400" dirty="0"/>
          </a:p>
          <a:p>
            <a:pPr marL="0" indent="0">
              <a:buNone/>
            </a:pPr>
            <a:r>
              <a:rPr lang="en-GB" sz="1300" b="1" dirty="0"/>
              <a:t>*</a:t>
            </a:r>
            <a:r>
              <a:rPr lang="en-GB" sz="1300" dirty="0"/>
              <a:t>This is one of the most serious complications of dehydration. It occurs when low blood volume causes a drop in blood pressure and a drop in the amount of oxygen in your body. If untreated, severe hypovolemic shock can cause death in minutes. </a:t>
            </a:r>
          </a:p>
          <a:p>
            <a:pPr marL="0" indent="0">
              <a:buNone/>
            </a:pPr>
            <a:r>
              <a:rPr lang="en-GB" sz="1300" dirty="0"/>
              <a:t>** drugs sometimes used to decrease duration in hospital and so free resources Also for opportunistic infections (antibiotic treatment)</a:t>
            </a:r>
          </a:p>
          <a:p>
            <a:pPr marL="0" indent="0">
              <a:buNone/>
            </a:pPr>
            <a:endParaRPr lang="en-GB" sz="2400" dirty="0"/>
          </a:p>
        </p:txBody>
      </p:sp>
    </p:spTree>
    <p:extLst>
      <p:ext uri="{BB962C8B-B14F-4D97-AF65-F5344CB8AC3E}">
        <p14:creationId xmlns:p14="http://schemas.microsoft.com/office/powerpoint/2010/main" val="163698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subTnLst>
                                    <p:animClr clrSpc="rgb" dir="cw">
                                      <p:cBhvr override="childStyle">
                                        <p:cTn dur="1" fill="hold" display="0" masterRel="nextClick" afterEffect="1"/>
                                        <p:tgtEl>
                                          <p:spTgt spid="3">
                                            <p:txEl>
                                              <p:pRg st="8" end="8"/>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4">
            <a:extLst>
              <a:ext uri="{FF2B5EF4-FFF2-40B4-BE49-F238E27FC236}">
                <a16:creationId xmlns:a16="http://schemas.microsoft.com/office/drawing/2014/main" id="{00638ED9-7201-4CF8-99D2-B1B9DE06E9C7}"/>
              </a:ext>
            </a:extLst>
          </p:cNvPr>
          <p:cNvSpPr txBox="1"/>
          <p:nvPr/>
        </p:nvSpPr>
        <p:spPr>
          <a:xfrm>
            <a:off x="457199" y="273935"/>
            <a:ext cx="3039763"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Outbreak Response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Course structure</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graphicFrame>
        <p:nvGraphicFramePr>
          <p:cNvPr id="12" name="Diagram 11">
            <a:extLst>
              <a:ext uri="{FF2B5EF4-FFF2-40B4-BE49-F238E27FC236}">
                <a16:creationId xmlns:a16="http://schemas.microsoft.com/office/drawing/2014/main" id="{22C07547-3C2C-43AB-9771-8D8EA75C7814}"/>
              </a:ext>
            </a:extLst>
          </p:cNvPr>
          <p:cNvGraphicFramePr/>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6FE57338-3E38-44E1-BD6D-27B63B288E6E}"/>
              </a:ext>
            </a:extLst>
          </p:cNvPr>
          <p:cNvGraphicFramePr/>
          <p:nvPr>
            <p:extLst>
              <p:ext uri="{D42A27DB-BD31-4B8C-83A1-F6EECF244321}">
                <p14:modId xmlns:p14="http://schemas.microsoft.com/office/powerpoint/2010/main" val="2240320720"/>
              </p:ext>
            </p:extLst>
          </p:nvPr>
        </p:nvGraphicFramePr>
        <p:xfrm>
          <a:off x="195942" y="623207"/>
          <a:ext cx="8948058" cy="56115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7413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sz="3800"/>
              <a:t>Where water can be contaminated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fontAlgn="base"/>
            <a:r>
              <a:rPr lang="en-GB" sz="2400" b="1" dirty="0"/>
              <a:t>At source</a:t>
            </a:r>
            <a:r>
              <a:rPr lang="en-GB" sz="2400" dirty="0"/>
              <a:t>:</a:t>
            </a:r>
          </a:p>
          <a:p>
            <a:pPr lvl="1" fontAlgn="base"/>
            <a:r>
              <a:rPr lang="en-GB" sz="2400" dirty="0"/>
              <a:t>rivers</a:t>
            </a:r>
          </a:p>
          <a:p>
            <a:pPr lvl="1" fontAlgn="base"/>
            <a:r>
              <a:rPr lang="en-GB" sz="2400" dirty="0"/>
              <a:t>lakes</a:t>
            </a:r>
          </a:p>
          <a:p>
            <a:pPr lvl="1" fontAlgn="base"/>
            <a:r>
              <a:rPr lang="en-GB" sz="2400" dirty="0"/>
              <a:t>unprotected wells and springs</a:t>
            </a:r>
          </a:p>
          <a:p>
            <a:pPr lvl="1" fontAlgn="base"/>
            <a:r>
              <a:rPr lang="en-GB" sz="2400" dirty="0"/>
              <a:t>contamination of groundwater, etc.</a:t>
            </a:r>
          </a:p>
          <a:p>
            <a:pPr fontAlgn="base"/>
            <a:r>
              <a:rPr lang="en-GB" sz="2400" b="1" dirty="0"/>
              <a:t>At collection point</a:t>
            </a:r>
          </a:p>
          <a:p>
            <a:pPr fontAlgn="base"/>
            <a:r>
              <a:rPr lang="en-GB" sz="2400" b="1" dirty="0"/>
              <a:t>At transport </a:t>
            </a:r>
            <a:r>
              <a:rPr lang="en-GB" sz="2400" dirty="0"/>
              <a:t>of water (dirty containers, broken distribution pipe network)</a:t>
            </a:r>
          </a:p>
          <a:p>
            <a:pPr fontAlgn="base"/>
            <a:r>
              <a:rPr lang="en-GB" sz="2400" b="1" dirty="0"/>
              <a:t>In the household </a:t>
            </a:r>
            <a:r>
              <a:rPr lang="en-GB" sz="2400" dirty="0"/>
              <a:t>– stored water</a:t>
            </a:r>
          </a:p>
        </p:txBody>
      </p:sp>
      <p:pic>
        <p:nvPicPr>
          <p:cNvPr id="4" name="Picture 2" descr="Shape&#10;&#10;Description automatically generated">
            <a:extLst>
              <a:ext uri="{FF2B5EF4-FFF2-40B4-BE49-F238E27FC236}">
                <a16:creationId xmlns:a16="http://schemas.microsoft.com/office/drawing/2014/main" id="{13D1EFD4-3333-49D7-9ABC-82EBB668BB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488380"/>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86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sz="4000"/>
              <a:t>How water can be contaminated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fontAlgn="base"/>
            <a:r>
              <a:rPr lang="en-GB" sz="2400" b="1" dirty="0"/>
              <a:t>Source </a:t>
            </a:r>
            <a:r>
              <a:rPr lang="en-GB" sz="2400" dirty="0"/>
              <a:t>(rivers, lakes): latrines empty into; swimming or defecating in; washing contaminated clothes in</a:t>
            </a:r>
          </a:p>
          <a:p>
            <a:pPr fontAlgn="base"/>
            <a:r>
              <a:rPr lang="en-GB" sz="2400" b="1" dirty="0"/>
              <a:t>Source </a:t>
            </a:r>
            <a:r>
              <a:rPr lang="en-GB" sz="2400" dirty="0"/>
              <a:t>(unprotected wells and springs): touch bucket and submerge; hand or container contact with water</a:t>
            </a:r>
          </a:p>
          <a:p>
            <a:pPr fontAlgn="base"/>
            <a:r>
              <a:rPr lang="en-GB" sz="2400" b="1" dirty="0"/>
              <a:t>Collection point</a:t>
            </a:r>
            <a:r>
              <a:rPr lang="en-GB" sz="2400" dirty="0"/>
              <a:t>: cleaning each others’ containers with common water; touch well mouth with container/hand</a:t>
            </a:r>
          </a:p>
          <a:p>
            <a:pPr fontAlgn="base"/>
            <a:r>
              <a:rPr lang="en-GB" sz="2400" b="1" dirty="0"/>
              <a:t>Transport </a:t>
            </a:r>
            <a:r>
              <a:rPr lang="en-GB" sz="2400" dirty="0"/>
              <a:t>(pipe network): low pressure, pipes through contaminated water (trench, effluent water outflow into)</a:t>
            </a:r>
          </a:p>
          <a:p>
            <a:pPr fontAlgn="base"/>
            <a:r>
              <a:rPr lang="en-GB" sz="2400" b="1" dirty="0"/>
              <a:t>Transport </a:t>
            </a:r>
            <a:r>
              <a:rPr lang="en-GB" sz="2400" dirty="0"/>
              <a:t>(carrying): container contaminated, hands make contact with water</a:t>
            </a:r>
          </a:p>
          <a:p>
            <a:pPr fontAlgn="base"/>
            <a:r>
              <a:rPr lang="en-GB" sz="2400" b="1" dirty="0"/>
              <a:t>House/shop</a:t>
            </a:r>
            <a:r>
              <a:rPr lang="en-GB" sz="2400" dirty="0"/>
              <a:t>: stored water (scoop / hand submerged)</a:t>
            </a:r>
          </a:p>
          <a:p>
            <a:pPr fontAlgn="base"/>
            <a:r>
              <a:rPr lang="en-GB" sz="2400" dirty="0"/>
              <a:t>With TIME, a little contamination becomes a lot</a:t>
            </a:r>
          </a:p>
          <a:p>
            <a:pPr fontAlgn="base"/>
            <a:endParaRPr lang="en-GB" sz="2400" dirty="0"/>
          </a:p>
        </p:txBody>
      </p:sp>
      <p:pic>
        <p:nvPicPr>
          <p:cNvPr id="4" name="Picture 2" descr="Shape&#10;&#10;Description automatically generated">
            <a:extLst>
              <a:ext uri="{FF2B5EF4-FFF2-40B4-BE49-F238E27FC236}">
                <a16:creationId xmlns:a16="http://schemas.microsoft.com/office/drawing/2014/main" id="{A52E9C88-3947-47C9-8B9F-40DDF7013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8384" y="488380"/>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14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sz="3800"/>
              <a:t>How cholera is consumed in water</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fontAlgn="base"/>
            <a:r>
              <a:rPr lang="en-GB" sz="2400" dirty="0"/>
              <a:t>Consumption of water directly in home</a:t>
            </a:r>
          </a:p>
          <a:p>
            <a:pPr fontAlgn="base"/>
            <a:r>
              <a:rPr lang="en-GB" sz="2400" dirty="0"/>
              <a:t>Consumption of water from vendors or cafés</a:t>
            </a:r>
          </a:p>
          <a:p>
            <a:pPr fontAlgn="base"/>
            <a:r>
              <a:rPr lang="en-GB" sz="2400" dirty="0"/>
              <a:t>Manufacture: ice, ice cream</a:t>
            </a:r>
          </a:p>
          <a:p>
            <a:pPr fontAlgn="base"/>
            <a:r>
              <a:rPr lang="en-GB" sz="2400" dirty="0"/>
              <a:t>Food contamination where contaminated water is used in food “washing”, mixing, making without proper cooking; or to irrigate crops</a:t>
            </a:r>
          </a:p>
          <a:p>
            <a:pPr fontAlgn="base"/>
            <a:endParaRPr lang="en-GB" sz="2400" dirty="0">
              <a:solidFill>
                <a:srgbClr val="FF0000"/>
              </a:solidFill>
            </a:endParaRPr>
          </a:p>
          <a:p>
            <a:pPr fontAlgn="base"/>
            <a:r>
              <a:rPr lang="en-GB" sz="2400" dirty="0"/>
              <a:t>Contamination persists without treatment of water (chlorine, boiling, UV treatment, other sterilisation)</a:t>
            </a:r>
          </a:p>
        </p:txBody>
      </p:sp>
      <p:pic>
        <p:nvPicPr>
          <p:cNvPr id="4" name="Picture 2" descr="Shape&#10;&#10;Description automatically generated">
            <a:extLst>
              <a:ext uri="{FF2B5EF4-FFF2-40B4-BE49-F238E27FC236}">
                <a16:creationId xmlns:a16="http://schemas.microsoft.com/office/drawing/2014/main" id="{AAE5B9F7-F768-45D4-9999-DA80E96E8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8384" y="488380"/>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684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Where food is contaminated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fontAlgn="base">
              <a:lnSpc>
                <a:spcPct val="200000"/>
              </a:lnSpc>
            </a:pPr>
            <a:r>
              <a:rPr lang="en-GB" sz="2400" dirty="0"/>
              <a:t>In field or lake</a:t>
            </a:r>
          </a:p>
          <a:p>
            <a:pPr fontAlgn="base">
              <a:lnSpc>
                <a:spcPct val="200000"/>
              </a:lnSpc>
            </a:pPr>
            <a:r>
              <a:rPr lang="en-GB" sz="2400" dirty="0"/>
              <a:t>In preparation of food</a:t>
            </a:r>
          </a:p>
          <a:p>
            <a:pPr fontAlgn="base">
              <a:lnSpc>
                <a:spcPct val="200000"/>
              </a:lnSpc>
            </a:pPr>
            <a:r>
              <a:rPr lang="en-GB" sz="2400" dirty="0"/>
              <a:t>Through washing of food</a:t>
            </a:r>
          </a:p>
          <a:p>
            <a:pPr fontAlgn="base">
              <a:lnSpc>
                <a:spcPct val="200000"/>
              </a:lnSpc>
            </a:pPr>
            <a:r>
              <a:rPr lang="en-GB" sz="2400" dirty="0"/>
              <a:t>In storage</a:t>
            </a:r>
          </a:p>
          <a:p>
            <a:pPr fontAlgn="base">
              <a:lnSpc>
                <a:spcPct val="200000"/>
              </a:lnSpc>
            </a:pPr>
            <a:r>
              <a:rPr lang="en-GB" sz="2400" dirty="0"/>
              <a:t>During serving</a:t>
            </a:r>
          </a:p>
          <a:p>
            <a:pPr fontAlgn="base"/>
            <a:endParaRPr lang="en-GB" sz="2400" dirty="0"/>
          </a:p>
        </p:txBody>
      </p:sp>
      <p:pic>
        <p:nvPicPr>
          <p:cNvPr id="4" name="Picture 3" descr="A picture containing drawing&#10;&#10;Description automatically generated">
            <a:extLst>
              <a:ext uri="{FF2B5EF4-FFF2-40B4-BE49-F238E27FC236}">
                <a16:creationId xmlns:a16="http://schemas.microsoft.com/office/drawing/2014/main" id="{6F06BAFC-6951-4CD7-8693-45959351B4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2795" y="476672"/>
            <a:ext cx="367637" cy="57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47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How food is contaminated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8229600" cy="4525963"/>
          </a:xfrm>
        </p:spPr>
        <p:txBody>
          <a:bodyPr>
            <a:noAutofit/>
          </a:bodyPr>
          <a:lstStyle/>
          <a:p>
            <a:pPr fontAlgn="base"/>
            <a:r>
              <a:rPr lang="en-GB" sz="2300" b="1" dirty="0"/>
              <a:t>Field or lake/sea</a:t>
            </a:r>
            <a:r>
              <a:rPr lang="en-GB" sz="2300" dirty="0"/>
              <a:t>: foods that are not cooked, which grow close to the ground, can be contaminated by faeces or contaminated irrigation water; crab or other shellfish can be contaminated by effluent water</a:t>
            </a:r>
          </a:p>
          <a:p>
            <a:pPr fontAlgn="base"/>
            <a:r>
              <a:rPr lang="en-GB" sz="2300" b="1" dirty="0"/>
              <a:t>Food preparation</a:t>
            </a:r>
            <a:r>
              <a:rPr lang="en-GB" sz="2300" dirty="0"/>
              <a:t>: any food or contaminated water can cross-contaminate other foods; or hands / utensils</a:t>
            </a:r>
          </a:p>
          <a:p>
            <a:pPr fontAlgn="base"/>
            <a:r>
              <a:rPr lang="en-GB" sz="2300" b="1" dirty="0"/>
              <a:t>Washing food</a:t>
            </a:r>
            <a:r>
              <a:rPr lang="en-GB" sz="2300" dirty="0"/>
              <a:t>: with cholera-containing water</a:t>
            </a:r>
          </a:p>
          <a:p>
            <a:pPr fontAlgn="base"/>
            <a:r>
              <a:rPr lang="en-GB" sz="2300" b="1" dirty="0"/>
              <a:t>Storage</a:t>
            </a:r>
            <a:r>
              <a:rPr lang="en-GB" sz="2300" dirty="0"/>
              <a:t>: cholera in mildly contaminated food will replicate in the right temperature and humidity; flies (which have eaten on faeces) make contact with cooked or raw food</a:t>
            </a:r>
          </a:p>
          <a:p>
            <a:pPr fontAlgn="base"/>
            <a:r>
              <a:rPr lang="en-GB" sz="2300" b="1" dirty="0"/>
              <a:t>Serving</a:t>
            </a:r>
            <a:r>
              <a:rPr lang="en-GB" sz="2300" dirty="0"/>
              <a:t>: lower risk (higher for other infections) with unclean hands and utensils </a:t>
            </a:r>
          </a:p>
          <a:p>
            <a:pPr marL="0" indent="0" fontAlgn="base">
              <a:buNone/>
            </a:pPr>
            <a:endParaRPr lang="en-GB" sz="2300" dirty="0"/>
          </a:p>
        </p:txBody>
      </p:sp>
      <p:pic>
        <p:nvPicPr>
          <p:cNvPr id="4" name="Picture 3" descr="A picture containing drawing&#10;&#10;Description automatically generated">
            <a:extLst>
              <a:ext uri="{FF2B5EF4-FFF2-40B4-BE49-F238E27FC236}">
                <a16:creationId xmlns:a16="http://schemas.microsoft.com/office/drawing/2014/main" id="{FF926259-AF87-4A45-A5FD-F2AE497262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2795" y="476672"/>
            <a:ext cx="367637" cy="57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34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t>How cholera is consumed in food</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268760"/>
            <a:ext cx="8229600" cy="4525963"/>
          </a:xfrm>
        </p:spPr>
        <p:txBody>
          <a:bodyPr>
            <a:noAutofit/>
          </a:bodyPr>
          <a:lstStyle/>
          <a:p>
            <a:pPr fontAlgn="base"/>
            <a:r>
              <a:rPr lang="en-GB" sz="2400" dirty="0"/>
              <a:t>Consumption of food directly in home</a:t>
            </a:r>
          </a:p>
          <a:p>
            <a:pPr fontAlgn="base"/>
            <a:r>
              <a:rPr lang="en-GB" sz="2400" dirty="0"/>
              <a:t>Consumption of food from vendors or cafés</a:t>
            </a:r>
          </a:p>
          <a:p>
            <a:pPr fontAlgn="base"/>
            <a:r>
              <a:rPr lang="en-GB" sz="2400" dirty="0"/>
              <a:t>Food contamination where contaminated water is used in food “washing”, mixing, making without proper cooking</a:t>
            </a:r>
          </a:p>
          <a:p>
            <a:pPr fontAlgn="base"/>
            <a:r>
              <a:rPr lang="en-GB" sz="2400" dirty="0"/>
              <a:t>Contamination persists without proper cooking, storage and service</a:t>
            </a:r>
          </a:p>
          <a:p>
            <a:pPr fontAlgn="base"/>
            <a:r>
              <a:rPr lang="en-GB" sz="2400" dirty="0"/>
              <a:t>Risk is high in common sources like vendors where: contaminated water is used in food preparation; hand hygiene is poor</a:t>
            </a:r>
          </a:p>
          <a:p>
            <a:pPr fontAlgn="base"/>
            <a:r>
              <a:rPr lang="en-GB" sz="2400" dirty="0"/>
              <a:t>With TIME, a little contamination becomes a lot</a:t>
            </a:r>
          </a:p>
          <a:p>
            <a:pPr fontAlgn="base"/>
            <a:endParaRPr lang="en-GB" sz="2400" dirty="0"/>
          </a:p>
        </p:txBody>
      </p:sp>
      <p:pic>
        <p:nvPicPr>
          <p:cNvPr id="4" name="Picture 3" descr="A picture containing drawing&#10;&#10;Description automatically generated">
            <a:extLst>
              <a:ext uri="{FF2B5EF4-FFF2-40B4-BE49-F238E27FC236}">
                <a16:creationId xmlns:a16="http://schemas.microsoft.com/office/drawing/2014/main" id="{08F6A6CB-9F44-4B19-AD5A-3154CF9C0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0392" y="476672"/>
            <a:ext cx="367637" cy="57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42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Vehicles for introducing cholera</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628800"/>
            <a:ext cx="4114800" cy="3600400"/>
          </a:xfrm>
        </p:spPr>
        <p:txBody>
          <a:bodyPr>
            <a:noAutofit/>
          </a:bodyPr>
          <a:lstStyle/>
          <a:p>
            <a:pPr marL="0" indent="0" fontAlgn="base">
              <a:buNone/>
            </a:pPr>
            <a:r>
              <a:rPr lang="en-GB" sz="2400"/>
              <a:t>Water:</a:t>
            </a:r>
          </a:p>
          <a:p>
            <a:pPr fontAlgn="base"/>
            <a:r>
              <a:rPr lang="en-GB" sz="2400"/>
              <a:t>Hands</a:t>
            </a:r>
          </a:p>
          <a:p>
            <a:pPr fontAlgn="base"/>
            <a:r>
              <a:rPr lang="en-GB" sz="2400"/>
              <a:t>Latrines and open defecation</a:t>
            </a:r>
          </a:p>
          <a:p>
            <a:pPr fontAlgn="base"/>
            <a:r>
              <a:rPr lang="en-GB" sz="2400"/>
              <a:t>Containers</a:t>
            </a:r>
          </a:p>
          <a:p>
            <a:pPr fontAlgn="base"/>
            <a:r>
              <a:rPr lang="en-GB" sz="2400"/>
              <a:t>Scoops</a:t>
            </a:r>
          </a:p>
          <a:p>
            <a:pPr fontAlgn="base"/>
            <a:r>
              <a:rPr lang="en-GB" sz="2400"/>
              <a:t>Adding contaminated water</a:t>
            </a:r>
          </a:p>
          <a:p>
            <a:pPr fontAlgn="base"/>
            <a:endParaRPr lang="en-GB" sz="2400"/>
          </a:p>
        </p:txBody>
      </p:sp>
      <p:sp>
        <p:nvSpPr>
          <p:cNvPr id="5" name="Content Placeholder 2">
            <a:extLst>
              <a:ext uri="{FF2B5EF4-FFF2-40B4-BE49-F238E27FC236}">
                <a16:creationId xmlns:a16="http://schemas.microsoft.com/office/drawing/2014/main" id="{33857CFD-8B3C-49DB-B0AC-A3EF144A59B9}"/>
              </a:ext>
            </a:extLst>
          </p:cNvPr>
          <p:cNvSpPr txBox="1">
            <a:spLocks/>
          </p:cNvSpPr>
          <p:nvPr/>
        </p:nvSpPr>
        <p:spPr>
          <a:xfrm>
            <a:off x="5220072" y="1646446"/>
            <a:ext cx="3466728" cy="307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Tahoma" panose="020B0604030504040204" pitchFamily="34" charset="0"/>
              <a:buNone/>
            </a:pPr>
            <a:r>
              <a:rPr lang="en-GB" sz="2400"/>
              <a:t>Food:</a:t>
            </a:r>
          </a:p>
          <a:p>
            <a:r>
              <a:rPr lang="en-GB" sz="2400"/>
              <a:t>Hands</a:t>
            </a:r>
          </a:p>
          <a:p>
            <a:r>
              <a:rPr lang="en-GB" sz="2400"/>
              <a:t>Utensils</a:t>
            </a:r>
          </a:p>
          <a:p>
            <a:r>
              <a:rPr lang="en-GB" sz="2400"/>
              <a:t>Plates </a:t>
            </a:r>
          </a:p>
          <a:p>
            <a:r>
              <a:rPr lang="en-GB" sz="2400"/>
              <a:t>Flies</a:t>
            </a:r>
          </a:p>
          <a:p>
            <a:r>
              <a:rPr lang="en-GB" sz="2400"/>
              <a:t>Cross-contamination with other food</a:t>
            </a:r>
          </a:p>
          <a:p>
            <a:endParaRPr lang="en-GB" sz="2400"/>
          </a:p>
          <a:p>
            <a:pPr fontAlgn="base"/>
            <a:endParaRPr lang="en-GB" sz="2400"/>
          </a:p>
        </p:txBody>
      </p:sp>
      <p:pic>
        <p:nvPicPr>
          <p:cNvPr id="6" name="Picture 2" descr="Shape&#10;&#10;Description automatically generated">
            <a:extLst>
              <a:ext uri="{FF2B5EF4-FFF2-40B4-BE49-F238E27FC236}">
                <a16:creationId xmlns:a16="http://schemas.microsoft.com/office/drawing/2014/main" id="{8C55E6D8-6D71-41D3-A9EE-9869D14B06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628800"/>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drawing&#10;&#10;Description automatically generated">
            <a:extLst>
              <a:ext uri="{FF2B5EF4-FFF2-40B4-BE49-F238E27FC236}">
                <a16:creationId xmlns:a16="http://schemas.microsoft.com/office/drawing/2014/main" id="{150BE4F1-A6A0-4F40-88C9-553A95CD7E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1628800"/>
            <a:ext cx="367637" cy="573736"/>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8A27E01C-4617-4CF6-893C-4D66BCA2847B}"/>
              </a:ext>
            </a:extLst>
          </p:cNvPr>
          <p:cNvSpPr txBox="1">
            <a:spLocks/>
          </p:cNvSpPr>
          <p:nvPr/>
        </p:nvSpPr>
        <p:spPr>
          <a:xfrm>
            <a:off x="457200" y="5229200"/>
            <a:ext cx="8229600" cy="792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FF0000"/>
              </a:buClr>
              <a:buFont typeface="Tahoma" panose="020B0604030504040204" pitchFamily="34" charset="0"/>
              <a:buChar char="&gt;"/>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Clr>
                <a:srgbClr val="FF0000"/>
              </a:buClr>
              <a:buFont typeface="Arial" panose="020B060402020202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Clr>
                <a:srgbClr val="FF0000"/>
              </a:buClr>
              <a:buFont typeface="Tahoma" panose="020B0604030504040204" pitchFamily="34" charset="0"/>
              <a:buChar char="‧"/>
              <a:defRPr lang="en-US" sz="32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r>
              <a:rPr lang="en-GB" sz="2400"/>
              <a:t>These risks should form the basis of investigations </a:t>
            </a:r>
            <a:r>
              <a:rPr lang="en-GB" sz="2400">
                <a:solidFill>
                  <a:srgbClr val="FF0000"/>
                </a:solidFill>
              </a:rPr>
              <a:t>(this is not a sanitary survey but they form a part)</a:t>
            </a:r>
          </a:p>
        </p:txBody>
      </p:sp>
    </p:spTree>
    <p:extLst>
      <p:ext uri="{BB962C8B-B14F-4D97-AF65-F5344CB8AC3E}">
        <p14:creationId xmlns:p14="http://schemas.microsoft.com/office/powerpoint/2010/main" val="29233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animClr clrSpc="rgb" dir="cw">
                                      <p:cBhvr override="childStyle">
                                        <p:cTn dur="1" fill="hold" display="0" masterRel="nextClick" afterEffect="1"/>
                                        <p:tgtEl>
                                          <p:spTgt spid="3"/>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subTnLst>
                                    <p:animClr clrSpc="rgb" dir="cw">
                                      <p:cBhvr override="childStyle">
                                        <p:cTn dur="1" fill="hold" display="0" masterRel="nextClick" afterEffect="1"/>
                                        <p:tgtEl>
                                          <p:spTgt spid="5"/>
                                        </p:tgtEl>
                                        <p:attrNameLst>
                                          <p:attrName>ppt_c</p:attrName>
                                        </p:attrNameLst>
                                      </p:cBhvr>
                                      <p:to>
                                        <a:srgbClr val="797969"/>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Investigating cholera risk</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340768"/>
            <a:ext cx="7859216" cy="3888432"/>
          </a:xfrm>
        </p:spPr>
        <p:txBody>
          <a:bodyPr>
            <a:noAutofit/>
          </a:bodyPr>
          <a:lstStyle/>
          <a:p>
            <a:pPr marL="0" indent="0" fontAlgn="base">
              <a:buNone/>
            </a:pPr>
            <a:r>
              <a:rPr lang="en-GB" sz="2400" dirty="0"/>
              <a:t>Principles</a:t>
            </a:r>
          </a:p>
          <a:p>
            <a:pPr fontAlgn="base"/>
            <a:r>
              <a:rPr lang="en-GB" sz="2400" dirty="0"/>
              <a:t>You will not be able to identify all sources or all potential sources as you do not have sophisticated methods of detection</a:t>
            </a:r>
          </a:p>
          <a:p>
            <a:pPr fontAlgn="base"/>
            <a:r>
              <a:rPr lang="en-GB" sz="2400" dirty="0"/>
              <a:t>Most of your methods will be observational – your skills in observing behaviour are your best tool</a:t>
            </a:r>
          </a:p>
          <a:p>
            <a:pPr fontAlgn="base"/>
            <a:r>
              <a:rPr lang="en-GB" sz="2400"/>
              <a:t>You may </a:t>
            </a:r>
            <a:r>
              <a:rPr lang="en-GB" sz="2400" dirty="0"/>
              <a:t>have some basic testing for contamination of water</a:t>
            </a:r>
          </a:p>
          <a:p>
            <a:pPr fontAlgn="base"/>
            <a:r>
              <a:rPr lang="en-GB" sz="2400" dirty="0"/>
              <a:t>You must intervene even if there is no cholera (clean water may be contaminated as the epidemic spreads) – residual chlorine is the best weapon against cholera</a:t>
            </a:r>
          </a:p>
          <a:p>
            <a:pPr fontAlgn="base"/>
            <a:endParaRPr lang="en-GB" sz="2400" dirty="0"/>
          </a:p>
          <a:p>
            <a:pPr fontAlgn="base"/>
            <a:endParaRPr lang="en-GB" sz="2400" dirty="0"/>
          </a:p>
        </p:txBody>
      </p:sp>
      <p:pic>
        <p:nvPicPr>
          <p:cNvPr id="6" name="Picture 2" descr="Shape&#10;&#10;Description automatically generated">
            <a:extLst>
              <a:ext uri="{FF2B5EF4-FFF2-40B4-BE49-F238E27FC236}">
                <a16:creationId xmlns:a16="http://schemas.microsoft.com/office/drawing/2014/main" id="{8C55E6D8-6D71-41D3-A9EE-9869D14B0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106"/>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drawing&#10;&#10;Description automatically generated">
            <a:extLst>
              <a:ext uri="{FF2B5EF4-FFF2-40B4-BE49-F238E27FC236}">
                <a16:creationId xmlns:a16="http://schemas.microsoft.com/office/drawing/2014/main" id="{150BE4F1-A6A0-4F40-88C9-553A95CD7E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00" y="662615"/>
            <a:ext cx="367637" cy="57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75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Investigating cholera risk</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199" y="1340768"/>
            <a:ext cx="8229599" cy="3888432"/>
          </a:xfrm>
        </p:spPr>
        <p:txBody>
          <a:bodyPr>
            <a:noAutofit/>
          </a:bodyPr>
          <a:lstStyle/>
          <a:p>
            <a:pPr marL="0" indent="0" fontAlgn="base">
              <a:buNone/>
            </a:pPr>
            <a:r>
              <a:rPr lang="en-GB" sz="2400"/>
              <a:t>What to do, in practice</a:t>
            </a:r>
          </a:p>
          <a:p>
            <a:pPr fontAlgn="base"/>
            <a:r>
              <a:rPr lang="en-GB" sz="2400"/>
              <a:t>Rapid sanitary survey to identify potential public water contamination </a:t>
            </a:r>
          </a:p>
          <a:p>
            <a:pPr fontAlgn="base"/>
            <a:r>
              <a:rPr lang="en-GB" sz="2400"/>
              <a:t>Water collection / storage practices (home and business)</a:t>
            </a:r>
          </a:p>
          <a:p>
            <a:pPr fontAlgn="base"/>
            <a:r>
              <a:rPr lang="en-GB" sz="2400"/>
              <a:t>Water treatment practices (home and business)</a:t>
            </a:r>
          </a:p>
          <a:p>
            <a:pPr fontAlgn="base"/>
            <a:r>
              <a:rPr lang="en-GB" sz="2400"/>
              <a:t>Use of water in manufacture (e.g. ice, ice cream)</a:t>
            </a:r>
          </a:p>
          <a:p>
            <a:pPr fontAlgn="base"/>
            <a:r>
              <a:rPr lang="en-GB" sz="2400"/>
              <a:t>Irrigation of crops</a:t>
            </a:r>
          </a:p>
          <a:p>
            <a:pPr marL="0" indent="0" fontAlgn="base">
              <a:buNone/>
            </a:pPr>
            <a:r>
              <a:rPr lang="en-GB" sz="2400"/>
              <a:t>Then</a:t>
            </a:r>
          </a:p>
          <a:p>
            <a:pPr fontAlgn="base"/>
            <a:r>
              <a:rPr lang="en-GB" sz="2400"/>
              <a:t>Coordination of information</a:t>
            </a:r>
          </a:p>
          <a:p>
            <a:pPr fontAlgn="base"/>
            <a:r>
              <a:rPr lang="en-GB" sz="2400"/>
              <a:t>Analysing data – looking for commonalities</a:t>
            </a:r>
          </a:p>
          <a:p>
            <a:pPr fontAlgn="base"/>
            <a:endParaRPr lang="en-GB" sz="2400"/>
          </a:p>
          <a:p>
            <a:pPr fontAlgn="base"/>
            <a:endParaRPr lang="en-GB" sz="2400"/>
          </a:p>
          <a:p>
            <a:pPr fontAlgn="base"/>
            <a:endParaRPr lang="en-GB" sz="2400"/>
          </a:p>
        </p:txBody>
      </p:sp>
      <p:pic>
        <p:nvPicPr>
          <p:cNvPr id="6" name="Picture 2" descr="Shape&#10;&#10;Description automatically generated">
            <a:extLst>
              <a:ext uri="{FF2B5EF4-FFF2-40B4-BE49-F238E27FC236}">
                <a16:creationId xmlns:a16="http://schemas.microsoft.com/office/drawing/2014/main" id="{8C55E6D8-6D71-41D3-A9EE-9869D14B0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106"/>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drawing&#10;&#10;Description automatically generated">
            <a:extLst>
              <a:ext uri="{FF2B5EF4-FFF2-40B4-BE49-F238E27FC236}">
                <a16:creationId xmlns:a16="http://schemas.microsoft.com/office/drawing/2014/main" id="{150BE4F1-A6A0-4F40-88C9-553A95CD7E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00" y="662615"/>
            <a:ext cx="367637" cy="57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54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808080"/>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808080"/>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808080"/>
                                      </p:to>
                                    </p:animClr>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808080"/>
                                      </p:to>
                                    </p:animClr>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subTnLst>
                                    <p:animClr clrSpc="rgb" dir="cw">
                                      <p:cBhvr override="childStyle">
                                        <p:cTn dur="1" fill="hold" display="0" masterRel="nextClick" afterEffect="1"/>
                                        <p:tgtEl>
                                          <p:spTgt spid="3">
                                            <p:txEl>
                                              <p:pRg st="8" end="8"/>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FA517CC-47E5-2B9C-3B90-D014CEDA1E9B}"/>
              </a:ext>
            </a:extLst>
          </p:cNvPr>
          <p:cNvGrpSpPr/>
          <p:nvPr/>
        </p:nvGrpSpPr>
        <p:grpSpPr>
          <a:xfrm>
            <a:off x="1139673" y="652154"/>
            <a:ext cx="6833438" cy="5553691"/>
            <a:chOff x="630342" y="209055"/>
            <a:chExt cx="7883315" cy="6340475"/>
          </a:xfrm>
        </p:grpSpPr>
        <p:grpSp>
          <p:nvGrpSpPr>
            <p:cNvPr id="3" name="Group 2">
              <a:extLst>
                <a:ext uri="{FF2B5EF4-FFF2-40B4-BE49-F238E27FC236}">
                  <a16:creationId xmlns:a16="http://schemas.microsoft.com/office/drawing/2014/main" id="{3441B0BF-92FA-A4F9-99CA-A2E8C217A8AB}"/>
                </a:ext>
              </a:extLst>
            </p:cNvPr>
            <p:cNvGrpSpPr/>
            <p:nvPr/>
          </p:nvGrpSpPr>
          <p:grpSpPr>
            <a:xfrm>
              <a:off x="630342" y="209055"/>
              <a:ext cx="7883315" cy="6340475"/>
              <a:chOff x="630342" y="209055"/>
              <a:chExt cx="7883315" cy="6340475"/>
            </a:xfrm>
          </p:grpSpPr>
          <p:grpSp>
            <p:nvGrpSpPr>
              <p:cNvPr id="5" name="Google Shape;189;p10">
                <a:extLst>
                  <a:ext uri="{FF2B5EF4-FFF2-40B4-BE49-F238E27FC236}">
                    <a16:creationId xmlns:a16="http://schemas.microsoft.com/office/drawing/2014/main" id="{C5F80FA6-D2ED-5819-0F27-5EF2123B19F5}"/>
                  </a:ext>
                </a:extLst>
              </p:cNvPr>
              <p:cNvGrpSpPr/>
              <p:nvPr/>
            </p:nvGrpSpPr>
            <p:grpSpPr>
              <a:xfrm>
                <a:off x="630342" y="209055"/>
                <a:ext cx="7883315" cy="6340475"/>
                <a:chOff x="1623" y="235"/>
                <a:chExt cx="13116" cy="11738"/>
              </a:xfrm>
            </p:grpSpPr>
            <p:pic>
              <p:nvPicPr>
                <p:cNvPr id="7" name="Google Shape;190;p10" descr="Diagram, schematic  Description automatically generated">
                  <a:extLst>
                    <a:ext uri="{FF2B5EF4-FFF2-40B4-BE49-F238E27FC236}">
                      <a16:creationId xmlns:a16="http://schemas.microsoft.com/office/drawing/2014/main" id="{5D76D79F-52F3-DA5D-D1F0-1B1D36641ED1}"/>
                    </a:ext>
                  </a:extLst>
                </p:cNvPr>
                <p:cNvPicPr preferRelativeResize="0"/>
                <p:nvPr/>
              </p:nvPicPr>
              <p:blipFill rotWithShape="1">
                <a:blip r:embed="rId3">
                  <a:alphaModFix/>
                </a:blip>
                <a:srcRect/>
                <a:stretch/>
              </p:blipFill>
              <p:spPr>
                <a:xfrm>
                  <a:off x="1623" y="235"/>
                  <a:ext cx="13116" cy="11738"/>
                </a:xfrm>
                <a:prstGeom prst="rect">
                  <a:avLst/>
                </a:prstGeom>
                <a:noFill/>
                <a:ln>
                  <a:noFill/>
                </a:ln>
              </p:spPr>
            </p:pic>
            <p:sp>
              <p:nvSpPr>
                <p:cNvPr id="8" name="Google Shape;191;p10">
                  <a:extLst>
                    <a:ext uri="{FF2B5EF4-FFF2-40B4-BE49-F238E27FC236}">
                      <a16:creationId xmlns:a16="http://schemas.microsoft.com/office/drawing/2014/main" id="{9055E028-3F34-3FDA-C16D-84ACBB9596E0}"/>
                    </a:ext>
                  </a:extLst>
                </p:cNvPr>
                <p:cNvSpPr/>
                <p:nvPr/>
              </p:nvSpPr>
              <p:spPr>
                <a:xfrm>
                  <a:off x="3438" y="4876"/>
                  <a:ext cx="673" cy="512"/>
                </a:xfrm>
                <a:custGeom>
                  <a:avLst/>
                  <a:gdLst/>
                  <a:ahLst/>
                  <a:cxnLst/>
                  <a:rect l="l" t="t" r="r" b="b"/>
                  <a:pathLst>
                    <a:path w="673" h="512" extrusionOk="0">
                      <a:moveTo>
                        <a:pt x="417" y="0"/>
                      </a:moveTo>
                      <a:lnTo>
                        <a:pt x="417" y="128"/>
                      </a:lnTo>
                      <a:lnTo>
                        <a:pt x="0" y="128"/>
                      </a:lnTo>
                      <a:lnTo>
                        <a:pt x="0" y="384"/>
                      </a:lnTo>
                      <a:lnTo>
                        <a:pt x="417" y="384"/>
                      </a:lnTo>
                      <a:lnTo>
                        <a:pt x="417" y="512"/>
                      </a:lnTo>
                      <a:lnTo>
                        <a:pt x="673" y="256"/>
                      </a:lnTo>
                      <a:lnTo>
                        <a:pt x="417"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192;p10">
                  <a:extLst>
                    <a:ext uri="{FF2B5EF4-FFF2-40B4-BE49-F238E27FC236}">
                      <a16:creationId xmlns:a16="http://schemas.microsoft.com/office/drawing/2014/main" id="{11299419-35D5-0CFA-376A-7009E738A31C}"/>
                    </a:ext>
                  </a:extLst>
                </p:cNvPr>
                <p:cNvSpPr/>
                <p:nvPr/>
              </p:nvSpPr>
              <p:spPr>
                <a:xfrm>
                  <a:off x="3438" y="4876"/>
                  <a:ext cx="673" cy="512"/>
                </a:xfrm>
                <a:custGeom>
                  <a:avLst/>
                  <a:gdLst/>
                  <a:ahLst/>
                  <a:cxnLst/>
                  <a:rect l="l" t="t" r="r" b="b"/>
                  <a:pathLst>
                    <a:path w="673" h="512" extrusionOk="0">
                      <a:moveTo>
                        <a:pt x="0" y="128"/>
                      </a:moveTo>
                      <a:lnTo>
                        <a:pt x="417" y="128"/>
                      </a:lnTo>
                      <a:lnTo>
                        <a:pt x="417" y="0"/>
                      </a:lnTo>
                      <a:lnTo>
                        <a:pt x="673" y="256"/>
                      </a:lnTo>
                      <a:lnTo>
                        <a:pt x="417" y="512"/>
                      </a:lnTo>
                      <a:lnTo>
                        <a:pt x="417"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193;p10">
                  <a:extLst>
                    <a:ext uri="{FF2B5EF4-FFF2-40B4-BE49-F238E27FC236}">
                      <a16:creationId xmlns:a16="http://schemas.microsoft.com/office/drawing/2014/main" id="{FDAA59E0-4A41-8EB2-895B-A2F9E17D81E6}"/>
                    </a:ext>
                  </a:extLst>
                </p:cNvPr>
                <p:cNvSpPr/>
                <p:nvPr/>
              </p:nvSpPr>
              <p:spPr>
                <a:xfrm>
                  <a:off x="5421" y="4304"/>
                  <a:ext cx="648" cy="593"/>
                </a:xfrm>
                <a:custGeom>
                  <a:avLst/>
                  <a:gdLst/>
                  <a:ahLst/>
                  <a:cxnLst/>
                  <a:rect l="l" t="t" r="r" b="b"/>
                  <a:pathLst>
                    <a:path w="648" h="593" extrusionOk="0">
                      <a:moveTo>
                        <a:pt x="288" y="0"/>
                      </a:moveTo>
                      <a:lnTo>
                        <a:pt x="367" y="101"/>
                      </a:lnTo>
                      <a:lnTo>
                        <a:pt x="0" y="392"/>
                      </a:lnTo>
                      <a:lnTo>
                        <a:pt x="159" y="593"/>
                      </a:lnTo>
                      <a:lnTo>
                        <a:pt x="527" y="301"/>
                      </a:lnTo>
                      <a:lnTo>
                        <a:pt x="606" y="401"/>
                      </a:lnTo>
                      <a:lnTo>
                        <a:pt x="647" y="41"/>
                      </a:lnTo>
                      <a:lnTo>
                        <a:pt x="288"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194;p10">
                  <a:extLst>
                    <a:ext uri="{FF2B5EF4-FFF2-40B4-BE49-F238E27FC236}">
                      <a16:creationId xmlns:a16="http://schemas.microsoft.com/office/drawing/2014/main" id="{AD4E9B4A-93B3-B5A9-CEBB-836A9BABB5D8}"/>
                    </a:ext>
                  </a:extLst>
                </p:cNvPr>
                <p:cNvSpPr/>
                <p:nvPr/>
              </p:nvSpPr>
              <p:spPr>
                <a:xfrm>
                  <a:off x="5421" y="4304"/>
                  <a:ext cx="648" cy="593"/>
                </a:xfrm>
                <a:custGeom>
                  <a:avLst/>
                  <a:gdLst/>
                  <a:ahLst/>
                  <a:cxnLst/>
                  <a:rect l="l" t="t" r="r" b="b"/>
                  <a:pathLst>
                    <a:path w="648" h="593" extrusionOk="0">
                      <a:moveTo>
                        <a:pt x="0" y="392"/>
                      </a:moveTo>
                      <a:lnTo>
                        <a:pt x="367" y="101"/>
                      </a:lnTo>
                      <a:lnTo>
                        <a:pt x="288" y="0"/>
                      </a:lnTo>
                      <a:lnTo>
                        <a:pt x="647" y="41"/>
                      </a:lnTo>
                      <a:lnTo>
                        <a:pt x="606" y="401"/>
                      </a:lnTo>
                      <a:lnTo>
                        <a:pt x="527" y="301"/>
                      </a:lnTo>
                      <a:lnTo>
                        <a:pt x="159" y="593"/>
                      </a:lnTo>
                      <a:lnTo>
                        <a:pt x="0" y="392"/>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195;p10">
                  <a:extLst>
                    <a:ext uri="{FF2B5EF4-FFF2-40B4-BE49-F238E27FC236}">
                      <a16:creationId xmlns:a16="http://schemas.microsoft.com/office/drawing/2014/main" id="{6297D8BA-709E-5F56-762F-3056D76124EE}"/>
                    </a:ext>
                  </a:extLst>
                </p:cNvPr>
                <p:cNvSpPr/>
                <p:nvPr/>
              </p:nvSpPr>
              <p:spPr>
                <a:xfrm>
                  <a:off x="5537" y="5938"/>
                  <a:ext cx="618" cy="553"/>
                </a:xfrm>
                <a:custGeom>
                  <a:avLst/>
                  <a:gdLst/>
                  <a:ahLst/>
                  <a:cxnLst/>
                  <a:rect l="l" t="t" r="r" b="b"/>
                  <a:pathLst>
                    <a:path w="618" h="553" extrusionOk="0">
                      <a:moveTo>
                        <a:pt x="149" y="0"/>
                      </a:moveTo>
                      <a:lnTo>
                        <a:pt x="0" y="208"/>
                      </a:lnTo>
                      <a:lnTo>
                        <a:pt x="336" y="449"/>
                      </a:lnTo>
                      <a:lnTo>
                        <a:pt x="261" y="553"/>
                      </a:lnTo>
                      <a:lnTo>
                        <a:pt x="618" y="494"/>
                      </a:lnTo>
                      <a:lnTo>
                        <a:pt x="560" y="137"/>
                      </a:lnTo>
                      <a:lnTo>
                        <a:pt x="485" y="241"/>
                      </a:lnTo>
                      <a:lnTo>
                        <a:pt x="14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196;p10">
                  <a:extLst>
                    <a:ext uri="{FF2B5EF4-FFF2-40B4-BE49-F238E27FC236}">
                      <a16:creationId xmlns:a16="http://schemas.microsoft.com/office/drawing/2014/main" id="{A57B1B06-9859-4D7B-FE8E-D45CBCEE0E52}"/>
                    </a:ext>
                  </a:extLst>
                </p:cNvPr>
                <p:cNvSpPr/>
                <p:nvPr/>
              </p:nvSpPr>
              <p:spPr>
                <a:xfrm>
                  <a:off x="5537" y="5938"/>
                  <a:ext cx="618" cy="553"/>
                </a:xfrm>
                <a:custGeom>
                  <a:avLst/>
                  <a:gdLst/>
                  <a:ahLst/>
                  <a:cxnLst/>
                  <a:rect l="l" t="t" r="r" b="b"/>
                  <a:pathLst>
                    <a:path w="618" h="553" extrusionOk="0">
                      <a:moveTo>
                        <a:pt x="149" y="0"/>
                      </a:moveTo>
                      <a:lnTo>
                        <a:pt x="485" y="241"/>
                      </a:lnTo>
                      <a:lnTo>
                        <a:pt x="560" y="137"/>
                      </a:lnTo>
                      <a:lnTo>
                        <a:pt x="618" y="494"/>
                      </a:lnTo>
                      <a:lnTo>
                        <a:pt x="261" y="553"/>
                      </a:lnTo>
                      <a:lnTo>
                        <a:pt x="336" y="449"/>
                      </a:lnTo>
                      <a:lnTo>
                        <a:pt x="0" y="208"/>
                      </a:lnTo>
                      <a:lnTo>
                        <a:pt x="149" y="0"/>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197;p10">
                  <a:extLst>
                    <a:ext uri="{FF2B5EF4-FFF2-40B4-BE49-F238E27FC236}">
                      <a16:creationId xmlns:a16="http://schemas.microsoft.com/office/drawing/2014/main" id="{74C6973C-051E-74D3-EA28-442D53EEC9E6}"/>
                    </a:ext>
                  </a:extLst>
                </p:cNvPr>
                <p:cNvSpPr/>
                <p:nvPr/>
              </p:nvSpPr>
              <p:spPr>
                <a:xfrm>
                  <a:off x="9091" y="8226"/>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198;p10">
                  <a:extLst>
                    <a:ext uri="{FF2B5EF4-FFF2-40B4-BE49-F238E27FC236}">
                      <a16:creationId xmlns:a16="http://schemas.microsoft.com/office/drawing/2014/main" id="{CE9F48AD-B64E-3A98-51DE-08041A1F373F}"/>
                    </a:ext>
                  </a:extLst>
                </p:cNvPr>
                <p:cNvSpPr/>
                <p:nvPr/>
              </p:nvSpPr>
              <p:spPr>
                <a:xfrm>
                  <a:off x="9091" y="8226"/>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199;p10">
                  <a:extLst>
                    <a:ext uri="{FF2B5EF4-FFF2-40B4-BE49-F238E27FC236}">
                      <a16:creationId xmlns:a16="http://schemas.microsoft.com/office/drawing/2014/main" id="{2CACC0BC-48A1-69C3-225C-A97081628C4A}"/>
                    </a:ext>
                  </a:extLst>
                </p:cNvPr>
                <p:cNvSpPr/>
                <p:nvPr/>
              </p:nvSpPr>
              <p:spPr>
                <a:xfrm>
                  <a:off x="11390" y="8212"/>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200;p10">
                  <a:extLst>
                    <a:ext uri="{FF2B5EF4-FFF2-40B4-BE49-F238E27FC236}">
                      <a16:creationId xmlns:a16="http://schemas.microsoft.com/office/drawing/2014/main" id="{6A2A480B-65DF-B782-4DA9-D7A3BAA90CCC}"/>
                    </a:ext>
                  </a:extLst>
                </p:cNvPr>
                <p:cNvSpPr/>
                <p:nvPr/>
              </p:nvSpPr>
              <p:spPr>
                <a:xfrm>
                  <a:off x="11390" y="8212"/>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201;p10">
                  <a:extLst>
                    <a:ext uri="{FF2B5EF4-FFF2-40B4-BE49-F238E27FC236}">
                      <a16:creationId xmlns:a16="http://schemas.microsoft.com/office/drawing/2014/main" id="{4D1D78C3-DA3A-4915-49CA-1EB5C47356CA}"/>
                    </a:ext>
                  </a:extLst>
                </p:cNvPr>
                <p:cNvSpPr/>
                <p:nvPr/>
              </p:nvSpPr>
              <p:spPr>
                <a:xfrm>
                  <a:off x="11426" y="170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202;p10">
                  <a:extLst>
                    <a:ext uri="{FF2B5EF4-FFF2-40B4-BE49-F238E27FC236}">
                      <a16:creationId xmlns:a16="http://schemas.microsoft.com/office/drawing/2014/main" id="{D850DD6F-4AEF-124D-57E4-1AF32D86C706}"/>
                    </a:ext>
                  </a:extLst>
                </p:cNvPr>
                <p:cNvSpPr/>
                <p:nvPr/>
              </p:nvSpPr>
              <p:spPr>
                <a:xfrm>
                  <a:off x="11426" y="170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203;p10">
                  <a:extLst>
                    <a:ext uri="{FF2B5EF4-FFF2-40B4-BE49-F238E27FC236}">
                      <a16:creationId xmlns:a16="http://schemas.microsoft.com/office/drawing/2014/main" id="{32BE7E56-6F8D-D98A-F074-FBF6897F6304}"/>
                    </a:ext>
                  </a:extLst>
                </p:cNvPr>
                <p:cNvSpPr/>
                <p:nvPr/>
              </p:nvSpPr>
              <p:spPr>
                <a:xfrm>
                  <a:off x="8694" y="1719"/>
                  <a:ext cx="655" cy="512"/>
                </a:xfrm>
                <a:custGeom>
                  <a:avLst/>
                  <a:gdLst/>
                  <a:ahLst/>
                  <a:cxnLst/>
                  <a:rect l="l" t="t" r="r" b="b"/>
                  <a:pathLst>
                    <a:path w="655" h="512" extrusionOk="0">
                      <a:moveTo>
                        <a:pt x="399" y="0"/>
                      </a:moveTo>
                      <a:lnTo>
                        <a:pt x="399" y="128"/>
                      </a:lnTo>
                      <a:lnTo>
                        <a:pt x="0" y="128"/>
                      </a:lnTo>
                      <a:lnTo>
                        <a:pt x="0" y="384"/>
                      </a:lnTo>
                      <a:lnTo>
                        <a:pt x="399" y="384"/>
                      </a:lnTo>
                      <a:lnTo>
                        <a:pt x="399" y="512"/>
                      </a:lnTo>
                      <a:lnTo>
                        <a:pt x="655" y="256"/>
                      </a:lnTo>
                      <a:lnTo>
                        <a:pt x="399" y="0"/>
                      </a:lnTo>
                      <a:close/>
                    </a:path>
                  </a:pathLst>
                </a:custGeom>
                <a:solidFill>
                  <a:srgbClr val="4471C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204;p10">
                  <a:extLst>
                    <a:ext uri="{FF2B5EF4-FFF2-40B4-BE49-F238E27FC236}">
                      <a16:creationId xmlns:a16="http://schemas.microsoft.com/office/drawing/2014/main" id="{A3CA0AC6-48F8-10D8-F423-E0F92C162268}"/>
                    </a:ext>
                  </a:extLst>
                </p:cNvPr>
                <p:cNvSpPr/>
                <p:nvPr/>
              </p:nvSpPr>
              <p:spPr>
                <a:xfrm>
                  <a:off x="8694" y="1719"/>
                  <a:ext cx="655" cy="512"/>
                </a:xfrm>
                <a:custGeom>
                  <a:avLst/>
                  <a:gdLst/>
                  <a:ahLst/>
                  <a:cxnLst/>
                  <a:rect l="l" t="t" r="r" b="b"/>
                  <a:pathLst>
                    <a:path w="655" h="512" extrusionOk="0">
                      <a:moveTo>
                        <a:pt x="0" y="128"/>
                      </a:moveTo>
                      <a:lnTo>
                        <a:pt x="399" y="128"/>
                      </a:lnTo>
                      <a:lnTo>
                        <a:pt x="399" y="0"/>
                      </a:lnTo>
                      <a:lnTo>
                        <a:pt x="655" y="256"/>
                      </a:lnTo>
                      <a:lnTo>
                        <a:pt x="399" y="512"/>
                      </a:lnTo>
                      <a:lnTo>
                        <a:pt x="399" y="384"/>
                      </a:lnTo>
                      <a:lnTo>
                        <a:pt x="0" y="384"/>
                      </a:lnTo>
                      <a:lnTo>
                        <a:pt x="0" y="128"/>
                      </a:lnTo>
                      <a:close/>
                    </a:path>
                  </a:pathLst>
                </a:custGeom>
                <a:noFill/>
                <a:ln w="12700" cap="flat" cmpd="sng">
                  <a:solidFill>
                    <a:srgbClr val="2E528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 name="Rectangle 5">
                <a:extLst>
                  <a:ext uri="{FF2B5EF4-FFF2-40B4-BE49-F238E27FC236}">
                    <a16:creationId xmlns:a16="http://schemas.microsoft.com/office/drawing/2014/main" id="{BD9494B8-5803-A61C-2AEC-CA85264348F0}"/>
                  </a:ext>
                </a:extLst>
              </p:cNvPr>
              <p:cNvSpPr/>
              <p:nvPr/>
            </p:nvSpPr>
            <p:spPr>
              <a:xfrm>
                <a:off x="2307290" y="3051181"/>
                <a:ext cx="297561" cy="135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 name="TextBox 3">
              <a:extLst>
                <a:ext uri="{FF2B5EF4-FFF2-40B4-BE49-F238E27FC236}">
                  <a16:creationId xmlns:a16="http://schemas.microsoft.com/office/drawing/2014/main" id="{55051D24-BB4D-7EEC-A70B-F85B450D39C7}"/>
                </a:ext>
              </a:extLst>
            </p:cNvPr>
            <p:cNvSpPr txBox="1"/>
            <p:nvPr/>
          </p:nvSpPr>
          <p:spPr>
            <a:xfrm>
              <a:off x="2218501" y="3007793"/>
              <a:ext cx="694611" cy="228397"/>
            </a:xfrm>
            <a:prstGeom prst="rect">
              <a:avLst/>
            </a:prstGeom>
            <a:noFill/>
          </p:spPr>
          <p:txBody>
            <a:bodyPr wrap="square" rtlCol="0">
              <a:spAutoFit/>
            </a:bodyPr>
            <a:lstStyle/>
            <a:p>
              <a:r>
                <a:rPr lang="es-ES_tradnl" sz="700" b="1" dirty="0"/>
                <a:t>BORT</a:t>
              </a:r>
            </a:p>
          </p:txBody>
        </p:sp>
      </p:grpSp>
      <p:sp>
        <p:nvSpPr>
          <p:cNvPr id="25" name="Text Box 14">
            <a:extLst>
              <a:ext uri="{FF2B5EF4-FFF2-40B4-BE49-F238E27FC236}">
                <a16:creationId xmlns:a16="http://schemas.microsoft.com/office/drawing/2014/main" id="{00638ED9-7201-4CF8-99D2-B1B9DE06E9C7}"/>
              </a:ext>
            </a:extLst>
          </p:cNvPr>
          <p:cNvSpPr txBox="1"/>
          <p:nvPr/>
        </p:nvSpPr>
        <p:spPr>
          <a:xfrm>
            <a:off x="457200" y="273935"/>
            <a:ext cx="2901315"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Transmission Interruption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 </a:t>
            </a: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765399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99536-9C10-4D0A-B927-5DCED5BB7B39}"/>
              </a:ext>
            </a:extLst>
          </p:cNvPr>
          <p:cNvSpPr>
            <a:spLocks noGrp="1"/>
          </p:cNvSpPr>
          <p:nvPr>
            <p:ph type="title"/>
          </p:nvPr>
        </p:nvSpPr>
        <p:spPr/>
        <p:txBody>
          <a:bodyPr/>
          <a:lstStyle/>
          <a:p>
            <a:r>
              <a:rPr lang="en-GB"/>
              <a:t>Overall purpose</a:t>
            </a:r>
          </a:p>
        </p:txBody>
      </p:sp>
      <p:sp>
        <p:nvSpPr>
          <p:cNvPr id="3" name="Content Placeholder 2">
            <a:extLst>
              <a:ext uri="{FF2B5EF4-FFF2-40B4-BE49-F238E27FC236}">
                <a16:creationId xmlns:a16="http://schemas.microsoft.com/office/drawing/2014/main" id="{BAB74AB0-C5AD-4880-809D-AF64AE709228}"/>
              </a:ext>
            </a:extLst>
          </p:cNvPr>
          <p:cNvSpPr>
            <a:spLocks noGrp="1"/>
          </p:cNvSpPr>
          <p:nvPr>
            <p:ph idx="1"/>
          </p:nvPr>
        </p:nvSpPr>
        <p:spPr/>
        <p:txBody>
          <a:bodyPr vert="horz" lIns="91440" tIns="45720" rIns="91440" bIns="45720" rtlCol="0" anchor="t">
            <a:normAutofit/>
          </a:bodyPr>
          <a:lstStyle/>
          <a:p>
            <a:r>
              <a:rPr lang="en-GB" dirty="0">
                <a:latin typeface="Tahoma"/>
                <a:ea typeface="Tahoma"/>
                <a:cs typeface="Tahoma"/>
              </a:rPr>
              <a:t>Develop an understanding of the range, and the most likely, transmission routes in cholera in order to inform decision-making for an efficient and effective response.</a:t>
            </a:r>
            <a:br>
              <a:rPr lang="en-GB" dirty="0"/>
            </a:br>
            <a:endParaRPr lang="en-GB" dirty="0"/>
          </a:p>
        </p:txBody>
      </p:sp>
    </p:spTree>
    <p:extLst>
      <p:ext uri="{BB962C8B-B14F-4D97-AF65-F5344CB8AC3E}">
        <p14:creationId xmlns:p14="http://schemas.microsoft.com/office/powerpoint/2010/main" val="36964699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600A999-C994-50B4-0381-368094B81118}"/>
              </a:ext>
            </a:extLst>
          </p:cNvPr>
          <p:cNvGrpSpPr/>
          <p:nvPr/>
        </p:nvGrpSpPr>
        <p:grpSpPr>
          <a:xfrm>
            <a:off x="1907857" y="197601"/>
            <a:ext cx="5845493" cy="6558734"/>
            <a:chOff x="1858530" y="149633"/>
            <a:chExt cx="5845493" cy="6558734"/>
          </a:xfrm>
        </p:grpSpPr>
        <p:grpSp>
          <p:nvGrpSpPr>
            <p:cNvPr id="3" name="Group 2">
              <a:extLst>
                <a:ext uri="{FF2B5EF4-FFF2-40B4-BE49-F238E27FC236}">
                  <a16:creationId xmlns:a16="http://schemas.microsoft.com/office/drawing/2014/main" id="{9B12F3B9-DF8D-29C2-462F-2852D63961F5}"/>
                </a:ext>
              </a:extLst>
            </p:cNvPr>
            <p:cNvGrpSpPr/>
            <p:nvPr/>
          </p:nvGrpSpPr>
          <p:grpSpPr>
            <a:xfrm>
              <a:off x="1858530" y="149633"/>
              <a:ext cx="5845493" cy="6558734"/>
              <a:chOff x="1858530" y="149633"/>
              <a:chExt cx="5845493" cy="6558734"/>
            </a:xfrm>
          </p:grpSpPr>
          <p:pic>
            <p:nvPicPr>
              <p:cNvPr id="8" name="Google Shape;224;p12">
                <a:extLst>
                  <a:ext uri="{FF2B5EF4-FFF2-40B4-BE49-F238E27FC236}">
                    <a16:creationId xmlns:a16="http://schemas.microsoft.com/office/drawing/2014/main" id="{ECC03C45-326A-9B64-A31E-13BBAB85EE77}"/>
                  </a:ext>
                </a:extLst>
              </p:cNvPr>
              <p:cNvPicPr preferRelativeResize="0"/>
              <p:nvPr/>
            </p:nvPicPr>
            <p:blipFill rotWithShape="1">
              <a:blip r:embed="rId3">
                <a:alphaModFix/>
              </a:blip>
              <a:srcRect l="32147" t="11824" r="31602" b="15868"/>
              <a:stretch/>
            </p:blipFill>
            <p:spPr>
              <a:xfrm>
                <a:off x="1858530" y="149633"/>
                <a:ext cx="5845493" cy="6558734"/>
              </a:xfrm>
              <a:prstGeom prst="rect">
                <a:avLst/>
              </a:prstGeom>
              <a:noFill/>
              <a:ln>
                <a:noFill/>
              </a:ln>
            </p:spPr>
          </p:pic>
          <p:sp>
            <p:nvSpPr>
              <p:cNvPr id="12" name="Rectangle 11">
                <a:extLst>
                  <a:ext uri="{FF2B5EF4-FFF2-40B4-BE49-F238E27FC236}">
                    <a16:creationId xmlns:a16="http://schemas.microsoft.com/office/drawing/2014/main" id="{43138B53-6894-7B48-FF66-E18ABE734581}"/>
                  </a:ext>
                </a:extLst>
              </p:cNvPr>
              <p:cNvSpPr/>
              <p:nvPr/>
            </p:nvSpPr>
            <p:spPr>
              <a:xfrm>
                <a:off x="2138289" y="3671668"/>
                <a:ext cx="478301" cy="307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 name="TextBox 3">
              <a:extLst>
                <a:ext uri="{FF2B5EF4-FFF2-40B4-BE49-F238E27FC236}">
                  <a16:creationId xmlns:a16="http://schemas.microsoft.com/office/drawing/2014/main" id="{8B10C846-D702-65B1-EC4A-F42E481360DE}"/>
                </a:ext>
              </a:extLst>
            </p:cNvPr>
            <p:cNvSpPr txBox="1"/>
            <p:nvPr/>
          </p:nvSpPr>
          <p:spPr>
            <a:xfrm>
              <a:off x="2072530" y="3629464"/>
              <a:ext cx="1059983" cy="307777"/>
            </a:xfrm>
            <a:prstGeom prst="rect">
              <a:avLst/>
            </a:prstGeom>
            <a:noFill/>
          </p:spPr>
          <p:txBody>
            <a:bodyPr wrap="square" rtlCol="0">
              <a:spAutoFit/>
            </a:bodyPr>
            <a:lstStyle/>
            <a:p>
              <a:r>
                <a:rPr lang="es-ES_tradnl" b="1" dirty="0"/>
                <a:t>BORT</a:t>
              </a:r>
            </a:p>
          </p:txBody>
        </p:sp>
      </p:grpSp>
      <p:sp>
        <p:nvSpPr>
          <p:cNvPr id="25" name="Text Box 14">
            <a:extLst>
              <a:ext uri="{FF2B5EF4-FFF2-40B4-BE49-F238E27FC236}">
                <a16:creationId xmlns:a16="http://schemas.microsoft.com/office/drawing/2014/main" id="{00638ED9-7201-4CF8-99D2-B1B9DE06E9C7}"/>
              </a:ext>
            </a:extLst>
          </p:cNvPr>
          <p:cNvSpPr txBox="1"/>
          <p:nvPr/>
        </p:nvSpPr>
        <p:spPr>
          <a:xfrm>
            <a:off x="457200" y="273935"/>
            <a:ext cx="2901315" cy="133921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Branch Transmission Interruption Team </a:t>
            </a:r>
            <a:r>
              <a:rPr lang="en-GB" sz="2200" dirty="0">
                <a:solidFill>
                  <a:srgbClr val="A6A6A6"/>
                </a:solidFill>
                <a:effectLst/>
                <a:latin typeface="Calibri" panose="020F0502020204030204" pitchFamily="34" charset="0"/>
                <a:ea typeface="DengXian" panose="02010600030101010101" pitchFamily="2" charset="-122"/>
                <a:cs typeface="Arial" panose="020B0604020202020204" pitchFamily="34" charset="0"/>
              </a:rPr>
              <a:t>activity flowchart </a:t>
            </a:r>
          </a:p>
          <a:p>
            <a:pPr>
              <a:lnSpc>
                <a:spcPct val="107000"/>
              </a:lnSpc>
              <a:spcAft>
                <a:spcPts val="800"/>
              </a:spcAft>
            </a:pPr>
            <a:r>
              <a:rPr lang="en-GB" sz="2200" dirty="0">
                <a:solidFill>
                  <a:srgbClr val="FF0000"/>
                </a:solidFill>
                <a:latin typeface="Calibri" panose="020F0502020204030204" pitchFamily="34" charset="0"/>
                <a:ea typeface="DengXian" panose="02010600030101010101" pitchFamily="2" charset="-122"/>
                <a:cs typeface="Arial" panose="020B0604020202020204" pitchFamily="34" charset="0"/>
              </a:rPr>
              <a:t>In cholera location, a general overview of risk</a:t>
            </a:r>
            <a:endParaRPr lang="en-GB" sz="1100" dirty="0">
              <a:solidFill>
                <a:srgbClr val="FF0000"/>
              </a:solidFill>
              <a:effectLst/>
              <a:latin typeface="Calibri" panose="020F0502020204030204" pitchFamily="34" charset="0"/>
              <a:ea typeface="DengXian" panose="02010600030101010101" pitchFamily="2" charset="-122"/>
              <a:cs typeface="Arial" panose="020B0604020202020204" pitchFamily="34" charset="0"/>
            </a:endParaRPr>
          </a:p>
        </p:txBody>
      </p:sp>
      <p:sp>
        <p:nvSpPr>
          <p:cNvPr id="6" name="Text Box 14">
            <a:extLst>
              <a:ext uri="{FF2B5EF4-FFF2-40B4-BE49-F238E27FC236}">
                <a16:creationId xmlns:a16="http://schemas.microsoft.com/office/drawing/2014/main" id="{335F8C46-DC93-4421-A3B3-72DE483EB411}"/>
              </a:ext>
            </a:extLst>
          </p:cNvPr>
          <p:cNvSpPr txBox="1"/>
          <p:nvPr/>
        </p:nvSpPr>
        <p:spPr>
          <a:xfrm>
            <a:off x="4572000" y="2079768"/>
            <a:ext cx="4419600" cy="121316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latin typeface="Calibri" panose="020F0502020204030204" pitchFamily="34" charset="0"/>
                <a:ea typeface="DengXian" panose="02010600030101010101" pitchFamily="2" charset="-122"/>
                <a:cs typeface="Arial" panose="020B0604020202020204" pitchFamily="34" charset="0"/>
              </a:rPr>
              <a:t>In case h</a:t>
            </a:r>
            <a:r>
              <a:rPr lang="en-GB" sz="2200" dirty="0">
                <a:effectLst/>
                <a:latin typeface="Calibri" panose="020F0502020204030204" pitchFamily="34" charset="0"/>
                <a:ea typeface="DengXian" panose="02010600030101010101" pitchFamily="2" charset="-122"/>
                <a:cs typeface="Arial" panose="020B0604020202020204" pitchFamily="34" charset="0"/>
              </a:rPr>
              <a:t>ousehold and neighbours using same water source</a:t>
            </a:r>
          </a:p>
          <a:p>
            <a:pPr>
              <a:lnSpc>
                <a:spcPct val="107000"/>
              </a:lnSpc>
              <a:spcAft>
                <a:spcPts val="800"/>
              </a:spcAft>
            </a:pP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7" name="Text Box 14">
            <a:extLst>
              <a:ext uri="{FF2B5EF4-FFF2-40B4-BE49-F238E27FC236}">
                <a16:creationId xmlns:a16="http://schemas.microsoft.com/office/drawing/2014/main" id="{C435B459-9D35-4940-8922-5813926F2B4B}"/>
              </a:ext>
            </a:extLst>
          </p:cNvPr>
          <p:cNvSpPr txBox="1"/>
          <p:nvPr/>
        </p:nvSpPr>
        <p:spPr>
          <a:xfrm>
            <a:off x="6038535" y="4986553"/>
            <a:ext cx="2087651" cy="37920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2200" dirty="0">
                <a:effectLst/>
                <a:latin typeface="Calibri" panose="020F0502020204030204" pitchFamily="34" charset="0"/>
                <a:ea typeface="DengXian" panose="02010600030101010101" pitchFamily="2" charset="-122"/>
                <a:cs typeface="Arial" panose="020B0604020202020204" pitchFamily="34" charset="0"/>
              </a:rPr>
              <a:t>Shared spaces</a:t>
            </a:r>
          </a:p>
          <a:p>
            <a:pPr>
              <a:lnSpc>
                <a:spcPct val="107000"/>
              </a:lnSpc>
              <a:spcAft>
                <a:spcPts val="800"/>
              </a:spcAft>
            </a:pPr>
            <a:endParaRPr lang="en-GB" sz="1100" dirty="0">
              <a:effectLst/>
              <a:latin typeface="Calibri" panose="020F0502020204030204" pitchFamily="34" charset="0"/>
              <a:ea typeface="DengXian" panose="02010600030101010101" pitchFamily="2" charset="-122"/>
              <a:cs typeface="Arial" panose="020B0604020202020204" pitchFamily="34" charset="0"/>
            </a:endParaRPr>
          </a:p>
        </p:txBody>
      </p:sp>
      <p:grpSp>
        <p:nvGrpSpPr>
          <p:cNvPr id="9" name="Group 8">
            <a:extLst>
              <a:ext uri="{FF2B5EF4-FFF2-40B4-BE49-F238E27FC236}">
                <a16:creationId xmlns:a16="http://schemas.microsoft.com/office/drawing/2014/main" id="{B17CF484-043A-4846-95F0-5922EE7E07E3}"/>
              </a:ext>
            </a:extLst>
          </p:cNvPr>
          <p:cNvGrpSpPr/>
          <p:nvPr/>
        </p:nvGrpSpPr>
        <p:grpSpPr>
          <a:xfrm>
            <a:off x="7082360" y="3429000"/>
            <a:ext cx="1511732" cy="982626"/>
            <a:chOff x="5722306" y="3471572"/>
            <a:chExt cx="1511732" cy="982626"/>
          </a:xfrm>
        </p:grpSpPr>
        <p:sp>
          <p:nvSpPr>
            <p:cNvPr id="10" name="Rectangle: Rounded Corners 9">
              <a:extLst>
                <a:ext uri="{FF2B5EF4-FFF2-40B4-BE49-F238E27FC236}">
                  <a16:creationId xmlns:a16="http://schemas.microsoft.com/office/drawing/2014/main" id="{556ED11C-F3D0-4D3F-8F9E-C6FD46A5094C}"/>
                </a:ext>
              </a:extLst>
            </p:cNvPr>
            <p:cNvSpPr/>
            <p:nvPr/>
          </p:nvSpPr>
          <p:spPr>
            <a:xfrm>
              <a:off x="5722306" y="3471572"/>
              <a:ext cx="1511732" cy="982626"/>
            </a:xfrm>
            <a:prstGeom prst="roundRect">
              <a:avLst/>
            </a:prstGeom>
            <a:solidFill>
              <a:srgbClr val="DF653F">
                <a:alpha val="73333"/>
              </a:srgbClr>
            </a:solidFill>
          </p:spPr>
          <p:style>
            <a:lnRef idx="2">
              <a:schemeClr val="lt1">
                <a:hueOff val="0"/>
                <a:satOff val="0"/>
                <a:lumOff val="0"/>
                <a:alphaOff val="0"/>
              </a:schemeClr>
            </a:lnRef>
            <a:fillRef idx="1">
              <a:scrgbClr r="0" g="0" b="0"/>
            </a:fillRef>
            <a:effectRef idx="0">
              <a:schemeClr val="accent2">
                <a:alpha val="90000"/>
                <a:hueOff val="0"/>
                <a:satOff val="0"/>
                <a:lumOff val="0"/>
                <a:alphaOff val="-16000"/>
              </a:schemeClr>
            </a:effectRef>
            <a:fontRef idx="minor">
              <a:schemeClr val="lt1"/>
            </a:fontRef>
          </p:style>
        </p:sp>
        <p:sp>
          <p:nvSpPr>
            <p:cNvPr id="11" name="Rectangle: Rounded Corners 4">
              <a:extLst>
                <a:ext uri="{FF2B5EF4-FFF2-40B4-BE49-F238E27FC236}">
                  <a16:creationId xmlns:a16="http://schemas.microsoft.com/office/drawing/2014/main" id="{8340F7CA-CE2F-42A9-910D-184723F33F13}"/>
                </a:ext>
              </a:extLst>
            </p:cNvPr>
            <p:cNvSpPr txBox="1"/>
            <p:nvPr/>
          </p:nvSpPr>
          <p:spPr>
            <a:xfrm>
              <a:off x="5770274" y="3519540"/>
              <a:ext cx="1415796" cy="886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solidFill>
                    <a:sysClr val="windowText" lastClr="000000"/>
                  </a:solidFill>
                </a:rPr>
                <a:t>Module 3 Understanding cholera transmission </a:t>
              </a:r>
            </a:p>
          </p:txBody>
        </p:sp>
      </p:grpSp>
    </p:spTree>
    <p:extLst>
      <p:ext uri="{BB962C8B-B14F-4D97-AF65-F5344CB8AC3E}">
        <p14:creationId xmlns:p14="http://schemas.microsoft.com/office/powerpoint/2010/main" val="293473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CB1-DF5F-4775-8867-9F6C9E34F1F1}"/>
              </a:ext>
            </a:extLst>
          </p:cNvPr>
          <p:cNvSpPr>
            <a:spLocks noGrp="1"/>
          </p:cNvSpPr>
          <p:nvPr>
            <p:ph type="title"/>
          </p:nvPr>
        </p:nvSpPr>
        <p:spPr/>
        <p:txBody>
          <a:bodyPr>
            <a:normAutofit/>
          </a:bodyPr>
          <a:lstStyle/>
          <a:p>
            <a:r>
              <a:rPr lang="en-GB" dirty="0">
                <a:solidFill>
                  <a:srgbClr val="0099FF"/>
                </a:solidFill>
              </a:rPr>
              <a:t>Rapid risk assessment</a:t>
            </a:r>
          </a:p>
        </p:txBody>
      </p:sp>
      <p:sp>
        <p:nvSpPr>
          <p:cNvPr id="3" name="Content Placeholder 2">
            <a:extLst>
              <a:ext uri="{FF2B5EF4-FFF2-40B4-BE49-F238E27FC236}">
                <a16:creationId xmlns:a16="http://schemas.microsoft.com/office/drawing/2014/main" id="{DA501096-882A-437F-AEA1-7A451B0A4F78}"/>
              </a:ext>
            </a:extLst>
          </p:cNvPr>
          <p:cNvSpPr>
            <a:spLocks noGrp="1"/>
          </p:cNvSpPr>
          <p:nvPr>
            <p:ph idx="1"/>
          </p:nvPr>
        </p:nvSpPr>
        <p:spPr>
          <a:xfrm>
            <a:off x="457200" y="1600200"/>
            <a:ext cx="5105400" cy="4525963"/>
          </a:xfrm>
        </p:spPr>
        <p:txBody>
          <a:bodyPr>
            <a:normAutofit fontScale="85000" lnSpcReduction="10000"/>
          </a:bodyPr>
          <a:lstStyle/>
          <a:p>
            <a:r>
              <a:rPr lang="en-GB" sz="2800" dirty="0">
                <a:solidFill>
                  <a:srgbClr val="0099FF"/>
                </a:solidFill>
              </a:rPr>
              <a:t>In couples, look at the Rapid Risk Assessment tools</a:t>
            </a:r>
          </a:p>
          <a:p>
            <a:r>
              <a:rPr lang="en-GB" sz="2800" dirty="0">
                <a:solidFill>
                  <a:srgbClr val="0099FF"/>
                </a:solidFill>
              </a:rPr>
              <a:t>Familiarise yourself with the questions and observations. Think about TIME, PLACE, PERSON</a:t>
            </a:r>
          </a:p>
          <a:p>
            <a:r>
              <a:rPr lang="en-GB" sz="2800" dirty="0">
                <a:solidFill>
                  <a:srgbClr val="0099FF"/>
                </a:solidFill>
              </a:rPr>
              <a:t>Discuss how you would approach this assessment as a team. </a:t>
            </a:r>
          </a:p>
          <a:p>
            <a:endParaRPr lang="en-GB" sz="2800" dirty="0">
              <a:solidFill>
                <a:srgbClr val="0099FF"/>
              </a:solidFill>
            </a:endParaRPr>
          </a:p>
          <a:p>
            <a:pPr marL="0" indent="0">
              <a:buNone/>
            </a:pPr>
            <a:r>
              <a:rPr lang="en-GB" sz="2800" dirty="0">
                <a:solidFill>
                  <a:srgbClr val="0099FF"/>
                </a:solidFill>
              </a:rPr>
              <a:t>These will be used in Modules 4 Household and 5 Community shared spaces.</a:t>
            </a:r>
          </a:p>
        </p:txBody>
      </p:sp>
      <p:pic>
        <p:nvPicPr>
          <p:cNvPr id="6" name="Picture 5" descr="A picture containing text, clipart&#10;&#10;Description automatically generated">
            <a:extLst>
              <a:ext uri="{FF2B5EF4-FFF2-40B4-BE49-F238E27FC236}">
                <a16:creationId xmlns:a16="http://schemas.microsoft.com/office/drawing/2014/main" id="{FCFEBD68-C158-4A2B-BA57-5B8824EBDC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6634" y="1204950"/>
            <a:ext cx="1197247" cy="1089495"/>
          </a:xfrm>
          <a:prstGeom prst="rect">
            <a:avLst/>
          </a:prstGeom>
        </p:spPr>
      </p:pic>
      <p:pic>
        <p:nvPicPr>
          <p:cNvPr id="7" name="Picture 2">
            <a:extLst>
              <a:ext uri="{FF2B5EF4-FFF2-40B4-BE49-F238E27FC236}">
                <a16:creationId xmlns:a16="http://schemas.microsoft.com/office/drawing/2014/main" id="{546FF5BB-1D24-44E0-B861-F576516894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4690" y="1215542"/>
            <a:ext cx="1197247" cy="10683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FA5B871C-4BD0-4F64-83FC-10E2131C24BD}"/>
              </a:ext>
            </a:extLst>
          </p:cNvPr>
          <p:cNvPicPr>
            <a:picLocks noChangeAspect="1"/>
          </p:cNvPicPr>
          <p:nvPr/>
        </p:nvPicPr>
        <p:blipFill rotWithShape="1">
          <a:blip r:embed="rId5"/>
          <a:srcRect t="17689" b="16430"/>
          <a:stretch/>
        </p:blipFill>
        <p:spPr>
          <a:xfrm>
            <a:off x="5634690" y="2478157"/>
            <a:ext cx="3185782" cy="2981739"/>
          </a:xfrm>
          <a:prstGeom prst="rect">
            <a:avLst/>
          </a:prstGeom>
          <a:ln>
            <a:solidFill>
              <a:schemeClr val="tx1"/>
            </a:solidFill>
          </a:ln>
        </p:spPr>
      </p:pic>
    </p:spTree>
    <p:extLst>
      <p:ext uri="{BB962C8B-B14F-4D97-AF65-F5344CB8AC3E}">
        <p14:creationId xmlns:p14="http://schemas.microsoft.com/office/powerpoint/2010/main" val="4186634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pPr algn="ctr"/>
            <a:r>
              <a:rPr lang="en-GB" dirty="0"/>
              <a:t>Key messages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256789"/>
            <a:ext cx="8229600" cy="4525963"/>
          </a:xfrm>
        </p:spPr>
        <p:txBody>
          <a:bodyPr vert="horz" lIns="91440" tIns="45720" rIns="91440" bIns="45720" rtlCol="0" anchor="t">
            <a:noAutofit/>
          </a:bodyPr>
          <a:lstStyle/>
          <a:p>
            <a:pPr marL="347345" indent="0" fontAlgn="base">
              <a:spcBef>
                <a:spcPts val="0"/>
              </a:spcBef>
              <a:spcAft>
                <a:spcPts val="600"/>
              </a:spcAft>
            </a:pPr>
            <a:r>
              <a:rPr lang="en-GB" sz="2300" dirty="0">
                <a:latin typeface="Tahoma"/>
                <a:ea typeface="Tahoma"/>
                <a:cs typeface="Tahoma"/>
              </a:rPr>
              <a:t> Epidemics require: biological susceptibility of people (low population immunity); cultural/behavioural practices (e.g. caring for the sick in Ebola) – flowering, sufficient contact between infected people.</a:t>
            </a:r>
          </a:p>
          <a:p>
            <a:pPr marL="347345" indent="0" fontAlgn="base">
              <a:spcBef>
                <a:spcPts val="0"/>
              </a:spcBef>
              <a:spcAft>
                <a:spcPts val="600"/>
              </a:spcAft>
            </a:pPr>
            <a:r>
              <a:rPr lang="en-GB" sz="2400" dirty="0"/>
              <a:t> There is often a trigger for increases in cases (like entry into a large population, or some contamination as a common source). </a:t>
            </a:r>
          </a:p>
          <a:p>
            <a:pPr marL="347345" indent="0" fontAlgn="base">
              <a:spcBef>
                <a:spcPts val="0"/>
              </a:spcBef>
              <a:spcAft>
                <a:spcPts val="600"/>
              </a:spcAft>
            </a:pPr>
            <a:r>
              <a:rPr lang="en-GB" sz="2400" dirty="0">
                <a:latin typeface="Tahoma"/>
                <a:ea typeface="Tahoma"/>
                <a:cs typeface="Tahoma"/>
              </a:rPr>
              <a:t>  Investigate both by trying to understand common exposures and location of source (not always obvious)</a:t>
            </a:r>
          </a:p>
          <a:p>
            <a:pPr marL="347345" indent="0" fontAlgn="base">
              <a:spcBef>
                <a:spcPts val="0"/>
              </a:spcBef>
              <a:spcAft>
                <a:spcPts val="600"/>
              </a:spcAft>
            </a:pPr>
            <a:r>
              <a:rPr lang="en-GB" sz="2400" dirty="0">
                <a:latin typeface="Tahoma"/>
                <a:ea typeface="Tahoma"/>
                <a:cs typeface="Tahoma"/>
              </a:rPr>
              <a:t>Cholera is most effectively transmitted by water, and occasionally by food, but both can happen in the same epidemic (so by indirect transmission)</a:t>
            </a:r>
          </a:p>
          <a:p>
            <a:pPr marL="347345" indent="0">
              <a:spcBef>
                <a:spcPts val="0"/>
              </a:spcBef>
              <a:spcAft>
                <a:spcPts val="600"/>
              </a:spcAft>
            </a:pPr>
            <a:endParaRPr lang="en-GB" sz="2400" dirty="0"/>
          </a:p>
        </p:txBody>
      </p:sp>
    </p:spTree>
    <p:extLst>
      <p:ext uri="{BB962C8B-B14F-4D97-AF65-F5344CB8AC3E}">
        <p14:creationId xmlns:p14="http://schemas.microsoft.com/office/powerpoint/2010/main" val="196475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p:txBody>
          <a:bodyPr/>
          <a:lstStyle/>
          <a:p>
            <a:r>
              <a:rPr lang="en-GB"/>
              <a:t>Objectives – know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762030" y="1196752"/>
            <a:ext cx="7924769" cy="4929411"/>
          </a:xfrm>
        </p:spPr>
        <p:txBody>
          <a:bodyPr vert="horz" lIns="91440" tIns="45720" rIns="91440" bIns="45720" rtlCol="0" anchor="t">
            <a:noAutofit/>
          </a:bodyPr>
          <a:lstStyle/>
          <a:p>
            <a:pPr marL="0" indent="0">
              <a:spcBef>
                <a:spcPts val="0"/>
              </a:spcBef>
              <a:spcAft>
                <a:spcPts val="600"/>
              </a:spcAft>
              <a:buNone/>
            </a:pPr>
            <a:r>
              <a:rPr lang="en-GB" sz="2100" dirty="0"/>
              <a:t>By the end of the session, participants will understand:  </a:t>
            </a:r>
          </a:p>
          <a:p>
            <a:pPr marL="0" indent="0">
              <a:spcBef>
                <a:spcPts val="0"/>
              </a:spcBef>
              <a:spcAft>
                <a:spcPts val="600"/>
              </a:spcAft>
              <a:buNone/>
            </a:pPr>
            <a:endParaRPr lang="en-GB" sz="2100" dirty="0"/>
          </a:p>
          <a:p>
            <a:pPr>
              <a:spcBef>
                <a:spcPts val="0"/>
              </a:spcBef>
              <a:spcAft>
                <a:spcPts val="600"/>
              </a:spcAft>
            </a:pPr>
            <a:r>
              <a:rPr lang="en-GB" sz="2100" dirty="0">
                <a:latin typeface="Tahoma"/>
                <a:ea typeface="Tahoma"/>
                <a:cs typeface="Tahoma"/>
              </a:rPr>
              <a:t>What are epidemics and how do they occur?</a:t>
            </a:r>
          </a:p>
          <a:p>
            <a:pPr>
              <a:spcBef>
                <a:spcPts val="0"/>
              </a:spcBef>
              <a:spcAft>
                <a:spcPts val="600"/>
              </a:spcAft>
            </a:pPr>
            <a:r>
              <a:rPr lang="en-GB" sz="2100" dirty="0">
                <a:latin typeface="Tahoma"/>
                <a:ea typeface="Tahoma"/>
                <a:cs typeface="Tahoma"/>
              </a:rPr>
              <a:t>Basics of Epidemiology: direct and indirect routes of transmission.</a:t>
            </a:r>
          </a:p>
          <a:p>
            <a:pPr>
              <a:spcBef>
                <a:spcPts val="0"/>
              </a:spcBef>
              <a:spcAft>
                <a:spcPts val="600"/>
              </a:spcAft>
            </a:pPr>
            <a:r>
              <a:rPr lang="en-GB" sz="2100" dirty="0">
                <a:latin typeface="Tahoma"/>
                <a:ea typeface="Tahoma"/>
                <a:cs typeface="Tahoma"/>
              </a:rPr>
              <a:t>F-diagram</a:t>
            </a:r>
          </a:p>
          <a:p>
            <a:pPr>
              <a:spcBef>
                <a:spcPts val="0"/>
              </a:spcBef>
              <a:spcAft>
                <a:spcPts val="600"/>
              </a:spcAft>
            </a:pPr>
            <a:r>
              <a:rPr lang="en-GB" sz="2100" dirty="0">
                <a:latin typeface="Tahoma"/>
                <a:ea typeface="Tahoma"/>
                <a:cs typeface="Tahoma"/>
              </a:rPr>
              <a:t>Cholera: Detailed review of transmission routes and most common contexts for outbreaks (water and food)</a:t>
            </a:r>
          </a:p>
          <a:p>
            <a:pPr>
              <a:spcBef>
                <a:spcPts val="0"/>
              </a:spcBef>
              <a:spcAft>
                <a:spcPts val="600"/>
              </a:spcAft>
            </a:pPr>
            <a:r>
              <a:rPr lang="en-GB" sz="2100" dirty="0">
                <a:latin typeface="Tahoma"/>
                <a:ea typeface="Tahoma"/>
                <a:cs typeface="Tahoma"/>
              </a:rPr>
              <a:t>Vehicles for transmission</a:t>
            </a:r>
          </a:p>
          <a:p>
            <a:pPr>
              <a:spcBef>
                <a:spcPts val="0"/>
              </a:spcBef>
              <a:spcAft>
                <a:spcPts val="600"/>
              </a:spcAft>
            </a:pPr>
            <a:r>
              <a:rPr lang="en-GB" sz="2100" dirty="0">
                <a:latin typeface="Tahoma"/>
                <a:ea typeface="Tahoma"/>
                <a:cs typeface="Tahoma"/>
              </a:rPr>
              <a:t>Risk assessments</a:t>
            </a:r>
            <a:endParaRPr lang="en-GB" sz="2100" dirty="0"/>
          </a:p>
        </p:txBody>
      </p:sp>
      <p:pic>
        <p:nvPicPr>
          <p:cNvPr id="17" name="Picture 2" descr="Shape&#10;&#10;Description automatically generated">
            <a:extLst>
              <a:ext uri="{FF2B5EF4-FFF2-40B4-BE49-F238E27FC236}">
                <a16:creationId xmlns:a16="http://schemas.microsoft.com/office/drawing/2014/main" id="{9AF68AFC-BA24-406F-9463-2CD3066DC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558106"/>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A picture containing drawing&#10;&#10;Description automatically generated">
            <a:extLst>
              <a:ext uri="{FF2B5EF4-FFF2-40B4-BE49-F238E27FC236}">
                <a16:creationId xmlns:a16="http://schemas.microsoft.com/office/drawing/2014/main" id="{5DDB3B66-576F-499F-925A-390501C3C0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4723" y="623016"/>
            <a:ext cx="367637" cy="573736"/>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A50DC542-5E60-45DD-AB3B-0C29C5D4E758}"/>
              </a:ext>
            </a:extLst>
          </p:cNvPr>
          <p:cNvGrpSpPr/>
          <p:nvPr/>
        </p:nvGrpSpPr>
        <p:grpSpPr>
          <a:xfrm>
            <a:off x="8069577" y="644041"/>
            <a:ext cx="584449" cy="531686"/>
            <a:chOff x="171128" y="3282654"/>
            <a:chExt cx="584449" cy="531686"/>
          </a:xfrm>
        </p:grpSpPr>
        <p:pic>
          <p:nvPicPr>
            <p:cNvPr id="20" name="Picture 6" descr="Icon&#10;&#10;Description automatically generated">
              <a:extLst>
                <a:ext uri="{FF2B5EF4-FFF2-40B4-BE49-F238E27FC236}">
                  <a16:creationId xmlns:a16="http://schemas.microsoft.com/office/drawing/2014/main" id="{1F9B9EF4-36F3-4FE2-B742-126C79772CF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306" t="7329" r="25687"/>
            <a:stretch/>
          </p:blipFill>
          <p:spPr bwMode="auto">
            <a:xfrm>
              <a:off x="457200" y="3282655"/>
              <a:ext cx="298377" cy="5316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Icon&#10;&#10;Description automatically generated">
              <a:extLst>
                <a:ext uri="{FF2B5EF4-FFF2-40B4-BE49-F238E27FC236}">
                  <a16:creationId xmlns:a16="http://schemas.microsoft.com/office/drawing/2014/main" id="{D06CD592-CDC6-47AC-BB6B-CF02A6AAD5F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306" t="7329" r="25687"/>
            <a:stretch/>
          </p:blipFill>
          <p:spPr bwMode="auto">
            <a:xfrm flipH="1">
              <a:off x="171128" y="3282654"/>
              <a:ext cx="286072" cy="53168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82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797969"/>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797969"/>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797969"/>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797969"/>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797969"/>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797969"/>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797969"/>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B7A12-B063-4EE3-A3D1-8C457D9960EC}"/>
              </a:ext>
            </a:extLst>
          </p:cNvPr>
          <p:cNvSpPr>
            <a:spLocks noGrp="1"/>
          </p:cNvSpPr>
          <p:nvPr>
            <p:ph type="title"/>
          </p:nvPr>
        </p:nvSpPr>
        <p:spPr/>
        <p:txBody>
          <a:bodyPr/>
          <a:lstStyle/>
          <a:p>
            <a:r>
              <a:rPr lang="en-GB"/>
              <a:t>Objectives – show how</a:t>
            </a:r>
          </a:p>
        </p:txBody>
      </p:sp>
      <p:sp>
        <p:nvSpPr>
          <p:cNvPr id="3" name="Content Placeholder 2">
            <a:extLst>
              <a:ext uri="{FF2B5EF4-FFF2-40B4-BE49-F238E27FC236}">
                <a16:creationId xmlns:a16="http://schemas.microsoft.com/office/drawing/2014/main" id="{C4AF94C7-7591-4615-9528-D7EA18641DAB}"/>
              </a:ext>
            </a:extLst>
          </p:cNvPr>
          <p:cNvSpPr>
            <a:spLocks noGrp="1"/>
          </p:cNvSpPr>
          <p:nvPr>
            <p:ph idx="1"/>
          </p:nvPr>
        </p:nvSpPr>
        <p:spPr>
          <a:xfrm>
            <a:off x="762030" y="1196752"/>
            <a:ext cx="7924769" cy="4929411"/>
          </a:xfrm>
        </p:spPr>
        <p:txBody>
          <a:bodyPr vert="horz" lIns="91440" tIns="45720" rIns="91440" bIns="45720" rtlCol="0" anchor="t">
            <a:noAutofit/>
          </a:bodyPr>
          <a:lstStyle/>
          <a:p>
            <a:pPr marL="0" indent="0">
              <a:spcBef>
                <a:spcPts val="0"/>
              </a:spcBef>
              <a:spcAft>
                <a:spcPts val="600"/>
              </a:spcAft>
              <a:buNone/>
            </a:pPr>
            <a:r>
              <a:rPr lang="en-GB" sz="2100" dirty="0"/>
              <a:t>By the end of the session, participants will be able to:  </a:t>
            </a:r>
          </a:p>
          <a:p>
            <a:pPr marL="0" indent="0">
              <a:spcBef>
                <a:spcPts val="0"/>
              </a:spcBef>
              <a:spcAft>
                <a:spcPts val="600"/>
              </a:spcAft>
              <a:buNone/>
            </a:pPr>
            <a:endParaRPr lang="en-GB" sz="2100" dirty="0"/>
          </a:p>
          <a:p>
            <a:pPr>
              <a:spcBef>
                <a:spcPts val="0"/>
              </a:spcBef>
              <a:spcAft>
                <a:spcPts val="600"/>
              </a:spcAft>
            </a:pPr>
            <a:r>
              <a:rPr lang="en-GB" sz="2100" dirty="0">
                <a:latin typeface="Tahoma"/>
                <a:ea typeface="Tahoma"/>
                <a:cs typeface="Tahoma"/>
              </a:rPr>
              <a:t>Investigate a cholera outbreak using a desk scenario, asking the facilitator the questions they would want to be answered</a:t>
            </a:r>
          </a:p>
          <a:p>
            <a:pPr>
              <a:spcBef>
                <a:spcPts val="0"/>
              </a:spcBef>
              <a:spcAft>
                <a:spcPts val="600"/>
              </a:spcAft>
            </a:pPr>
            <a:r>
              <a:rPr lang="en-GB" sz="2100" dirty="0">
                <a:latin typeface="Tahoma"/>
                <a:ea typeface="Tahoma"/>
                <a:cs typeface="Tahoma"/>
              </a:rPr>
              <a:t>Demonstrate use of a simple checklist for a cholera outbreak investigation including a sanitary survey (this will be used in future modules)</a:t>
            </a:r>
            <a:endParaRPr lang="en-GB" dirty="0"/>
          </a:p>
          <a:p>
            <a:pPr>
              <a:spcBef>
                <a:spcPts val="0"/>
              </a:spcBef>
              <a:spcAft>
                <a:spcPts val="600"/>
              </a:spcAft>
            </a:pPr>
            <a:endParaRPr lang="en-GB" sz="2100" dirty="0"/>
          </a:p>
        </p:txBody>
      </p:sp>
      <p:pic>
        <p:nvPicPr>
          <p:cNvPr id="4" name="Picture 3" descr="A picture containing text, clipart&#10;&#10;Description automatically generated">
            <a:extLst>
              <a:ext uri="{FF2B5EF4-FFF2-40B4-BE49-F238E27FC236}">
                <a16:creationId xmlns:a16="http://schemas.microsoft.com/office/drawing/2014/main" id="{436B9E1E-B5B8-48D0-8539-620F27002E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208" y="555626"/>
            <a:ext cx="614245" cy="558963"/>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DB2F105C-CEBE-4375-A1AD-6949DDB121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996" y="548680"/>
            <a:ext cx="621878" cy="565909"/>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E1048298-419D-440F-AE00-D214954311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7417" y="555626"/>
            <a:ext cx="621878" cy="565909"/>
          </a:xfrm>
          <a:prstGeom prst="rect">
            <a:avLst/>
          </a:prstGeom>
        </p:spPr>
      </p:pic>
    </p:spTree>
    <p:extLst>
      <p:ext uri="{BB962C8B-B14F-4D97-AF65-F5344CB8AC3E}">
        <p14:creationId xmlns:p14="http://schemas.microsoft.com/office/powerpoint/2010/main" val="257987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797969"/>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797969"/>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797969"/>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a:bodyPr>
          <a:lstStyle/>
          <a:p>
            <a:r>
              <a:rPr lang="en-GB"/>
              <a:t>Requirements for epidemics</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619250"/>
            <a:ext cx="8435280" cy="4391497"/>
          </a:xfrm>
        </p:spPr>
        <p:txBody>
          <a:bodyPr>
            <a:noAutofit/>
          </a:bodyPr>
          <a:lstStyle/>
          <a:p>
            <a:pPr marL="0" indent="0" fontAlgn="base">
              <a:buNone/>
            </a:pPr>
            <a:r>
              <a:rPr lang="en-GB" sz="2200" dirty="0"/>
              <a:t>An epidemic is just an increase in cases above the background or endemic level </a:t>
            </a:r>
            <a:endParaRPr lang="en-GB" sz="2200" dirty="0">
              <a:solidFill>
                <a:srgbClr val="FF0000"/>
              </a:solidFill>
            </a:endParaRPr>
          </a:p>
          <a:p>
            <a:pPr marL="0" indent="0" fontAlgn="base">
              <a:buNone/>
            </a:pPr>
            <a:endParaRPr lang="en-GB" sz="2200" dirty="0"/>
          </a:p>
          <a:p>
            <a:pPr marL="0" indent="0" fontAlgn="base">
              <a:buNone/>
            </a:pPr>
            <a:r>
              <a:rPr lang="en-GB" sz="2200" dirty="0"/>
              <a:t>There are several requirements for an epidemic like the planting of a crop:</a:t>
            </a:r>
          </a:p>
          <a:p>
            <a:pPr marL="533400" lvl="1" indent="-457200" fontAlgn="base">
              <a:buFont typeface="+mj-lt"/>
              <a:buAutoNum type="arabicPeriod"/>
            </a:pPr>
            <a:r>
              <a:rPr lang="en-GB" sz="2200" dirty="0"/>
              <a:t>Biological susceptibility of people – seed &amp; soil</a:t>
            </a:r>
          </a:p>
          <a:p>
            <a:pPr marL="533400" lvl="1" indent="-457200" fontAlgn="base">
              <a:buFont typeface="+mj-lt"/>
              <a:buAutoNum type="arabicPeriod"/>
            </a:pPr>
            <a:r>
              <a:rPr lang="en-GB" sz="2200" dirty="0"/>
              <a:t>Cultural/behavioural practices (e.g. touching of the body or caring for the sick in Ebola) - flowering</a:t>
            </a:r>
          </a:p>
          <a:p>
            <a:pPr marL="533400" lvl="1" indent="-457200" fontAlgn="base">
              <a:buFont typeface="+mj-lt"/>
              <a:buAutoNum type="arabicPeriod"/>
            </a:pPr>
            <a:r>
              <a:rPr lang="en-GB" sz="2200" dirty="0"/>
              <a:t>Sufficient contact between infected people – reseeding</a:t>
            </a:r>
          </a:p>
          <a:p>
            <a:pPr marL="76200" lvl="1" indent="0" fontAlgn="base">
              <a:buNone/>
            </a:pPr>
            <a:endParaRPr lang="en-GB" sz="2200" dirty="0"/>
          </a:p>
          <a:p>
            <a:pPr fontAlgn="base"/>
            <a:r>
              <a:rPr lang="en-GB" sz="2200" dirty="0"/>
              <a:t>All three make the difference between a case and an epidemic </a:t>
            </a:r>
          </a:p>
        </p:txBody>
      </p:sp>
    </p:spTree>
    <p:extLst>
      <p:ext uri="{BB962C8B-B14F-4D97-AF65-F5344CB8AC3E}">
        <p14:creationId xmlns:p14="http://schemas.microsoft.com/office/powerpoint/2010/main" val="331261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797969"/>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797969"/>
                                      </p:to>
                                    </p:animClr>
                                  </p:sub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797969"/>
                                      </p:to>
                                    </p:animClr>
                                  </p:sub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797969"/>
                                      </p:to>
                                    </p:animClr>
                                  </p:sub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797969"/>
                                      </p:to>
                                    </p:animClr>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797969"/>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p:txBody>
          <a:bodyPr>
            <a:normAutofit fontScale="90000"/>
          </a:bodyPr>
          <a:lstStyle/>
          <a:p>
            <a:r>
              <a:rPr lang="en-GB"/>
              <a:t>Epidemics - learning from the past</a:t>
            </a:r>
          </a:p>
        </p:txBody>
      </p:sp>
      <p:sp>
        <p:nvSpPr>
          <p:cNvPr id="3" name="Content Placeholder 2">
            <a:extLst>
              <a:ext uri="{FF2B5EF4-FFF2-40B4-BE49-F238E27FC236}">
                <a16:creationId xmlns:a16="http://schemas.microsoft.com/office/drawing/2014/main" id="{EE3FF84C-8DD3-4F58-92AE-CF9395877F63}"/>
              </a:ext>
            </a:extLst>
          </p:cNvPr>
          <p:cNvSpPr>
            <a:spLocks noGrp="1"/>
          </p:cNvSpPr>
          <p:nvPr>
            <p:ph idx="1"/>
          </p:nvPr>
        </p:nvSpPr>
        <p:spPr>
          <a:xfrm>
            <a:off x="457200" y="1412776"/>
            <a:ext cx="8229600" cy="4525963"/>
          </a:xfrm>
        </p:spPr>
        <p:txBody>
          <a:bodyPr>
            <a:normAutofit lnSpcReduction="10000"/>
          </a:bodyPr>
          <a:lstStyle/>
          <a:p>
            <a:pPr fontAlgn="base"/>
            <a:r>
              <a:rPr lang="en-GB" sz="2400" dirty="0"/>
              <a:t>Every outbreak has a trigger which allows it to spread </a:t>
            </a:r>
          </a:p>
          <a:p>
            <a:pPr marL="457200" indent="-457200" fontAlgn="base">
              <a:buFont typeface="+mj-lt"/>
              <a:buAutoNum type="arabicPeriod"/>
            </a:pPr>
            <a:r>
              <a:rPr lang="en-GB" sz="2400" dirty="0"/>
              <a:t>In West African cholera 2012 something allowed a sudden increase in cases. </a:t>
            </a:r>
          </a:p>
          <a:p>
            <a:pPr lvl="1" fontAlgn="base"/>
            <a:r>
              <a:rPr lang="en-GB" sz="2400" dirty="0"/>
              <a:t>There was something about where the epidemic moved – we will look at this in a moment.</a:t>
            </a:r>
          </a:p>
          <a:p>
            <a:pPr marL="457200" indent="-457200" fontAlgn="base">
              <a:buFont typeface="+mj-lt"/>
              <a:buAutoNum type="arabicPeriod"/>
            </a:pPr>
            <a:r>
              <a:rPr lang="en-GB" sz="2400" dirty="0"/>
              <a:t>In cholera it is often a </a:t>
            </a:r>
            <a:r>
              <a:rPr lang="en-GB" sz="2400" i="1" dirty="0"/>
              <a:t>common shared source</a:t>
            </a:r>
            <a:endParaRPr lang="en-GB" sz="2400" dirty="0"/>
          </a:p>
          <a:p>
            <a:pPr lvl="1" fontAlgn="base"/>
            <a:r>
              <a:rPr lang="en-GB" sz="2400" dirty="0"/>
              <a:t>UN camp Haiti- untreated sewage emptied into a river</a:t>
            </a:r>
          </a:p>
          <a:p>
            <a:pPr lvl="1" fontAlgn="base"/>
            <a:r>
              <a:rPr lang="en-GB" sz="2400" dirty="0"/>
              <a:t>In London there was a contaminated well</a:t>
            </a:r>
          </a:p>
          <a:p>
            <a:pPr marL="457200" indent="-457200" fontAlgn="base">
              <a:buFont typeface="+mj-lt"/>
              <a:buAutoNum type="arabicPeriod"/>
            </a:pPr>
            <a:r>
              <a:rPr lang="en-GB" sz="2400" dirty="0"/>
              <a:t>Often the conditions allow cyclical outbreaks – such as during the rains.</a:t>
            </a:r>
          </a:p>
          <a:p>
            <a:pPr lvl="1" fontAlgn="base"/>
            <a:r>
              <a:rPr lang="en-GB" sz="2400" dirty="0"/>
              <a:t>Seasonal cholera (&gt;1 case/10,000pa) </a:t>
            </a:r>
            <a:r>
              <a:rPr lang="en-GB" sz="2400" dirty="0">
                <a:sym typeface="Wingdings" panose="05000000000000000000" pitchFamily="2" charset="2"/>
              </a:rPr>
              <a:t></a:t>
            </a:r>
            <a:endParaRPr lang="en-GB" sz="2400" dirty="0"/>
          </a:p>
          <a:p>
            <a:pPr fontAlgn="base"/>
            <a:endParaRPr lang="en-GB" sz="2400" dirty="0"/>
          </a:p>
          <a:p>
            <a:endParaRPr lang="en-GB" sz="2400" dirty="0"/>
          </a:p>
        </p:txBody>
      </p:sp>
      <p:pic>
        <p:nvPicPr>
          <p:cNvPr id="5" name="Picture 4">
            <a:extLst>
              <a:ext uri="{FF2B5EF4-FFF2-40B4-BE49-F238E27FC236}">
                <a16:creationId xmlns:a16="http://schemas.microsoft.com/office/drawing/2014/main" id="{D7875188-E0CA-4912-9102-96E197D163D0}"/>
              </a:ext>
            </a:extLst>
          </p:cNvPr>
          <p:cNvPicPr>
            <a:picLocks noChangeAspect="1"/>
          </p:cNvPicPr>
          <p:nvPr/>
        </p:nvPicPr>
        <p:blipFill rotWithShape="1">
          <a:blip r:embed="rId2"/>
          <a:srcRect l="16307" t="11865" r="14042" b="2644"/>
          <a:stretch/>
        </p:blipFill>
        <p:spPr>
          <a:xfrm>
            <a:off x="6867727" y="4811949"/>
            <a:ext cx="1900136" cy="1969654"/>
          </a:xfrm>
          <a:prstGeom prst="rect">
            <a:avLst/>
          </a:prstGeom>
        </p:spPr>
      </p:pic>
    </p:spTree>
    <p:extLst>
      <p:ext uri="{BB962C8B-B14F-4D97-AF65-F5344CB8AC3E}">
        <p14:creationId xmlns:p14="http://schemas.microsoft.com/office/powerpoint/2010/main" val="454106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797969"/>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797969"/>
                                      </p:to>
                                    </p:animClr>
                                  </p:sub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797969"/>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797969"/>
                                      </p:to>
                                    </p:animClr>
                                  </p:sub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797969"/>
                                      </p:to>
                                    </p:animClr>
                                  </p:sub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rgbClr val="797969"/>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6" end="6"/>
                                            </p:txEl>
                                          </p:spTgt>
                                        </p:tgtEl>
                                        <p:attrNameLst>
                                          <p:attrName>ppt_c</p:attrName>
                                        </p:attrNameLst>
                                      </p:cBhvr>
                                      <p:to>
                                        <a:srgbClr val="797969"/>
                                      </p:to>
                                    </p:animClr>
                                  </p:sub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7" end="7"/>
                                            </p:txEl>
                                          </p:spTgt>
                                        </p:tgtEl>
                                        <p:attrNameLst>
                                          <p:attrName>ppt_c</p:attrName>
                                        </p:attrNameLst>
                                      </p:cBhvr>
                                      <p:to>
                                        <a:srgbClr val="797969"/>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7B95C57-E043-433D-92A5-B200E120B89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5"/>
          <a:stretch/>
        </p:blipFill>
        <p:spPr bwMode="auto">
          <a:xfrm>
            <a:off x="457200" y="274638"/>
            <a:ext cx="8095928" cy="65581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solidFill>
            <a:schemeClr val="bg1">
              <a:alpha val="77000"/>
            </a:schemeClr>
          </a:solidFill>
        </p:spPr>
        <p:txBody>
          <a:bodyPr>
            <a:normAutofit/>
          </a:bodyPr>
          <a:lstStyle/>
          <a:p>
            <a:r>
              <a:rPr lang="en-GB"/>
              <a:t>Cholera in England 1854</a:t>
            </a:r>
          </a:p>
        </p:txBody>
      </p:sp>
    </p:spTree>
    <p:extLst>
      <p:ext uri="{BB962C8B-B14F-4D97-AF65-F5344CB8AC3E}">
        <p14:creationId xmlns:p14="http://schemas.microsoft.com/office/powerpoint/2010/main" val="1124480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E4678-97A5-4670-BDB7-A294CC265CB5}"/>
              </a:ext>
            </a:extLst>
          </p:cNvPr>
          <p:cNvSpPr>
            <a:spLocks noGrp="1"/>
          </p:cNvSpPr>
          <p:nvPr>
            <p:ph type="title"/>
          </p:nvPr>
        </p:nvSpPr>
        <p:spPr>
          <a:solidFill>
            <a:schemeClr val="bg1">
              <a:alpha val="77000"/>
            </a:schemeClr>
          </a:solidFill>
        </p:spPr>
        <p:txBody>
          <a:bodyPr>
            <a:normAutofit/>
          </a:bodyPr>
          <a:lstStyle/>
          <a:p>
            <a:r>
              <a:rPr lang="en-GB"/>
              <a:t>Cholera in England 1854</a:t>
            </a:r>
          </a:p>
        </p:txBody>
      </p:sp>
      <p:pic>
        <p:nvPicPr>
          <p:cNvPr id="3" name="Picture 2" descr="Epidemic curve for fatal cholera cases during the Broad Street outbreak in London in 1854">
            <a:extLst>
              <a:ext uri="{FF2B5EF4-FFF2-40B4-BE49-F238E27FC236}">
                <a16:creationId xmlns:a16="http://schemas.microsoft.com/office/drawing/2014/main" id="{F81CA509-D3F0-46E7-B6FE-8853EB4BD0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347787"/>
            <a:ext cx="6768752" cy="48650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C761F82-CDB1-420A-876B-E2EB93AAFBA0}"/>
              </a:ext>
            </a:extLst>
          </p:cNvPr>
          <p:cNvSpPr txBox="1"/>
          <p:nvPr/>
        </p:nvSpPr>
        <p:spPr>
          <a:xfrm>
            <a:off x="4644008" y="1905035"/>
            <a:ext cx="3116832" cy="892552"/>
          </a:xfrm>
          <a:prstGeom prst="rect">
            <a:avLst/>
          </a:prstGeom>
          <a:noFill/>
        </p:spPr>
        <p:txBody>
          <a:bodyPr wrap="square" rtlCol="0">
            <a:spAutoFit/>
          </a:bodyPr>
          <a:lstStyle/>
          <a:p>
            <a:r>
              <a:rPr lang="en-GB" sz="2600">
                <a:solidFill>
                  <a:srgbClr val="FF0000"/>
                </a:solidFill>
              </a:rPr>
              <a:t>Why did it increase and drop so quickly?</a:t>
            </a:r>
          </a:p>
        </p:txBody>
      </p:sp>
      <p:sp>
        <p:nvSpPr>
          <p:cNvPr id="5" name="TextBox 4">
            <a:extLst>
              <a:ext uri="{FF2B5EF4-FFF2-40B4-BE49-F238E27FC236}">
                <a16:creationId xmlns:a16="http://schemas.microsoft.com/office/drawing/2014/main" id="{2214433C-1FA0-4354-B931-5A2082600EBF}"/>
              </a:ext>
            </a:extLst>
          </p:cNvPr>
          <p:cNvSpPr txBox="1"/>
          <p:nvPr/>
        </p:nvSpPr>
        <p:spPr>
          <a:xfrm>
            <a:off x="5148064" y="2924944"/>
            <a:ext cx="3744416" cy="2092881"/>
          </a:xfrm>
          <a:prstGeom prst="rect">
            <a:avLst/>
          </a:prstGeom>
          <a:noFill/>
        </p:spPr>
        <p:txBody>
          <a:bodyPr wrap="square" rtlCol="0">
            <a:spAutoFit/>
          </a:bodyPr>
          <a:lstStyle/>
          <a:p>
            <a:r>
              <a:rPr lang="en-GB" sz="2600">
                <a:solidFill>
                  <a:srgbClr val="FF0000"/>
                </a:solidFill>
              </a:rPr>
              <a:t>Common source – one well, if they drank water (not beer) they drank cholera at the same time. They died or recovered</a:t>
            </a:r>
          </a:p>
        </p:txBody>
      </p:sp>
    </p:spTree>
    <p:extLst>
      <p:ext uri="{BB962C8B-B14F-4D97-AF65-F5344CB8AC3E}">
        <p14:creationId xmlns:p14="http://schemas.microsoft.com/office/powerpoint/2010/main" val="21059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Sharedwith xmlns="46dc02c4-f63d-4a25-b4ff-1f3bed395b53" xsi:nil="true"/>
    <Comments xmlns="46dc02c4-f63d-4a25-b4ff-1f3bed395b53" xsi:nil="true"/>
    <lcf76f155ced4ddcb4097134ff3c332f xmlns="46dc02c4-f63d-4a25-b4ff-1f3bed395b5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FE34DC04CC79D449B9CFCD6D2061404" ma:contentTypeVersion="18" ma:contentTypeDescription="Crea un document nou" ma:contentTypeScope="" ma:versionID="10a239dc0efc500d145d73441b75c4a4">
  <xsd:schema xmlns:xsd="http://www.w3.org/2001/XMLSchema" xmlns:xs="http://www.w3.org/2001/XMLSchema" xmlns:p="http://schemas.microsoft.com/office/2006/metadata/properties" xmlns:ns2="46dc02c4-f63d-4a25-b4ff-1f3bed395b53" xmlns:ns3="133e5729-7bb1-4685-bd1f-c5e580a2ee33" targetNamespace="http://schemas.microsoft.com/office/2006/metadata/properties" ma:root="true" ma:fieldsID="a9fdba561975acb5a24fcae3eea8f202" ns2:_="" ns3:_="">
    <xsd:import namespace="46dc02c4-f63d-4a25-b4ff-1f3bed395b53"/>
    <xsd:import namespace="133e5729-7bb1-4685-bd1f-c5e580a2ee3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Sharedwith" minOccurs="0"/>
                <xsd:element ref="ns2:Comme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dc02c4-f63d-4a25-b4ff-1f3bed395b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Sharedwith" ma:index="21" nillable="true" ma:displayName="Shared with" ma:format="Dropdown" ma:internalName="Sharedwith">
      <xsd:simpleType>
        <xsd:restriction base="dms:Text">
          <xsd:maxLength value="255"/>
        </xsd:restriction>
      </xsd:simpleType>
    </xsd:element>
    <xsd:element name="Comments" ma:index="22" nillable="true" ma:displayName="Comments" ma:format="Dropdown" ma:internalName="Comments">
      <xsd:simpleType>
        <xsd:restriction base="dms:Text">
          <xsd:maxLength value="255"/>
        </xsd:restriction>
      </xsd:simpleType>
    </xsd:element>
    <xsd:element name="lcf76f155ced4ddcb4097134ff3c332f" ma:index="24" nillable="true" ma:taxonomy="true" ma:internalName="lcf76f155ced4ddcb4097134ff3c332f" ma:taxonomyFieldName="MediaServiceImageTags" ma:displayName="Etiquetes de la imatge"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18"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 compartit amb detalls" ma:internalName="SharedWithDetails" ma:readOnly="true">
      <xsd:simpleType>
        <xsd:restriction base="dms:Note">
          <xsd:maxLength value="255"/>
        </xsd:restriction>
      </xsd:simpleType>
    </xsd:element>
    <xsd:element name="TaxCatchAll" ma:index="25"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DECC92-722F-4FF6-8CA0-FBD197CC655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EBA441C-D1AC-4AEC-AECA-B87789D018AD}"/>
</file>

<file path=customXml/itemProps3.xml><?xml version="1.0" encoding="utf-8"?>
<ds:datastoreItem xmlns:ds="http://schemas.openxmlformats.org/officeDocument/2006/customXml" ds:itemID="{67D021B3-461A-4931-9B61-0FE35ED940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384</TotalTime>
  <Words>2510</Words>
  <Application>Microsoft Macintosh PowerPoint</Application>
  <PresentationFormat>On-screen Show (4:3)</PresentationFormat>
  <Paragraphs>293</Paragraphs>
  <Slides>32</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Tahoma</vt:lpstr>
      <vt:lpstr>Times New Roman</vt:lpstr>
      <vt:lpstr>Office Theme</vt:lpstr>
      <vt:lpstr>Branch Transmission Interruption Team Training </vt:lpstr>
      <vt:lpstr>PowerPoint Presentation</vt:lpstr>
      <vt:lpstr>Overall purpose</vt:lpstr>
      <vt:lpstr>Objectives – know how</vt:lpstr>
      <vt:lpstr>Objectives – show how</vt:lpstr>
      <vt:lpstr>Requirements for epidemics</vt:lpstr>
      <vt:lpstr>Epidemics - learning from the past</vt:lpstr>
      <vt:lpstr>Cholera in England 1854</vt:lpstr>
      <vt:lpstr>Cholera in England 1854</vt:lpstr>
      <vt:lpstr>Cholera in England 1854</vt:lpstr>
      <vt:lpstr>Cholera in West Africa 2012</vt:lpstr>
      <vt:lpstr>Cholera in Sierra Leone 2012</vt:lpstr>
      <vt:lpstr>PowerPoint Presentation</vt:lpstr>
      <vt:lpstr>Transmission risk factors in 2012</vt:lpstr>
      <vt:lpstr>CHOLERA</vt:lpstr>
      <vt:lpstr>Not all will be infected</vt:lpstr>
      <vt:lpstr>Routes of cholera transmission</vt:lpstr>
      <vt:lpstr>Direct and indirect transmission</vt:lpstr>
      <vt:lpstr>Mode of infection</vt:lpstr>
      <vt:lpstr>Where water can be contaminated</vt:lpstr>
      <vt:lpstr>How water can be contaminated</vt:lpstr>
      <vt:lpstr>How cholera is consumed in water</vt:lpstr>
      <vt:lpstr>Where food is contaminated</vt:lpstr>
      <vt:lpstr>How food is contaminated</vt:lpstr>
      <vt:lpstr>How cholera is consumed in food</vt:lpstr>
      <vt:lpstr>Vehicles for introducing cholera</vt:lpstr>
      <vt:lpstr>Investigating cholera risk</vt:lpstr>
      <vt:lpstr>Investigating cholera risk</vt:lpstr>
      <vt:lpstr>PowerPoint Presentation</vt:lpstr>
      <vt:lpstr>PowerPoint Presentation</vt:lpstr>
      <vt:lpstr>Rapid risk assessment</vt:lpstr>
      <vt:lpstr>Key messages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rehydration of  people presenting to ORP</dc:title>
  <dc:creator>Generic</dc:creator>
  <cp:lastModifiedBy>Eva TURRO FONT</cp:lastModifiedBy>
  <cp:revision>88</cp:revision>
  <dcterms:created xsi:type="dcterms:W3CDTF">2017-06-20T12:40:55Z</dcterms:created>
  <dcterms:modified xsi:type="dcterms:W3CDTF">2023-01-10T09:05:09Z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0x010100FFE34DC04CC79D449B9CFCD6D2061404</vt:lpwstr>
  </property>
</Properties>
</file>