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20"/>
  </p:notesMasterIdLst>
  <p:sldIdLst>
    <p:sldId id="256" r:id="rId5"/>
    <p:sldId id="511" r:id="rId6"/>
    <p:sldId id="512" r:id="rId7"/>
    <p:sldId id="516" r:id="rId8"/>
    <p:sldId id="517" r:id="rId9"/>
    <p:sldId id="526" r:id="rId10"/>
    <p:sldId id="518" r:id="rId11"/>
    <p:sldId id="519" r:id="rId12"/>
    <p:sldId id="520" r:id="rId13"/>
    <p:sldId id="528" r:id="rId14"/>
    <p:sldId id="522" r:id="rId15"/>
    <p:sldId id="523" r:id="rId16"/>
    <p:sldId id="524" r:id="rId17"/>
    <p:sldId id="525" r:id="rId18"/>
    <p:sldId id="52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7" autoAdjust="0"/>
    <p:restoredTop sz="90951" autoAdjust="0"/>
  </p:normalViewPr>
  <p:slideViewPr>
    <p:cSldViewPr snapToGrid="0">
      <p:cViewPr varScale="1">
        <p:scale>
          <a:sx n="102" d="100"/>
          <a:sy n="102" d="100"/>
        </p:scale>
        <p:origin x="195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iviana Olivetto" userId="9c90b2d3-7449-4ff5-aa83-585477704590" providerId="ADAL" clId="{54E436D1-6D27-4E0E-ACEA-E19D12B8062A}"/>
    <pc:docChg chg="undo custSel addSld delSld modSld">
      <pc:chgData name="Viviana Olivetto" userId="9c90b2d3-7449-4ff5-aa83-585477704590" providerId="ADAL" clId="{54E436D1-6D27-4E0E-ACEA-E19D12B8062A}" dt="2021-04-17T12:25:15.607" v="482" actId="20577"/>
      <pc:docMkLst>
        <pc:docMk/>
      </pc:docMkLst>
      <pc:sldChg chg="modSp mod">
        <pc:chgData name="Viviana Olivetto" userId="9c90b2d3-7449-4ff5-aa83-585477704590" providerId="ADAL" clId="{54E436D1-6D27-4E0E-ACEA-E19D12B8062A}" dt="2021-04-16T11:47:25.320" v="4" actId="33524"/>
        <pc:sldMkLst>
          <pc:docMk/>
          <pc:sldMk cId="3862798984" sldId="256"/>
        </pc:sldMkLst>
        <pc:spChg chg="mod">
          <ac:chgData name="Viviana Olivetto" userId="9c90b2d3-7449-4ff5-aa83-585477704590" providerId="ADAL" clId="{54E436D1-6D27-4E0E-ACEA-E19D12B8062A}" dt="2021-04-16T11:47:25.320" v="4" actId="33524"/>
          <ac:spMkLst>
            <pc:docMk/>
            <pc:sldMk cId="3862798984" sldId="256"/>
            <ac:spMk id="2" creationId="{244F972B-AA9B-4B0B-8769-4119A200997C}"/>
          </ac:spMkLst>
        </pc:spChg>
      </pc:sldChg>
      <pc:sldChg chg="del">
        <pc:chgData name="Viviana Olivetto" userId="9c90b2d3-7449-4ff5-aa83-585477704590" providerId="ADAL" clId="{54E436D1-6D27-4E0E-ACEA-E19D12B8062A}" dt="2021-04-16T11:47:32.656" v="5" actId="47"/>
        <pc:sldMkLst>
          <pc:docMk/>
          <pc:sldMk cId="139232635" sldId="457"/>
        </pc:sldMkLst>
      </pc:sldChg>
      <pc:sldChg chg="del">
        <pc:chgData name="Viviana Olivetto" userId="9c90b2d3-7449-4ff5-aa83-585477704590" providerId="ADAL" clId="{54E436D1-6D27-4E0E-ACEA-E19D12B8062A}" dt="2021-04-16T11:47:36.424" v="6" actId="47"/>
        <pc:sldMkLst>
          <pc:docMk/>
          <pc:sldMk cId="764067265" sldId="458"/>
        </pc:sldMkLst>
      </pc:sldChg>
      <pc:sldChg chg="modSp add del mod">
        <pc:chgData name="Viviana Olivetto" userId="9c90b2d3-7449-4ff5-aa83-585477704590" providerId="ADAL" clId="{54E436D1-6D27-4E0E-ACEA-E19D12B8062A}" dt="2021-04-16T11:50:23.940" v="301" actId="20577"/>
        <pc:sldMkLst>
          <pc:docMk/>
          <pc:sldMk cId="2601608931" sldId="459"/>
        </pc:sldMkLst>
        <pc:spChg chg="mod">
          <ac:chgData name="Viviana Olivetto" userId="9c90b2d3-7449-4ff5-aa83-585477704590" providerId="ADAL" clId="{54E436D1-6D27-4E0E-ACEA-E19D12B8062A}" dt="2021-04-16T11:48:05.830" v="17" actId="20577"/>
          <ac:spMkLst>
            <pc:docMk/>
            <pc:sldMk cId="2601608931" sldId="459"/>
            <ac:spMk id="3" creationId="{578CB1A3-D05D-4960-B68E-C0C50CBAD9F6}"/>
          </ac:spMkLst>
        </pc:spChg>
        <pc:spChg chg="mod">
          <ac:chgData name="Viviana Olivetto" userId="9c90b2d3-7449-4ff5-aa83-585477704590" providerId="ADAL" clId="{54E436D1-6D27-4E0E-ACEA-E19D12B8062A}" dt="2021-04-16T11:50:23.940" v="301" actId="20577"/>
          <ac:spMkLst>
            <pc:docMk/>
            <pc:sldMk cId="2601608931" sldId="459"/>
            <ac:spMk id="5" creationId="{3F3E2B9F-C29C-4803-B48E-68C5DE7EB6A3}"/>
          </ac:spMkLst>
        </pc:spChg>
      </pc:sldChg>
      <pc:sldChg chg="modSp mod">
        <pc:chgData name="Viviana Olivetto" userId="9c90b2d3-7449-4ff5-aa83-585477704590" providerId="ADAL" clId="{54E436D1-6D27-4E0E-ACEA-E19D12B8062A}" dt="2021-04-17T12:24:06.573" v="474" actId="20577"/>
        <pc:sldMkLst>
          <pc:docMk/>
          <pc:sldMk cId="259108454" sldId="460"/>
        </pc:sldMkLst>
        <pc:spChg chg="mod">
          <ac:chgData name="Viviana Olivetto" userId="9c90b2d3-7449-4ff5-aa83-585477704590" providerId="ADAL" clId="{54E436D1-6D27-4E0E-ACEA-E19D12B8062A}" dt="2021-04-17T12:24:06.573" v="474" actId="20577"/>
          <ac:spMkLst>
            <pc:docMk/>
            <pc:sldMk cId="259108454" sldId="460"/>
            <ac:spMk id="3" creationId="{578CB1A3-D05D-4960-B68E-C0C50CBAD9F6}"/>
          </ac:spMkLst>
        </pc:spChg>
        <pc:spChg chg="mod">
          <ac:chgData name="Viviana Olivetto" userId="9c90b2d3-7449-4ff5-aa83-585477704590" providerId="ADAL" clId="{54E436D1-6D27-4E0E-ACEA-E19D12B8062A}" dt="2021-04-16T11:52:05.588" v="399" actId="20577"/>
          <ac:spMkLst>
            <pc:docMk/>
            <pc:sldMk cId="259108454" sldId="460"/>
            <ac:spMk id="5" creationId="{3F3E2B9F-C29C-4803-B48E-68C5DE7EB6A3}"/>
          </ac:spMkLst>
        </pc:spChg>
      </pc:sldChg>
      <pc:sldChg chg="modSp mod">
        <pc:chgData name="Viviana Olivetto" userId="9c90b2d3-7449-4ff5-aa83-585477704590" providerId="ADAL" clId="{54E436D1-6D27-4E0E-ACEA-E19D12B8062A}" dt="2021-04-17T12:25:15.607" v="482" actId="20577"/>
        <pc:sldMkLst>
          <pc:docMk/>
          <pc:sldMk cId="2771712251" sldId="461"/>
        </pc:sldMkLst>
        <pc:spChg chg="mod">
          <ac:chgData name="Viviana Olivetto" userId="9c90b2d3-7449-4ff5-aa83-585477704590" providerId="ADAL" clId="{54E436D1-6D27-4E0E-ACEA-E19D12B8062A}" dt="2021-04-17T12:25:15.607" v="482" actId="20577"/>
          <ac:spMkLst>
            <pc:docMk/>
            <pc:sldMk cId="2771712251" sldId="461"/>
            <ac:spMk id="3" creationId="{578CB1A3-D05D-4960-B68E-C0C50CBAD9F6}"/>
          </ac:spMkLst>
        </pc:spChg>
        <pc:spChg chg="mod">
          <ac:chgData name="Viviana Olivetto" userId="9c90b2d3-7449-4ff5-aa83-585477704590" providerId="ADAL" clId="{54E436D1-6D27-4E0E-ACEA-E19D12B8062A}" dt="2021-04-16T11:52:41.198" v="403" actId="33524"/>
          <ac:spMkLst>
            <pc:docMk/>
            <pc:sldMk cId="2771712251" sldId="461"/>
            <ac:spMk id="5" creationId="{3F3E2B9F-C29C-4803-B48E-68C5DE7EB6A3}"/>
          </ac:spMkLst>
        </pc:spChg>
      </pc:sldChg>
      <pc:sldChg chg="modSp mod">
        <pc:chgData name="Viviana Olivetto" userId="9c90b2d3-7449-4ff5-aa83-585477704590" providerId="ADAL" clId="{54E436D1-6D27-4E0E-ACEA-E19D12B8062A}" dt="2021-04-16T11:51:11.070" v="375" actId="20577"/>
        <pc:sldMkLst>
          <pc:docMk/>
          <pc:sldMk cId="4267596013" sldId="462"/>
        </pc:sldMkLst>
        <pc:spChg chg="mod">
          <ac:chgData name="Viviana Olivetto" userId="9c90b2d3-7449-4ff5-aa83-585477704590" providerId="ADAL" clId="{54E436D1-6D27-4E0E-ACEA-E19D12B8062A}" dt="2021-04-16T11:51:11.070" v="375" actId="20577"/>
          <ac:spMkLst>
            <pc:docMk/>
            <pc:sldMk cId="4267596013" sldId="462"/>
            <ac:spMk id="5" creationId="{3F3E2B9F-C29C-4803-B48E-68C5DE7EB6A3}"/>
          </ac:spMkLst>
        </pc:spChg>
      </pc:sldChg>
      <pc:sldChg chg="modSp mod">
        <pc:chgData name="Viviana Olivetto" userId="9c90b2d3-7449-4ff5-aa83-585477704590" providerId="ADAL" clId="{54E436D1-6D27-4E0E-ACEA-E19D12B8062A}" dt="2021-04-16T11:54:16.712" v="440" actId="27636"/>
        <pc:sldMkLst>
          <pc:docMk/>
          <pc:sldMk cId="1519741641" sldId="466"/>
        </pc:sldMkLst>
        <pc:spChg chg="mod">
          <ac:chgData name="Viviana Olivetto" userId="9c90b2d3-7449-4ff5-aa83-585477704590" providerId="ADAL" clId="{54E436D1-6D27-4E0E-ACEA-E19D12B8062A}" dt="2021-04-16T11:54:16.712" v="440" actId="27636"/>
          <ac:spMkLst>
            <pc:docMk/>
            <pc:sldMk cId="1519741641" sldId="466"/>
            <ac:spMk id="3" creationId="{578CB1A3-D05D-4960-B68E-C0C50CBAD9F6}"/>
          </ac:spMkLst>
        </pc:spChg>
      </pc:sldChg>
      <pc:sldChg chg="modSp mod">
        <pc:chgData name="Viviana Olivetto" userId="9c90b2d3-7449-4ff5-aa83-585477704590" providerId="ADAL" clId="{54E436D1-6D27-4E0E-ACEA-E19D12B8062A}" dt="2021-04-16T11:53:23.951" v="404" actId="33524"/>
        <pc:sldMkLst>
          <pc:docMk/>
          <pc:sldMk cId="1670588015" sldId="472"/>
        </pc:sldMkLst>
        <pc:spChg chg="mod">
          <ac:chgData name="Viviana Olivetto" userId="9c90b2d3-7449-4ff5-aa83-585477704590" providerId="ADAL" clId="{54E436D1-6D27-4E0E-ACEA-E19D12B8062A}" dt="2021-04-16T11:53:23.951" v="404" actId="33524"/>
          <ac:spMkLst>
            <pc:docMk/>
            <pc:sldMk cId="1670588015" sldId="472"/>
            <ac:spMk id="5" creationId="{3F3E2B9F-C29C-4803-B48E-68C5DE7EB6A3}"/>
          </ac:spMkLst>
        </pc:spChg>
      </pc:sldChg>
      <pc:sldChg chg="modSp del mod">
        <pc:chgData name="Viviana Olivetto" userId="9c90b2d3-7449-4ff5-aa83-585477704590" providerId="ADAL" clId="{54E436D1-6D27-4E0E-ACEA-E19D12B8062A}" dt="2021-04-16T11:55:11.083" v="442" actId="47"/>
        <pc:sldMkLst>
          <pc:docMk/>
          <pc:sldMk cId="632440903" sldId="476"/>
        </pc:sldMkLst>
        <pc:spChg chg="mod">
          <ac:chgData name="Viviana Olivetto" userId="9c90b2d3-7449-4ff5-aa83-585477704590" providerId="ADAL" clId="{54E436D1-6D27-4E0E-ACEA-E19D12B8062A}" dt="2021-04-16T11:55:03.234" v="441" actId="33524"/>
          <ac:spMkLst>
            <pc:docMk/>
            <pc:sldMk cId="632440903" sldId="476"/>
            <ac:spMk id="3" creationId="{4F2B8667-5EF9-416F-BC8C-972C0ACA2F49}"/>
          </ac:spMkLst>
        </pc:spChg>
      </pc:sldChg>
      <pc:sldChg chg="modSp new mod">
        <pc:chgData name="Viviana Olivetto" userId="9c90b2d3-7449-4ff5-aa83-585477704590" providerId="ADAL" clId="{54E436D1-6D27-4E0E-ACEA-E19D12B8062A}" dt="2021-04-16T11:53:59.500" v="437" actId="20577"/>
        <pc:sldMkLst>
          <pc:docMk/>
          <pc:sldMk cId="2764456331" sldId="477"/>
        </pc:sldMkLst>
        <pc:spChg chg="mod">
          <ac:chgData name="Viviana Olivetto" userId="9c90b2d3-7449-4ff5-aa83-585477704590" providerId="ADAL" clId="{54E436D1-6D27-4E0E-ACEA-E19D12B8062A}" dt="2021-04-16T11:53:59.500" v="437" actId="20577"/>
          <ac:spMkLst>
            <pc:docMk/>
            <pc:sldMk cId="2764456331" sldId="477"/>
            <ac:spMk id="2" creationId="{FFB7200D-9A94-4C45-8C5D-90EBCACBA25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B2E4D9-25B2-4659-AE55-8E764D567A3A}" type="datetimeFigureOut">
              <a:rPr lang="en-US" smtClean="0"/>
              <a:t>1/10/23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A65BFE-F610-45B0-8FB8-CAE2202AB46A}" type="slidenum">
              <a:rPr lang="en-US" smtClean="0"/>
              <a:t>‹#›</a:t>
            </a:fld>
            <a:endParaRPr lang="en-US"/>
          </a:p>
        </p:txBody>
      </p:sp>
    </p:spTree>
    <p:extLst>
      <p:ext uri="{BB962C8B-B14F-4D97-AF65-F5344CB8AC3E}">
        <p14:creationId xmlns:p14="http://schemas.microsoft.com/office/powerpoint/2010/main" val="16739885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Slides 2-3 - Overall Purpose and objectives.</a:t>
            </a:r>
          </a:p>
        </p:txBody>
      </p:sp>
      <p:sp>
        <p:nvSpPr>
          <p:cNvPr id="4" name="Slide Number Placeholder 3"/>
          <p:cNvSpPr>
            <a:spLocks noGrp="1"/>
          </p:cNvSpPr>
          <p:nvPr>
            <p:ph type="sldNum" sz="quarter" idx="5"/>
          </p:nvPr>
        </p:nvSpPr>
        <p:spPr/>
        <p:txBody>
          <a:bodyPr/>
          <a:lstStyle/>
          <a:p>
            <a:fld id="{B5A65BFE-F610-45B0-8FB8-CAE2202AB46A}" type="slidenum">
              <a:rPr lang="en-US" smtClean="0"/>
              <a:t>2</a:t>
            </a:fld>
            <a:endParaRPr lang="en-US"/>
          </a:p>
        </p:txBody>
      </p:sp>
    </p:spTree>
    <p:extLst>
      <p:ext uri="{BB962C8B-B14F-4D97-AF65-F5344CB8AC3E}">
        <p14:creationId xmlns:p14="http://schemas.microsoft.com/office/powerpoint/2010/main" val="1465610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6D5C0BF-51B5-4787-B58A-6C3F0A529B84}" type="datetimeFigureOut">
              <a:rPr lang="en-US" smtClean="0"/>
              <a:t>1/10/23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495A3-6079-4F96-B09E-3794D1D45774}" type="slidenum">
              <a:rPr lang="en-US" smtClean="0"/>
              <a:t>‹#›</a:t>
            </a:fld>
            <a:endParaRPr lang="en-US"/>
          </a:p>
        </p:txBody>
      </p:sp>
      <p:pic>
        <p:nvPicPr>
          <p:cNvPr id="8" name="Picture 7" descr="A picture containing text, clipart&#10;&#10;Description automatically generated">
            <a:extLst>
              <a:ext uri="{FF2B5EF4-FFF2-40B4-BE49-F238E27FC236}">
                <a16:creationId xmlns:a16="http://schemas.microsoft.com/office/drawing/2014/main" id="{2334E7F9-1895-48E8-2B6D-EA7DA3503CD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57" t="2886" r="1582" b="2731"/>
          <a:stretch/>
        </p:blipFill>
        <p:spPr>
          <a:xfrm>
            <a:off x="178420" y="136524"/>
            <a:ext cx="2408663" cy="696943"/>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A70ABCC5-4DAD-58FC-55D9-205257CA9AF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57" t="2886" r="1582" b="2731"/>
          <a:stretch/>
        </p:blipFill>
        <p:spPr>
          <a:xfrm>
            <a:off x="484381" y="6335611"/>
            <a:ext cx="1317237" cy="381141"/>
          </a:xfrm>
          <a:prstGeom prst="rect">
            <a:avLst/>
          </a:prstGeom>
        </p:spPr>
      </p:pic>
    </p:spTree>
    <p:extLst>
      <p:ext uri="{BB962C8B-B14F-4D97-AF65-F5344CB8AC3E}">
        <p14:creationId xmlns:p14="http://schemas.microsoft.com/office/powerpoint/2010/main" val="225398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D5C0BF-51B5-4787-B58A-6C3F0A529B84}" type="datetimeFigureOut">
              <a:rPr lang="en-US" smtClean="0"/>
              <a:t>1/10/23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495A3-6079-4F96-B09E-3794D1D45774}" type="slidenum">
              <a:rPr lang="en-US" smtClean="0"/>
              <a:t>‹#›</a:t>
            </a:fld>
            <a:endParaRPr lang="en-US"/>
          </a:p>
        </p:txBody>
      </p:sp>
      <p:pic>
        <p:nvPicPr>
          <p:cNvPr id="7" name="Picture 6" descr="A picture containing text, clipart&#10;&#10;Description automatically generated">
            <a:extLst>
              <a:ext uri="{FF2B5EF4-FFF2-40B4-BE49-F238E27FC236}">
                <a16:creationId xmlns:a16="http://schemas.microsoft.com/office/drawing/2014/main" id="{88864C46-D857-CF8D-D51D-C6698F1B2C8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57" t="2886" r="1582" b="2731"/>
          <a:stretch/>
        </p:blipFill>
        <p:spPr>
          <a:xfrm>
            <a:off x="484381" y="6335611"/>
            <a:ext cx="1317237" cy="381141"/>
          </a:xfrm>
          <a:prstGeom prst="rect">
            <a:avLst/>
          </a:prstGeom>
        </p:spPr>
      </p:pic>
    </p:spTree>
    <p:extLst>
      <p:ext uri="{BB962C8B-B14F-4D97-AF65-F5344CB8AC3E}">
        <p14:creationId xmlns:p14="http://schemas.microsoft.com/office/powerpoint/2010/main" val="2003726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D5C0BF-51B5-4787-B58A-6C3F0A529B84}" type="datetimeFigureOut">
              <a:rPr lang="en-US" smtClean="0"/>
              <a:t>1/10/23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495A3-6079-4F96-B09E-3794D1D45774}" type="slidenum">
              <a:rPr lang="en-US" smtClean="0"/>
              <a:t>‹#›</a:t>
            </a:fld>
            <a:endParaRPr lang="en-US"/>
          </a:p>
        </p:txBody>
      </p:sp>
      <p:pic>
        <p:nvPicPr>
          <p:cNvPr id="7" name="Picture 6" descr="A picture containing text, clipart&#10;&#10;Description automatically generated">
            <a:extLst>
              <a:ext uri="{FF2B5EF4-FFF2-40B4-BE49-F238E27FC236}">
                <a16:creationId xmlns:a16="http://schemas.microsoft.com/office/drawing/2014/main" id="{4F423003-9DDD-1A38-185D-638A1B40C0B7}"/>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57" t="2886" r="1582" b="2731"/>
          <a:stretch/>
        </p:blipFill>
        <p:spPr>
          <a:xfrm>
            <a:off x="484381" y="6335611"/>
            <a:ext cx="1317237" cy="381141"/>
          </a:xfrm>
          <a:prstGeom prst="rect">
            <a:avLst/>
          </a:prstGeom>
        </p:spPr>
      </p:pic>
    </p:spTree>
    <p:extLst>
      <p:ext uri="{BB962C8B-B14F-4D97-AF65-F5344CB8AC3E}">
        <p14:creationId xmlns:p14="http://schemas.microsoft.com/office/powerpoint/2010/main" val="1300357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Tahoma" panose="020B0604030504040204" pitchFamily="34" charset="0"/>
                <a:ea typeface="Tahoma" panose="020B0604030504040204" pitchFamily="34" charset="0"/>
                <a:cs typeface="Tahoma" panose="020B060403050404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marL="228600" indent="-228600">
              <a:buClr>
                <a:srgbClr val="FF0000"/>
              </a:buClr>
              <a:buFont typeface="Tahoma" panose="020B0604030504040204" pitchFamily="34" charset="0"/>
              <a:buChar char="&gt;"/>
              <a:defRPr>
                <a:latin typeface="Tahoma" panose="020B0604030504040204" pitchFamily="34" charset="0"/>
                <a:ea typeface="Tahoma" panose="020B0604030504040204" pitchFamily="34" charset="0"/>
                <a:cs typeface="Tahoma" panose="020B0604030504040204" pitchFamily="34" charset="0"/>
              </a:defRPr>
            </a:lvl1pPr>
            <a:lvl2pPr marL="685800" indent="-228600">
              <a:buClr>
                <a:srgbClr val="FF0000"/>
              </a:buClr>
              <a:buSzPct val="100000"/>
              <a:buFont typeface="Tahoma" panose="020B0604030504040204" pitchFamily="34" charset="0"/>
              <a:buChar char="&gt;"/>
              <a:defRPr>
                <a:latin typeface="Tahoma" panose="020B0604030504040204" pitchFamily="34" charset="0"/>
                <a:ea typeface="Tahoma" panose="020B0604030504040204" pitchFamily="34" charset="0"/>
                <a:cs typeface="Tahoma" panose="020B0604030504040204" pitchFamily="34" charset="0"/>
              </a:defRPr>
            </a:lvl2pPr>
            <a:lvl3pPr>
              <a:defRPr>
                <a:latin typeface="Tahoma" panose="020B0604030504040204" pitchFamily="34" charset="0"/>
                <a:ea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defRPr>
                <a:latin typeface="Tahoma" panose="020B0604030504040204" pitchFamily="34" charset="0"/>
                <a:ea typeface="Tahoma" panose="020B0604030504040204" pitchFamily="34" charset="0"/>
                <a:cs typeface="Tahoma" panose="020B060403050404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atin typeface="Tahoma" panose="020B0604030504040204" pitchFamily="34" charset="0"/>
                <a:ea typeface="Tahoma" panose="020B0604030504040204" pitchFamily="34" charset="0"/>
                <a:cs typeface="Tahoma" panose="020B0604030504040204" pitchFamily="34" charset="0"/>
              </a:defRPr>
            </a:lvl1pPr>
          </a:lstStyle>
          <a:p>
            <a:fld id="{F6D5C0BF-51B5-4787-B58A-6C3F0A529B84}" type="datetimeFigureOut">
              <a:rPr lang="en-US" smtClean="0"/>
              <a:pPr/>
              <a:t>1/10/23</a:t>
            </a:fld>
            <a:endParaRPr lang="en-US"/>
          </a:p>
        </p:txBody>
      </p:sp>
      <p:sp>
        <p:nvSpPr>
          <p:cNvPr id="5" name="Footer Placeholder 4"/>
          <p:cNvSpPr>
            <a:spLocks noGrp="1"/>
          </p:cNvSpPr>
          <p:nvPr>
            <p:ph type="ftr" sz="quarter" idx="11"/>
          </p:nvPr>
        </p:nvSpPr>
        <p:spPr/>
        <p:txBody>
          <a:bodyPr/>
          <a:lstStyle>
            <a:lvl1pPr>
              <a:defRPr>
                <a:latin typeface="Tahoma" panose="020B0604030504040204" pitchFamily="34" charset="0"/>
                <a:ea typeface="Tahoma" panose="020B0604030504040204" pitchFamily="34" charset="0"/>
                <a:cs typeface="Tahoma" panose="020B0604030504040204" pitchFamily="34" charset="0"/>
              </a:defRPr>
            </a:lvl1pPr>
          </a:lstStyle>
          <a:p>
            <a:endParaRPr lang="en-US"/>
          </a:p>
        </p:txBody>
      </p:sp>
      <p:sp>
        <p:nvSpPr>
          <p:cNvPr id="6" name="Slide Number Placeholder 5"/>
          <p:cNvSpPr>
            <a:spLocks noGrp="1"/>
          </p:cNvSpPr>
          <p:nvPr>
            <p:ph type="sldNum" sz="quarter" idx="12"/>
          </p:nvPr>
        </p:nvSpPr>
        <p:spPr/>
        <p:txBody>
          <a:bodyPr/>
          <a:lstStyle>
            <a:lvl1pPr>
              <a:defRPr>
                <a:latin typeface="Tahoma" panose="020B0604030504040204" pitchFamily="34" charset="0"/>
                <a:ea typeface="Tahoma" panose="020B0604030504040204" pitchFamily="34" charset="0"/>
                <a:cs typeface="Tahoma" panose="020B0604030504040204" pitchFamily="34" charset="0"/>
              </a:defRPr>
            </a:lvl1pPr>
          </a:lstStyle>
          <a:p>
            <a:fld id="{469495A3-6079-4F96-B09E-3794D1D45774}" type="slidenum">
              <a:rPr lang="en-US" smtClean="0"/>
              <a:pPr/>
              <a:t>‹#›</a:t>
            </a:fld>
            <a:endParaRPr lang="en-US"/>
          </a:p>
        </p:txBody>
      </p:sp>
      <p:pic>
        <p:nvPicPr>
          <p:cNvPr id="7" name="Picture 6" descr="A picture containing text, clipart&#10;&#10;Description automatically generated">
            <a:extLst>
              <a:ext uri="{FF2B5EF4-FFF2-40B4-BE49-F238E27FC236}">
                <a16:creationId xmlns:a16="http://schemas.microsoft.com/office/drawing/2014/main" id="{EA91ABBA-C49F-0725-FFE8-9A37CCB3FD8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57" t="2886" r="1582" b="2731"/>
          <a:stretch/>
        </p:blipFill>
        <p:spPr>
          <a:xfrm>
            <a:off x="484381" y="6335611"/>
            <a:ext cx="1317237" cy="381141"/>
          </a:xfrm>
          <a:prstGeom prst="rect">
            <a:avLst/>
          </a:prstGeom>
        </p:spPr>
      </p:pic>
    </p:spTree>
    <p:extLst>
      <p:ext uri="{BB962C8B-B14F-4D97-AF65-F5344CB8AC3E}">
        <p14:creationId xmlns:p14="http://schemas.microsoft.com/office/powerpoint/2010/main" val="4184091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6D5C0BF-51B5-4787-B58A-6C3F0A529B84}" type="datetimeFigureOut">
              <a:rPr lang="en-US" smtClean="0"/>
              <a:t>1/10/23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495A3-6079-4F96-B09E-3794D1D45774}" type="slidenum">
              <a:rPr lang="en-US" smtClean="0"/>
              <a:t>‹#›</a:t>
            </a:fld>
            <a:endParaRPr lang="en-US"/>
          </a:p>
        </p:txBody>
      </p:sp>
      <p:pic>
        <p:nvPicPr>
          <p:cNvPr id="7" name="Picture 6" descr="A picture containing text, clipart&#10;&#10;Description automatically generated">
            <a:extLst>
              <a:ext uri="{FF2B5EF4-FFF2-40B4-BE49-F238E27FC236}">
                <a16:creationId xmlns:a16="http://schemas.microsoft.com/office/drawing/2014/main" id="{D32C9A55-0F4A-8BB8-F204-B8F227F6475F}"/>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57" t="2886" r="1582" b="2731"/>
          <a:stretch/>
        </p:blipFill>
        <p:spPr>
          <a:xfrm>
            <a:off x="484381" y="6335611"/>
            <a:ext cx="1317237" cy="381141"/>
          </a:xfrm>
          <a:prstGeom prst="rect">
            <a:avLst/>
          </a:prstGeom>
        </p:spPr>
      </p:pic>
    </p:spTree>
    <p:extLst>
      <p:ext uri="{BB962C8B-B14F-4D97-AF65-F5344CB8AC3E}">
        <p14:creationId xmlns:p14="http://schemas.microsoft.com/office/powerpoint/2010/main" val="39512604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6D5C0BF-51B5-4787-B58A-6C3F0A529B84}" type="datetimeFigureOut">
              <a:rPr lang="en-US" smtClean="0"/>
              <a:t>1/10/23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495A3-6079-4F96-B09E-3794D1D45774}" type="slidenum">
              <a:rPr lang="en-US" smtClean="0"/>
              <a:t>‹#›</a:t>
            </a:fld>
            <a:endParaRPr lang="en-US"/>
          </a:p>
        </p:txBody>
      </p:sp>
      <p:pic>
        <p:nvPicPr>
          <p:cNvPr id="8" name="Picture 7" descr="A picture containing text, clipart&#10;&#10;Description automatically generated">
            <a:extLst>
              <a:ext uri="{FF2B5EF4-FFF2-40B4-BE49-F238E27FC236}">
                <a16:creationId xmlns:a16="http://schemas.microsoft.com/office/drawing/2014/main" id="{ACD5E02C-52E8-7224-74D8-2673E050E90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57" t="2886" r="1582" b="2731"/>
          <a:stretch/>
        </p:blipFill>
        <p:spPr>
          <a:xfrm>
            <a:off x="484381" y="6335611"/>
            <a:ext cx="1317237" cy="381141"/>
          </a:xfrm>
          <a:prstGeom prst="rect">
            <a:avLst/>
          </a:prstGeom>
        </p:spPr>
      </p:pic>
    </p:spTree>
    <p:extLst>
      <p:ext uri="{BB962C8B-B14F-4D97-AF65-F5344CB8AC3E}">
        <p14:creationId xmlns:p14="http://schemas.microsoft.com/office/powerpoint/2010/main" val="997704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6D5C0BF-51B5-4787-B58A-6C3F0A529B84}" type="datetimeFigureOut">
              <a:rPr lang="en-US" smtClean="0"/>
              <a:t>1/10/23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495A3-6079-4F96-B09E-3794D1D45774}" type="slidenum">
              <a:rPr lang="en-US" smtClean="0"/>
              <a:t>‹#›</a:t>
            </a:fld>
            <a:endParaRPr lang="en-US"/>
          </a:p>
        </p:txBody>
      </p:sp>
      <p:pic>
        <p:nvPicPr>
          <p:cNvPr id="10" name="Picture 9" descr="A picture containing text, clipart&#10;&#10;Description automatically generated">
            <a:extLst>
              <a:ext uri="{FF2B5EF4-FFF2-40B4-BE49-F238E27FC236}">
                <a16:creationId xmlns:a16="http://schemas.microsoft.com/office/drawing/2014/main" id="{C6899C8E-C181-5A48-FC7A-AD3CF310630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57" t="2886" r="1582" b="2731"/>
          <a:stretch/>
        </p:blipFill>
        <p:spPr>
          <a:xfrm>
            <a:off x="484381" y="6335611"/>
            <a:ext cx="1317237" cy="381141"/>
          </a:xfrm>
          <a:prstGeom prst="rect">
            <a:avLst/>
          </a:prstGeom>
        </p:spPr>
      </p:pic>
    </p:spTree>
    <p:extLst>
      <p:ext uri="{BB962C8B-B14F-4D97-AF65-F5344CB8AC3E}">
        <p14:creationId xmlns:p14="http://schemas.microsoft.com/office/powerpoint/2010/main" val="1362632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6D5C0BF-51B5-4787-B58A-6C3F0A529B84}" type="datetimeFigureOut">
              <a:rPr lang="en-US" smtClean="0"/>
              <a:t>1/10/23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495A3-6079-4F96-B09E-3794D1D45774}" type="slidenum">
              <a:rPr lang="en-US" smtClean="0"/>
              <a:t>‹#›</a:t>
            </a:fld>
            <a:endParaRPr lang="en-US"/>
          </a:p>
        </p:txBody>
      </p:sp>
      <p:pic>
        <p:nvPicPr>
          <p:cNvPr id="6" name="Picture 5" descr="A picture containing text, clipart&#10;&#10;Description automatically generated">
            <a:extLst>
              <a:ext uri="{FF2B5EF4-FFF2-40B4-BE49-F238E27FC236}">
                <a16:creationId xmlns:a16="http://schemas.microsoft.com/office/drawing/2014/main" id="{D2C92858-4863-F1E9-D7E0-83B92B5CC60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57" t="2886" r="1582" b="2731"/>
          <a:stretch/>
        </p:blipFill>
        <p:spPr>
          <a:xfrm>
            <a:off x="484381" y="6335611"/>
            <a:ext cx="1317237" cy="381141"/>
          </a:xfrm>
          <a:prstGeom prst="rect">
            <a:avLst/>
          </a:prstGeom>
        </p:spPr>
      </p:pic>
    </p:spTree>
    <p:extLst>
      <p:ext uri="{BB962C8B-B14F-4D97-AF65-F5344CB8AC3E}">
        <p14:creationId xmlns:p14="http://schemas.microsoft.com/office/powerpoint/2010/main" val="2722640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D5C0BF-51B5-4787-B58A-6C3F0A529B84}" type="datetimeFigureOut">
              <a:rPr lang="en-US" smtClean="0"/>
              <a:t>1/10/23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495A3-6079-4F96-B09E-3794D1D45774}" type="slidenum">
              <a:rPr lang="en-US" smtClean="0"/>
              <a:t>‹#›</a:t>
            </a:fld>
            <a:endParaRPr lang="en-US"/>
          </a:p>
        </p:txBody>
      </p:sp>
      <p:pic>
        <p:nvPicPr>
          <p:cNvPr id="5" name="Picture 4" descr="A picture containing text, clipart&#10;&#10;Description automatically generated">
            <a:extLst>
              <a:ext uri="{FF2B5EF4-FFF2-40B4-BE49-F238E27FC236}">
                <a16:creationId xmlns:a16="http://schemas.microsoft.com/office/drawing/2014/main" id="{58D33B4A-8181-B732-2060-DFC4F483758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57" t="2886" r="1582" b="2731"/>
          <a:stretch/>
        </p:blipFill>
        <p:spPr>
          <a:xfrm>
            <a:off x="484381" y="6335611"/>
            <a:ext cx="1317237" cy="381141"/>
          </a:xfrm>
          <a:prstGeom prst="rect">
            <a:avLst/>
          </a:prstGeom>
        </p:spPr>
      </p:pic>
    </p:spTree>
    <p:extLst>
      <p:ext uri="{BB962C8B-B14F-4D97-AF65-F5344CB8AC3E}">
        <p14:creationId xmlns:p14="http://schemas.microsoft.com/office/powerpoint/2010/main" val="1383154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6D5C0BF-51B5-4787-B58A-6C3F0A529B84}" type="datetimeFigureOut">
              <a:rPr lang="en-US" smtClean="0"/>
              <a:t>1/10/23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495A3-6079-4F96-B09E-3794D1D45774}" type="slidenum">
              <a:rPr lang="en-US" smtClean="0"/>
              <a:t>‹#›</a:t>
            </a:fld>
            <a:endParaRPr lang="en-US"/>
          </a:p>
        </p:txBody>
      </p:sp>
      <p:pic>
        <p:nvPicPr>
          <p:cNvPr id="8" name="Picture 7" descr="A picture containing text, clipart&#10;&#10;Description automatically generated">
            <a:extLst>
              <a:ext uri="{FF2B5EF4-FFF2-40B4-BE49-F238E27FC236}">
                <a16:creationId xmlns:a16="http://schemas.microsoft.com/office/drawing/2014/main" id="{BC303C6B-AE46-94C2-59D9-F86ED58263A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57" t="2886" r="1582" b="2731"/>
          <a:stretch/>
        </p:blipFill>
        <p:spPr>
          <a:xfrm>
            <a:off x="484381" y="6335611"/>
            <a:ext cx="1317237" cy="381141"/>
          </a:xfrm>
          <a:prstGeom prst="rect">
            <a:avLst/>
          </a:prstGeom>
        </p:spPr>
      </p:pic>
    </p:spTree>
    <p:extLst>
      <p:ext uri="{BB962C8B-B14F-4D97-AF65-F5344CB8AC3E}">
        <p14:creationId xmlns:p14="http://schemas.microsoft.com/office/powerpoint/2010/main" val="1044215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F6D5C0BF-51B5-4787-B58A-6C3F0A529B84}" type="datetimeFigureOut">
              <a:rPr lang="en-US" smtClean="0"/>
              <a:t>1/10/23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495A3-6079-4F96-B09E-3794D1D45774}" type="slidenum">
              <a:rPr lang="en-US" smtClean="0"/>
              <a:t>‹#›</a:t>
            </a:fld>
            <a:endParaRPr lang="en-US"/>
          </a:p>
        </p:txBody>
      </p:sp>
      <p:pic>
        <p:nvPicPr>
          <p:cNvPr id="8" name="Picture 7" descr="A picture containing text, clipart&#10;&#10;Description automatically generated">
            <a:extLst>
              <a:ext uri="{FF2B5EF4-FFF2-40B4-BE49-F238E27FC236}">
                <a16:creationId xmlns:a16="http://schemas.microsoft.com/office/drawing/2014/main" id="{A19F782E-D2B8-4DE4-326A-9E0AAEBF1E9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857" t="2886" r="1582" b="2731"/>
          <a:stretch/>
        </p:blipFill>
        <p:spPr>
          <a:xfrm>
            <a:off x="484381" y="6335611"/>
            <a:ext cx="1317237" cy="381141"/>
          </a:xfrm>
          <a:prstGeom prst="rect">
            <a:avLst/>
          </a:prstGeom>
        </p:spPr>
      </p:pic>
    </p:spTree>
    <p:extLst>
      <p:ext uri="{BB962C8B-B14F-4D97-AF65-F5344CB8AC3E}">
        <p14:creationId xmlns:p14="http://schemas.microsoft.com/office/powerpoint/2010/main" val="198106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Tahoma" panose="020B0604030504040204" pitchFamily="34" charset="0"/>
                <a:ea typeface="Tahoma" panose="020B0604030504040204" pitchFamily="34" charset="0"/>
                <a:cs typeface="Tahoma" panose="020B0604030504040204" pitchFamily="34" charset="0"/>
              </a:defRPr>
            </a:lvl1pPr>
          </a:lstStyle>
          <a:p>
            <a:fld id="{F6D5C0BF-51B5-4787-B58A-6C3F0A529B84}" type="datetimeFigureOut">
              <a:rPr lang="en-US" smtClean="0"/>
              <a:pPr/>
              <a:t>1/10/23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Tahoma" panose="020B0604030504040204" pitchFamily="34" charset="0"/>
                <a:ea typeface="Tahoma" panose="020B0604030504040204" pitchFamily="34" charset="0"/>
                <a:cs typeface="Tahoma" panose="020B0604030504040204" pitchFamily="34" charset="0"/>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latin typeface="Tahoma" panose="020B0604030504040204" pitchFamily="34" charset="0"/>
                <a:ea typeface="Tahoma" panose="020B0604030504040204" pitchFamily="34" charset="0"/>
                <a:cs typeface="Tahoma" panose="020B0604030504040204" pitchFamily="34" charset="0"/>
              </a:defRPr>
            </a:lvl1pPr>
          </a:lstStyle>
          <a:p>
            <a:fld id="{469495A3-6079-4F96-B09E-3794D1D45774}" type="slidenum">
              <a:rPr lang="en-US" smtClean="0"/>
              <a:pPr/>
              <a:t>‹#›</a:t>
            </a:fld>
            <a:endParaRPr lang="en-US"/>
          </a:p>
        </p:txBody>
      </p:sp>
    </p:spTree>
    <p:extLst>
      <p:ext uri="{BB962C8B-B14F-4D97-AF65-F5344CB8AC3E}">
        <p14:creationId xmlns:p14="http://schemas.microsoft.com/office/powerpoint/2010/main" val="292417104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Tahoma" panose="020B0604030504040204" pitchFamily="34" charset="0"/>
          <a:ea typeface="Tahoma" panose="020B0604030504040204" pitchFamily="34" charset="0"/>
          <a:cs typeface="Tahoma" panose="020B0604030504040204" pitchFamily="34" charset="0"/>
        </a:defRPr>
      </a:lvl1pPr>
    </p:titleStyle>
    <p:bodyStyle>
      <a:lvl1pPr marL="228600" indent="-228600" algn="l" defTabSz="914400" rtl="0" eaLnBrk="1" latinLnBrk="0" hangingPunct="1">
        <a:lnSpc>
          <a:spcPct val="90000"/>
        </a:lnSpc>
        <a:spcBef>
          <a:spcPts val="1000"/>
        </a:spcBef>
        <a:buClr>
          <a:srgbClr val="FF0000"/>
        </a:buClr>
        <a:buFont typeface="Tahoma" panose="020B0604030504040204" pitchFamily="34" charset="0"/>
        <a:buChar char="&gt;"/>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Clr>
          <a:srgbClr val="FF0000"/>
        </a:buClr>
        <a:buSzPct val="100000"/>
        <a:buFont typeface="Tahoma" panose="020B0604030504040204" pitchFamily="34" charset="0"/>
        <a:buChar char="&gt;"/>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Clr>
          <a:srgbClr val="FF0000"/>
        </a:buClr>
        <a:buFont typeface="Tahoma" panose="020B0604030504040204" pitchFamily="34" charset="0"/>
        <a:buChar char="&gt;"/>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Clr>
          <a:srgbClr val="FF0000"/>
        </a:buClr>
        <a:buFont typeface="Tahoma" panose="020B0604030504040204" pitchFamily="34" charset="0"/>
        <a:buChar char="&gt;"/>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Clr>
          <a:srgbClr val="FF0000"/>
        </a:buClr>
        <a:buFont typeface="Tahoma" panose="020B0604030504040204" pitchFamily="34" charset="0"/>
        <a:buChar char="&gt;"/>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SR SE200 Community Chlorine Maker ">
            <a:extLst>
              <a:ext uri="{FF2B5EF4-FFF2-40B4-BE49-F238E27FC236}">
                <a16:creationId xmlns:a16="http://schemas.microsoft.com/office/drawing/2014/main" id="{CAF00401-990F-4353-9911-68257FA7CAC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496" b="17778"/>
          <a:stretch/>
        </p:blipFill>
        <p:spPr bwMode="auto">
          <a:xfrm>
            <a:off x="327214" y="4216400"/>
            <a:ext cx="3613150" cy="247870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C5D65EE5-0E91-4493-A14F-6BAA16C16F76}"/>
              </a:ext>
            </a:extLst>
          </p:cNvPr>
          <p:cNvPicPr>
            <a:picLocks noChangeAspect="1"/>
          </p:cNvPicPr>
          <p:nvPr/>
        </p:nvPicPr>
        <p:blipFill rotWithShape="1">
          <a:blip r:embed="rId3">
            <a:extLst>
              <a:ext uri="{28A0092B-C50C-407E-A947-70E740481C1C}">
                <a14:useLocalDpi xmlns:a14="http://schemas.microsoft.com/office/drawing/2010/main" val="0"/>
              </a:ext>
            </a:extLst>
          </a:blip>
          <a:srcRect l="33054" t="40278"/>
          <a:stretch/>
        </p:blipFill>
        <p:spPr>
          <a:xfrm>
            <a:off x="5371010" y="2901950"/>
            <a:ext cx="3503831" cy="3714750"/>
          </a:xfrm>
          <a:prstGeom prst="rect">
            <a:avLst/>
          </a:prstGeom>
        </p:spPr>
      </p:pic>
      <p:pic>
        <p:nvPicPr>
          <p:cNvPr id="1028" name="Picture 4" descr="Zimba">
            <a:extLst>
              <a:ext uri="{FF2B5EF4-FFF2-40B4-BE49-F238E27FC236}">
                <a16:creationId xmlns:a16="http://schemas.microsoft.com/office/drawing/2014/main" id="{EE1F4F19-472D-4C59-B77B-2E4C234FE9D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2204"/>
          <a:stretch/>
        </p:blipFill>
        <p:spPr bwMode="auto">
          <a:xfrm>
            <a:off x="5054715" y="965200"/>
            <a:ext cx="1644535" cy="282575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A picture containing text, dark&#10;&#10;Description automatically generated">
            <a:extLst>
              <a:ext uri="{FF2B5EF4-FFF2-40B4-BE49-F238E27FC236}">
                <a16:creationId xmlns:a16="http://schemas.microsoft.com/office/drawing/2014/main" id="{7A65A980-21DF-429C-A5C2-18527099DFE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7442201" y="914400"/>
            <a:ext cx="987028" cy="2747345"/>
          </a:xfrm>
          <a:prstGeom prst="rect">
            <a:avLst/>
          </a:prstGeom>
        </p:spPr>
      </p:pic>
      <p:sp>
        <p:nvSpPr>
          <p:cNvPr id="15" name="Title 1">
            <a:extLst>
              <a:ext uri="{FF2B5EF4-FFF2-40B4-BE49-F238E27FC236}">
                <a16:creationId xmlns:a16="http://schemas.microsoft.com/office/drawing/2014/main" id="{0F1C26AE-A509-4811-918A-65296C0F212E}"/>
              </a:ext>
            </a:extLst>
          </p:cNvPr>
          <p:cNvSpPr>
            <a:spLocks noGrp="1"/>
          </p:cNvSpPr>
          <p:nvPr>
            <p:ph type="ctrTitle"/>
          </p:nvPr>
        </p:nvSpPr>
        <p:spPr>
          <a:xfrm>
            <a:off x="421230" y="1276350"/>
            <a:ext cx="4864987" cy="1470025"/>
          </a:xfrm>
        </p:spPr>
        <p:txBody>
          <a:bodyPr>
            <a:normAutofit fontScale="90000"/>
          </a:bodyPr>
          <a:lstStyle/>
          <a:p>
            <a:pPr algn="l"/>
            <a:r>
              <a:rPr lang="en-GB" sz="4400" dirty="0">
                <a:solidFill>
                  <a:schemeClr val="tx1">
                    <a:lumMod val="65000"/>
                    <a:lumOff val="35000"/>
                  </a:schemeClr>
                </a:solidFill>
                <a:latin typeface="Tahoma"/>
                <a:ea typeface="Tahoma"/>
                <a:cs typeface="Tahoma"/>
              </a:rPr>
              <a:t>Branch</a:t>
            </a:r>
            <a:r>
              <a:rPr lang="en-GB" dirty="0">
                <a:solidFill>
                  <a:schemeClr val="tx1">
                    <a:lumMod val="65000"/>
                    <a:lumOff val="35000"/>
                  </a:schemeClr>
                </a:solidFill>
                <a:latin typeface="Tahoma"/>
                <a:ea typeface="Tahoma"/>
                <a:cs typeface="Tahoma"/>
              </a:rPr>
              <a:t> </a:t>
            </a:r>
            <a:r>
              <a:rPr lang="en-GB" sz="4400" dirty="0">
                <a:solidFill>
                  <a:schemeClr val="tx1">
                    <a:lumMod val="65000"/>
                    <a:lumOff val="35000"/>
                  </a:schemeClr>
                </a:solidFill>
                <a:latin typeface="Tahoma"/>
                <a:ea typeface="Tahoma"/>
                <a:cs typeface="Tahoma"/>
              </a:rPr>
              <a:t>Outbreak Response Team Training</a:t>
            </a:r>
          </a:p>
        </p:txBody>
      </p:sp>
      <p:sp>
        <p:nvSpPr>
          <p:cNvPr id="16" name="Subtitle 2">
            <a:extLst>
              <a:ext uri="{FF2B5EF4-FFF2-40B4-BE49-F238E27FC236}">
                <a16:creationId xmlns:a16="http://schemas.microsoft.com/office/drawing/2014/main" id="{056B1DA7-B7D1-41B1-A771-E675BA74522F}"/>
              </a:ext>
            </a:extLst>
          </p:cNvPr>
          <p:cNvSpPr>
            <a:spLocks noGrp="1"/>
          </p:cNvSpPr>
          <p:nvPr>
            <p:ph type="subTitle" idx="1"/>
          </p:nvPr>
        </p:nvSpPr>
        <p:spPr>
          <a:xfrm>
            <a:off x="421230" y="2746375"/>
            <a:ext cx="4534272" cy="1419225"/>
          </a:xfrm>
        </p:spPr>
        <p:txBody>
          <a:bodyPr>
            <a:normAutofit/>
          </a:bodyPr>
          <a:lstStyle/>
          <a:p>
            <a:pPr algn="l"/>
            <a:r>
              <a:rPr lang="en-GB" sz="3200"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Module 6: Linking the response to longer-term interventions</a:t>
            </a:r>
          </a:p>
        </p:txBody>
      </p:sp>
    </p:spTree>
    <p:extLst>
      <p:ext uri="{BB962C8B-B14F-4D97-AF65-F5344CB8AC3E}">
        <p14:creationId xmlns:p14="http://schemas.microsoft.com/office/powerpoint/2010/main" val="38627989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C52852F-B941-462F-8AD5-B68C0CFE75B1}"/>
              </a:ext>
            </a:extLst>
          </p:cNvPr>
          <p:cNvSpPr>
            <a:spLocks noGrp="1"/>
          </p:cNvSpPr>
          <p:nvPr>
            <p:ph type="title"/>
          </p:nvPr>
        </p:nvSpPr>
        <p:spPr>
          <a:xfrm>
            <a:off x="628650" y="365126"/>
            <a:ext cx="8181242" cy="1325563"/>
          </a:xfrm>
        </p:spPr>
        <p:txBody>
          <a:bodyPr>
            <a:normAutofit fontScale="90000"/>
          </a:bodyPr>
          <a:lstStyle/>
          <a:p>
            <a:r>
              <a:rPr lang="en-GB" dirty="0"/>
              <a:t>3. Can materials be safe from theft or accident in the community?</a:t>
            </a:r>
          </a:p>
        </p:txBody>
      </p:sp>
      <p:pic>
        <p:nvPicPr>
          <p:cNvPr id="8" name="Picture 3">
            <a:extLst>
              <a:ext uri="{FF2B5EF4-FFF2-40B4-BE49-F238E27FC236}">
                <a16:creationId xmlns:a16="http://schemas.microsoft.com/office/drawing/2014/main" id="{367E799A-391B-4F1A-A5F0-9B0B59A7522E}"/>
              </a:ext>
            </a:extLst>
          </p:cNvPr>
          <p:cNvPicPr>
            <a:picLocks noChangeAspect="1" noChangeArrowheads="1"/>
          </p:cNvPicPr>
          <p:nvPr/>
        </p:nvPicPr>
        <p:blipFill rotWithShape="1">
          <a:blip r:embed="rId2">
            <a:alphaModFix amt="62000"/>
            <a:extLst>
              <a:ext uri="{BEBA8EAE-BF5A-486C-A8C5-ECC9F3942E4B}">
                <a14:imgProps xmlns:a14="http://schemas.microsoft.com/office/drawing/2010/main">
                  <a14:imgLayer r:embed="rId3">
                    <a14:imgEffect>
                      <a14:brightnessContrast bright="15000" contrast="-32000"/>
                    </a14:imgEffect>
                  </a14:imgLayer>
                </a14:imgProps>
              </a:ext>
              <a:ext uri="{28A0092B-C50C-407E-A947-70E740481C1C}">
                <a14:useLocalDpi xmlns:a14="http://schemas.microsoft.com/office/drawing/2010/main" val="0"/>
              </a:ext>
            </a:extLst>
          </a:blip>
          <a:srcRect l="33080" t="10378" r="31705" b="1147"/>
          <a:stretch/>
        </p:blipFill>
        <p:spPr bwMode="auto">
          <a:xfrm flipH="1">
            <a:off x="6584712" y="1793631"/>
            <a:ext cx="2559288" cy="426735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C62D2FD0-166A-481D-85BE-9D667C92273B}"/>
              </a:ext>
            </a:extLst>
          </p:cNvPr>
          <p:cNvSpPr txBox="1"/>
          <p:nvPr/>
        </p:nvSpPr>
        <p:spPr>
          <a:xfrm>
            <a:off x="628650" y="1793631"/>
            <a:ext cx="6248139" cy="3785652"/>
          </a:xfrm>
          <a:prstGeom prst="rect">
            <a:avLst/>
          </a:prstGeom>
          <a:noFill/>
        </p:spPr>
        <p:txBody>
          <a:bodyPr wrap="square" rtlCol="0">
            <a:spAutoFit/>
          </a:bodyPr>
          <a:lstStyle/>
          <a:p>
            <a:pPr marL="285750" marR="0" lvl="0" indent="-285750" algn="l" defTabSz="914400" rtl="0" eaLnBrk="0" fontAlgn="base" latinLnBrk="0" hangingPunct="0">
              <a:lnSpc>
                <a:spcPct val="100000"/>
              </a:lnSpc>
              <a:spcBef>
                <a:spcPct val="0"/>
              </a:spcBef>
              <a:spcAft>
                <a:spcPct val="0"/>
              </a:spcAft>
              <a:buClr>
                <a:srgbClr val="FF0000"/>
              </a:buClr>
              <a:buSzTx/>
              <a:buFontTx/>
              <a:buChar char="&gt;"/>
              <a:tabLst>
                <a:tab pos="457200" algn="l"/>
              </a:tabLst>
            </a:pPr>
            <a:r>
              <a:rPr kumimoji="0" lang="en-GB" altLang="en-US" sz="20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Arial" panose="020B0604020202020204" pitchFamily="34" charset="0"/>
              </a:rPr>
              <a:t>Chlorine / bleach burns, causes skin and irritation </a:t>
            </a:r>
            <a:endParaRPr kumimoji="0" lang="en-GB" altLang="en-US" sz="2000" b="0" i="0" u="none" strike="noStrike" cap="none" normalizeH="0" baseline="0" dirty="0">
              <a:ln>
                <a:noFill/>
              </a:ln>
              <a:solidFill>
                <a:schemeClr val="tx1"/>
              </a:solidFill>
              <a:effectLst/>
            </a:endParaRPr>
          </a:p>
          <a:p>
            <a:pPr marL="285750" marR="0" lvl="0" indent="-285750" algn="l" defTabSz="914400" rtl="0" eaLnBrk="0" fontAlgn="base" latinLnBrk="0" hangingPunct="0">
              <a:lnSpc>
                <a:spcPct val="100000"/>
              </a:lnSpc>
              <a:spcBef>
                <a:spcPct val="0"/>
              </a:spcBef>
              <a:spcAft>
                <a:spcPct val="0"/>
              </a:spcAft>
              <a:buClr>
                <a:srgbClr val="FF0000"/>
              </a:buClr>
              <a:buSzTx/>
              <a:buFontTx/>
              <a:buChar char="&gt;"/>
              <a:tabLst>
                <a:tab pos="457200" algn="l"/>
              </a:tabLst>
            </a:pPr>
            <a:r>
              <a:rPr kumimoji="0" lang="en-GB" altLang="en-US" sz="20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Arial" panose="020B0604020202020204" pitchFamily="34" charset="0"/>
              </a:rPr>
              <a:t>Undiluted chlorine / bleach can cause blindness, and if swallowed can kill. It must be kept in a locked place or high, away from children</a:t>
            </a:r>
            <a:endParaRPr kumimoji="0" lang="en-GB" altLang="en-US" sz="2000" b="0" i="0" u="none" strike="noStrike" cap="none" normalizeH="0" baseline="0" dirty="0">
              <a:ln>
                <a:noFill/>
              </a:ln>
              <a:solidFill>
                <a:schemeClr val="tx1"/>
              </a:solidFill>
              <a:effectLst/>
            </a:endParaRPr>
          </a:p>
          <a:p>
            <a:pPr marL="285750" marR="0" lvl="0" indent="-285750" algn="l" defTabSz="914400" rtl="0" eaLnBrk="0" fontAlgn="base" latinLnBrk="0" hangingPunct="0">
              <a:lnSpc>
                <a:spcPct val="100000"/>
              </a:lnSpc>
              <a:spcBef>
                <a:spcPct val="0"/>
              </a:spcBef>
              <a:spcAft>
                <a:spcPct val="0"/>
              </a:spcAft>
              <a:buClr>
                <a:srgbClr val="FF0000"/>
              </a:buClr>
              <a:buSzTx/>
              <a:buFontTx/>
              <a:buChar char="&gt;"/>
              <a:tabLst>
                <a:tab pos="457200" algn="l"/>
              </a:tabLst>
            </a:pPr>
            <a:r>
              <a:rPr kumimoji="0" lang="en-GB" altLang="en-US" sz="20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Arial" panose="020B0604020202020204" pitchFamily="34" charset="0"/>
              </a:rPr>
              <a:t>Passive chlorinators are valuable and may be stolen</a:t>
            </a:r>
            <a:endParaRPr kumimoji="0" lang="en-GB" altLang="en-US" sz="2000" b="0" i="0" u="none" strike="noStrike" cap="none" normalizeH="0" baseline="0" dirty="0">
              <a:ln>
                <a:noFill/>
              </a:ln>
              <a:solidFill>
                <a:schemeClr val="tx1"/>
              </a:solidFill>
              <a:effectLst/>
            </a:endParaRPr>
          </a:p>
          <a:p>
            <a:pPr marL="285750" marR="0" lvl="0" indent="-285750" algn="l" defTabSz="914400" rtl="0" eaLnBrk="0" fontAlgn="base" latinLnBrk="0" hangingPunct="0">
              <a:lnSpc>
                <a:spcPct val="100000"/>
              </a:lnSpc>
              <a:spcBef>
                <a:spcPct val="0"/>
              </a:spcBef>
              <a:spcAft>
                <a:spcPct val="0"/>
              </a:spcAft>
              <a:buClr>
                <a:srgbClr val="FF0000"/>
              </a:buClr>
              <a:buSzTx/>
              <a:buFontTx/>
              <a:buChar char="&gt;"/>
              <a:tabLst>
                <a:tab pos="457200" algn="l"/>
              </a:tabLst>
            </a:pPr>
            <a:r>
              <a:rPr kumimoji="0" lang="en-GB" altLang="en-US" sz="20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Arial" panose="020B0604020202020204" pitchFamily="34" charset="0"/>
              </a:rPr>
              <a:t>Handwashing units and may appeal to people  who want their own in their home</a:t>
            </a:r>
            <a:endParaRPr kumimoji="0" lang="en-GB" altLang="en-US" sz="2000" b="0" i="0" u="none" strike="noStrike" cap="none" normalizeH="0" baseline="0" dirty="0">
              <a:ln>
                <a:noFill/>
              </a:ln>
              <a:solidFill>
                <a:schemeClr val="tx1"/>
              </a:solidFill>
              <a:effectLst/>
            </a:endParaRPr>
          </a:p>
          <a:p>
            <a:pPr marL="285750" marR="0" lvl="0" indent="-285750" algn="l" defTabSz="914400" rtl="0" eaLnBrk="0" fontAlgn="base" latinLnBrk="0" hangingPunct="0">
              <a:lnSpc>
                <a:spcPct val="100000"/>
              </a:lnSpc>
              <a:spcBef>
                <a:spcPct val="0"/>
              </a:spcBef>
              <a:spcAft>
                <a:spcPct val="0"/>
              </a:spcAft>
              <a:buClr>
                <a:srgbClr val="FF0000"/>
              </a:buClr>
              <a:buSzTx/>
              <a:buFontTx/>
              <a:buChar char="&gt;"/>
              <a:tabLst>
                <a:tab pos="457200" algn="l"/>
              </a:tabLst>
            </a:pPr>
            <a:r>
              <a:rPr kumimoji="0" lang="en-GB" altLang="en-US" sz="20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Arial" panose="020B0604020202020204" pitchFamily="34" charset="0"/>
              </a:rPr>
              <a:t>If any of these items are left behind there      should be agreed plans for safety and           security, with named people responsible</a:t>
            </a:r>
            <a:endParaRPr kumimoji="0" lang="en-GB" altLang="en-US" sz="2000" b="0" i="0" u="none" strike="noStrike" cap="none" normalizeH="0" baseline="0" dirty="0">
              <a:ln>
                <a:noFill/>
              </a:ln>
              <a:solidFill>
                <a:schemeClr val="tx1"/>
              </a:solidFill>
              <a:effectLst/>
            </a:endParaRPr>
          </a:p>
          <a:p>
            <a:pPr marL="285750" marR="0" lvl="0" indent="-285750" algn="l" defTabSz="914400" rtl="0" eaLnBrk="0" fontAlgn="base" latinLnBrk="0" hangingPunct="0">
              <a:lnSpc>
                <a:spcPct val="100000"/>
              </a:lnSpc>
              <a:spcBef>
                <a:spcPct val="0"/>
              </a:spcBef>
              <a:spcAft>
                <a:spcPct val="0"/>
              </a:spcAft>
              <a:buClr>
                <a:srgbClr val="FF0000"/>
              </a:buClr>
              <a:buSzTx/>
              <a:buFontTx/>
              <a:buChar char="&gt;"/>
              <a:tabLst>
                <a:tab pos="457200" algn="l"/>
              </a:tabLst>
            </a:pPr>
            <a:r>
              <a:rPr kumimoji="0" lang="en-GB" altLang="en-US" sz="2000" b="0" i="0" u="none" strike="noStrike" cap="none" normalizeH="0" baseline="0" dirty="0">
                <a:ln>
                  <a:noFill/>
                </a:ln>
                <a:solidFill>
                  <a:schemeClr val="tx1"/>
                </a:solidFill>
                <a:effectLst/>
                <a:latin typeface="Calibri" panose="020F0502020204030204" pitchFamily="34" charset="0"/>
                <a:ea typeface="DengXian" panose="02010600030101010101" pitchFamily="2" charset="-122"/>
                <a:cs typeface="Arial" panose="020B0604020202020204" pitchFamily="34" charset="0"/>
              </a:rPr>
              <a:t>Soap may be taken – how will you secure it? (Cable? Net? Bottle?)</a:t>
            </a:r>
            <a:endParaRPr kumimoji="0" lang="en-GB" altLang="en-US" sz="20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8987481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BDD40-B552-4585-B840-97F06C34CC1E}"/>
              </a:ext>
            </a:extLst>
          </p:cNvPr>
          <p:cNvSpPr>
            <a:spLocks noGrp="1"/>
          </p:cNvSpPr>
          <p:nvPr>
            <p:ph type="title"/>
          </p:nvPr>
        </p:nvSpPr>
        <p:spPr>
          <a:xfrm>
            <a:off x="628650" y="365126"/>
            <a:ext cx="8181242" cy="1325563"/>
          </a:xfrm>
        </p:spPr>
        <p:txBody>
          <a:bodyPr>
            <a:normAutofit/>
          </a:bodyPr>
          <a:lstStyle/>
          <a:p>
            <a:r>
              <a:rPr lang="en-GB" dirty="0"/>
              <a:t>4. Will the community be able to maintain systems? </a:t>
            </a:r>
          </a:p>
        </p:txBody>
      </p:sp>
      <p:sp>
        <p:nvSpPr>
          <p:cNvPr id="3" name="Content Placeholder 2">
            <a:extLst>
              <a:ext uri="{FF2B5EF4-FFF2-40B4-BE49-F238E27FC236}">
                <a16:creationId xmlns:a16="http://schemas.microsoft.com/office/drawing/2014/main" id="{D73F8048-9C06-4E42-BBBA-069CBA4C2F26}"/>
              </a:ext>
            </a:extLst>
          </p:cNvPr>
          <p:cNvSpPr>
            <a:spLocks noGrp="1"/>
          </p:cNvSpPr>
          <p:nvPr>
            <p:ph idx="1"/>
          </p:nvPr>
        </p:nvSpPr>
        <p:spPr>
          <a:xfrm>
            <a:off x="669684" y="1825625"/>
            <a:ext cx="7886700" cy="4351338"/>
          </a:xfrm>
        </p:spPr>
        <p:txBody>
          <a:bodyPr>
            <a:noAutofit/>
          </a:bodyPr>
          <a:lstStyle/>
          <a:p>
            <a:pPr>
              <a:lnSpc>
                <a:spcPct val="120000"/>
              </a:lnSpc>
              <a:spcBef>
                <a:spcPts val="600"/>
              </a:spcBef>
            </a:pPr>
            <a:r>
              <a:rPr lang="en-GB" sz="2000" dirty="0"/>
              <a:t>Did people use the passive chlorinator during the response or bypassed it? Did they use household chlorination? How do you know? (monitoring)</a:t>
            </a:r>
          </a:p>
          <a:p>
            <a:pPr>
              <a:lnSpc>
                <a:spcPct val="120000"/>
              </a:lnSpc>
              <a:spcBef>
                <a:spcPts val="600"/>
              </a:spcBef>
            </a:pPr>
            <a:r>
              <a:rPr lang="en-GB" sz="2000" dirty="0"/>
              <a:t>Activities are not complex, but they require named individuals to act regularly. Is there the will to maintain systems? Who will do this? How do you know?</a:t>
            </a:r>
          </a:p>
          <a:p>
            <a:pPr>
              <a:lnSpc>
                <a:spcPct val="120000"/>
              </a:lnSpc>
              <a:spcBef>
                <a:spcPts val="600"/>
              </a:spcBef>
            </a:pPr>
            <a:r>
              <a:rPr lang="en-GB" sz="2000" dirty="0"/>
              <a:t>Think about the passive chlorination and replenishment of chlorine daily – who will refill? </a:t>
            </a:r>
          </a:p>
          <a:p>
            <a:pPr>
              <a:lnSpc>
                <a:spcPct val="120000"/>
              </a:lnSpc>
              <a:spcBef>
                <a:spcPts val="600"/>
              </a:spcBef>
            </a:pPr>
            <a:r>
              <a:rPr lang="en-GB" sz="2000" dirty="0"/>
              <a:t>Think about soap and water for the handwashing place – who pays for soap? Who gives time? What energy for refilling?</a:t>
            </a:r>
          </a:p>
          <a:p>
            <a:pPr>
              <a:lnSpc>
                <a:spcPct val="120000"/>
              </a:lnSpc>
              <a:spcBef>
                <a:spcPts val="600"/>
              </a:spcBef>
            </a:pPr>
            <a:r>
              <a:rPr lang="en-GB" sz="2000" dirty="0"/>
              <a:t>Branch delivers soap/chlorine? Can community buy?</a:t>
            </a:r>
          </a:p>
        </p:txBody>
      </p:sp>
    </p:spTree>
    <p:extLst>
      <p:ext uri="{BB962C8B-B14F-4D97-AF65-F5344CB8AC3E}">
        <p14:creationId xmlns:p14="http://schemas.microsoft.com/office/powerpoint/2010/main" val="1356832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iagram&#10;&#10;Description automatically generated">
            <a:extLst>
              <a:ext uri="{FF2B5EF4-FFF2-40B4-BE49-F238E27FC236}">
                <a16:creationId xmlns:a16="http://schemas.microsoft.com/office/drawing/2014/main" id="{C350238F-C238-4F2A-A4D1-58399CD2B361}"/>
              </a:ext>
            </a:extLst>
          </p:cNvPr>
          <p:cNvPicPr>
            <a:picLocks noChangeAspect="1"/>
          </p:cNvPicPr>
          <p:nvPr/>
        </p:nvPicPr>
        <p:blipFill rotWithShape="1">
          <a:blip r:embed="rId2">
            <a:extLst>
              <a:ext uri="{28A0092B-C50C-407E-A947-70E740481C1C}">
                <a14:useLocalDpi xmlns:a14="http://schemas.microsoft.com/office/drawing/2010/main" val="0"/>
              </a:ext>
            </a:extLst>
          </a:blip>
          <a:srcRect l="49544" t="73250" r="29017"/>
          <a:stretch/>
        </p:blipFill>
        <p:spPr>
          <a:xfrm>
            <a:off x="8119042" y="1299201"/>
            <a:ext cx="980185" cy="1223038"/>
          </a:xfrm>
          <a:prstGeom prst="rect">
            <a:avLst/>
          </a:prstGeom>
        </p:spPr>
      </p:pic>
      <p:pic>
        <p:nvPicPr>
          <p:cNvPr id="5" name="Picture 4" descr="Diagram&#10;&#10;Description automatically generated">
            <a:extLst>
              <a:ext uri="{FF2B5EF4-FFF2-40B4-BE49-F238E27FC236}">
                <a16:creationId xmlns:a16="http://schemas.microsoft.com/office/drawing/2014/main" id="{E3AD3A20-6769-4FDA-A759-59F779C7B740}"/>
              </a:ext>
            </a:extLst>
          </p:cNvPr>
          <p:cNvPicPr>
            <a:picLocks noChangeAspect="1"/>
          </p:cNvPicPr>
          <p:nvPr/>
        </p:nvPicPr>
        <p:blipFill rotWithShape="1">
          <a:blip r:embed="rId2">
            <a:extLst>
              <a:ext uri="{28A0092B-C50C-407E-A947-70E740481C1C}">
                <a14:useLocalDpi xmlns:a14="http://schemas.microsoft.com/office/drawing/2010/main" val="0"/>
              </a:ext>
            </a:extLst>
          </a:blip>
          <a:srcRect l="5829" t="8526" r="58200" b="69605"/>
          <a:stretch/>
        </p:blipFill>
        <p:spPr>
          <a:xfrm>
            <a:off x="7360839" y="2290905"/>
            <a:ext cx="1644603" cy="999920"/>
          </a:xfrm>
          <a:prstGeom prst="rect">
            <a:avLst/>
          </a:prstGeom>
        </p:spPr>
      </p:pic>
      <p:sp>
        <p:nvSpPr>
          <p:cNvPr id="2" name="Title 1">
            <a:extLst>
              <a:ext uri="{FF2B5EF4-FFF2-40B4-BE49-F238E27FC236}">
                <a16:creationId xmlns:a16="http://schemas.microsoft.com/office/drawing/2014/main" id="{A06BDD40-B552-4585-B840-97F06C34CC1E}"/>
              </a:ext>
            </a:extLst>
          </p:cNvPr>
          <p:cNvSpPr>
            <a:spLocks noGrp="1"/>
          </p:cNvSpPr>
          <p:nvPr>
            <p:ph type="title"/>
          </p:nvPr>
        </p:nvSpPr>
        <p:spPr>
          <a:xfrm>
            <a:off x="628650" y="365126"/>
            <a:ext cx="8181242" cy="1325563"/>
          </a:xfrm>
        </p:spPr>
        <p:txBody>
          <a:bodyPr>
            <a:normAutofit/>
          </a:bodyPr>
          <a:lstStyle/>
          <a:p>
            <a:r>
              <a:rPr lang="en-GB" dirty="0"/>
              <a:t>5. Are materials likely to expire or reduce in effectiveness? </a:t>
            </a:r>
          </a:p>
        </p:txBody>
      </p:sp>
      <p:sp>
        <p:nvSpPr>
          <p:cNvPr id="3" name="Content Placeholder 2">
            <a:extLst>
              <a:ext uri="{FF2B5EF4-FFF2-40B4-BE49-F238E27FC236}">
                <a16:creationId xmlns:a16="http://schemas.microsoft.com/office/drawing/2014/main" id="{D73F8048-9C06-4E42-BBBA-069CBA4C2F26}"/>
              </a:ext>
            </a:extLst>
          </p:cNvPr>
          <p:cNvSpPr>
            <a:spLocks noGrp="1"/>
          </p:cNvSpPr>
          <p:nvPr>
            <p:ph idx="1"/>
          </p:nvPr>
        </p:nvSpPr>
        <p:spPr>
          <a:xfrm>
            <a:off x="628650" y="1825625"/>
            <a:ext cx="8100910" cy="4351338"/>
          </a:xfrm>
        </p:spPr>
        <p:txBody>
          <a:bodyPr>
            <a:noAutofit/>
          </a:bodyPr>
          <a:lstStyle/>
          <a:p>
            <a:pPr>
              <a:lnSpc>
                <a:spcPct val="120000"/>
              </a:lnSpc>
              <a:spcBef>
                <a:spcPts val="600"/>
              </a:spcBef>
            </a:pPr>
            <a:r>
              <a:rPr lang="en-GB" sz="2000" dirty="0"/>
              <a:t>The hardware is durable and should last many years </a:t>
            </a:r>
          </a:p>
          <a:p>
            <a:pPr>
              <a:lnSpc>
                <a:spcPct val="120000"/>
              </a:lnSpc>
              <a:spcBef>
                <a:spcPts val="600"/>
              </a:spcBef>
            </a:pPr>
            <a:r>
              <a:rPr lang="en-GB" sz="2000" dirty="0"/>
              <a:t>Consumables like cloths will require monthly replacement            – are there local environmentally-sound alternatives?</a:t>
            </a:r>
          </a:p>
          <a:p>
            <a:pPr>
              <a:lnSpc>
                <a:spcPct val="120000"/>
              </a:lnSpc>
              <a:spcBef>
                <a:spcPts val="600"/>
              </a:spcBef>
            </a:pPr>
            <a:r>
              <a:rPr lang="en-GB" sz="2000" dirty="0"/>
              <a:t>Chorine produced by the branch chlorine maker device will last only 24 hours before it becomes less effective</a:t>
            </a:r>
          </a:p>
          <a:p>
            <a:pPr>
              <a:lnSpc>
                <a:spcPct val="120000"/>
              </a:lnSpc>
              <a:spcBef>
                <a:spcPts val="600"/>
              </a:spcBef>
            </a:pPr>
            <a:r>
              <a:rPr lang="en-GB" sz="2000" dirty="0"/>
              <a:t>Bought chlorine in bottles reduces in potency over time, so a risk that water will be improperly disinfected in later weeks </a:t>
            </a:r>
          </a:p>
          <a:p>
            <a:pPr>
              <a:lnSpc>
                <a:spcPct val="120000"/>
              </a:lnSpc>
              <a:spcBef>
                <a:spcPts val="600"/>
              </a:spcBef>
            </a:pPr>
            <a:r>
              <a:rPr lang="en-GB" sz="2000" dirty="0"/>
              <a:t>If concentrations of chlorine change, or there are changes in the quality of water, the dose of chlorine should be altered (meaning pH testing and adjusting the passive chlorinator). Is it realistic to expect someone in a community to do this?</a:t>
            </a:r>
          </a:p>
          <a:p>
            <a:pPr>
              <a:lnSpc>
                <a:spcPct val="120000"/>
              </a:lnSpc>
              <a:spcBef>
                <a:spcPts val="600"/>
              </a:spcBef>
            </a:pPr>
            <a:endParaRPr lang="en-GB" sz="2000" dirty="0"/>
          </a:p>
          <a:p>
            <a:pPr marL="0" indent="0">
              <a:lnSpc>
                <a:spcPct val="120000"/>
              </a:lnSpc>
              <a:spcBef>
                <a:spcPts val="600"/>
              </a:spcBef>
              <a:buNone/>
            </a:pPr>
            <a:endParaRPr lang="en-GB" sz="2000" dirty="0"/>
          </a:p>
          <a:p>
            <a:pPr>
              <a:lnSpc>
                <a:spcPct val="120000"/>
              </a:lnSpc>
              <a:spcBef>
                <a:spcPts val="600"/>
              </a:spcBef>
            </a:pPr>
            <a:endParaRPr lang="en-GB" sz="2000" dirty="0"/>
          </a:p>
        </p:txBody>
      </p:sp>
    </p:spTree>
    <p:extLst>
      <p:ext uri="{BB962C8B-B14F-4D97-AF65-F5344CB8AC3E}">
        <p14:creationId xmlns:p14="http://schemas.microsoft.com/office/powerpoint/2010/main" val="2525678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59DC10D-AACC-43B7-B2C1-1CC5E2B0BB5C}"/>
              </a:ext>
            </a:extLst>
          </p:cNvPr>
          <p:cNvPicPr>
            <a:picLocks noChangeAspect="1"/>
          </p:cNvPicPr>
          <p:nvPr/>
        </p:nvPicPr>
        <p:blipFill>
          <a:blip r:embed="rId2"/>
          <a:stretch>
            <a:fillRect/>
          </a:stretch>
        </p:blipFill>
        <p:spPr>
          <a:xfrm>
            <a:off x="6785932" y="4291503"/>
            <a:ext cx="1895006" cy="2277913"/>
          </a:xfrm>
          <a:prstGeom prst="rect">
            <a:avLst/>
          </a:prstGeom>
        </p:spPr>
      </p:pic>
      <p:sp>
        <p:nvSpPr>
          <p:cNvPr id="2" name="Title 1">
            <a:extLst>
              <a:ext uri="{FF2B5EF4-FFF2-40B4-BE49-F238E27FC236}">
                <a16:creationId xmlns:a16="http://schemas.microsoft.com/office/drawing/2014/main" id="{A06BDD40-B552-4585-B840-97F06C34CC1E}"/>
              </a:ext>
            </a:extLst>
          </p:cNvPr>
          <p:cNvSpPr>
            <a:spLocks noGrp="1"/>
          </p:cNvSpPr>
          <p:nvPr>
            <p:ph type="title"/>
          </p:nvPr>
        </p:nvSpPr>
        <p:spPr>
          <a:xfrm>
            <a:off x="628650" y="365126"/>
            <a:ext cx="8181242" cy="1325563"/>
          </a:xfrm>
        </p:spPr>
        <p:txBody>
          <a:bodyPr>
            <a:normAutofit/>
          </a:bodyPr>
          <a:lstStyle/>
          <a:p>
            <a:r>
              <a:rPr lang="en-GB" dirty="0"/>
              <a:t>6. What alternatives can replace response systems? </a:t>
            </a:r>
          </a:p>
        </p:txBody>
      </p:sp>
      <p:sp>
        <p:nvSpPr>
          <p:cNvPr id="3" name="Content Placeholder 2">
            <a:extLst>
              <a:ext uri="{FF2B5EF4-FFF2-40B4-BE49-F238E27FC236}">
                <a16:creationId xmlns:a16="http://schemas.microsoft.com/office/drawing/2014/main" id="{D73F8048-9C06-4E42-BBBA-069CBA4C2F26}"/>
              </a:ext>
            </a:extLst>
          </p:cNvPr>
          <p:cNvSpPr>
            <a:spLocks noGrp="1"/>
          </p:cNvSpPr>
          <p:nvPr>
            <p:ph idx="1"/>
          </p:nvPr>
        </p:nvSpPr>
        <p:spPr>
          <a:xfrm>
            <a:off x="628650" y="1825625"/>
            <a:ext cx="8052288" cy="4351338"/>
          </a:xfrm>
        </p:spPr>
        <p:txBody>
          <a:bodyPr>
            <a:noAutofit/>
          </a:bodyPr>
          <a:lstStyle/>
          <a:p>
            <a:pPr marL="0" indent="0">
              <a:lnSpc>
                <a:spcPct val="120000"/>
              </a:lnSpc>
              <a:spcBef>
                <a:spcPts val="600"/>
              </a:spcBef>
              <a:buNone/>
            </a:pPr>
            <a:r>
              <a:rPr lang="en-GB" sz="2000" dirty="0"/>
              <a:t>If you are not prepared to leave expensive equipment or you feel maintenance and replenishment will not happen:</a:t>
            </a:r>
          </a:p>
          <a:p>
            <a:pPr>
              <a:lnSpc>
                <a:spcPct val="120000"/>
              </a:lnSpc>
              <a:spcBef>
                <a:spcPts val="600"/>
              </a:spcBef>
            </a:pPr>
            <a:r>
              <a:rPr lang="en-GB" sz="2000" dirty="0"/>
              <a:t>Encourage household water treatment after the epidemic – but recognise that, without very intensive promotion, even during outbreaks only around 10% may treat their own water</a:t>
            </a:r>
          </a:p>
          <a:p>
            <a:pPr>
              <a:lnSpc>
                <a:spcPct val="120000"/>
              </a:lnSpc>
              <a:spcBef>
                <a:spcPts val="600"/>
              </a:spcBef>
            </a:pPr>
            <a:r>
              <a:rPr lang="en-GB" sz="2000" dirty="0"/>
              <a:t>You can leave a basic handwashing unit so that, if it is not maintained it is not at great cost</a:t>
            </a:r>
          </a:p>
          <a:p>
            <a:pPr>
              <a:lnSpc>
                <a:spcPct val="120000"/>
              </a:lnSpc>
              <a:spcBef>
                <a:spcPts val="600"/>
              </a:spcBef>
            </a:pPr>
            <a:r>
              <a:rPr lang="en-GB" sz="2000" dirty="0"/>
              <a:t>Introduce protections rather than treatment e.g.                        everyone to use narrow neck but cleanable                        containers with taps so that water stored from                  protected sources is not contaminated</a:t>
            </a:r>
          </a:p>
        </p:txBody>
      </p:sp>
    </p:spTree>
    <p:extLst>
      <p:ext uri="{BB962C8B-B14F-4D97-AF65-F5344CB8AC3E}">
        <p14:creationId xmlns:p14="http://schemas.microsoft.com/office/powerpoint/2010/main" val="16426954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BDD40-B552-4585-B840-97F06C34CC1E}"/>
              </a:ext>
            </a:extLst>
          </p:cNvPr>
          <p:cNvSpPr>
            <a:spLocks noGrp="1"/>
          </p:cNvSpPr>
          <p:nvPr>
            <p:ph type="title"/>
          </p:nvPr>
        </p:nvSpPr>
        <p:spPr>
          <a:xfrm>
            <a:off x="628650" y="365126"/>
            <a:ext cx="8181242" cy="1325563"/>
          </a:xfrm>
        </p:spPr>
        <p:txBody>
          <a:bodyPr>
            <a:normAutofit/>
          </a:bodyPr>
          <a:lstStyle/>
          <a:p>
            <a:r>
              <a:rPr lang="en-GB" dirty="0"/>
              <a:t>Local production and maintenance of materials</a:t>
            </a:r>
          </a:p>
        </p:txBody>
      </p:sp>
      <p:sp>
        <p:nvSpPr>
          <p:cNvPr id="3" name="Content Placeholder 2">
            <a:extLst>
              <a:ext uri="{FF2B5EF4-FFF2-40B4-BE49-F238E27FC236}">
                <a16:creationId xmlns:a16="http://schemas.microsoft.com/office/drawing/2014/main" id="{D73F8048-9C06-4E42-BBBA-069CBA4C2F26}"/>
              </a:ext>
            </a:extLst>
          </p:cNvPr>
          <p:cNvSpPr>
            <a:spLocks noGrp="1"/>
          </p:cNvSpPr>
          <p:nvPr>
            <p:ph idx="1"/>
          </p:nvPr>
        </p:nvSpPr>
        <p:spPr>
          <a:xfrm>
            <a:off x="628650" y="1825625"/>
            <a:ext cx="7886700" cy="4351338"/>
          </a:xfrm>
        </p:spPr>
        <p:txBody>
          <a:bodyPr>
            <a:noAutofit/>
          </a:bodyPr>
          <a:lstStyle/>
          <a:p>
            <a:pPr>
              <a:lnSpc>
                <a:spcPct val="120000"/>
              </a:lnSpc>
              <a:spcBef>
                <a:spcPts val="600"/>
              </a:spcBef>
            </a:pPr>
            <a:r>
              <a:rPr lang="en-GB" sz="2000" dirty="0"/>
              <a:t>Seek local fabrication of items such as the </a:t>
            </a:r>
            <a:r>
              <a:rPr lang="en-GB" sz="2000" dirty="0" err="1"/>
              <a:t>Jengu</a:t>
            </a:r>
            <a:r>
              <a:rPr lang="en-GB" sz="2000" dirty="0"/>
              <a:t> handwashing unit (the Whale pump probably still need to be purchased)</a:t>
            </a:r>
          </a:p>
          <a:p>
            <a:pPr>
              <a:lnSpc>
                <a:spcPct val="120000"/>
              </a:lnSpc>
              <a:spcBef>
                <a:spcPts val="600"/>
              </a:spcBef>
            </a:pPr>
            <a:r>
              <a:rPr lang="en-GB" sz="2000" dirty="0"/>
              <a:t>Household disinfection materials – cloths or brushes – can be made locally and as part of social marketing</a:t>
            </a:r>
          </a:p>
          <a:p>
            <a:pPr>
              <a:lnSpc>
                <a:spcPct val="120000"/>
              </a:lnSpc>
              <a:spcBef>
                <a:spcPts val="600"/>
              </a:spcBef>
            </a:pPr>
            <a:r>
              <a:rPr lang="en-GB" sz="2000" dirty="0"/>
              <a:t>Ram pump or solar pumps can move water for use in handwashing or for storage and treatment</a:t>
            </a:r>
          </a:p>
          <a:p>
            <a:pPr>
              <a:lnSpc>
                <a:spcPct val="120000"/>
              </a:lnSpc>
              <a:spcBef>
                <a:spcPts val="600"/>
              </a:spcBef>
            </a:pPr>
            <a:r>
              <a:rPr lang="en-GB" sz="2000" dirty="0" err="1"/>
              <a:t>Sanplats</a:t>
            </a:r>
            <a:r>
              <a:rPr lang="en-GB" sz="2000" dirty="0"/>
              <a:t> (sanitation platforms) can be part of social marketing to encourage improved latrine construction</a:t>
            </a:r>
          </a:p>
          <a:p>
            <a:pPr marL="0" indent="0">
              <a:lnSpc>
                <a:spcPct val="120000"/>
              </a:lnSpc>
              <a:spcBef>
                <a:spcPts val="600"/>
              </a:spcBef>
              <a:buNone/>
            </a:pPr>
            <a:r>
              <a:rPr lang="en-GB" sz="2000" dirty="0"/>
              <a:t>Remember that your success in interrupting transmissions will generate interest for investment by donors</a:t>
            </a:r>
          </a:p>
        </p:txBody>
      </p:sp>
    </p:spTree>
    <p:extLst>
      <p:ext uri="{BB962C8B-B14F-4D97-AF65-F5344CB8AC3E}">
        <p14:creationId xmlns:p14="http://schemas.microsoft.com/office/powerpoint/2010/main" val="37989197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BDD40-B552-4585-B840-97F06C34CC1E}"/>
              </a:ext>
            </a:extLst>
          </p:cNvPr>
          <p:cNvSpPr>
            <a:spLocks noGrp="1"/>
          </p:cNvSpPr>
          <p:nvPr>
            <p:ph type="title"/>
          </p:nvPr>
        </p:nvSpPr>
        <p:spPr/>
        <p:txBody>
          <a:bodyPr/>
          <a:lstStyle/>
          <a:p>
            <a:r>
              <a:rPr lang="en-GB" dirty="0">
                <a:solidFill>
                  <a:srgbClr val="00B0F0"/>
                </a:solidFill>
              </a:rPr>
              <a:t>Practical – discuss (1 hour)</a:t>
            </a:r>
          </a:p>
        </p:txBody>
      </p:sp>
      <p:sp>
        <p:nvSpPr>
          <p:cNvPr id="3" name="Content Placeholder 2">
            <a:extLst>
              <a:ext uri="{FF2B5EF4-FFF2-40B4-BE49-F238E27FC236}">
                <a16:creationId xmlns:a16="http://schemas.microsoft.com/office/drawing/2014/main" id="{D73F8048-9C06-4E42-BBBA-069CBA4C2F26}"/>
              </a:ext>
            </a:extLst>
          </p:cNvPr>
          <p:cNvSpPr>
            <a:spLocks noGrp="1"/>
          </p:cNvSpPr>
          <p:nvPr>
            <p:ph idx="1"/>
          </p:nvPr>
        </p:nvSpPr>
        <p:spPr>
          <a:xfrm>
            <a:off x="628650" y="1825625"/>
            <a:ext cx="7981950" cy="4351338"/>
          </a:xfrm>
        </p:spPr>
        <p:txBody>
          <a:bodyPr>
            <a:noAutofit/>
          </a:bodyPr>
          <a:lstStyle/>
          <a:p>
            <a:pPr marL="0" indent="0">
              <a:lnSpc>
                <a:spcPct val="120000"/>
              </a:lnSpc>
              <a:spcBef>
                <a:spcPts val="600"/>
              </a:spcBef>
              <a:buNone/>
            </a:pPr>
            <a:r>
              <a:rPr lang="en-GB" sz="2000" dirty="0">
                <a:solidFill>
                  <a:srgbClr val="00B0F0"/>
                </a:solidFill>
              </a:rPr>
              <a:t>What should be left behind to ensure sustained reduction of cholera risk, thinking about:</a:t>
            </a:r>
          </a:p>
          <a:p>
            <a:pPr marL="800100" lvl="1" indent="-342900">
              <a:lnSpc>
                <a:spcPct val="120000"/>
              </a:lnSpc>
              <a:spcBef>
                <a:spcPts val="600"/>
              </a:spcBef>
              <a:buFont typeface="+mj-lt"/>
              <a:buAutoNum type="arabicPeriod"/>
            </a:pPr>
            <a:r>
              <a:rPr lang="en-GB" sz="1600" dirty="0">
                <a:solidFill>
                  <a:srgbClr val="00B0F0"/>
                </a:solidFill>
              </a:rPr>
              <a:t>The branch having sufficient kit to effectively respond if the current epidemic spreads or there are future outbreaks (and funds to replenish)</a:t>
            </a:r>
          </a:p>
          <a:p>
            <a:pPr marL="800100" lvl="1" indent="-342900">
              <a:lnSpc>
                <a:spcPct val="120000"/>
              </a:lnSpc>
              <a:spcBef>
                <a:spcPts val="600"/>
              </a:spcBef>
              <a:buFont typeface="+mj-lt"/>
              <a:buAutoNum type="arabicPeriod"/>
            </a:pPr>
            <a:r>
              <a:rPr lang="en-GB" sz="1600" dirty="0">
                <a:solidFill>
                  <a:srgbClr val="00B0F0"/>
                </a:solidFill>
              </a:rPr>
              <a:t>Material safety and security in the village (theft and accident) – including hardware and consumables (soap)</a:t>
            </a:r>
          </a:p>
          <a:p>
            <a:pPr marL="800100" lvl="1" indent="-342900">
              <a:lnSpc>
                <a:spcPct val="120000"/>
              </a:lnSpc>
              <a:spcBef>
                <a:spcPts val="600"/>
              </a:spcBef>
              <a:buFont typeface="+mj-lt"/>
              <a:buAutoNum type="arabicPeriod"/>
            </a:pPr>
            <a:r>
              <a:rPr lang="en-GB" sz="1600" dirty="0">
                <a:solidFill>
                  <a:srgbClr val="00B0F0"/>
                </a:solidFill>
              </a:rPr>
              <a:t>Community ability to maintain systems and what support (including communication) they will need from the branch (how to communicate?)</a:t>
            </a:r>
          </a:p>
          <a:p>
            <a:pPr marL="800100" lvl="1" indent="-342900">
              <a:lnSpc>
                <a:spcPct val="120000"/>
              </a:lnSpc>
              <a:spcBef>
                <a:spcPts val="600"/>
              </a:spcBef>
              <a:buFont typeface="+mj-lt"/>
              <a:buAutoNum type="arabicPeriod"/>
            </a:pPr>
            <a:r>
              <a:rPr lang="en-GB" sz="1600" dirty="0">
                <a:solidFill>
                  <a:srgbClr val="00B0F0"/>
                </a:solidFill>
              </a:rPr>
              <a:t>Materials which will expire or reduce in effectiveness and what you can do to adjust for this</a:t>
            </a:r>
          </a:p>
          <a:p>
            <a:pPr marL="800100" lvl="1" indent="-342900">
              <a:lnSpc>
                <a:spcPct val="120000"/>
              </a:lnSpc>
              <a:spcBef>
                <a:spcPts val="600"/>
              </a:spcBef>
              <a:buFont typeface="+mj-lt"/>
              <a:buAutoNum type="arabicPeriod"/>
            </a:pPr>
            <a:r>
              <a:rPr lang="en-GB" sz="1600" dirty="0">
                <a:solidFill>
                  <a:srgbClr val="00B0F0"/>
                </a:solidFill>
              </a:rPr>
              <a:t>Alternatives to the response systems which will still reduce risk</a:t>
            </a:r>
          </a:p>
          <a:p>
            <a:pPr marL="0" lvl="1" indent="0">
              <a:lnSpc>
                <a:spcPct val="120000"/>
              </a:lnSpc>
              <a:spcBef>
                <a:spcPts val="600"/>
              </a:spcBef>
              <a:buNone/>
            </a:pPr>
            <a:r>
              <a:rPr lang="en-GB" sz="1600" b="1" dirty="0">
                <a:solidFill>
                  <a:srgbClr val="00B0F0"/>
                </a:solidFill>
                <a:effectLst/>
                <a:latin typeface="Calibri" panose="020F0502020204030204" pitchFamily="34" charset="0"/>
                <a:ea typeface="Calibri" panose="020F0502020204030204" pitchFamily="34" charset="0"/>
                <a:cs typeface="Arial" panose="020B0604020202020204" pitchFamily="34" charset="0"/>
              </a:rPr>
              <a:t>Include in each point WHAT is done, WHO does it, WHERE it’s done, WHEN (frequency) and HOW – describe the process.</a:t>
            </a:r>
            <a:endParaRPr lang="en-GB" sz="1600" b="1" dirty="0">
              <a:solidFill>
                <a:srgbClr val="00B0F0"/>
              </a:solidFill>
            </a:endParaRPr>
          </a:p>
        </p:txBody>
      </p:sp>
    </p:spTree>
    <p:extLst>
      <p:ext uri="{BB962C8B-B14F-4D97-AF65-F5344CB8AC3E}">
        <p14:creationId xmlns:p14="http://schemas.microsoft.com/office/powerpoint/2010/main" val="673164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99536-9C10-4D0A-B927-5DCED5BB7B39}"/>
              </a:ext>
            </a:extLst>
          </p:cNvPr>
          <p:cNvSpPr>
            <a:spLocks noGrp="1"/>
          </p:cNvSpPr>
          <p:nvPr>
            <p:ph type="title"/>
          </p:nvPr>
        </p:nvSpPr>
        <p:spPr/>
        <p:txBody>
          <a:bodyPr/>
          <a:lstStyle/>
          <a:p>
            <a:r>
              <a:rPr lang="en-GB" dirty="0"/>
              <a:t>Overall purpose</a:t>
            </a:r>
          </a:p>
        </p:txBody>
      </p:sp>
      <p:sp>
        <p:nvSpPr>
          <p:cNvPr id="3" name="Content Placeholder 2">
            <a:extLst>
              <a:ext uri="{FF2B5EF4-FFF2-40B4-BE49-F238E27FC236}">
                <a16:creationId xmlns:a16="http://schemas.microsoft.com/office/drawing/2014/main" id="{BAB74AB0-C5AD-4880-809D-AF64AE709228}"/>
              </a:ext>
            </a:extLst>
          </p:cNvPr>
          <p:cNvSpPr>
            <a:spLocks noGrp="1"/>
          </p:cNvSpPr>
          <p:nvPr>
            <p:ph idx="1"/>
          </p:nvPr>
        </p:nvSpPr>
        <p:spPr/>
        <p:txBody>
          <a:bodyPr>
            <a:normAutofit/>
          </a:bodyPr>
          <a:lstStyle/>
          <a:p>
            <a:r>
              <a:rPr lang="en-GB" dirty="0"/>
              <a:t>To equip participants with knowledge of systems and materials which would sustain cholera interventions beyond the period of emergency response.</a:t>
            </a:r>
            <a:br>
              <a:rPr lang="en-GB" dirty="0"/>
            </a:br>
            <a:endParaRPr lang="en-GB" dirty="0"/>
          </a:p>
        </p:txBody>
      </p:sp>
    </p:spTree>
    <p:extLst>
      <p:ext uri="{BB962C8B-B14F-4D97-AF65-F5344CB8AC3E}">
        <p14:creationId xmlns:p14="http://schemas.microsoft.com/office/powerpoint/2010/main" val="3696469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B7A12-B063-4EE3-A3D1-8C457D9960EC}"/>
              </a:ext>
            </a:extLst>
          </p:cNvPr>
          <p:cNvSpPr>
            <a:spLocks noGrp="1"/>
          </p:cNvSpPr>
          <p:nvPr>
            <p:ph type="title"/>
          </p:nvPr>
        </p:nvSpPr>
        <p:spPr/>
        <p:txBody>
          <a:bodyPr/>
          <a:lstStyle/>
          <a:p>
            <a:r>
              <a:rPr lang="en-GB" dirty="0"/>
              <a:t>Objectives – know </a:t>
            </a:r>
            <a:r>
              <a:rPr lang="en-GB" dirty="0" err="1"/>
              <a:t>hows</a:t>
            </a:r>
            <a:endParaRPr lang="en-GB" dirty="0"/>
          </a:p>
        </p:txBody>
      </p:sp>
      <p:sp>
        <p:nvSpPr>
          <p:cNvPr id="3" name="Content Placeholder 2">
            <a:extLst>
              <a:ext uri="{FF2B5EF4-FFF2-40B4-BE49-F238E27FC236}">
                <a16:creationId xmlns:a16="http://schemas.microsoft.com/office/drawing/2014/main" id="{C4AF94C7-7591-4615-9528-D7EA18641DAB}"/>
              </a:ext>
            </a:extLst>
          </p:cNvPr>
          <p:cNvSpPr>
            <a:spLocks noGrp="1"/>
          </p:cNvSpPr>
          <p:nvPr>
            <p:ph idx="1"/>
          </p:nvPr>
        </p:nvSpPr>
        <p:spPr>
          <a:xfrm>
            <a:off x="704850" y="1466164"/>
            <a:ext cx="7943103" cy="4929411"/>
          </a:xfrm>
        </p:spPr>
        <p:txBody>
          <a:bodyPr>
            <a:noAutofit/>
          </a:bodyPr>
          <a:lstStyle/>
          <a:p>
            <a:pPr>
              <a:spcBef>
                <a:spcPts val="0"/>
              </a:spcBef>
              <a:spcAft>
                <a:spcPts val="1200"/>
              </a:spcAft>
              <a:buClr>
                <a:srgbClr val="FF0000"/>
              </a:buClr>
              <a:buFont typeface="Tahoma" panose="020B0604030504040204" pitchFamily="34" charset="0"/>
              <a:buChar char="&gt;"/>
            </a:pPr>
            <a:r>
              <a:rPr lang="en-GB" sz="2100" dirty="0"/>
              <a:t>What can </a:t>
            </a:r>
            <a:r>
              <a:rPr lang="en-GB" sz="2100" u="sng" dirty="0"/>
              <a:t>realistically</a:t>
            </a:r>
            <a:r>
              <a:rPr lang="en-GB" sz="2100" dirty="0"/>
              <a:t> be left behind in communities:</a:t>
            </a:r>
          </a:p>
          <a:p>
            <a:pPr lvl="1">
              <a:spcBef>
                <a:spcPts val="0"/>
              </a:spcBef>
              <a:spcAft>
                <a:spcPts val="1200"/>
              </a:spcAft>
            </a:pPr>
            <a:r>
              <a:rPr lang="en-GB" sz="1500" dirty="0"/>
              <a:t>Passive / active chlorinators</a:t>
            </a:r>
          </a:p>
          <a:p>
            <a:pPr lvl="1">
              <a:spcBef>
                <a:spcPts val="0"/>
              </a:spcBef>
              <a:spcAft>
                <a:spcPts val="1200"/>
              </a:spcAft>
            </a:pPr>
            <a:r>
              <a:rPr lang="en-GB" sz="1500" dirty="0"/>
              <a:t>Handwashing stations</a:t>
            </a:r>
          </a:p>
          <a:p>
            <a:pPr lvl="1">
              <a:spcBef>
                <a:spcPts val="0"/>
              </a:spcBef>
              <a:spcAft>
                <a:spcPts val="1200"/>
              </a:spcAft>
            </a:pPr>
            <a:r>
              <a:rPr lang="en-GB" sz="1500" dirty="0"/>
              <a:t>PPE</a:t>
            </a:r>
          </a:p>
          <a:p>
            <a:pPr lvl="1">
              <a:spcBef>
                <a:spcPts val="0"/>
              </a:spcBef>
              <a:spcAft>
                <a:spcPts val="1200"/>
              </a:spcAft>
            </a:pPr>
            <a:r>
              <a:rPr lang="en-GB" sz="1500" dirty="0"/>
              <a:t>Chlorine</a:t>
            </a:r>
          </a:p>
          <a:p>
            <a:pPr lvl="1">
              <a:spcBef>
                <a:spcPts val="0"/>
              </a:spcBef>
              <a:spcAft>
                <a:spcPts val="1200"/>
              </a:spcAft>
            </a:pPr>
            <a:r>
              <a:rPr lang="en-GB" sz="1500" dirty="0"/>
              <a:t>Kit (which was held by BORT)</a:t>
            </a:r>
          </a:p>
          <a:p>
            <a:pPr>
              <a:spcBef>
                <a:spcPts val="0"/>
              </a:spcBef>
              <a:spcAft>
                <a:spcPts val="1200"/>
              </a:spcAft>
              <a:buClr>
                <a:srgbClr val="FF0000"/>
              </a:buClr>
              <a:buFont typeface="Tahoma" panose="020B0604030504040204" pitchFamily="34" charset="0"/>
              <a:buChar char="&gt;"/>
            </a:pPr>
            <a:r>
              <a:rPr lang="en-GB" sz="2100" dirty="0"/>
              <a:t>What are the barriers for these to be in place for each?</a:t>
            </a:r>
          </a:p>
          <a:p>
            <a:pPr lvl="1">
              <a:spcBef>
                <a:spcPts val="0"/>
              </a:spcBef>
              <a:spcAft>
                <a:spcPts val="1200"/>
              </a:spcAft>
            </a:pPr>
            <a:r>
              <a:rPr lang="en-GB" sz="1500" dirty="0"/>
              <a:t>Roles / WASH committee / financing (and collaborations)</a:t>
            </a:r>
          </a:p>
          <a:p>
            <a:pPr lvl="1">
              <a:spcBef>
                <a:spcPts val="0"/>
              </a:spcBef>
              <a:spcAft>
                <a:spcPts val="1200"/>
              </a:spcAft>
            </a:pPr>
            <a:r>
              <a:rPr lang="en-GB" sz="1500" dirty="0"/>
              <a:t>Safe storage</a:t>
            </a:r>
          </a:p>
          <a:p>
            <a:pPr lvl="1">
              <a:spcBef>
                <a:spcPts val="0"/>
              </a:spcBef>
              <a:spcAft>
                <a:spcPts val="1200"/>
              </a:spcAft>
            </a:pPr>
            <a:r>
              <a:rPr lang="en-GB" sz="1500" dirty="0"/>
              <a:t>Replenishment (chlorine, water, soap)</a:t>
            </a:r>
          </a:p>
          <a:p>
            <a:pPr lvl="1">
              <a:spcBef>
                <a:spcPts val="0"/>
              </a:spcBef>
              <a:spcAft>
                <a:spcPts val="1200"/>
              </a:spcAft>
            </a:pPr>
            <a:r>
              <a:rPr lang="en-GB" sz="1500" dirty="0"/>
              <a:t>Communication with branch</a:t>
            </a:r>
          </a:p>
          <a:p>
            <a:pPr lvl="1">
              <a:spcBef>
                <a:spcPts val="0"/>
              </a:spcBef>
              <a:spcAft>
                <a:spcPts val="1200"/>
              </a:spcAft>
            </a:pPr>
            <a:r>
              <a:rPr lang="en-GB" sz="1500" dirty="0"/>
              <a:t>Education of community on use of materials</a:t>
            </a:r>
          </a:p>
          <a:p>
            <a:pPr>
              <a:spcBef>
                <a:spcPts val="0"/>
              </a:spcBef>
              <a:spcAft>
                <a:spcPts val="1200"/>
              </a:spcAft>
            </a:pPr>
            <a:endParaRPr lang="en-GB" sz="2100" dirty="0"/>
          </a:p>
          <a:p>
            <a:pPr>
              <a:spcBef>
                <a:spcPts val="0"/>
              </a:spcBef>
              <a:spcAft>
                <a:spcPts val="1200"/>
              </a:spcAft>
            </a:pPr>
            <a:endParaRPr lang="en-GB" sz="2100" dirty="0"/>
          </a:p>
          <a:p>
            <a:pPr>
              <a:spcBef>
                <a:spcPts val="0"/>
              </a:spcBef>
              <a:spcAft>
                <a:spcPts val="1200"/>
              </a:spcAft>
            </a:pPr>
            <a:endParaRPr lang="en-GB" sz="2100" dirty="0"/>
          </a:p>
          <a:p>
            <a:pPr marL="0" indent="0">
              <a:spcBef>
                <a:spcPts val="0"/>
              </a:spcBef>
              <a:spcAft>
                <a:spcPts val="1200"/>
              </a:spcAft>
              <a:buNone/>
            </a:pPr>
            <a:endParaRPr lang="en-GB" sz="2100" dirty="0"/>
          </a:p>
          <a:p>
            <a:pPr marL="0" indent="0">
              <a:spcBef>
                <a:spcPts val="0"/>
              </a:spcBef>
              <a:spcAft>
                <a:spcPts val="1200"/>
              </a:spcAft>
              <a:buNone/>
            </a:pPr>
            <a:endParaRPr lang="en-GB" sz="2100" dirty="0"/>
          </a:p>
          <a:p>
            <a:pPr marL="0" indent="0">
              <a:spcBef>
                <a:spcPts val="0"/>
              </a:spcBef>
              <a:spcAft>
                <a:spcPts val="1200"/>
              </a:spcAft>
              <a:buNone/>
            </a:pPr>
            <a:endParaRPr lang="en-GB" sz="2100" dirty="0"/>
          </a:p>
          <a:p>
            <a:pPr marL="0" indent="0">
              <a:spcBef>
                <a:spcPts val="0"/>
              </a:spcBef>
              <a:spcAft>
                <a:spcPts val="1200"/>
              </a:spcAft>
              <a:buNone/>
            </a:pPr>
            <a:endParaRPr lang="en-GB" sz="2100" dirty="0"/>
          </a:p>
          <a:p>
            <a:pPr marL="0" indent="0">
              <a:spcBef>
                <a:spcPts val="0"/>
              </a:spcBef>
              <a:spcAft>
                <a:spcPts val="1200"/>
              </a:spcAft>
              <a:buNone/>
            </a:pPr>
            <a:endParaRPr lang="en-GB" sz="2100" dirty="0"/>
          </a:p>
          <a:p>
            <a:pPr marL="0" indent="0">
              <a:spcBef>
                <a:spcPts val="0"/>
              </a:spcBef>
              <a:spcAft>
                <a:spcPts val="1200"/>
              </a:spcAft>
              <a:buNone/>
            </a:pPr>
            <a:endParaRPr lang="en-GB" sz="2100" dirty="0"/>
          </a:p>
          <a:p>
            <a:pPr marL="0" indent="0">
              <a:spcBef>
                <a:spcPts val="0"/>
              </a:spcBef>
              <a:spcAft>
                <a:spcPts val="1200"/>
              </a:spcAft>
              <a:buNone/>
            </a:pPr>
            <a:endParaRPr lang="en-GB" sz="2100" dirty="0"/>
          </a:p>
          <a:p>
            <a:pPr marL="0" indent="0">
              <a:spcBef>
                <a:spcPts val="0"/>
              </a:spcBef>
              <a:spcAft>
                <a:spcPts val="1200"/>
              </a:spcAft>
              <a:buNone/>
            </a:pPr>
            <a:endParaRPr lang="en-GB" sz="2100" dirty="0"/>
          </a:p>
          <a:p>
            <a:pPr marL="0" indent="0">
              <a:spcBef>
                <a:spcPts val="0"/>
              </a:spcBef>
              <a:spcAft>
                <a:spcPts val="1200"/>
              </a:spcAft>
              <a:buNone/>
            </a:pPr>
            <a:endParaRPr lang="en-GB" sz="2100" dirty="0"/>
          </a:p>
          <a:p>
            <a:pPr>
              <a:spcBef>
                <a:spcPts val="0"/>
              </a:spcBef>
              <a:spcAft>
                <a:spcPts val="1800"/>
              </a:spcAft>
              <a:buClr>
                <a:srgbClr val="FF0000"/>
              </a:buClr>
              <a:buFont typeface="Tahoma" panose="020B0604030504040204" pitchFamily="34" charset="0"/>
              <a:buChar char="&gt;"/>
            </a:pPr>
            <a:r>
              <a:rPr lang="en-GB" sz="2100" dirty="0"/>
              <a:t>Cholera outbreaks and the subsequent response often result in the accumulation of information, capacity building of communities and an increase in resources available.</a:t>
            </a:r>
          </a:p>
          <a:p>
            <a:pPr>
              <a:spcBef>
                <a:spcPts val="0"/>
              </a:spcBef>
              <a:spcAft>
                <a:spcPts val="1800"/>
              </a:spcAft>
              <a:buClr>
                <a:srgbClr val="FF0000"/>
              </a:buClr>
              <a:buFont typeface="Tahoma" panose="020B0604030504040204" pitchFamily="34" charset="0"/>
              <a:buChar char="&gt;"/>
            </a:pPr>
            <a:r>
              <a:rPr lang="en-GB" sz="2100" dirty="0"/>
              <a:t>Identifying the above creates opportunities for medium-term interventions which can prevent of future outbreaks.</a:t>
            </a:r>
          </a:p>
          <a:p>
            <a:pPr>
              <a:spcBef>
                <a:spcPts val="0"/>
              </a:spcBef>
              <a:spcAft>
                <a:spcPts val="1800"/>
              </a:spcAft>
              <a:buClr>
                <a:srgbClr val="FF0000"/>
              </a:buClr>
              <a:buFont typeface="Tahoma" panose="020B0604030504040204" pitchFamily="34" charset="0"/>
              <a:buChar char="&gt;"/>
            </a:pPr>
            <a:r>
              <a:rPr lang="en-GB" sz="2100" dirty="0"/>
              <a:t>During any operation, opportunities should be sought to root such interventions in the response (handwashing facilities, chlorine production and use of dispensers, ram pumps and </a:t>
            </a:r>
            <a:r>
              <a:rPr lang="en-GB" sz="2100" dirty="0" err="1"/>
              <a:t>sanplats</a:t>
            </a:r>
            <a:r>
              <a:rPr lang="en-GB" sz="2100" dirty="0"/>
              <a:t>).</a:t>
            </a:r>
          </a:p>
        </p:txBody>
      </p:sp>
    </p:spTree>
    <p:extLst>
      <p:ext uri="{BB962C8B-B14F-4D97-AF65-F5344CB8AC3E}">
        <p14:creationId xmlns:p14="http://schemas.microsoft.com/office/powerpoint/2010/main" val="18827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subTnLst>
                                    <p:animClr clrSpc="rgb" dir="cw">
                                      <p:cBhvr override="childStyle">
                                        <p:cTn dur="1" fill="hold" display="0" masterRel="nextClick" afterEffect="1"/>
                                        <p:tgtEl>
                                          <p:spTgt spid="3">
                                            <p:txEl>
                                              <p:pRg st="0" end="0"/>
                                            </p:txEl>
                                          </p:spTgt>
                                        </p:tgtEl>
                                        <p:attrNameLst>
                                          <p:attrName>ppt_c</p:attrName>
                                        </p:attrNameLst>
                                      </p:cBhvr>
                                      <p:to>
                                        <a:srgbClr val="808080"/>
                                      </p:to>
                                    </p:animClr>
                                  </p:sub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subTnLst>
                                    <p:animClr clrSpc="rgb" dir="cw">
                                      <p:cBhvr override="childStyle">
                                        <p:cTn dur="1" fill="hold" display="0" masterRel="nextClick" afterEffect="1"/>
                                        <p:tgtEl>
                                          <p:spTgt spid="3">
                                            <p:txEl>
                                              <p:pRg st="1" end="1"/>
                                            </p:txEl>
                                          </p:spTgt>
                                        </p:tgtEl>
                                        <p:attrNameLst>
                                          <p:attrName>ppt_c</p:attrName>
                                        </p:attrNameLst>
                                      </p:cBhvr>
                                      <p:to>
                                        <a:srgbClr val="808080"/>
                                      </p:to>
                                    </p:animClr>
                                  </p:sub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subTnLst>
                                    <p:animClr clrSpc="rgb" dir="cw">
                                      <p:cBhvr override="childStyle">
                                        <p:cTn dur="1" fill="hold" display="0" masterRel="nextClick" afterEffect="1"/>
                                        <p:tgtEl>
                                          <p:spTgt spid="3">
                                            <p:txEl>
                                              <p:pRg st="2" end="2"/>
                                            </p:txEl>
                                          </p:spTgt>
                                        </p:tgtEl>
                                        <p:attrNameLst>
                                          <p:attrName>ppt_c</p:attrName>
                                        </p:attrNameLst>
                                      </p:cBhvr>
                                      <p:to>
                                        <a:srgbClr val="808080"/>
                                      </p:to>
                                    </p:animClr>
                                  </p:sub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subTnLst>
                                    <p:animClr clrSpc="rgb" dir="cw">
                                      <p:cBhvr override="childStyle">
                                        <p:cTn dur="1" fill="hold" display="0" masterRel="nextClick" afterEffect="1"/>
                                        <p:tgtEl>
                                          <p:spTgt spid="3">
                                            <p:txEl>
                                              <p:pRg st="3" end="3"/>
                                            </p:txEl>
                                          </p:spTgt>
                                        </p:tgtEl>
                                        <p:attrNameLst>
                                          <p:attrName>ppt_c</p:attrName>
                                        </p:attrNameLst>
                                      </p:cBhvr>
                                      <p:to>
                                        <a:srgbClr val="808080"/>
                                      </p:to>
                                    </p:animClr>
                                  </p:subTnLst>
                                </p:cTn>
                              </p:par>
                              <p:par>
                                <p:cTn id="17" presetID="10"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subTnLst>
                                    <p:animClr clrSpc="rgb" dir="cw">
                                      <p:cBhvr override="childStyle">
                                        <p:cTn dur="1" fill="hold" display="0" masterRel="nextClick" afterEffect="1"/>
                                        <p:tgtEl>
                                          <p:spTgt spid="3">
                                            <p:txEl>
                                              <p:pRg st="4" end="4"/>
                                            </p:txEl>
                                          </p:spTgt>
                                        </p:tgtEl>
                                        <p:attrNameLst>
                                          <p:attrName>ppt_c</p:attrName>
                                        </p:attrNameLst>
                                      </p:cBhvr>
                                      <p:to>
                                        <a:srgbClr val="808080"/>
                                      </p:to>
                                    </p:animClr>
                                  </p:subTnLst>
                                </p:cTn>
                              </p:par>
                              <p:par>
                                <p:cTn id="20" presetID="10"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subTnLst>
                                    <p:animClr clrSpc="rgb" dir="cw">
                                      <p:cBhvr override="childStyle">
                                        <p:cTn dur="1" fill="hold" display="0" masterRel="nextClick" afterEffect="1"/>
                                        <p:tgtEl>
                                          <p:spTgt spid="3">
                                            <p:txEl>
                                              <p:pRg st="5" end="5"/>
                                            </p:txEl>
                                          </p:spTgt>
                                        </p:tgtEl>
                                        <p:attrNameLst>
                                          <p:attrName>ppt_c</p:attrName>
                                        </p:attrNameLst>
                                      </p:cBhvr>
                                      <p:to>
                                        <a:srgbClr val="808080"/>
                                      </p:to>
                                    </p:animClr>
                                  </p:sub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subTnLst>
                                    <p:animClr clrSpc="rgb" dir="cw">
                                      <p:cBhvr override="childStyle">
                                        <p:cTn dur="1" fill="hold" display="0" masterRel="nextClick" afterEffect="1"/>
                                        <p:tgtEl>
                                          <p:spTgt spid="3">
                                            <p:txEl>
                                              <p:pRg st="6" end="6"/>
                                            </p:txEl>
                                          </p:spTgt>
                                        </p:tgtEl>
                                        <p:attrNameLst>
                                          <p:attrName>ppt_c</p:attrName>
                                        </p:attrNameLst>
                                      </p:cBhvr>
                                      <p:to>
                                        <a:srgbClr val="808080"/>
                                      </p:to>
                                    </p:animClr>
                                  </p:subTnLst>
                                </p:cTn>
                              </p:par>
                              <p:par>
                                <p:cTn id="28" presetID="10"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fade">
                                      <p:cBhvr>
                                        <p:cTn id="30" dur="500"/>
                                        <p:tgtEl>
                                          <p:spTgt spid="3">
                                            <p:txEl>
                                              <p:pRg st="7" end="7"/>
                                            </p:txEl>
                                          </p:spTgt>
                                        </p:tgtEl>
                                      </p:cBhvr>
                                    </p:animEffect>
                                  </p:childTnLst>
                                  <p:subTnLst>
                                    <p:animClr clrSpc="rgb" dir="cw">
                                      <p:cBhvr override="childStyle">
                                        <p:cTn dur="1" fill="hold" display="0" masterRel="nextClick" afterEffect="1"/>
                                        <p:tgtEl>
                                          <p:spTgt spid="3">
                                            <p:txEl>
                                              <p:pRg st="7" end="7"/>
                                            </p:txEl>
                                          </p:spTgt>
                                        </p:tgtEl>
                                        <p:attrNameLst>
                                          <p:attrName>ppt_c</p:attrName>
                                        </p:attrNameLst>
                                      </p:cBhvr>
                                      <p:to>
                                        <a:srgbClr val="808080"/>
                                      </p:to>
                                    </p:animClr>
                                  </p:subTnLst>
                                </p:cTn>
                              </p:par>
                              <p:par>
                                <p:cTn id="31" presetID="10" presetClass="entr" presetSubtype="0" fill="hold" grpId="0"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Effect transition="in" filter="fade">
                                      <p:cBhvr>
                                        <p:cTn id="33" dur="500"/>
                                        <p:tgtEl>
                                          <p:spTgt spid="3">
                                            <p:txEl>
                                              <p:pRg st="8" end="8"/>
                                            </p:txEl>
                                          </p:spTgt>
                                        </p:tgtEl>
                                      </p:cBhvr>
                                    </p:animEffect>
                                  </p:childTnLst>
                                  <p:subTnLst>
                                    <p:animClr clrSpc="rgb" dir="cw">
                                      <p:cBhvr override="childStyle">
                                        <p:cTn dur="1" fill="hold" display="0" masterRel="nextClick" afterEffect="1"/>
                                        <p:tgtEl>
                                          <p:spTgt spid="3">
                                            <p:txEl>
                                              <p:pRg st="8" end="8"/>
                                            </p:txEl>
                                          </p:spTgt>
                                        </p:tgtEl>
                                        <p:attrNameLst>
                                          <p:attrName>ppt_c</p:attrName>
                                        </p:attrNameLst>
                                      </p:cBhvr>
                                      <p:to>
                                        <a:srgbClr val="808080"/>
                                      </p:to>
                                    </p:animClr>
                                  </p:subTnLst>
                                </p:cTn>
                              </p:par>
                              <p:par>
                                <p:cTn id="34" presetID="10" presetClass="entr" presetSubtype="0" fill="hold" grpId="0" nodeType="withEffect">
                                  <p:stCondLst>
                                    <p:cond delay="0"/>
                                  </p:stCondLst>
                                  <p:childTnLst>
                                    <p:set>
                                      <p:cBhvr>
                                        <p:cTn id="35" dur="1" fill="hold">
                                          <p:stCondLst>
                                            <p:cond delay="0"/>
                                          </p:stCondLst>
                                        </p:cTn>
                                        <p:tgtEl>
                                          <p:spTgt spid="3">
                                            <p:txEl>
                                              <p:pRg st="9" end="9"/>
                                            </p:txEl>
                                          </p:spTgt>
                                        </p:tgtEl>
                                        <p:attrNameLst>
                                          <p:attrName>style.visibility</p:attrName>
                                        </p:attrNameLst>
                                      </p:cBhvr>
                                      <p:to>
                                        <p:strVal val="visible"/>
                                      </p:to>
                                    </p:set>
                                    <p:animEffect transition="in" filter="fade">
                                      <p:cBhvr>
                                        <p:cTn id="36" dur="500"/>
                                        <p:tgtEl>
                                          <p:spTgt spid="3">
                                            <p:txEl>
                                              <p:pRg st="9" end="9"/>
                                            </p:txEl>
                                          </p:spTgt>
                                        </p:tgtEl>
                                      </p:cBhvr>
                                    </p:animEffect>
                                  </p:childTnLst>
                                  <p:subTnLst>
                                    <p:animClr clrSpc="rgb" dir="cw">
                                      <p:cBhvr override="childStyle">
                                        <p:cTn dur="1" fill="hold" display="0" masterRel="nextClick" afterEffect="1"/>
                                        <p:tgtEl>
                                          <p:spTgt spid="3">
                                            <p:txEl>
                                              <p:pRg st="9" end="9"/>
                                            </p:txEl>
                                          </p:spTgt>
                                        </p:tgtEl>
                                        <p:attrNameLst>
                                          <p:attrName>ppt_c</p:attrName>
                                        </p:attrNameLst>
                                      </p:cBhvr>
                                      <p:to>
                                        <a:srgbClr val="808080"/>
                                      </p:to>
                                    </p:animClr>
                                  </p:subTnLst>
                                </p:cTn>
                              </p:par>
                              <p:par>
                                <p:cTn id="37" presetID="10" presetClass="entr" presetSubtype="0" fill="hold" grpId="0" nodeType="with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Effect transition="in" filter="fade">
                                      <p:cBhvr>
                                        <p:cTn id="39" dur="500"/>
                                        <p:tgtEl>
                                          <p:spTgt spid="3">
                                            <p:txEl>
                                              <p:pRg st="10" end="10"/>
                                            </p:txEl>
                                          </p:spTgt>
                                        </p:tgtEl>
                                      </p:cBhvr>
                                    </p:animEffect>
                                  </p:childTnLst>
                                  <p:subTnLst>
                                    <p:animClr clrSpc="rgb" dir="cw">
                                      <p:cBhvr override="childStyle">
                                        <p:cTn dur="1" fill="hold" display="0" masterRel="nextClick" afterEffect="1"/>
                                        <p:tgtEl>
                                          <p:spTgt spid="3">
                                            <p:txEl>
                                              <p:pRg st="10" end="10"/>
                                            </p:txEl>
                                          </p:spTgt>
                                        </p:tgtEl>
                                        <p:attrNameLst>
                                          <p:attrName>ppt_c</p:attrName>
                                        </p:attrNameLst>
                                      </p:cBhvr>
                                      <p:to>
                                        <a:srgbClr val="808080"/>
                                      </p:to>
                                    </p:animClr>
                                  </p:subTnLst>
                                </p:cTn>
                              </p:par>
                              <p:par>
                                <p:cTn id="40" presetID="10" presetClass="entr" presetSubtype="0" fill="hold" grpId="0" nodeType="with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Effect transition="in" filter="fade">
                                      <p:cBhvr>
                                        <p:cTn id="42" dur="500"/>
                                        <p:tgtEl>
                                          <p:spTgt spid="3">
                                            <p:txEl>
                                              <p:pRg st="11" end="11"/>
                                            </p:txEl>
                                          </p:spTgt>
                                        </p:tgtEl>
                                      </p:cBhvr>
                                    </p:animEffect>
                                  </p:childTnLst>
                                  <p:subTnLst>
                                    <p:animClr clrSpc="rgb" dir="cw">
                                      <p:cBhvr override="childStyle">
                                        <p:cTn dur="1" fill="hold" display="0" masterRel="nextClick" afterEffect="1"/>
                                        <p:tgtEl>
                                          <p:spTgt spid="3">
                                            <p:txEl>
                                              <p:pRg st="11" end="11"/>
                                            </p:txEl>
                                          </p:spTgt>
                                        </p:tgtEl>
                                        <p:attrNameLst>
                                          <p:attrName>ppt_c</p:attrName>
                                        </p:attrNameLst>
                                      </p:cBhvr>
                                      <p:to>
                                        <a:srgbClr val="80808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B7A12-B063-4EE3-A3D1-8C457D9960EC}"/>
              </a:ext>
            </a:extLst>
          </p:cNvPr>
          <p:cNvSpPr>
            <a:spLocks noGrp="1"/>
          </p:cNvSpPr>
          <p:nvPr>
            <p:ph type="title"/>
          </p:nvPr>
        </p:nvSpPr>
        <p:spPr/>
        <p:txBody>
          <a:bodyPr/>
          <a:lstStyle/>
          <a:p>
            <a:r>
              <a:rPr lang="en-GB" dirty="0"/>
              <a:t>Objectives – show how</a:t>
            </a:r>
          </a:p>
        </p:txBody>
      </p:sp>
      <p:sp>
        <p:nvSpPr>
          <p:cNvPr id="3" name="Content Placeholder 2">
            <a:extLst>
              <a:ext uri="{FF2B5EF4-FFF2-40B4-BE49-F238E27FC236}">
                <a16:creationId xmlns:a16="http://schemas.microsoft.com/office/drawing/2014/main" id="{C4AF94C7-7591-4615-9528-D7EA18641DAB}"/>
              </a:ext>
            </a:extLst>
          </p:cNvPr>
          <p:cNvSpPr>
            <a:spLocks noGrp="1"/>
          </p:cNvSpPr>
          <p:nvPr>
            <p:ph idx="1"/>
          </p:nvPr>
        </p:nvSpPr>
        <p:spPr>
          <a:xfrm>
            <a:off x="704850" y="1466164"/>
            <a:ext cx="7943103" cy="4929411"/>
          </a:xfrm>
        </p:spPr>
        <p:txBody>
          <a:bodyPr>
            <a:noAutofit/>
          </a:bodyPr>
          <a:lstStyle/>
          <a:p>
            <a:pPr marL="0" indent="0">
              <a:spcBef>
                <a:spcPts val="0"/>
              </a:spcBef>
              <a:spcAft>
                <a:spcPts val="1200"/>
              </a:spcAft>
              <a:buNone/>
            </a:pPr>
            <a:r>
              <a:rPr lang="en-GB" sz="2100" dirty="0"/>
              <a:t>Participants should demonstrate the practical process of organising communities to use and maintain materials and understanding risks:</a:t>
            </a:r>
          </a:p>
          <a:p>
            <a:pPr>
              <a:spcBef>
                <a:spcPts val="0"/>
              </a:spcBef>
              <a:spcAft>
                <a:spcPts val="1200"/>
              </a:spcAft>
            </a:pPr>
            <a:r>
              <a:rPr lang="en-GB" sz="2100" dirty="0"/>
              <a:t>Branch capacity and financing – what can you afford to leave</a:t>
            </a:r>
          </a:p>
          <a:p>
            <a:pPr>
              <a:spcBef>
                <a:spcPts val="0"/>
              </a:spcBef>
              <a:spcAft>
                <a:spcPts val="1200"/>
              </a:spcAft>
            </a:pPr>
            <a:r>
              <a:rPr lang="en-GB" sz="2100" dirty="0"/>
              <a:t>Safety and security</a:t>
            </a:r>
          </a:p>
          <a:p>
            <a:pPr>
              <a:spcBef>
                <a:spcPts val="0"/>
              </a:spcBef>
              <a:spcAft>
                <a:spcPts val="1200"/>
              </a:spcAft>
            </a:pPr>
            <a:r>
              <a:rPr lang="en-GB" sz="2100" dirty="0"/>
              <a:t>Systems for replenishment of chlorine, water, soap – individuals, WASH committee or branch? Including communication</a:t>
            </a:r>
          </a:p>
          <a:p>
            <a:pPr>
              <a:spcBef>
                <a:spcPts val="0"/>
              </a:spcBef>
              <a:spcAft>
                <a:spcPts val="1200"/>
              </a:spcAft>
            </a:pPr>
            <a:r>
              <a:rPr lang="en-GB" sz="2100" dirty="0"/>
              <a:t>Material expiry and replenishment Communication with branch</a:t>
            </a:r>
          </a:p>
          <a:p>
            <a:pPr>
              <a:spcBef>
                <a:spcPts val="0"/>
              </a:spcBef>
              <a:spcAft>
                <a:spcPts val="1200"/>
              </a:spcAft>
            </a:pPr>
            <a:r>
              <a:rPr lang="en-GB" sz="2100" dirty="0"/>
              <a:t>Alternatives to the systems used in response</a:t>
            </a:r>
          </a:p>
        </p:txBody>
      </p:sp>
    </p:spTree>
    <p:extLst>
      <p:ext uri="{BB962C8B-B14F-4D97-AF65-F5344CB8AC3E}">
        <p14:creationId xmlns:p14="http://schemas.microsoft.com/office/powerpoint/2010/main" val="1704533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subTnLst>
                                    <p:animClr clrSpc="rgb" dir="cw">
                                      <p:cBhvr override="childStyle">
                                        <p:cTn dur="1" fill="hold" display="0" masterRel="nextClick" afterEffect="1"/>
                                        <p:tgtEl>
                                          <p:spTgt spid="3">
                                            <p:txEl>
                                              <p:pRg st="0" end="0"/>
                                            </p:txEl>
                                          </p:spTgt>
                                        </p:tgtEl>
                                        <p:attrNameLst>
                                          <p:attrName>ppt_c</p:attrName>
                                        </p:attrNameLst>
                                      </p:cBhvr>
                                      <p:to>
                                        <a:srgbClr val="808080"/>
                                      </p:to>
                                    </p:animClr>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subTnLst>
                                    <p:animClr clrSpc="rgb" dir="cw">
                                      <p:cBhvr override="childStyle">
                                        <p:cTn dur="1" fill="hold" display="0" masterRel="nextClick" afterEffect="1"/>
                                        <p:tgtEl>
                                          <p:spTgt spid="3">
                                            <p:txEl>
                                              <p:pRg st="1" end="1"/>
                                            </p:txEl>
                                          </p:spTgt>
                                        </p:tgtEl>
                                        <p:attrNameLst>
                                          <p:attrName>ppt_c</p:attrName>
                                        </p:attrNameLst>
                                      </p:cBhvr>
                                      <p:to>
                                        <a:srgbClr val="808080"/>
                                      </p:to>
                                    </p:animClr>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subTnLst>
                                    <p:animClr clrSpc="rgb" dir="cw">
                                      <p:cBhvr override="childStyle">
                                        <p:cTn dur="1" fill="hold" display="0" masterRel="nextClick" afterEffect="1"/>
                                        <p:tgtEl>
                                          <p:spTgt spid="3">
                                            <p:txEl>
                                              <p:pRg st="2" end="2"/>
                                            </p:txEl>
                                          </p:spTgt>
                                        </p:tgtEl>
                                        <p:attrNameLst>
                                          <p:attrName>ppt_c</p:attrName>
                                        </p:attrNameLst>
                                      </p:cBhvr>
                                      <p:to>
                                        <a:srgbClr val="808080"/>
                                      </p:to>
                                    </p:animClr>
                                  </p:sub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subTnLst>
                                    <p:animClr clrSpc="rgb" dir="cw">
                                      <p:cBhvr override="childStyle">
                                        <p:cTn dur="1" fill="hold" display="0" masterRel="nextClick" afterEffect="1"/>
                                        <p:tgtEl>
                                          <p:spTgt spid="3">
                                            <p:txEl>
                                              <p:pRg st="3" end="3"/>
                                            </p:txEl>
                                          </p:spTgt>
                                        </p:tgtEl>
                                        <p:attrNameLst>
                                          <p:attrName>ppt_c</p:attrName>
                                        </p:attrNameLst>
                                      </p:cBhvr>
                                      <p:to>
                                        <a:srgbClr val="808080"/>
                                      </p:to>
                                    </p:animClr>
                                  </p:sub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subTnLst>
                                    <p:animClr clrSpc="rgb" dir="cw">
                                      <p:cBhvr override="childStyle">
                                        <p:cTn dur="1" fill="hold" display="0" masterRel="nextClick" afterEffect="1"/>
                                        <p:tgtEl>
                                          <p:spTgt spid="3">
                                            <p:txEl>
                                              <p:pRg st="4" end="4"/>
                                            </p:txEl>
                                          </p:spTgt>
                                        </p:tgtEl>
                                        <p:attrNameLst>
                                          <p:attrName>ppt_c</p:attrName>
                                        </p:attrNameLst>
                                      </p:cBhvr>
                                      <p:to>
                                        <a:srgbClr val="808080"/>
                                      </p:to>
                                    </p:animClr>
                                  </p:sub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subTnLst>
                                    <p:animClr clrSpc="rgb" dir="cw">
                                      <p:cBhvr override="childStyle">
                                        <p:cTn dur="1" fill="hold" display="0" masterRel="nextClick" afterEffect="1"/>
                                        <p:tgtEl>
                                          <p:spTgt spid="3">
                                            <p:txEl>
                                              <p:pRg st="5" end="5"/>
                                            </p:txEl>
                                          </p:spTgt>
                                        </p:tgtEl>
                                        <p:attrNameLst>
                                          <p:attrName>ppt_c</p:attrName>
                                        </p:attrNameLst>
                                      </p:cBhvr>
                                      <p:to>
                                        <a:srgbClr val="808080"/>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BDD40-B552-4585-B840-97F06C34CC1E}"/>
              </a:ext>
            </a:extLst>
          </p:cNvPr>
          <p:cNvSpPr>
            <a:spLocks noGrp="1"/>
          </p:cNvSpPr>
          <p:nvPr>
            <p:ph type="title"/>
          </p:nvPr>
        </p:nvSpPr>
        <p:spPr/>
        <p:txBody>
          <a:bodyPr/>
          <a:lstStyle/>
          <a:p>
            <a:r>
              <a:rPr lang="en-GB" dirty="0"/>
              <a:t>Background</a:t>
            </a:r>
          </a:p>
        </p:txBody>
      </p:sp>
      <p:sp>
        <p:nvSpPr>
          <p:cNvPr id="3" name="Content Placeholder 2">
            <a:extLst>
              <a:ext uri="{FF2B5EF4-FFF2-40B4-BE49-F238E27FC236}">
                <a16:creationId xmlns:a16="http://schemas.microsoft.com/office/drawing/2014/main" id="{D73F8048-9C06-4E42-BBBA-069CBA4C2F26}"/>
              </a:ext>
            </a:extLst>
          </p:cNvPr>
          <p:cNvSpPr>
            <a:spLocks noGrp="1"/>
          </p:cNvSpPr>
          <p:nvPr>
            <p:ph idx="1"/>
          </p:nvPr>
        </p:nvSpPr>
        <p:spPr>
          <a:xfrm>
            <a:off x="628650" y="1608748"/>
            <a:ext cx="7886700" cy="4351338"/>
          </a:xfrm>
        </p:spPr>
        <p:txBody>
          <a:bodyPr>
            <a:noAutofit/>
          </a:bodyPr>
          <a:lstStyle/>
          <a:p>
            <a:pPr>
              <a:lnSpc>
                <a:spcPct val="120000"/>
              </a:lnSpc>
              <a:spcBef>
                <a:spcPts val="600"/>
              </a:spcBef>
            </a:pPr>
            <a:r>
              <a:rPr lang="en-GB" sz="2000" dirty="0"/>
              <a:t>Following a response there is a tendency for the risks that were present before the crisis to return.</a:t>
            </a:r>
          </a:p>
          <a:p>
            <a:pPr>
              <a:lnSpc>
                <a:spcPct val="120000"/>
              </a:lnSpc>
              <a:spcBef>
                <a:spcPts val="600"/>
              </a:spcBef>
            </a:pPr>
            <a:r>
              <a:rPr lang="en-GB" sz="2000" dirty="0"/>
              <a:t>While we cannot afford to conduct development work in all sites, there are some things that can be left in place.</a:t>
            </a:r>
          </a:p>
          <a:p>
            <a:pPr>
              <a:lnSpc>
                <a:spcPct val="120000"/>
              </a:lnSpc>
              <a:spcBef>
                <a:spcPts val="600"/>
              </a:spcBef>
            </a:pPr>
            <a:r>
              <a:rPr lang="en-GB" sz="2000" dirty="0"/>
              <a:t>What kit and systems left behind may be the same as in the response, but may be adapted for cost or effectiveness.</a:t>
            </a:r>
          </a:p>
          <a:p>
            <a:pPr>
              <a:lnSpc>
                <a:spcPct val="120000"/>
              </a:lnSpc>
              <a:spcBef>
                <a:spcPts val="600"/>
              </a:spcBef>
            </a:pPr>
            <a:r>
              <a:rPr lang="en-GB" sz="2000" dirty="0"/>
              <a:t>Several things determine what you can leave behind. Cost is one thing, but also durability of materials and the ability of communities to sustain effectiveness.</a:t>
            </a:r>
          </a:p>
          <a:p>
            <a:pPr>
              <a:lnSpc>
                <a:spcPct val="120000"/>
              </a:lnSpc>
              <a:spcBef>
                <a:spcPts val="600"/>
              </a:spcBef>
            </a:pPr>
            <a:r>
              <a:rPr lang="en-GB" sz="2000" dirty="0"/>
              <a:t>This module discusses the choices that will have to be made and what will guide those choices.</a:t>
            </a:r>
          </a:p>
        </p:txBody>
      </p:sp>
    </p:spTree>
    <p:extLst>
      <p:ext uri="{BB962C8B-B14F-4D97-AF65-F5344CB8AC3E}">
        <p14:creationId xmlns:p14="http://schemas.microsoft.com/office/powerpoint/2010/main" val="1874351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BDD40-B552-4585-B840-97F06C34CC1E}"/>
              </a:ext>
            </a:extLst>
          </p:cNvPr>
          <p:cNvSpPr>
            <a:spLocks noGrp="1"/>
          </p:cNvSpPr>
          <p:nvPr>
            <p:ph type="title"/>
          </p:nvPr>
        </p:nvSpPr>
        <p:spPr>
          <a:xfrm>
            <a:off x="628650" y="365126"/>
            <a:ext cx="8181242" cy="1325563"/>
          </a:xfrm>
        </p:spPr>
        <p:txBody>
          <a:bodyPr>
            <a:normAutofit/>
          </a:bodyPr>
          <a:lstStyle/>
          <a:p>
            <a:r>
              <a:rPr lang="en-GB" dirty="0"/>
              <a:t>Overall considerations</a:t>
            </a:r>
          </a:p>
        </p:txBody>
      </p:sp>
      <p:sp>
        <p:nvSpPr>
          <p:cNvPr id="3" name="Content Placeholder 2">
            <a:extLst>
              <a:ext uri="{FF2B5EF4-FFF2-40B4-BE49-F238E27FC236}">
                <a16:creationId xmlns:a16="http://schemas.microsoft.com/office/drawing/2014/main" id="{D73F8048-9C06-4E42-BBBA-069CBA4C2F26}"/>
              </a:ext>
            </a:extLst>
          </p:cNvPr>
          <p:cNvSpPr>
            <a:spLocks noGrp="1"/>
          </p:cNvSpPr>
          <p:nvPr>
            <p:ph idx="1"/>
          </p:nvPr>
        </p:nvSpPr>
        <p:spPr>
          <a:xfrm>
            <a:off x="628650" y="1643918"/>
            <a:ext cx="7886700" cy="4351338"/>
          </a:xfrm>
        </p:spPr>
        <p:txBody>
          <a:bodyPr>
            <a:noAutofit/>
          </a:bodyPr>
          <a:lstStyle/>
          <a:p>
            <a:pPr>
              <a:lnSpc>
                <a:spcPct val="120000"/>
              </a:lnSpc>
              <a:spcBef>
                <a:spcPts val="600"/>
              </a:spcBef>
            </a:pPr>
            <a:r>
              <a:rPr lang="en-GB" sz="2000" dirty="0"/>
              <a:t>The most effective way to prevent recurrence of cholera is to provide chlorinated water continuously.</a:t>
            </a:r>
          </a:p>
          <a:p>
            <a:pPr>
              <a:lnSpc>
                <a:spcPct val="120000"/>
              </a:lnSpc>
              <a:spcBef>
                <a:spcPts val="600"/>
              </a:spcBef>
            </a:pPr>
            <a:r>
              <a:rPr lang="en-GB" sz="2000" dirty="0"/>
              <a:t>The community may not be happy to have continuously chlorinated water. You may choose:</a:t>
            </a:r>
          </a:p>
          <a:p>
            <a:pPr marL="457200" indent="-457200">
              <a:lnSpc>
                <a:spcPct val="120000"/>
              </a:lnSpc>
              <a:spcBef>
                <a:spcPts val="600"/>
              </a:spcBef>
              <a:buFont typeface="+mj-lt"/>
              <a:buAutoNum type="arabicPeriod"/>
            </a:pPr>
            <a:r>
              <a:rPr lang="en-GB" sz="2000" dirty="0"/>
              <a:t>To chlorinate continuously</a:t>
            </a:r>
          </a:p>
          <a:p>
            <a:pPr marL="457200" indent="-457200">
              <a:lnSpc>
                <a:spcPct val="120000"/>
              </a:lnSpc>
              <a:spcBef>
                <a:spcPts val="600"/>
              </a:spcBef>
              <a:buFont typeface="+mj-lt"/>
              <a:buAutoNum type="arabicPeriod"/>
            </a:pPr>
            <a:r>
              <a:rPr lang="en-GB" sz="2000" dirty="0"/>
              <a:t>To chlorinate if a cholera or AWD outbreak is announced in the district</a:t>
            </a:r>
          </a:p>
          <a:p>
            <a:pPr marL="457200" indent="-457200">
              <a:lnSpc>
                <a:spcPct val="120000"/>
              </a:lnSpc>
              <a:spcBef>
                <a:spcPts val="600"/>
              </a:spcBef>
              <a:buFont typeface="+mj-lt"/>
              <a:buAutoNum type="arabicPeriod"/>
            </a:pPr>
            <a:r>
              <a:rPr lang="en-GB" sz="2000" dirty="0"/>
              <a:t>To chlorinate only if there is a cholera/AWD outbreak in the specific community</a:t>
            </a:r>
          </a:p>
          <a:p>
            <a:pPr>
              <a:lnSpc>
                <a:spcPct val="120000"/>
              </a:lnSpc>
              <a:spcBef>
                <a:spcPts val="600"/>
              </a:spcBef>
            </a:pPr>
            <a:r>
              <a:rPr lang="en-GB" sz="2000" dirty="0"/>
              <a:t>You should encourage the first, if you have resources, but the community should commit to maintaining systems.</a:t>
            </a:r>
          </a:p>
          <a:p>
            <a:pPr>
              <a:lnSpc>
                <a:spcPct val="120000"/>
              </a:lnSpc>
              <a:spcBef>
                <a:spcPts val="600"/>
              </a:spcBef>
            </a:pPr>
            <a:endParaRPr lang="en-GB" sz="2000" dirty="0"/>
          </a:p>
          <a:p>
            <a:pPr>
              <a:lnSpc>
                <a:spcPct val="120000"/>
              </a:lnSpc>
              <a:spcBef>
                <a:spcPts val="600"/>
              </a:spcBef>
            </a:pPr>
            <a:endParaRPr lang="en-GB" sz="2000" dirty="0"/>
          </a:p>
        </p:txBody>
      </p:sp>
    </p:spTree>
    <p:extLst>
      <p:ext uri="{BB962C8B-B14F-4D97-AF65-F5344CB8AC3E}">
        <p14:creationId xmlns:p14="http://schemas.microsoft.com/office/powerpoint/2010/main" val="21662600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BDD40-B552-4585-B840-97F06C34CC1E}"/>
              </a:ext>
            </a:extLst>
          </p:cNvPr>
          <p:cNvSpPr>
            <a:spLocks noGrp="1"/>
          </p:cNvSpPr>
          <p:nvPr>
            <p:ph type="title"/>
          </p:nvPr>
        </p:nvSpPr>
        <p:spPr/>
        <p:txBody>
          <a:bodyPr/>
          <a:lstStyle/>
          <a:p>
            <a:r>
              <a:rPr lang="en-GB" dirty="0"/>
              <a:t>What to specifically consider when leaving kit behind</a:t>
            </a:r>
          </a:p>
        </p:txBody>
      </p:sp>
      <p:sp>
        <p:nvSpPr>
          <p:cNvPr id="3" name="Content Placeholder 2">
            <a:extLst>
              <a:ext uri="{FF2B5EF4-FFF2-40B4-BE49-F238E27FC236}">
                <a16:creationId xmlns:a16="http://schemas.microsoft.com/office/drawing/2014/main" id="{D73F8048-9C06-4E42-BBBA-069CBA4C2F26}"/>
              </a:ext>
            </a:extLst>
          </p:cNvPr>
          <p:cNvSpPr>
            <a:spLocks noGrp="1"/>
          </p:cNvSpPr>
          <p:nvPr>
            <p:ph idx="1"/>
          </p:nvPr>
        </p:nvSpPr>
        <p:spPr/>
        <p:txBody>
          <a:bodyPr>
            <a:noAutofit/>
          </a:bodyPr>
          <a:lstStyle/>
          <a:p>
            <a:pPr marL="457200" indent="-457200">
              <a:lnSpc>
                <a:spcPct val="120000"/>
              </a:lnSpc>
              <a:spcBef>
                <a:spcPts val="600"/>
              </a:spcBef>
              <a:buFont typeface="+mj-lt"/>
              <a:buAutoNum type="arabicPeriod"/>
            </a:pPr>
            <a:r>
              <a:rPr lang="en-GB" sz="2000" dirty="0"/>
              <a:t>What can be left and what must be left?</a:t>
            </a:r>
          </a:p>
          <a:p>
            <a:pPr marL="457200" indent="-457200">
              <a:lnSpc>
                <a:spcPct val="120000"/>
              </a:lnSpc>
              <a:spcBef>
                <a:spcPts val="600"/>
              </a:spcBef>
              <a:buFont typeface="+mj-lt"/>
              <a:buAutoNum type="arabicPeriod"/>
            </a:pPr>
            <a:r>
              <a:rPr lang="en-GB" sz="2000" dirty="0"/>
              <a:t>Do you have sufficient kit to effectively respond if the current epidemic spreads or there are future outbreaks? If not, do you have sufficient funds to replenish the kit?</a:t>
            </a:r>
          </a:p>
          <a:p>
            <a:pPr marL="457200" indent="-457200">
              <a:lnSpc>
                <a:spcPct val="120000"/>
              </a:lnSpc>
              <a:spcBef>
                <a:spcPts val="600"/>
              </a:spcBef>
              <a:buFont typeface="+mj-lt"/>
              <a:buAutoNum type="arabicPeriod"/>
            </a:pPr>
            <a:r>
              <a:rPr lang="en-GB" sz="2000" dirty="0"/>
              <a:t>Can materials be kept in the village safely? (theft and accident)</a:t>
            </a:r>
          </a:p>
          <a:p>
            <a:pPr marL="457200" indent="-457200">
              <a:lnSpc>
                <a:spcPct val="120000"/>
              </a:lnSpc>
              <a:spcBef>
                <a:spcPts val="600"/>
              </a:spcBef>
              <a:buFont typeface="+mj-lt"/>
              <a:buAutoNum type="arabicPeriod"/>
            </a:pPr>
            <a:r>
              <a:rPr lang="en-GB" sz="2000" dirty="0"/>
              <a:t>Will the community be able to maintain systems? </a:t>
            </a:r>
          </a:p>
          <a:p>
            <a:pPr marL="457200" indent="-457200">
              <a:lnSpc>
                <a:spcPct val="120000"/>
              </a:lnSpc>
              <a:spcBef>
                <a:spcPts val="600"/>
              </a:spcBef>
              <a:buFont typeface="+mj-lt"/>
              <a:buAutoNum type="arabicPeriod"/>
            </a:pPr>
            <a:r>
              <a:rPr lang="en-GB" sz="2000" dirty="0"/>
              <a:t>Are materials likely to expire or reduce in effectiveness in the conditions of the community?</a:t>
            </a:r>
          </a:p>
          <a:p>
            <a:pPr marL="457200" indent="-457200">
              <a:lnSpc>
                <a:spcPct val="120000"/>
              </a:lnSpc>
              <a:spcBef>
                <a:spcPts val="600"/>
              </a:spcBef>
              <a:buFont typeface="+mj-lt"/>
              <a:buAutoNum type="arabicPeriod"/>
            </a:pPr>
            <a:r>
              <a:rPr lang="en-GB" sz="2000" dirty="0"/>
              <a:t>What alternatives can replace response systems?</a:t>
            </a:r>
          </a:p>
        </p:txBody>
      </p:sp>
    </p:spTree>
    <p:extLst>
      <p:ext uri="{BB962C8B-B14F-4D97-AF65-F5344CB8AC3E}">
        <p14:creationId xmlns:p14="http://schemas.microsoft.com/office/powerpoint/2010/main" val="3686349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BDD40-B552-4585-B840-97F06C34CC1E}"/>
              </a:ext>
            </a:extLst>
          </p:cNvPr>
          <p:cNvSpPr>
            <a:spLocks noGrp="1"/>
          </p:cNvSpPr>
          <p:nvPr>
            <p:ph type="title"/>
          </p:nvPr>
        </p:nvSpPr>
        <p:spPr/>
        <p:txBody>
          <a:bodyPr>
            <a:normAutofit/>
          </a:bodyPr>
          <a:lstStyle/>
          <a:p>
            <a:r>
              <a:rPr lang="en-GB" dirty="0"/>
              <a:t>1. What can be left? What must be left?</a:t>
            </a:r>
          </a:p>
        </p:txBody>
      </p:sp>
      <p:sp>
        <p:nvSpPr>
          <p:cNvPr id="3" name="Content Placeholder 2">
            <a:extLst>
              <a:ext uri="{FF2B5EF4-FFF2-40B4-BE49-F238E27FC236}">
                <a16:creationId xmlns:a16="http://schemas.microsoft.com/office/drawing/2014/main" id="{D73F8048-9C06-4E42-BBBA-069CBA4C2F26}"/>
              </a:ext>
            </a:extLst>
          </p:cNvPr>
          <p:cNvSpPr>
            <a:spLocks noGrp="1"/>
          </p:cNvSpPr>
          <p:nvPr>
            <p:ph idx="1"/>
          </p:nvPr>
        </p:nvSpPr>
        <p:spPr/>
        <p:txBody>
          <a:bodyPr>
            <a:noAutofit/>
          </a:bodyPr>
          <a:lstStyle/>
          <a:p>
            <a:pPr marL="0" indent="0">
              <a:lnSpc>
                <a:spcPct val="120000"/>
              </a:lnSpc>
              <a:spcBef>
                <a:spcPts val="600"/>
              </a:spcBef>
              <a:buNone/>
            </a:pPr>
            <a:r>
              <a:rPr lang="en-GB" sz="1800" dirty="0"/>
              <a:t>Can be left:</a:t>
            </a:r>
          </a:p>
          <a:p>
            <a:pPr>
              <a:lnSpc>
                <a:spcPct val="120000"/>
              </a:lnSpc>
              <a:spcBef>
                <a:spcPts val="600"/>
              </a:spcBef>
            </a:pPr>
            <a:r>
              <a:rPr lang="en-GB" sz="1800" dirty="0"/>
              <a:t>Passive / active chlorinators</a:t>
            </a:r>
          </a:p>
          <a:p>
            <a:pPr>
              <a:lnSpc>
                <a:spcPct val="120000"/>
              </a:lnSpc>
              <a:spcBef>
                <a:spcPts val="600"/>
              </a:spcBef>
            </a:pPr>
            <a:r>
              <a:rPr lang="en-GB" sz="1800" dirty="0"/>
              <a:t>Handwashing stations</a:t>
            </a:r>
          </a:p>
          <a:p>
            <a:pPr>
              <a:lnSpc>
                <a:spcPct val="120000"/>
              </a:lnSpc>
              <a:spcBef>
                <a:spcPts val="600"/>
              </a:spcBef>
            </a:pPr>
            <a:r>
              <a:rPr lang="en-GB" sz="1800" dirty="0"/>
              <a:t>Signs</a:t>
            </a:r>
          </a:p>
          <a:p>
            <a:pPr>
              <a:lnSpc>
                <a:spcPct val="120000"/>
              </a:lnSpc>
              <a:spcBef>
                <a:spcPts val="600"/>
              </a:spcBef>
            </a:pPr>
            <a:r>
              <a:rPr lang="en-GB" sz="1800" dirty="0"/>
              <a:t>Chlorine</a:t>
            </a:r>
          </a:p>
          <a:p>
            <a:pPr>
              <a:lnSpc>
                <a:spcPct val="120000"/>
              </a:lnSpc>
              <a:spcBef>
                <a:spcPts val="600"/>
              </a:spcBef>
            </a:pPr>
            <a:r>
              <a:rPr lang="en-GB" sz="1800" dirty="0"/>
              <a:t>PPE (personal protective equipment)</a:t>
            </a:r>
          </a:p>
          <a:p>
            <a:pPr>
              <a:lnSpc>
                <a:spcPct val="120000"/>
              </a:lnSpc>
              <a:spcBef>
                <a:spcPts val="600"/>
              </a:spcBef>
            </a:pPr>
            <a:r>
              <a:rPr lang="en-GB" sz="1800" dirty="0"/>
              <a:t>Disinfecting kit used by the Team</a:t>
            </a:r>
          </a:p>
          <a:p>
            <a:pPr marL="0" indent="0">
              <a:lnSpc>
                <a:spcPct val="120000"/>
              </a:lnSpc>
              <a:spcBef>
                <a:spcPts val="600"/>
              </a:spcBef>
              <a:buNone/>
            </a:pPr>
            <a:r>
              <a:rPr lang="en-GB" sz="1800" dirty="0"/>
              <a:t>Must be left:</a:t>
            </a:r>
          </a:p>
          <a:p>
            <a:pPr>
              <a:lnSpc>
                <a:spcPct val="120000"/>
              </a:lnSpc>
              <a:spcBef>
                <a:spcPts val="600"/>
              </a:spcBef>
            </a:pPr>
            <a:r>
              <a:rPr lang="en-GB" sz="1800" dirty="0"/>
              <a:t>Any materials that have been given to households (household kits) must be left with those households</a:t>
            </a:r>
          </a:p>
          <a:p>
            <a:pPr>
              <a:lnSpc>
                <a:spcPct val="120000"/>
              </a:lnSpc>
              <a:spcBef>
                <a:spcPts val="600"/>
              </a:spcBef>
            </a:pPr>
            <a:endParaRPr lang="en-GB" sz="1800" dirty="0"/>
          </a:p>
        </p:txBody>
      </p:sp>
      <p:pic>
        <p:nvPicPr>
          <p:cNvPr id="4" name="Picture 4" descr="Zimba">
            <a:extLst>
              <a:ext uri="{FF2B5EF4-FFF2-40B4-BE49-F238E27FC236}">
                <a16:creationId xmlns:a16="http://schemas.microsoft.com/office/drawing/2014/main" id="{5B55339C-6952-4D72-A040-31396C48942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2204"/>
          <a:stretch/>
        </p:blipFill>
        <p:spPr bwMode="auto">
          <a:xfrm>
            <a:off x="5468815" y="1216270"/>
            <a:ext cx="2423109" cy="41635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081592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BDD40-B552-4585-B840-97F06C34CC1E}"/>
              </a:ext>
            </a:extLst>
          </p:cNvPr>
          <p:cNvSpPr>
            <a:spLocks noGrp="1"/>
          </p:cNvSpPr>
          <p:nvPr>
            <p:ph type="title"/>
          </p:nvPr>
        </p:nvSpPr>
        <p:spPr/>
        <p:txBody>
          <a:bodyPr>
            <a:normAutofit fontScale="90000"/>
          </a:bodyPr>
          <a:lstStyle/>
          <a:p>
            <a:r>
              <a:rPr lang="en-GB" dirty="0"/>
              <a:t>2. Does branch have sufficient kit to respond to other outbreaks?</a:t>
            </a:r>
          </a:p>
        </p:txBody>
      </p:sp>
      <p:sp>
        <p:nvSpPr>
          <p:cNvPr id="3" name="Content Placeholder 2">
            <a:extLst>
              <a:ext uri="{FF2B5EF4-FFF2-40B4-BE49-F238E27FC236}">
                <a16:creationId xmlns:a16="http://schemas.microsoft.com/office/drawing/2014/main" id="{D73F8048-9C06-4E42-BBBA-069CBA4C2F26}"/>
              </a:ext>
            </a:extLst>
          </p:cNvPr>
          <p:cNvSpPr>
            <a:spLocks noGrp="1"/>
          </p:cNvSpPr>
          <p:nvPr>
            <p:ph idx="1"/>
          </p:nvPr>
        </p:nvSpPr>
        <p:spPr/>
        <p:txBody>
          <a:bodyPr>
            <a:noAutofit/>
          </a:bodyPr>
          <a:lstStyle/>
          <a:p>
            <a:pPr>
              <a:lnSpc>
                <a:spcPct val="120000"/>
              </a:lnSpc>
              <a:spcBef>
                <a:spcPts val="600"/>
              </a:spcBef>
            </a:pPr>
            <a:r>
              <a:rPr lang="en-GB" sz="2000" dirty="0"/>
              <a:t>If funds do not exist, the risk of leaving materials that cannot be replaced is that the branch cannot respond to further cholera spread</a:t>
            </a:r>
          </a:p>
          <a:p>
            <a:pPr>
              <a:lnSpc>
                <a:spcPct val="120000"/>
              </a:lnSpc>
              <a:spcBef>
                <a:spcPts val="600"/>
              </a:spcBef>
            </a:pPr>
            <a:r>
              <a:rPr lang="en-GB" sz="2000" dirty="0"/>
              <a:t>It may be possible to leave some materials such as cleaning kit that has already been used locally, but to leave high cost items such as the passive chlorinators</a:t>
            </a:r>
          </a:p>
          <a:p>
            <a:pPr>
              <a:lnSpc>
                <a:spcPct val="120000"/>
              </a:lnSpc>
              <a:spcBef>
                <a:spcPts val="600"/>
              </a:spcBef>
            </a:pPr>
            <a:r>
              <a:rPr lang="en-GB" sz="2000" dirty="0"/>
              <a:t>If you cannot leave all kit, ensure alternatives are in place e.g.  household water treatment (recognise its limitations)</a:t>
            </a:r>
          </a:p>
          <a:p>
            <a:pPr>
              <a:lnSpc>
                <a:spcPct val="120000"/>
              </a:lnSpc>
              <a:spcBef>
                <a:spcPts val="600"/>
              </a:spcBef>
            </a:pPr>
            <a:r>
              <a:rPr lang="en-GB" sz="2000" dirty="0"/>
              <a:t>Remember, if shared space chlorination fails it is a costly mistake and everybody loses whereas household chlorination is inexpensive and if it fails it may be in most households not all</a:t>
            </a:r>
          </a:p>
        </p:txBody>
      </p:sp>
    </p:spTree>
    <p:extLst>
      <p:ext uri="{BB962C8B-B14F-4D97-AF65-F5344CB8AC3E}">
        <p14:creationId xmlns:p14="http://schemas.microsoft.com/office/powerpoint/2010/main" val="246662739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33e5729-7bb1-4685-bd1f-c5e580a2ee33" xsi:nil="true"/>
    <Sharedwith xmlns="46dc02c4-f63d-4a25-b4ff-1f3bed395b53" xsi:nil="true"/>
    <Comments xmlns="46dc02c4-f63d-4a25-b4ff-1f3bed395b53" xsi:nil="true"/>
    <lcf76f155ced4ddcb4097134ff3c332f xmlns="46dc02c4-f63d-4a25-b4ff-1f3bed395b53">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FE34DC04CC79D449B9CFCD6D2061404" ma:contentTypeVersion="18" ma:contentTypeDescription="Crea un document nou" ma:contentTypeScope="" ma:versionID="10a239dc0efc500d145d73441b75c4a4">
  <xsd:schema xmlns:xsd="http://www.w3.org/2001/XMLSchema" xmlns:xs="http://www.w3.org/2001/XMLSchema" xmlns:p="http://schemas.microsoft.com/office/2006/metadata/properties" xmlns:ns2="46dc02c4-f63d-4a25-b4ff-1f3bed395b53" xmlns:ns3="133e5729-7bb1-4685-bd1f-c5e580a2ee33" targetNamespace="http://schemas.microsoft.com/office/2006/metadata/properties" ma:root="true" ma:fieldsID="a9fdba561975acb5a24fcae3eea8f202" ns2:_="" ns3:_="">
    <xsd:import namespace="46dc02c4-f63d-4a25-b4ff-1f3bed395b53"/>
    <xsd:import namespace="133e5729-7bb1-4685-bd1f-c5e580a2ee3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Sharedwith" minOccurs="0"/>
                <xsd:element ref="ns2:Comment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6dc02c4-f63d-4a25-b4ff-1f3bed395b5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Sharedwith" ma:index="21" nillable="true" ma:displayName="Shared with" ma:format="Dropdown" ma:internalName="Sharedwith">
      <xsd:simpleType>
        <xsd:restriction base="dms:Text">
          <xsd:maxLength value="255"/>
        </xsd:restriction>
      </xsd:simpleType>
    </xsd:element>
    <xsd:element name="Comments" ma:index="22" nillable="true" ma:displayName="Comments" ma:format="Dropdown" ma:internalName="Comments">
      <xsd:simpleType>
        <xsd:restriction base="dms:Text">
          <xsd:maxLength value="255"/>
        </xsd:restriction>
      </xsd:simpleType>
    </xsd:element>
    <xsd:element name="lcf76f155ced4ddcb4097134ff3c332f" ma:index="24" nillable="true" ma:taxonomy="true" ma:internalName="lcf76f155ced4ddcb4097134ff3c332f" ma:taxonomyFieldName="MediaServiceImageTags" ma:displayName="Etiquetes de la imatge" ma:readOnly="false" ma:fieldId="{5cf76f15-5ced-4ddc-b409-7134ff3c332f}" ma:taxonomyMulti="true" ma:sspId="214f832c-f6f1-485d-8901-6765a4832c56"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33e5729-7bb1-4685-bd1f-c5e580a2ee33" elementFormDefault="qualified">
    <xsd:import namespace="http://schemas.microsoft.com/office/2006/documentManagement/types"/>
    <xsd:import namespace="http://schemas.microsoft.com/office/infopath/2007/PartnerControls"/>
    <xsd:element name="SharedWithUsers" ma:index="18"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 compartit amb detalls" ma:internalName="SharedWithDetails" ma:readOnly="true">
      <xsd:simpleType>
        <xsd:restriction base="dms:Note">
          <xsd:maxLength value="255"/>
        </xsd:restriction>
      </xsd:simpleType>
    </xsd:element>
    <xsd:element name="TaxCatchAll" ma:index="25" nillable="true" ma:displayName="Taxonomy Catch All Column" ma:hidden="true" ma:list="{5cc3d5bd-c7ff-448c-a8db-21860a682db1}" ma:internalName="TaxCatchAll" ma:showField="CatchAllData" ma:web="133e5729-7bb1-4685-bd1f-c5e580a2ee3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11247B2-AEA2-4E22-B82C-377A5DC74FBF}">
  <ds:schemaRefs>
    <ds:schemaRef ds:uri="http://purl.org/dc/terms/"/>
    <ds:schemaRef ds:uri="http://schemas.microsoft.com/office/2006/documentManagement/types"/>
    <ds:schemaRef ds:uri="http://schemas.microsoft.com/office/infopath/2007/PartnerControls"/>
    <ds:schemaRef ds:uri="4ad563c9-c035-4cfb-92d5-7ce6c1e6b998"/>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95C801F3-CE91-4188-AD22-BCFAE1042AEC}"/>
</file>

<file path=customXml/itemProps3.xml><?xml version="1.0" encoding="utf-8"?>
<ds:datastoreItem xmlns:ds="http://schemas.openxmlformats.org/officeDocument/2006/customXml" ds:itemID="{30307E3F-863C-4C48-A6A3-5165D7F64F5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8341</TotalTime>
  <Words>1432</Words>
  <Application>Microsoft Macintosh PowerPoint</Application>
  <PresentationFormat>On-screen Show (4:3)</PresentationFormat>
  <Paragraphs>115</Paragraphs>
  <Slides>15</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Tahoma</vt:lpstr>
      <vt:lpstr>Office Theme</vt:lpstr>
      <vt:lpstr>Branch Outbreak Response Team Training</vt:lpstr>
      <vt:lpstr>Overall purpose</vt:lpstr>
      <vt:lpstr>Objectives – know hows</vt:lpstr>
      <vt:lpstr>Objectives – show how</vt:lpstr>
      <vt:lpstr>Background</vt:lpstr>
      <vt:lpstr>Overall considerations</vt:lpstr>
      <vt:lpstr>What to specifically consider when leaving kit behind</vt:lpstr>
      <vt:lpstr>1. What can be left? What must be left?</vt:lpstr>
      <vt:lpstr>2. Does branch have sufficient kit to respond to other outbreaks?</vt:lpstr>
      <vt:lpstr>3. Can materials be safe from theft or accident in the community?</vt:lpstr>
      <vt:lpstr>4. Will the community be able to maintain systems? </vt:lpstr>
      <vt:lpstr>5. Are materials likely to expire or reduce in effectiveness? </vt:lpstr>
      <vt:lpstr>6. What alternatives can replace response systems? </vt:lpstr>
      <vt:lpstr>Local production and maintenance of materials</vt:lpstr>
      <vt:lpstr>Practical – discuss (1 hour)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Christopher BREWER</dc:creator>
  <cp:lastModifiedBy>Eva TURRO FONT</cp:lastModifiedBy>
  <cp:revision>476</cp:revision>
  <dcterms:created xsi:type="dcterms:W3CDTF">2021-02-04T22:51:41Z</dcterms:created>
  <dcterms:modified xsi:type="dcterms:W3CDTF">2023-01-10T09:59:08Z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0x010100FFE34DC04CC79D449B9CFCD6D2061404</vt:lpwstr>
  </property>
</Properties>
</file>