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61" r:id="rId3"/>
    <p:sldId id="262" r:id="rId4"/>
    <p:sldId id="269" r:id="rId5"/>
    <p:sldId id="263" r:id="rId6"/>
    <p:sldId id="264" r:id="rId7"/>
    <p:sldId id="265" r:id="rId8"/>
    <p:sldId id="266" r:id="rId9"/>
    <p:sldId id="270" r:id="rId10"/>
    <p:sldId id="274" r:id="rId11"/>
    <p:sldId id="275" r:id="rId12"/>
    <p:sldId id="267" r:id="rId13"/>
    <p:sldId id="268" r:id="rId14"/>
    <p:sldId id="271" r:id="rId15"/>
    <p:sldId id="272" r:id="rId16"/>
    <p:sldId id="273" r:id="rId17"/>
    <p:sldId id="260"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A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044B3-B011-4827-A333-19777A8F4813}" v="16" dt="2024-11-07T11:18:43.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2D091-C394-4967-82E5-EE373F591337}"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CA829-950B-42FA-816C-40959F95FAD4}" type="slidenum">
              <a:rPr lang="en-US" smtClean="0"/>
              <a:t>‹#›</a:t>
            </a:fld>
            <a:endParaRPr lang="en-US"/>
          </a:p>
        </p:txBody>
      </p:sp>
    </p:spTree>
    <p:extLst>
      <p:ext uri="{BB962C8B-B14F-4D97-AF65-F5344CB8AC3E}">
        <p14:creationId xmlns:p14="http://schemas.microsoft.com/office/powerpoint/2010/main" val="57875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Röda korse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a:t>
            </a:r>
            <a:r>
              <a:rPr lang="sv-SE" dirty="0" err="1"/>
              <a:t>ev</a:t>
            </a:r>
            <a:r>
              <a:rPr lang="sv-SE" dirty="0"/>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18/11/2024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
        <p:nvSpPr>
          <p:cNvPr id="9" name="Platshållare för text 7">
            <a:extLst>
              <a:ext uri="{FF2B5EF4-FFF2-40B4-BE49-F238E27FC236}">
                <a16:creationId xmlns:a16="http://schemas.microsoft.com/office/drawing/2014/main" id="{58A7A936-BBE4-41FE-9470-0D56E8F771BB}"/>
              </a:ext>
            </a:extLst>
          </p:cNvPr>
          <p:cNvSpPr>
            <a:spLocks noGrp="1"/>
          </p:cNvSpPr>
          <p:nvPr>
            <p:ph type="body" sz="quarter" idx="13" hasCustomPrompt="1"/>
          </p:nvPr>
        </p:nvSpPr>
        <p:spPr>
          <a:xfrm>
            <a:off x="402534" y="6092025"/>
            <a:ext cx="9167812" cy="262314"/>
          </a:xfrm>
        </p:spPr>
        <p:txBody>
          <a:bodyPr/>
          <a:lstStyle>
            <a:lvl1pPr algn="ctr">
              <a:buNone/>
              <a:defRPr sz="1250">
                <a:solidFill>
                  <a:schemeClr val="accent1"/>
                </a:solidFill>
              </a:defRPr>
            </a:lvl1pPr>
          </a:lstStyle>
          <a:p>
            <a:pPr lvl="0"/>
            <a:r>
              <a:rPr lang="sv-SE" sz="1250" dirty="0"/>
              <a:t>Presentation ÅÅÅÅ.MM.DD</a:t>
            </a:r>
            <a:endParaRPr lang="sv-SE" dirty="0"/>
          </a:p>
        </p:txBody>
      </p:sp>
      <p:sp>
        <p:nvSpPr>
          <p:cNvPr id="12" name="Platshållare för text 7">
            <a:extLst>
              <a:ext uri="{FF2B5EF4-FFF2-40B4-BE49-F238E27FC236}">
                <a16:creationId xmlns:a16="http://schemas.microsoft.com/office/drawing/2014/main" id="{6CED2D2E-D243-4321-A9D0-37B7BABDA693}"/>
              </a:ext>
            </a:extLst>
          </p:cNvPr>
          <p:cNvSpPr>
            <a:spLocks noGrp="1"/>
          </p:cNvSpPr>
          <p:nvPr>
            <p:ph type="body" sz="quarter" idx="14" hasCustomPrompt="1"/>
          </p:nvPr>
        </p:nvSpPr>
        <p:spPr>
          <a:xfrm>
            <a:off x="402534" y="6490516"/>
            <a:ext cx="9167812" cy="262314"/>
          </a:xfrm>
        </p:spPr>
        <p:txBody>
          <a:bodyPr/>
          <a:lstStyle>
            <a:lvl1pPr algn="ctr">
              <a:buNone/>
              <a:defRPr sz="1250">
                <a:solidFill>
                  <a:schemeClr val="bg1"/>
                </a:solidFill>
              </a:defRPr>
            </a:lvl1pPr>
          </a:lstStyle>
          <a:p>
            <a:pPr lvl="0"/>
            <a:r>
              <a:rPr lang="sv-SE" sz="1250" dirty="0"/>
              <a:t>Förnamn Efternamn, Avdelning</a:t>
            </a:r>
            <a:endParaRPr lang="sv-SE" dirty="0"/>
          </a:p>
        </p:txBody>
      </p:sp>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18/11/2024</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dirty="0"/>
              <a:t>Eventuell text kring diagram datum och år för när studien genomfördes</a:t>
            </a:r>
            <a:endParaRPr lang="sv-SE" dirty="0"/>
          </a:p>
        </p:txBody>
      </p:sp>
    </p:spTree>
    <p:extLst>
      <p:ext uri="{BB962C8B-B14F-4D97-AF65-F5344CB8AC3E}">
        <p14:creationId xmlns:p14="http://schemas.microsoft.com/office/powerpoint/2010/main" val="405057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18/11/2024</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en-US"/>
              <a:t>Click to edit Master title style</a:t>
            </a:r>
            <a:endParaRPr lang="sv-SE"/>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18/11/2024</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02709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en-US"/>
              <a:t>Click to edit Master title style</a:t>
            </a:r>
            <a:endParaRPr lang="sv-SE"/>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dirty="0"/>
              <a:t>Frivillig bildtext datum och årtal</a:t>
            </a:r>
            <a:endParaRPr lang="sv-SE" dirty="0"/>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33784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en-US"/>
              <a:t>Click to edit Master title style</a:t>
            </a:r>
            <a:endParaRPr lang="sv-SE" dirty="0"/>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18/11/2024</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12623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dirty="0"/>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2" name="Bildobjekt 1">
            <a:extLst>
              <a:ext uri="{FF2B5EF4-FFF2-40B4-BE49-F238E27FC236}">
                <a16:creationId xmlns:a16="http://schemas.microsoft.com/office/drawing/2014/main" id="{66346768-3ABF-4877-80E8-B8480553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4745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dirty="0"/>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dirty="0"/>
              <a:t>Frivillig bildtext datum och årtal</a:t>
            </a:r>
          </a:p>
        </p:txBody>
      </p:sp>
      <p:pic>
        <p:nvPicPr>
          <p:cNvPr id="2" name="Bildobjekt 1">
            <a:extLst>
              <a:ext uri="{FF2B5EF4-FFF2-40B4-BE49-F238E27FC236}">
                <a16:creationId xmlns:a16="http://schemas.microsoft.com/office/drawing/2014/main" id="{0970884E-F055-435A-9339-B72F6280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4265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en-US"/>
              <a:t>Click to edit Master title style</a:t>
            </a:r>
            <a:endParaRPr lang="sv-SE"/>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dirty="0"/>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dirty="0"/>
              <a:t>Frivillig bildtext datum och årtal</a:t>
            </a:r>
            <a:endParaRPr lang="sv-SE" dirty="0"/>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8290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en-US"/>
              <a:t>Click to edit Master title style</a:t>
            </a:r>
            <a:endParaRPr lang="sv-SE"/>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Tree>
    <p:extLst>
      <p:ext uri="{BB962C8B-B14F-4D97-AF65-F5344CB8AC3E}">
        <p14:creationId xmlns:p14="http://schemas.microsoft.com/office/powerpoint/2010/main" val="20028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18/11/2024</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en-US"/>
              <a:t>Click to edit Master title style</a:t>
            </a:r>
            <a:endParaRPr lang="sv-SE" dirty="0"/>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dirty="0"/>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dirty="0"/>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18/11/2024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a:t>
            </a:r>
            <a:r>
              <a:rPr lang="sv-SE" dirty="0" err="1"/>
              <a:t>ev</a:t>
            </a:r>
            <a:r>
              <a:rPr lang="sv-SE" dirty="0"/>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3901597" y="6445453"/>
            <a:ext cx="1867855" cy="338648"/>
          </a:xfrm>
        </p:spPr>
        <p:txBody>
          <a:bodyPr/>
          <a:lstStyle>
            <a:lvl1pPr algn="ctr">
              <a:defRPr sz="1250">
                <a:solidFill>
                  <a:schemeClr val="bg1"/>
                </a:solidFill>
              </a:defRPr>
            </a:lvl1pPr>
          </a:lstStyle>
          <a:p>
            <a:fld id="{417130F1-CFAE-4F3E-8DBA-15451F694089}" type="datetimeFigureOut">
              <a:rPr lang="en-GB" smtClean="0"/>
              <a:t>18/11/2024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84147" y="6031995"/>
            <a:ext cx="9486199" cy="360000"/>
          </a:xfrm>
        </p:spPr>
        <p:txBody>
          <a:bodyPr/>
          <a:lstStyle>
            <a:lvl1pPr algn="ctr">
              <a:defRPr sz="1250">
                <a:solidFill>
                  <a:schemeClr val="accent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18/11/2024</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dirty="0"/>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18/11/2024</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dirty="0"/>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Namn</a:t>
            </a:r>
          </a:p>
          <a:p>
            <a:pPr lvl="1"/>
            <a:r>
              <a:rPr lang="sv-SE" dirty="0"/>
              <a:t>Titel</a:t>
            </a:r>
            <a:br>
              <a:rPr lang="sv-SE" dirty="0"/>
            </a:br>
            <a:r>
              <a:rPr lang="sv-SE" dirty="0"/>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18/11/2024</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18/11/2024</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18/11/2024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18/11/2024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18/11/2024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18/11/2024</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535020"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pic>
        <p:nvPicPr>
          <p:cNvPr id="10" name="Bildobjekt 9">
            <a:extLst>
              <a:ext uri="{FF2B5EF4-FFF2-40B4-BE49-F238E27FC236}">
                <a16:creationId xmlns:a16="http://schemas.microsoft.com/office/drawing/2014/main" id="{2C7A058D-6776-4EBC-8542-AD9B1A33D14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72" r:id="rId13"/>
    <p:sldLayoutId id="2147483673" r:id="rId14"/>
    <p:sldLayoutId id="2147483682" r:id="rId15"/>
    <p:sldLayoutId id="2147483674" r:id="rId16"/>
    <p:sldLayoutId id="2147483675" r:id="rId17"/>
    <p:sldLayoutId id="2147483676" r:id="rId18"/>
    <p:sldLayoutId id="2147483677" r:id="rId19"/>
    <p:sldLayoutId id="2147483678" r:id="rId20"/>
    <p:sldLayoutId id="2147483679" r:id="rId21"/>
    <p:sldLayoutId id="2147483680" r:id="rId2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D1D05-0764-448D-98DD-2D5BBBFAEA1E}"/>
              </a:ext>
            </a:extLst>
          </p:cNvPr>
          <p:cNvSpPr>
            <a:spLocks noGrp="1"/>
          </p:cNvSpPr>
          <p:nvPr>
            <p:ph type="ctrTitle"/>
          </p:nvPr>
        </p:nvSpPr>
        <p:spPr/>
        <p:txBody>
          <a:bodyPr/>
          <a:lstStyle/>
          <a:p>
            <a:r>
              <a:rPr lang="sv-SE" dirty="0"/>
              <a:t>EVCA Process and Urban WASH</a:t>
            </a:r>
          </a:p>
        </p:txBody>
      </p:sp>
      <p:sp>
        <p:nvSpPr>
          <p:cNvPr id="4" name="Platshållare för text 3">
            <a:extLst>
              <a:ext uri="{FF2B5EF4-FFF2-40B4-BE49-F238E27FC236}">
                <a16:creationId xmlns:a16="http://schemas.microsoft.com/office/drawing/2014/main" id="{208A099F-1AEC-4C44-8F85-045BEE4C6D09}"/>
              </a:ext>
            </a:extLst>
          </p:cNvPr>
          <p:cNvSpPr>
            <a:spLocks noGrp="1"/>
          </p:cNvSpPr>
          <p:nvPr>
            <p:ph type="body" sz="quarter" idx="13"/>
          </p:nvPr>
        </p:nvSpPr>
        <p:spPr/>
        <p:txBody>
          <a:bodyPr>
            <a:normAutofit lnSpcReduction="10000"/>
          </a:bodyPr>
          <a:lstStyle/>
          <a:p>
            <a:r>
              <a:rPr lang="sv-SE" dirty="0"/>
              <a:t>NOVEMBER 2024</a:t>
            </a:r>
          </a:p>
        </p:txBody>
      </p:sp>
      <p:sp>
        <p:nvSpPr>
          <p:cNvPr id="5" name="Platshållare för text 4">
            <a:extLst>
              <a:ext uri="{FF2B5EF4-FFF2-40B4-BE49-F238E27FC236}">
                <a16:creationId xmlns:a16="http://schemas.microsoft.com/office/drawing/2014/main" id="{42094BBE-A429-4E55-8E94-5D92DF9467A9}"/>
              </a:ext>
            </a:extLst>
          </p:cNvPr>
          <p:cNvSpPr>
            <a:spLocks noGrp="1"/>
          </p:cNvSpPr>
          <p:nvPr>
            <p:ph type="body" sz="quarter" idx="14"/>
          </p:nvPr>
        </p:nvSpPr>
        <p:spPr/>
        <p:txBody>
          <a:bodyPr>
            <a:normAutofit lnSpcReduction="10000"/>
          </a:bodyPr>
          <a:lstStyle/>
          <a:p>
            <a:endParaRPr lang="sv-SE"/>
          </a:p>
        </p:txBody>
      </p:sp>
    </p:spTree>
    <p:extLst>
      <p:ext uri="{BB962C8B-B14F-4D97-AF65-F5344CB8AC3E}">
        <p14:creationId xmlns:p14="http://schemas.microsoft.com/office/powerpoint/2010/main" val="342904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6102848" cy="1200329"/>
          </a:xfrm>
          <a:prstGeom prst="rect">
            <a:avLst/>
          </a:prstGeom>
          <a:noFill/>
        </p:spPr>
        <p:txBody>
          <a:bodyPr wrap="square">
            <a:spAutoFit/>
          </a:bodyPr>
          <a:lstStyle/>
          <a:p>
            <a:pPr marL="342900" indent="-342900" algn="just">
              <a:buFont typeface="Wingdings" panose="05000000000000000000" pitchFamily="2" charset="2"/>
              <a:buChar char="§"/>
            </a:pPr>
            <a:endParaRPr lang="en-US" sz="1800" dirty="0"/>
          </a:p>
          <a:p>
            <a:pPr algn="just"/>
            <a:endParaRPr lang="en-US" sz="1800" b="1" u="sng" dirty="0">
              <a:solidFill>
                <a:srgbClr val="0070C0"/>
              </a:solidFill>
            </a:endParaRPr>
          </a:p>
          <a:p>
            <a:pPr algn="just"/>
            <a:endParaRPr lang="en-US" sz="1800" dirty="0"/>
          </a:p>
          <a:p>
            <a:pPr algn="just"/>
            <a:endParaRPr lang="en-US" sz="1800" dirty="0"/>
          </a:p>
        </p:txBody>
      </p:sp>
      <p:sp>
        <p:nvSpPr>
          <p:cNvPr id="34" name="TextBox 33">
            <a:extLst>
              <a:ext uri="{FF2B5EF4-FFF2-40B4-BE49-F238E27FC236}">
                <a16:creationId xmlns:a16="http://schemas.microsoft.com/office/drawing/2014/main" id="{4FB20974-A7F0-9665-BB90-255755CAE00E}"/>
              </a:ext>
            </a:extLst>
          </p:cNvPr>
          <p:cNvSpPr txBox="1"/>
          <p:nvPr/>
        </p:nvSpPr>
        <p:spPr>
          <a:xfrm>
            <a:off x="102637" y="1101012"/>
            <a:ext cx="7408507" cy="5570756"/>
          </a:xfrm>
          <a:prstGeom prst="rect">
            <a:avLst/>
          </a:prstGeom>
          <a:noFill/>
        </p:spPr>
        <p:txBody>
          <a:bodyPr wrap="square" rtlCol="0">
            <a:spAutoFit/>
          </a:bodyPr>
          <a:lstStyle/>
          <a:p>
            <a:r>
              <a:rPr lang="en-US" b="1" dirty="0">
                <a:solidFill>
                  <a:srgbClr val="FF0000"/>
                </a:solidFill>
              </a:rPr>
              <a:t>WHAT IS URBAN?</a:t>
            </a:r>
            <a:br>
              <a:rPr lang="en-US" sz="1600" dirty="0"/>
            </a:br>
            <a:endParaRPr lang="en-US" sz="1600" dirty="0"/>
          </a:p>
          <a:p>
            <a:r>
              <a:rPr lang="en-US" sz="1400" dirty="0">
                <a:latin typeface="Arial Rounded MT Bold" panose="020F0704030504030204" pitchFamily="34" charset="0"/>
              </a:rPr>
              <a:t>Although there is no common definition of the term ‘urban’, it can be said that cities are living places that generally have the following characteristics:</a:t>
            </a:r>
            <a:br>
              <a:rPr lang="en-US" sz="1400" dirty="0">
                <a:latin typeface="Arial Rounded MT Bold" panose="020F0704030504030204" pitchFamily="34" charset="0"/>
              </a:rPr>
            </a:br>
            <a:endParaRPr lang="en-US" sz="1400" dirty="0">
              <a:latin typeface="Arial Rounded MT Bold" panose="020F0704030504030204" pitchFamily="34" charset="0"/>
            </a:endParaRPr>
          </a:p>
          <a:p>
            <a:r>
              <a:rPr lang="en-US" sz="1400" dirty="0">
                <a:latin typeface="Arial Rounded MT Bold" panose="020F0704030504030204" pitchFamily="34" charset="0"/>
              </a:rPr>
              <a:t>-A dynamic and mobile population.</a:t>
            </a:r>
            <a:br>
              <a:rPr lang="en-US" sz="1400" dirty="0">
                <a:latin typeface="Arial Rounded MT Bold" panose="020F0704030504030204" pitchFamily="34" charset="0"/>
              </a:rPr>
            </a:br>
            <a:endParaRPr lang="en-US" sz="1400" dirty="0">
              <a:latin typeface="Arial Rounded MT Bold" panose="020F0704030504030204" pitchFamily="34" charset="0"/>
            </a:endParaRPr>
          </a:p>
          <a:p>
            <a:r>
              <a:rPr lang="en-US" sz="1400" dirty="0">
                <a:latin typeface="Arial Rounded MT Bold" panose="020F0704030504030204" pitchFamily="34" charset="0"/>
              </a:rPr>
              <a:t>- Scale and density of the population.</a:t>
            </a:r>
            <a:br>
              <a:rPr lang="en-US" sz="1400" dirty="0">
                <a:latin typeface="Arial Rounded MT Bold" panose="020F0704030504030204" pitchFamily="34" charset="0"/>
              </a:rPr>
            </a:br>
            <a:endParaRPr lang="en-US" sz="1400" dirty="0">
              <a:latin typeface="Arial Rounded MT Bold" panose="020F0704030504030204" pitchFamily="34" charset="0"/>
            </a:endParaRPr>
          </a:p>
          <a:p>
            <a:r>
              <a:rPr lang="en-US" sz="1400" dirty="0">
                <a:latin typeface="Arial Rounded MT Bold" panose="020F0704030504030204" pitchFamily="34" charset="0"/>
              </a:rPr>
              <a:t>-Population diversity.</a:t>
            </a:r>
            <a:br>
              <a:rPr lang="en-US" sz="1400" dirty="0">
                <a:latin typeface="Arial Rounded MT Bold" panose="020F0704030504030204" pitchFamily="34" charset="0"/>
              </a:rPr>
            </a:br>
            <a:endParaRPr lang="en-US" sz="1400" dirty="0">
              <a:latin typeface="Arial Rounded MT Bold" panose="020F0704030504030204" pitchFamily="34" charset="0"/>
            </a:endParaRPr>
          </a:p>
          <a:p>
            <a:r>
              <a:rPr lang="en-US" sz="1400" dirty="0">
                <a:latin typeface="Arial Rounded MT Bold" panose="020F0704030504030204" pitchFamily="34" charset="0"/>
              </a:rPr>
              <a:t>-Varied livelihoods and economic systems.</a:t>
            </a:r>
            <a:br>
              <a:rPr lang="en-US" sz="1400" dirty="0">
                <a:latin typeface="Arial Rounded MT Bold" panose="020F0704030504030204" pitchFamily="34" charset="0"/>
              </a:rPr>
            </a:br>
            <a:endParaRPr lang="en-US" sz="1400" dirty="0">
              <a:latin typeface="Arial Rounded MT Bold" panose="020F0704030504030204" pitchFamily="34" charset="0"/>
            </a:endParaRPr>
          </a:p>
          <a:p>
            <a:r>
              <a:rPr lang="en-US" sz="1400" dirty="0">
                <a:latin typeface="Arial Rounded MT Bold" panose="020F0704030504030204" pitchFamily="34" charset="0"/>
              </a:rPr>
              <a:t>-Large areas of informal settlement.</a:t>
            </a:r>
            <a:br>
              <a:rPr lang="en-US" sz="1400" dirty="0">
                <a:latin typeface="Arial Rounded MT Bold" panose="020F0704030504030204" pitchFamily="34" charset="0"/>
              </a:rPr>
            </a:br>
            <a:endParaRPr lang="en-US" sz="1400" dirty="0">
              <a:latin typeface="Arial Rounded MT Bold" panose="020F0704030504030204" pitchFamily="34" charset="0"/>
            </a:endParaRPr>
          </a:p>
          <a:p>
            <a:r>
              <a:rPr lang="en-US" sz="1400" dirty="0">
                <a:latin typeface="Arial Rounded MT Bold" panose="020F0704030504030204" pitchFamily="34" charset="0"/>
              </a:rPr>
              <a:t>-Shifting frontlines, opportunistic crime and access to justice</a:t>
            </a:r>
            <a:br>
              <a:rPr lang="en-US" sz="1400" dirty="0">
                <a:latin typeface="Arial Rounded MT Bold" panose="020F0704030504030204" pitchFamily="34" charset="0"/>
              </a:rPr>
            </a:br>
            <a:endParaRPr lang="en-US" sz="1400" dirty="0">
              <a:latin typeface="Arial Rounded MT Bold" panose="020F0704030504030204" pitchFamily="34" charset="0"/>
            </a:endParaRPr>
          </a:p>
          <a:p>
            <a:r>
              <a:rPr lang="en-US" sz="1400" dirty="0">
                <a:latin typeface="Arial Rounded MT Bold" panose="020F0704030504030204" pitchFamily="34" charset="0"/>
              </a:rPr>
              <a:t>problems.</a:t>
            </a:r>
            <a:br>
              <a:rPr lang="en-US" sz="1400" dirty="0">
                <a:latin typeface="Arial Rounded MT Bold" panose="020F0704030504030204" pitchFamily="34" charset="0"/>
              </a:rPr>
            </a:br>
            <a:endParaRPr lang="en-US" sz="1400" dirty="0">
              <a:latin typeface="Arial Rounded MT Bold" panose="020F0704030504030204" pitchFamily="34" charset="0"/>
            </a:endParaRPr>
          </a:p>
          <a:p>
            <a:r>
              <a:rPr lang="en-US" sz="1400" dirty="0">
                <a:latin typeface="Arial Rounded MT Bold" panose="020F0704030504030204" pitchFamily="34" charset="0"/>
              </a:rPr>
              <a:t>-Reduction in basic services.</a:t>
            </a:r>
            <a:br>
              <a:rPr lang="en-US" sz="1400" dirty="0">
                <a:latin typeface="Arial Rounded MT Bold" panose="020F0704030504030204" pitchFamily="34" charset="0"/>
              </a:rPr>
            </a:br>
            <a:endParaRPr lang="en-US" sz="1400" dirty="0">
              <a:latin typeface="Arial Rounded MT Bold" panose="020F0704030504030204" pitchFamily="34" charset="0"/>
            </a:endParaRPr>
          </a:p>
          <a:p>
            <a:r>
              <a:rPr lang="en-US" sz="1400" dirty="0">
                <a:latin typeface="Arial Rounded MT Bold" panose="020F0704030504030204" pitchFamily="34" charset="0"/>
              </a:rPr>
              <a:t>-Dependence on information technology.</a:t>
            </a:r>
            <a:br>
              <a:rPr lang="en-US" sz="1400" dirty="0">
                <a:latin typeface="Arial Rounded MT Bold" panose="020F0704030504030204" pitchFamily="34" charset="0"/>
              </a:rPr>
            </a:br>
            <a:endParaRPr lang="en-US" sz="1400" dirty="0">
              <a:latin typeface="Arial Rounded MT Bold" panose="020F0704030504030204" pitchFamily="34" charset="0"/>
            </a:endParaRPr>
          </a:p>
          <a:p>
            <a:r>
              <a:rPr lang="en-US" sz="1400" dirty="0">
                <a:latin typeface="Arial Rounded MT Bold" panose="020F0704030504030204" pitchFamily="34" charset="0"/>
              </a:rPr>
              <a:t>- Cash-based economy.</a:t>
            </a:r>
          </a:p>
          <a:p>
            <a:endParaRPr lang="sv-SE" sz="1600" dirty="0">
              <a:latin typeface="Arial Rounded MT Bold" panose="020F0704030504030204" pitchFamily="34" charset="0"/>
            </a:endParaRPr>
          </a:p>
        </p:txBody>
      </p:sp>
      <p:pic>
        <p:nvPicPr>
          <p:cNvPr id="2" name="Google Shape;1089;g221f23833d9_0_1024" descr="A city with many buildings&#10;&#10;Description automatically generated with low confidence">
            <a:extLst>
              <a:ext uri="{FF2B5EF4-FFF2-40B4-BE49-F238E27FC236}">
                <a16:creationId xmlns:a16="http://schemas.microsoft.com/office/drawing/2014/main" id="{995E5D42-763F-A91B-EAF8-8DEECF30F6B3}"/>
              </a:ext>
            </a:extLst>
          </p:cNvPr>
          <p:cNvPicPr preferRelativeResize="0"/>
          <p:nvPr/>
        </p:nvPicPr>
        <p:blipFill rotWithShape="1">
          <a:blip r:embed="rId2">
            <a:alphaModFix/>
          </a:blip>
          <a:srcRect/>
          <a:stretch/>
        </p:blipFill>
        <p:spPr>
          <a:xfrm>
            <a:off x="7511144" y="916899"/>
            <a:ext cx="4680856" cy="4961387"/>
          </a:xfrm>
          <a:prstGeom prst="rect">
            <a:avLst/>
          </a:prstGeom>
          <a:noFill/>
          <a:ln>
            <a:noFill/>
          </a:ln>
        </p:spPr>
      </p:pic>
    </p:spTree>
    <p:extLst>
      <p:ext uri="{BB962C8B-B14F-4D97-AF65-F5344CB8AC3E}">
        <p14:creationId xmlns:p14="http://schemas.microsoft.com/office/powerpoint/2010/main" val="345554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6102848" cy="1200329"/>
          </a:xfrm>
          <a:prstGeom prst="rect">
            <a:avLst/>
          </a:prstGeom>
          <a:noFill/>
        </p:spPr>
        <p:txBody>
          <a:bodyPr wrap="square">
            <a:spAutoFit/>
          </a:bodyPr>
          <a:lstStyle/>
          <a:p>
            <a:pPr marL="342900" indent="-342900" algn="just">
              <a:buFont typeface="Wingdings" panose="05000000000000000000" pitchFamily="2" charset="2"/>
              <a:buChar char="§"/>
            </a:pPr>
            <a:endParaRPr lang="en-US" sz="1800" dirty="0"/>
          </a:p>
          <a:p>
            <a:pPr algn="just"/>
            <a:endParaRPr lang="en-US" sz="1800" b="1" u="sng" dirty="0">
              <a:solidFill>
                <a:srgbClr val="0070C0"/>
              </a:solidFill>
            </a:endParaRPr>
          </a:p>
          <a:p>
            <a:pPr algn="just"/>
            <a:endParaRPr lang="en-US" sz="1800" dirty="0"/>
          </a:p>
          <a:p>
            <a:pPr algn="just"/>
            <a:endParaRPr lang="en-US" sz="1800" dirty="0"/>
          </a:p>
        </p:txBody>
      </p:sp>
      <p:sp>
        <p:nvSpPr>
          <p:cNvPr id="34" name="TextBox 33">
            <a:extLst>
              <a:ext uri="{FF2B5EF4-FFF2-40B4-BE49-F238E27FC236}">
                <a16:creationId xmlns:a16="http://schemas.microsoft.com/office/drawing/2014/main" id="{4FB20974-A7F0-9665-BB90-255755CAE00E}"/>
              </a:ext>
            </a:extLst>
          </p:cNvPr>
          <p:cNvSpPr txBox="1"/>
          <p:nvPr/>
        </p:nvSpPr>
        <p:spPr>
          <a:xfrm>
            <a:off x="102637" y="1101012"/>
            <a:ext cx="7408507" cy="5570756"/>
          </a:xfrm>
          <a:prstGeom prst="rect">
            <a:avLst/>
          </a:prstGeom>
          <a:noFill/>
        </p:spPr>
        <p:txBody>
          <a:bodyPr wrap="square" rtlCol="0">
            <a:spAutoFit/>
          </a:bodyPr>
          <a:lstStyle/>
          <a:p>
            <a:r>
              <a:rPr lang="en-US" b="1" dirty="0">
                <a:solidFill>
                  <a:srgbClr val="FF0000"/>
                </a:solidFill>
              </a:rPr>
              <a:t>HOW DOES THIS AFFECT OUR APPROACH?</a:t>
            </a:r>
            <a:br>
              <a:rPr lang="en-US" sz="1600" dirty="0"/>
            </a:br>
            <a:endParaRPr lang="en-US" sz="1600" dirty="0"/>
          </a:p>
          <a:p>
            <a:r>
              <a:rPr lang="en-US" sz="1600" dirty="0">
                <a:latin typeface="Arial Rounded MT Bold" panose="020F0704030504030204" pitchFamily="34" charset="0"/>
              </a:rPr>
              <a:t>Urban contexts force us to think:</a:t>
            </a:r>
            <a:br>
              <a:rPr lang="en-US" sz="1600" dirty="0">
                <a:latin typeface="Arial Rounded MT Bold" panose="020F0704030504030204" pitchFamily="34" charset="0"/>
              </a:rPr>
            </a:br>
            <a:endParaRPr lang="en-US" sz="1600" dirty="0">
              <a:latin typeface="Arial Rounded MT Bold" panose="020F0704030504030204" pitchFamily="34" charset="0"/>
            </a:endParaRPr>
          </a:p>
          <a:p>
            <a:r>
              <a:rPr lang="en-US" sz="1600" dirty="0">
                <a:latin typeface="Arial Rounded MT Bold" panose="020F0704030504030204" pitchFamily="34" charset="0"/>
              </a:rPr>
              <a:t>-Density</a:t>
            </a:r>
            <a:br>
              <a:rPr lang="en-US" sz="1600" dirty="0">
                <a:latin typeface="Arial Rounded MT Bold" panose="020F0704030504030204" pitchFamily="34" charset="0"/>
              </a:rPr>
            </a:br>
            <a:endParaRPr lang="en-US" sz="1600" dirty="0">
              <a:latin typeface="Arial Rounded MT Bold" panose="020F0704030504030204" pitchFamily="34" charset="0"/>
            </a:endParaRPr>
          </a:p>
          <a:p>
            <a:r>
              <a:rPr lang="en-US" sz="1600" dirty="0">
                <a:latin typeface="Arial Rounded MT Bold" panose="020F0704030504030204" pitchFamily="34" charset="0"/>
              </a:rPr>
              <a:t>-The effects of a hazard are rapid and widespread</a:t>
            </a:r>
            <a:br>
              <a:rPr lang="en-US" sz="1600" dirty="0">
                <a:latin typeface="Arial Rounded MT Bold" panose="020F0704030504030204" pitchFamily="34" charset="0"/>
              </a:rPr>
            </a:br>
            <a:endParaRPr lang="en-US" sz="1600" dirty="0">
              <a:latin typeface="Arial Rounded MT Bold" panose="020F0704030504030204" pitchFamily="34" charset="0"/>
            </a:endParaRPr>
          </a:p>
          <a:p>
            <a:r>
              <a:rPr lang="en-US" sz="1600" dirty="0">
                <a:latin typeface="Arial Rounded MT Bold" panose="020F0704030504030204" pitchFamily="34" charset="0"/>
              </a:rPr>
              <a:t>-Dynamics</a:t>
            </a:r>
            <a:br>
              <a:rPr lang="en-US" sz="1600" dirty="0">
                <a:latin typeface="Arial Rounded MT Bold" panose="020F0704030504030204" pitchFamily="34" charset="0"/>
              </a:rPr>
            </a:br>
            <a:endParaRPr lang="en-US" sz="1600" dirty="0">
              <a:latin typeface="Arial Rounded MT Bold" panose="020F0704030504030204" pitchFamily="34" charset="0"/>
            </a:endParaRPr>
          </a:p>
          <a:p>
            <a:r>
              <a:rPr lang="en-US" sz="1600" dirty="0">
                <a:latin typeface="Arial Rounded MT Bold" panose="020F0704030504030204" pitchFamily="34" charset="0"/>
              </a:rPr>
              <a:t>-Cities are made up of interdependent systems and the failure of one system can have an exponential negative effect on the others, particularly on vital services (e.g. loss of electricity).</a:t>
            </a:r>
            <a:br>
              <a:rPr lang="en-US" sz="1600" dirty="0">
                <a:latin typeface="Arial Rounded MT Bold" panose="020F0704030504030204" pitchFamily="34" charset="0"/>
              </a:rPr>
            </a:br>
            <a:endParaRPr lang="en-US" sz="1600" dirty="0">
              <a:latin typeface="Arial Rounded MT Bold" panose="020F0704030504030204" pitchFamily="34" charset="0"/>
            </a:endParaRPr>
          </a:p>
          <a:p>
            <a:r>
              <a:rPr lang="en-US" sz="1600" dirty="0">
                <a:latin typeface="Arial Rounded MT Bold" panose="020F0704030504030204" pitchFamily="34" charset="0"/>
              </a:rPr>
              <a:t>-Populations are not homogeneous</a:t>
            </a:r>
            <a:br>
              <a:rPr lang="en-US" sz="1600" dirty="0">
                <a:latin typeface="Arial Rounded MT Bold" panose="020F0704030504030204" pitchFamily="34" charset="0"/>
              </a:rPr>
            </a:br>
            <a:endParaRPr lang="en-US" sz="1600" dirty="0">
              <a:latin typeface="Arial Rounded MT Bold" panose="020F0704030504030204" pitchFamily="34" charset="0"/>
            </a:endParaRPr>
          </a:p>
          <a:p>
            <a:r>
              <a:rPr lang="en-US" sz="1600" dirty="0">
                <a:latin typeface="Arial Rounded MT Bold" panose="020F0704030504030204" pitchFamily="34" charset="0"/>
              </a:rPr>
              <a:t>-Communities are not uniformly located, they are spread over large areas.</a:t>
            </a:r>
            <a:br>
              <a:rPr lang="en-US" sz="1600" dirty="0">
                <a:latin typeface="Arial Rounded MT Bold" panose="020F0704030504030204" pitchFamily="34" charset="0"/>
              </a:rPr>
            </a:br>
            <a:endParaRPr lang="en-US" sz="1600" dirty="0">
              <a:latin typeface="Arial Rounded MT Bold" panose="020F0704030504030204" pitchFamily="34" charset="0"/>
            </a:endParaRPr>
          </a:p>
          <a:p>
            <a:r>
              <a:rPr lang="en-US" sz="1600" dirty="0">
                <a:latin typeface="Arial Rounded MT Bold" panose="020F0704030504030204" pitchFamily="34" charset="0"/>
              </a:rPr>
              <a:t>-Communities overlap</a:t>
            </a:r>
            <a:br>
              <a:rPr lang="en-US" sz="1600" dirty="0">
                <a:latin typeface="Arial Rounded MT Bold" panose="020F0704030504030204" pitchFamily="34" charset="0"/>
              </a:rPr>
            </a:br>
            <a:endParaRPr lang="en-US" sz="1600" dirty="0">
              <a:latin typeface="Arial Rounded MT Bold" panose="020F0704030504030204" pitchFamily="34" charset="0"/>
            </a:endParaRPr>
          </a:p>
          <a:p>
            <a:r>
              <a:rPr lang="en-US" sz="1600" dirty="0">
                <a:latin typeface="Arial Rounded MT Bold" panose="020F0704030504030204" pitchFamily="34" charset="0"/>
              </a:rPr>
              <a:t>-Communities are mobile</a:t>
            </a:r>
          </a:p>
          <a:p>
            <a:endParaRPr lang="sv-SE" sz="1600" dirty="0">
              <a:latin typeface="Arial Rounded MT Bold" panose="020F0704030504030204" pitchFamily="34" charset="0"/>
            </a:endParaRPr>
          </a:p>
        </p:txBody>
      </p:sp>
      <p:pic>
        <p:nvPicPr>
          <p:cNvPr id="2" name="Google Shape;1089;g221f23833d9_0_1024" descr="A city with many buildings&#10;&#10;Description automatically generated with low confidence">
            <a:extLst>
              <a:ext uri="{FF2B5EF4-FFF2-40B4-BE49-F238E27FC236}">
                <a16:creationId xmlns:a16="http://schemas.microsoft.com/office/drawing/2014/main" id="{995E5D42-763F-A91B-EAF8-8DEECF30F6B3}"/>
              </a:ext>
            </a:extLst>
          </p:cNvPr>
          <p:cNvPicPr preferRelativeResize="0"/>
          <p:nvPr/>
        </p:nvPicPr>
        <p:blipFill rotWithShape="1">
          <a:blip r:embed="rId2">
            <a:alphaModFix/>
          </a:blip>
          <a:srcRect/>
          <a:stretch/>
        </p:blipFill>
        <p:spPr>
          <a:xfrm>
            <a:off x="7511144" y="916899"/>
            <a:ext cx="4680856" cy="4961387"/>
          </a:xfrm>
          <a:prstGeom prst="rect">
            <a:avLst/>
          </a:prstGeom>
          <a:noFill/>
          <a:ln>
            <a:noFill/>
          </a:ln>
        </p:spPr>
      </p:pic>
    </p:spTree>
    <p:extLst>
      <p:ext uri="{BB962C8B-B14F-4D97-AF65-F5344CB8AC3E}">
        <p14:creationId xmlns:p14="http://schemas.microsoft.com/office/powerpoint/2010/main" val="90391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6102848" cy="1200329"/>
          </a:xfrm>
          <a:prstGeom prst="rect">
            <a:avLst/>
          </a:prstGeom>
          <a:noFill/>
        </p:spPr>
        <p:txBody>
          <a:bodyPr wrap="square">
            <a:spAutoFit/>
          </a:bodyPr>
          <a:lstStyle/>
          <a:p>
            <a:pPr marL="342900" indent="-342900" algn="just">
              <a:buFont typeface="Wingdings" panose="05000000000000000000" pitchFamily="2" charset="2"/>
              <a:buChar char="§"/>
            </a:pPr>
            <a:endParaRPr lang="en-US" sz="1800" dirty="0"/>
          </a:p>
          <a:p>
            <a:pPr algn="just"/>
            <a:endParaRPr lang="en-US" sz="1800" b="1" u="sng" dirty="0">
              <a:solidFill>
                <a:srgbClr val="0070C0"/>
              </a:solidFill>
            </a:endParaRPr>
          </a:p>
          <a:p>
            <a:pPr algn="just"/>
            <a:endParaRPr lang="en-US" sz="1800" dirty="0"/>
          </a:p>
          <a:p>
            <a:pPr algn="just"/>
            <a:endParaRPr lang="en-US" sz="1800" dirty="0"/>
          </a:p>
        </p:txBody>
      </p:sp>
      <p:sp>
        <p:nvSpPr>
          <p:cNvPr id="2" name="TextBox 1">
            <a:extLst>
              <a:ext uri="{FF2B5EF4-FFF2-40B4-BE49-F238E27FC236}">
                <a16:creationId xmlns:a16="http://schemas.microsoft.com/office/drawing/2014/main" id="{9F2CB4FD-2D8C-9712-0043-7DC4487838F2}"/>
              </a:ext>
            </a:extLst>
          </p:cNvPr>
          <p:cNvSpPr txBox="1"/>
          <p:nvPr/>
        </p:nvSpPr>
        <p:spPr>
          <a:xfrm>
            <a:off x="1026366" y="1352939"/>
            <a:ext cx="10562254" cy="4524315"/>
          </a:xfrm>
          <a:prstGeom prst="rect">
            <a:avLst/>
          </a:prstGeom>
          <a:noFill/>
        </p:spPr>
        <p:txBody>
          <a:bodyPr wrap="square" rtlCol="0">
            <a:spAutoFit/>
          </a:bodyPr>
          <a:lstStyle/>
          <a:p>
            <a:r>
              <a:rPr lang="en-US" sz="2400" dirty="0">
                <a:latin typeface="Arial Rounded MT Bold" panose="020F0704030504030204" pitchFamily="34" charset="0"/>
              </a:rPr>
              <a:t>Once the assessment has been carried out, the results will enable us to understand the main risk factors, vulnerabilities and capacities of each community.</a:t>
            </a:r>
          </a:p>
          <a:p>
            <a:r>
              <a:rPr lang="en-US" sz="2400" dirty="0">
                <a:latin typeface="Arial Rounded MT Bold" panose="020F0704030504030204" pitchFamily="34" charset="0"/>
              </a:rPr>
              <a:t>The next step will be </a:t>
            </a:r>
            <a:r>
              <a:rPr lang="en-US" sz="2400" dirty="0">
                <a:solidFill>
                  <a:srgbClr val="FF0000"/>
                </a:solidFill>
                <a:latin typeface="Arial Rounded MT Bold" panose="020F0704030504030204" pitchFamily="34" charset="0"/>
              </a:rPr>
              <a:t>to draw up an action plan </a:t>
            </a:r>
            <a:r>
              <a:rPr lang="en-US" sz="2400" dirty="0">
                <a:latin typeface="Arial Rounded MT Bold" panose="020F0704030504030204" pitchFamily="34" charset="0"/>
              </a:rPr>
              <a:t>covering the 11 dimensions, but very often the plan is too ambitious. </a:t>
            </a:r>
          </a:p>
          <a:p>
            <a:endParaRPr lang="en-US" sz="2400" dirty="0">
              <a:latin typeface="Arial Rounded MT Bold" panose="020F0704030504030204" pitchFamily="34" charset="0"/>
            </a:endParaRPr>
          </a:p>
          <a:p>
            <a:r>
              <a:rPr lang="en-US" sz="2400" dirty="0">
                <a:latin typeface="Arial Rounded MT Bold" panose="020F0704030504030204" pitchFamily="34" charset="0"/>
              </a:rPr>
              <a:t>This is why it is necessary </a:t>
            </a:r>
            <a:r>
              <a:rPr lang="en-US" sz="2400" dirty="0">
                <a:solidFill>
                  <a:srgbClr val="FF0000"/>
                </a:solidFill>
                <a:latin typeface="Arial Rounded MT Bold" panose="020F0704030504030204" pitchFamily="34" charset="0"/>
              </a:rPr>
              <a:t>to establish priorities the actions </a:t>
            </a:r>
            <a:r>
              <a:rPr lang="en-US" sz="2400" dirty="0">
                <a:latin typeface="Arial Rounded MT Bold" panose="020F0704030504030204" pitchFamily="34" charset="0"/>
              </a:rPr>
              <a:t>to be carried out according to the skills and capacities of the National Society.</a:t>
            </a:r>
          </a:p>
          <a:p>
            <a:endParaRPr lang="en-US" sz="2400" dirty="0">
              <a:latin typeface="Arial Rounded MT Bold" panose="020F0704030504030204" pitchFamily="34" charset="0"/>
            </a:endParaRPr>
          </a:p>
          <a:p>
            <a:r>
              <a:rPr lang="en-US" sz="2400" dirty="0">
                <a:latin typeface="Arial Rounded MT Bold" panose="020F0704030504030204" pitchFamily="34" charset="0"/>
              </a:rPr>
              <a:t>For other actions, it is a good idea </a:t>
            </a:r>
            <a:r>
              <a:rPr lang="en-US" sz="2400" dirty="0">
                <a:solidFill>
                  <a:srgbClr val="FF0000"/>
                </a:solidFill>
                <a:latin typeface="Arial Rounded MT Bold" panose="020F0704030504030204" pitchFamily="34" charset="0"/>
              </a:rPr>
              <a:t>to support communities </a:t>
            </a:r>
            <a:r>
              <a:rPr lang="en-US" sz="2400" dirty="0">
                <a:latin typeface="Arial Rounded MT Bold" panose="020F0704030504030204" pitchFamily="34" charset="0"/>
              </a:rPr>
              <a:t>in their advocacy with local authorities or other </a:t>
            </a:r>
            <a:r>
              <a:rPr lang="en-US" sz="2400" dirty="0" err="1">
                <a:latin typeface="Arial Rounded MT Bold" panose="020F0704030504030204" pitchFamily="34" charset="0"/>
              </a:rPr>
              <a:t>organisations</a:t>
            </a:r>
            <a:r>
              <a:rPr lang="en-US" sz="2400" dirty="0">
                <a:latin typeface="Arial Rounded MT Bold" panose="020F0704030504030204" pitchFamily="34" charset="0"/>
              </a:rPr>
              <a:t>.</a:t>
            </a:r>
          </a:p>
        </p:txBody>
      </p:sp>
    </p:spTree>
    <p:extLst>
      <p:ext uri="{BB962C8B-B14F-4D97-AF65-F5344CB8AC3E}">
        <p14:creationId xmlns:p14="http://schemas.microsoft.com/office/powerpoint/2010/main" val="22900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6102848" cy="1200329"/>
          </a:xfrm>
          <a:prstGeom prst="rect">
            <a:avLst/>
          </a:prstGeom>
          <a:noFill/>
        </p:spPr>
        <p:txBody>
          <a:bodyPr wrap="square">
            <a:spAutoFit/>
          </a:bodyPr>
          <a:lstStyle/>
          <a:p>
            <a:pPr marL="342900" indent="-342900" algn="just">
              <a:buFont typeface="Wingdings" panose="05000000000000000000" pitchFamily="2" charset="2"/>
              <a:buChar char="§"/>
            </a:pPr>
            <a:endParaRPr lang="en-US" sz="1800" dirty="0"/>
          </a:p>
          <a:p>
            <a:pPr algn="just"/>
            <a:endParaRPr lang="en-US" sz="1800" b="1" u="sng" dirty="0">
              <a:solidFill>
                <a:srgbClr val="0070C0"/>
              </a:solidFill>
            </a:endParaRPr>
          </a:p>
          <a:p>
            <a:pPr algn="just"/>
            <a:endParaRPr lang="en-US" sz="1800" dirty="0"/>
          </a:p>
          <a:p>
            <a:pPr algn="just"/>
            <a:endParaRPr lang="en-US" sz="1800" dirty="0"/>
          </a:p>
        </p:txBody>
      </p:sp>
      <p:graphicFrame>
        <p:nvGraphicFramePr>
          <p:cNvPr id="2" name="Table 1">
            <a:extLst>
              <a:ext uri="{FF2B5EF4-FFF2-40B4-BE49-F238E27FC236}">
                <a16:creationId xmlns:a16="http://schemas.microsoft.com/office/drawing/2014/main" id="{B85B3CAA-F0D1-38DD-6443-51F58BDC16C7}"/>
              </a:ext>
            </a:extLst>
          </p:cNvPr>
          <p:cNvGraphicFramePr>
            <a:graphicFrameLocks noGrp="1"/>
          </p:cNvGraphicFramePr>
          <p:nvPr>
            <p:extLst>
              <p:ext uri="{D42A27DB-BD31-4B8C-83A1-F6EECF244321}">
                <p14:modId xmlns:p14="http://schemas.microsoft.com/office/powerpoint/2010/main" val="3678194802"/>
              </p:ext>
            </p:extLst>
          </p:nvPr>
        </p:nvGraphicFramePr>
        <p:xfrm>
          <a:off x="459021" y="1019528"/>
          <a:ext cx="11273958" cy="5550667"/>
        </p:xfrm>
        <a:graphic>
          <a:graphicData uri="http://schemas.openxmlformats.org/drawingml/2006/table">
            <a:tbl>
              <a:tblPr firstRow="1" firstCol="1" bandRow="1">
                <a:tableStyleId>{5C22544A-7EE6-4342-B048-85BDC9FD1C3A}</a:tableStyleId>
              </a:tblPr>
              <a:tblGrid>
                <a:gridCol w="2158464">
                  <a:extLst>
                    <a:ext uri="{9D8B030D-6E8A-4147-A177-3AD203B41FA5}">
                      <a16:colId xmlns:a16="http://schemas.microsoft.com/office/drawing/2014/main" val="62976586"/>
                    </a:ext>
                  </a:extLst>
                </a:gridCol>
                <a:gridCol w="2477327">
                  <a:extLst>
                    <a:ext uri="{9D8B030D-6E8A-4147-A177-3AD203B41FA5}">
                      <a16:colId xmlns:a16="http://schemas.microsoft.com/office/drawing/2014/main" val="3371131991"/>
                    </a:ext>
                  </a:extLst>
                </a:gridCol>
                <a:gridCol w="1475396">
                  <a:extLst>
                    <a:ext uri="{9D8B030D-6E8A-4147-A177-3AD203B41FA5}">
                      <a16:colId xmlns:a16="http://schemas.microsoft.com/office/drawing/2014/main" val="3403330991"/>
                    </a:ext>
                  </a:extLst>
                </a:gridCol>
                <a:gridCol w="1896088">
                  <a:extLst>
                    <a:ext uri="{9D8B030D-6E8A-4147-A177-3AD203B41FA5}">
                      <a16:colId xmlns:a16="http://schemas.microsoft.com/office/drawing/2014/main" val="269559632"/>
                    </a:ext>
                  </a:extLst>
                </a:gridCol>
                <a:gridCol w="1580941">
                  <a:extLst>
                    <a:ext uri="{9D8B030D-6E8A-4147-A177-3AD203B41FA5}">
                      <a16:colId xmlns:a16="http://schemas.microsoft.com/office/drawing/2014/main" val="768279886"/>
                    </a:ext>
                  </a:extLst>
                </a:gridCol>
                <a:gridCol w="1685742">
                  <a:extLst>
                    <a:ext uri="{9D8B030D-6E8A-4147-A177-3AD203B41FA5}">
                      <a16:colId xmlns:a16="http://schemas.microsoft.com/office/drawing/2014/main" val="522555603"/>
                    </a:ext>
                  </a:extLst>
                </a:gridCol>
              </a:tblGrid>
              <a:tr h="249471">
                <a:tc>
                  <a:txBody>
                    <a:bodyPr/>
                    <a:lstStyle/>
                    <a:p>
                      <a:pPr marL="0" marR="0" algn="ctr">
                        <a:spcBef>
                          <a:spcPts val="0"/>
                        </a:spcBef>
                        <a:spcAft>
                          <a:spcPts val="800"/>
                        </a:spcAft>
                      </a:pPr>
                      <a:r>
                        <a:rPr lang="fr-FR" sz="1500" dirty="0">
                          <a:effectLst/>
                          <a:latin typeface="Arial Rounded MT Bold" panose="020F0704030504030204" pitchFamily="34" charset="0"/>
                        </a:rPr>
                        <a:t>PROBLEMS</a:t>
                      </a:r>
                      <a:endParaRPr lang="en-US" sz="15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fr-FR" sz="1500" dirty="0">
                          <a:effectLst/>
                          <a:latin typeface="Arial Rounded MT Bold" panose="020F0704030504030204" pitchFamily="34" charset="0"/>
                        </a:rPr>
                        <a:t>ACTIVITIES</a:t>
                      </a:r>
                      <a:endParaRPr lang="en-US" sz="15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fr-FR" sz="1500" dirty="0">
                          <a:effectLst/>
                          <a:latin typeface="Arial Rounded MT Bold" panose="020F0704030504030204" pitchFamily="34" charset="0"/>
                        </a:rPr>
                        <a:t>PERIODE</a:t>
                      </a:r>
                      <a:endParaRPr lang="en-US" sz="15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fr-FR" sz="1500" dirty="0">
                          <a:effectLst/>
                          <a:latin typeface="Arial Rounded MT Bold" panose="020F0704030504030204" pitchFamily="34" charset="0"/>
                        </a:rPr>
                        <a:t>REQUIRED</a:t>
                      </a:r>
                      <a:endParaRPr lang="en-US" sz="15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fr-FR" sz="1500" dirty="0">
                          <a:effectLst/>
                          <a:latin typeface="Arial Rounded MT Bold" panose="020F0704030504030204" pitchFamily="34" charset="0"/>
                        </a:rPr>
                        <a:t>MANAGERS</a:t>
                      </a:r>
                      <a:endParaRPr lang="en-US" sz="15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fr-FR" sz="1500" dirty="0">
                          <a:effectLst/>
                          <a:latin typeface="Arial Rounded MT Bold" panose="020F0704030504030204" pitchFamily="34" charset="0"/>
                          <a:ea typeface="Times New Roman" panose="02020603050405020304" pitchFamily="18" charset="0"/>
                          <a:cs typeface="Times New Roman" panose="02020603050405020304" pitchFamily="18" charset="0"/>
                        </a:rPr>
                        <a:t>OUTCOMES</a:t>
                      </a:r>
                      <a:endParaRPr lang="en-US" sz="15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1933483"/>
                  </a:ext>
                </a:extLst>
              </a:tr>
              <a:tr h="997884">
                <a:tc>
                  <a:txBody>
                    <a:bodyPr/>
                    <a:lstStyle/>
                    <a:p>
                      <a:r>
                        <a:rPr lang="en-US" sz="1400" b="1" dirty="0">
                          <a:latin typeface="Arial Rounded MT Bold" panose="020F0704030504030204" pitchFamily="34" charset="0"/>
                        </a:rPr>
                        <a:t>Gutters clogged</a:t>
                      </a:r>
                      <a:endParaRPr lang="en-US" sz="1400" dirty="0">
                        <a:latin typeface="Arial Rounded MT Bold" panose="020F070403050403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BE" sz="1400" dirty="0">
                          <a:effectLst/>
                          <a:latin typeface="Arial Rounded MT Bold" panose="020F0704030504030204" pitchFamily="34" charset="0"/>
                        </a:rPr>
                        <a:t>- </a:t>
                      </a:r>
                      <a:r>
                        <a:rPr lang="en-US" sz="1400" b="1" dirty="0">
                          <a:latin typeface="Arial Rounded MT Bold" panose="020F0704030504030204" pitchFamily="34" charset="0"/>
                        </a:rPr>
                        <a:t>Cleaning the gutters</a:t>
                      </a:r>
                      <a:endParaRPr lang="en-US" sz="1400" dirty="0">
                        <a:latin typeface="Arial Rounded MT Bold" panose="020F0704030504030204" pitchFamily="34" charset="0"/>
                      </a:endParaRPr>
                    </a:p>
                    <a:p>
                      <a:pPr marL="0" marR="0" algn="just">
                        <a:spcBef>
                          <a:spcPts val="0"/>
                        </a:spcBef>
                        <a:spcAft>
                          <a:spcPts val="0"/>
                        </a:spcAft>
                      </a:pPr>
                      <a:endParaRPr lang="en-US" sz="14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BE" sz="1400" b="1" kern="1200" dirty="0" err="1">
                          <a:solidFill>
                            <a:schemeClr val="dk1"/>
                          </a:solidFill>
                          <a:latin typeface="Arial Rounded MT Bold" panose="020F0704030504030204" pitchFamily="34" charset="0"/>
                          <a:ea typeface="+mn-ea"/>
                          <a:cs typeface="+mn-cs"/>
                        </a:rPr>
                        <a:t>Every</a:t>
                      </a:r>
                      <a:r>
                        <a:rPr lang="fr-BE" sz="1400" b="1" kern="1200" dirty="0">
                          <a:solidFill>
                            <a:schemeClr val="dk1"/>
                          </a:solidFill>
                          <a:latin typeface="Arial Rounded MT Bold" panose="020F0704030504030204" pitchFamily="34" charset="0"/>
                          <a:ea typeface="+mn-ea"/>
                          <a:cs typeface="+mn-cs"/>
                        </a:rPr>
                        <a:t> week-end (8-11h)</a:t>
                      </a:r>
                      <a:endParaRPr lang="en-US" sz="1400" b="1" kern="1200" dirty="0">
                        <a:solidFill>
                          <a:schemeClr val="dk1"/>
                        </a:solidFill>
                        <a:latin typeface="Arial Rounded MT Bold" panose="020F0704030504030204" pitchFamily="34" charset="0"/>
                        <a:ea typeface="+mn-ea"/>
                        <a:cs typeface="+mn-cs"/>
                      </a:endParaRPr>
                    </a:p>
                  </a:txBody>
                  <a:tcPr marL="68580" marR="68580" marT="0" marB="0"/>
                </a:tc>
                <a:tc>
                  <a:txBody>
                    <a:bodyPr/>
                    <a:lstStyle/>
                    <a:p>
                      <a:r>
                        <a:rPr lang="en-US" sz="1400" b="1" kern="1200" dirty="0">
                          <a:solidFill>
                            <a:schemeClr val="dk1"/>
                          </a:solidFill>
                          <a:latin typeface="Arial Rounded MT Bold" panose="020F0704030504030204" pitchFamily="34" charset="0"/>
                          <a:ea typeface="+mn-ea"/>
                          <a:cs typeface="+mn-cs"/>
                        </a:rPr>
                        <a:t>Rakes, shovel, spade, boots, hard gloves, pickaxe, mask</a:t>
                      </a:r>
                    </a:p>
                  </a:txBody>
                  <a:tcPr marL="68580" marR="68580" marT="0" marB="0"/>
                </a:tc>
                <a:tc>
                  <a:txBody>
                    <a:bodyPr/>
                    <a:lstStyle/>
                    <a:p>
                      <a:pPr marL="0" marR="0" algn="l" defTabSz="914400" rtl="0" eaLnBrk="1" latinLnBrk="0" hangingPunct="1">
                        <a:spcBef>
                          <a:spcPts val="0"/>
                        </a:spcBef>
                        <a:spcAft>
                          <a:spcPts val="0"/>
                        </a:spcAft>
                      </a:pPr>
                      <a:r>
                        <a:rPr lang="en-US" sz="1400" b="1" kern="1200" dirty="0">
                          <a:solidFill>
                            <a:schemeClr val="dk1"/>
                          </a:solidFill>
                          <a:latin typeface="Arial Rounded MT Bold" panose="020F0704030504030204" pitchFamily="34" charset="0"/>
                          <a:ea typeface="+mn-ea"/>
                          <a:cs typeface="+mn-cs"/>
                        </a:rPr>
                        <a:t>Gabriel KAKONDE President ONG FODAV et notable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Arial Rounded MT Bold" panose="020F0704030504030204" pitchFamily="34" charset="0"/>
                          <a:ea typeface="+mn-ea"/>
                          <a:cs typeface="+mn-cs"/>
                        </a:rPr>
                        <a:t>Gutters are clean and clear</a:t>
                      </a:r>
                    </a:p>
                    <a:p>
                      <a:pPr marL="0" marR="0">
                        <a:spcBef>
                          <a:spcPts val="0"/>
                        </a:spcBef>
                        <a:spcAft>
                          <a:spcPts val="0"/>
                        </a:spcAft>
                      </a:pPr>
                      <a:endParaRPr lang="en-US" sz="1400" b="1" kern="1200" dirty="0">
                        <a:solidFill>
                          <a:schemeClr val="dk1"/>
                        </a:solidFill>
                        <a:latin typeface="Arial Rounded MT Bold" panose="020F0704030504030204" pitchFamily="34" charset="0"/>
                        <a:ea typeface="+mn-ea"/>
                        <a:cs typeface="+mn-cs"/>
                      </a:endParaRPr>
                    </a:p>
                  </a:txBody>
                  <a:tcPr marL="68580" marR="68580" marT="0" marB="0"/>
                </a:tc>
                <a:extLst>
                  <a:ext uri="{0D108BD9-81ED-4DB2-BD59-A6C34878D82A}">
                    <a16:rowId xmlns:a16="http://schemas.microsoft.com/office/drawing/2014/main" val="3120572185"/>
                  </a:ext>
                </a:extLst>
              </a:tr>
              <a:tr h="1247356">
                <a:tc>
                  <a:txBody>
                    <a:bodyPr/>
                    <a:lstStyle/>
                    <a:p>
                      <a:r>
                        <a:rPr lang="en-US" sz="1400" b="1" dirty="0">
                          <a:latin typeface="Arial Rounded MT Bold" panose="020F0704030504030204" pitchFamily="34" charset="0"/>
                        </a:rPr>
                        <a:t>Poor waste management</a:t>
                      </a:r>
                      <a:endParaRPr lang="en-US" sz="1400" dirty="0">
                        <a:latin typeface="Arial Rounded MT Bold" panose="020F0704030504030204" pitchFamily="34" charset="0"/>
                      </a:endParaRPr>
                    </a:p>
                  </a:txBody>
                  <a:tcPr marL="68580" marR="68580" marT="0" marB="0"/>
                </a:tc>
                <a:tc>
                  <a:txBody>
                    <a:bodyPr/>
                    <a:lstStyle/>
                    <a:p>
                      <a:r>
                        <a:rPr lang="fr-BE" sz="1400" dirty="0">
                          <a:effectLst/>
                          <a:latin typeface="Arial Rounded MT Bold" panose="020F0704030504030204" pitchFamily="34" charset="0"/>
                        </a:rPr>
                        <a:t>- </a:t>
                      </a:r>
                      <a:r>
                        <a:rPr lang="en-US" sz="1400" b="1" dirty="0">
                          <a:latin typeface="Arial Rounded MT Bold" panose="020F0704030504030204" pitchFamily="34" charset="0"/>
                        </a:rPr>
                        <a:t>Train volunteers and community members in waste management</a:t>
                      </a:r>
                      <a:endParaRPr lang="en-US" sz="1400" dirty="0">
                        <a:latin typeface="Arial Rounded MT Bold" panose="020F0704030504030204" pitchFamily="34" charset="0"/>
                      </a:endParaRPr>
                    </a:p>
                    <a:p>
                      <a:r>
                        <a:rPr lang="fr-BE" sz="1400" dirty="0">
                          <a:effectLst/>
                          <a:latin typeface="Arial Rounded MT Bold" panose="020F0704030504030204" pitchFamily="34" charset="0"/>
                        </a:rPr>
                        <a:t>- </a:t>
                      </a:r>
                      <a:r>
                        <a:rPr lang="en-US" sz="1400" b="1" dirty="0">
                          <a:latin typeface="Arial Rounded MT Bold" panose="020F0704030504030204" pitchFamily="34" charset="0"/>
                        </a:rPr>
                        <a:t>Raise public awareness</a:t>
                      </a:r>
                      <a:endParaRPr lang="en-US" sz="1400" dirty="0">
                        <a:latin typeface="Arial Rounded MT Bold" panose="020F07040305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BE" sz="1400" dirty="0">
                          <a:effectLst/>
                          <a:latin typeface="Arial Rounded MT Bold" panose="020F0704030504030204" pitchFamily="34" charset="0"/>
                        </a:rPr>
                        <a:t>- </a:t>
                      </a:r>
                      <a:r>
                        <a:rPr lang="en-US" sz="1400" b="1" dirty="0">
                          <a:latin typeface="Arial Rounded MT Bold" panose="020F0704030504030204" pitchFamily="34" charset="0"/>
                        </a:rPr>
                        <a:t>Remove waste from gutters and households</a:t>
                      </a:r>
                      <a:endParaRPr lang="en-US" sz="1400" dirty="0">
                        <a:latin typeface="Arial Rounded MT Bold" panose="020F0704030504030204" pitchFamily="34" charset="0"/>
                      </a:endParaRPr>
                    </a:p>
                    <a:p>
                      <a:pPr marL="0" marR="0" algn="just">
                        <a:spcBef>
                          <a:spcPts val="0"/>
                        </a:spcBef>
                        <a:spcAft>
                          <a:spcPts val="0"/>
                        </a:spcAft>
                      </a:pPr>
                      <a:endParaRPr lang="en-US" sz="14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BE" sz="1400" b="1" kern="1200" dirty="0" err="1">
                          <a:solidFill>
                            <a:schemeClr val="dk1"/>
                          </a:solidFill>
                          <a:latin typeface="Arial Rounded MT Bold" panose="020F0704030504030204" pitchFamily="34" charset="0"/>
                          <a:ea typeface="+mn-ea"/>
                          <a:cs typeface="+mn-cs"/>
                        </a:rPr>
                        <a:t>January</a:t>
                      </a:r>
                      <a:r>
                        <a:rPr lang="fr-BE" sz="1400" b="1" kern="1200" dirty="0">
                          <a:solidFill>
                            <a:schemeClr val="dk1"/>
                          </a:solidFill>
                          <a:latin typeface="Arial Rounded MT Bold" panose="020F0704030504030204" pitchFamily="34" charset="0"/>
                          <a:ea typeface="+mn-ea"/>
                          <a:cs typeface="+mn-cs"/>
                        </a:rPr>
                        <a:t> 2023</a:t>
                      </a:r>
                      <a:endParaRPr lang="en-US" sz="1400" b="1" kern="1200" dirty="0">
                        <a:solidFill>
                          <a:schemeClr val="dk1"/>
                        </a:solidFill>
                        <a:latin typeface="Arial Rounded MT Bold" panose="020F0704030504030204" pitchFamily="34" charset="0"/>
                        <a:ea typeface="+mn-ea"/>
                        <a:cs typeface="+mn-cs"/>
                      </a:endParaRPr>
                    </a:p>
                  </a:txBody>
                  <a:tcPr marL="68580" marR="68580" marT="0" marB="0"/>
                </a:tc>
                <a:tc>
                  <a:txBody>
                    <a:bodyPr/>
                    <a:lstStyle/>
                    <a:p>
                      <a:r>
                        <a:rPr lang="en-US" sz="1400" b="1" kern="1200" dirty="0">
                          <a:solidFill>
                            <a:schemeClr val="dk1"/>
                          </a:solidFill>
                          <a:latin typeface="Arial Rounded MT Bold" panose="020F0704030504030204" pitchFamily="34" charset="0"/>
                          <a:ea typeface="+mn-ea"/>
                          <a:cs typeface="+mn-cs"/>
                        </a:rPr>
                        <a:t>rickshaw, wheelbarrow, megaphone, bin bag</a:t>
                      </a:r>
                    </a:p>
                  </a:txBody>
                  <a:tcPr marL="68580" marR="68580" marT="0" marB="0"/>
                </a:tc>
                <a:tc>
                  <a:txBody>
                    <a:bodyPr/>
                    <a:lstStyle/>
                    <a:p>
                      <a:pPr marL="0" marR="0" algn="l" defTabSz="914400" rtl="0" eaLnBrk="1" latinLnBrk="0" hangingPunct="1">
                        <a:spcBef>
                          <a:spcPts val="0"/>
                        </a:spcBef>
                        <a:spcAft>
                          <a:spcPts val="0"/>
                        </a:spcAft>
                      </a:pPr>
                      <a:r>
                        <a:rPr lang="fr-BE" sz="1400" b="1" kern="1200">
                          <a:solidFill>
                            <a:schemeClr val="dk1"/>
                          </a:solidFill>
                          <a:latin typeface="Arial Rounded MT Bold" panose="020F0704030504030204" pitchFamily="34" charset="0"/>
                          <a:ea typeface="+mn-ea"/>
                          <a:cs typeface="+mn-cs"/>
                        </a:rPr>
                        <a:t>André KAPUKU Coordonnateur CR</a:t>
                      </a:r>
                      <a:endParaRPr lang="en-US" sz="1400" b="1" kern="1200">
                        <a:solidFill>
                          <a:schemeClr val="dk1"/>
                        </a:solidFill>
                        <a:latin typeface="Arial Rounded MT Bold" panose="020F0704030504030204" pitchFamily="34" charset="0"/>
                        <a:ea typeface="+mn-ea"/>
                        <a:cs typeface="+mn-cs"/>
                      </a:endParaRPr>
                    </a:p>
                  </a:txBody>
                  <a:tcPr marL="68580" marR="68580" marT="0" marB="0"/>
                </a:tc>
                <a:tc>
                  <a:txBody>
                    <a:bodyPr/>
                    <a:lstStyle/>
                    <a:p>
                      <a:r>
                        <a:rPr lang="en-US" sz="1400" b="1" kern="1200" dirty="0">
                          <a:solidFill>
                            <a:schemeClr val="dk1"/>
                          </a:solidFill>
                          <a:latin typeface="Arial Rounded MT Bold" panose="020F0704030504030204" pitchFamily="34" charset="0"/>
                          <a:ea typeface="+mn-ea"/>
                          <a:cs typeface="+mn-cs"/>
                        </a:rPr>
                        <a:t>Waste is removed, treated and recycled</a:t>
                      </a:r>
                    </a:p>
                  </a:txBody>
                  <a:tcPr marL="68580" marR="68580" marT="0" marB="0"/>
                </a:tc>
                <a:extLst>
                  <a:ext uri="{0D108BD9-81ED-4DB2-BD59-A6C34878D82A}">
                    <a16:rowId xmlns:a16="http://schemas.microsoft.com/office/drawing/2014/main" val="2691273961"/>
                  </a:ext>
                </a:extLst>
              </a:tr>
              <a:tr h="1247356">
                <a:tc>
                  <a:txBody>
                    <a:bodyPr/>
                    <a:lstStyle/>
                    <a:p>
                      <a:r>
                        <a:rPr lang="en-US" sz="1400" b="1" dirty="0">
                          <a:latin typeface="Arial Rounded MT Bold" panose="020F0704030504030204" pitchFamily="34" charset="0"/>
                        </a:rPr>
                        <a:t>Difficult access to drinking water</a:t>
                      </a:r>
                      <a:endParaRPr lang="en-US" sz="1400" dirty="0">
                        <a:latin typeface="Arial Rounded MT Bold" panose="020F070403050403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BE" sz="1400" dirty="0">
                          <a:effectLst/>
                          <a:latin typeface="Arial Rounded MT Bold" panose="020F0704030504030204" pitchFamily="34" charset="0"/>
                        </a:rPr>
                        <a:t>- </a:t>
                      </a:r>
                      <a:r>
                        <a:rPr lang="en-US" sz="1400" b="1" dirty="0">
                          <a:latin typeface="Arial Rounded MT Bold" panose="020F0704030504030204" pitchFamily="34" charset="0"/>
                        </a:rPr>
                        <a:t>Build fountain points and/or lobby </a:t>
                      </a:r>
                      <a:r>
                        <a:rPr lang="en-US" sz="1400" b="1" dirty="0" err="1">
                          <a:latin typeface="Arial Rounded MT Bold" panose="020F0704030504030204" pitchFamily="34" charset="0"/>
                        </a:rPr>
                        <a:t>Regideso</a:t>
                      </a:r>
                      <a:endParaRPr lang="en-US" sz="1400" dirty="0">
                        <a:latin typeface="Arial Rounded MT Bold" panose="020F0704030504030204" pitchFamily="34" charset="0"/>
                      </a:endParaRPr>
                    </a:p>
                    <a:p>
                      <a:pPr marL="0" marR="0" algn="just">
                        <a:spcBef>
                          <a:spcPts val="0"/>
                        </a:spcBef>
                        <a:spcAft>
                          <a:spcPts val="0"/>
                        </a:spcAft>
                      </a:pPr>
                      <a:endParaRPr lang="en-US" sz="14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BE" sz="1400" b="1" kern="1200" dirty="0" err="1">
                          <a:solidFill>
                            <a:schemeClr val="dk1"/>
                          </a:solidFill>
                          <a:latin typeface="Arial Rounded MT Bold" panose="020F0704030504030204" pitchFamily="34" charset="0"/>
                          <a:ea typeface="+mn-ea"/>
                          <a:cs typeface="+mn-cs"/>
                        </a:rPr>
                        <a:t>February</a:t>
                      </a:r>
                      <a:r>
                        <a:rPr lang="fr-BE" sz="1400" b="1" kern="1200" dirty="0">
                          <a:solidFill>
                            <a:schemeClr val="dk1"/>
                          </a:solidFill>
                          <a:latin typeface="Arial Rounded MT Bold" panose="020F0704030504030204" pitchFamily="34" charset="0"/>
                          <a:ea typeface="+mn-ea"/>
                          <a:cs typeface="+mn-cs"/>
                        </a:rPr>
                        <a:t> 2023 2023</a:t>
                      </a:r>
                      <a:endParaRPr lang="en-US" sz="1400" b="1" kern="1200" dirty="0">
                        <a:solidFill>
                          <a:schemeClr val="dk1"/>
                        </a:solidFill>
                        <a:latin typeface="Arial Rounded MT Bold" panose="020F0704030504030204" pitchFamily="34" charset="0"/>
                        <a:ea typeface="+mn-ea"/>
                        <a:cs typeface="+mn-cs"/>
                      </a:endParaRPr>
                    </a:p>
                  </a:txBody>
                  <a:tcPr marL="68580" marR="68580" marT="0" marB="0"/>
                </a:tc>
                <a:tc>
                  <a:txBody>
                    <a:bodyPr/>
                    <a:lstStyle/>
                    <a:p>
                      <a:r>
                        <a:rPr lang="en-US" sz="1400" b="1" kern="1200" dirty="0">
                          <a:solidFill>
                            <a:schemeClr val="dk1"/>
                          </a:solidFill>
                          <a:latin typeface="Arial Rounded MT Bold" panose="020F0704030504030204" pitchFamily="34" charset="0"/>
                          <a:ea typeface="+mn-ea"/>
                          <a:cs typeface="+mn-cs"/>
                        </a:rPr>
                        <a:t>Pipes, cement, bricks and others materials</a:t>
                      </a:r>
                    </a:p>
                  </a:txBody>
                  <a:tcPr marL="68580" marR="68580" marT="0" marB="0"/>
                </a:tc>
                <a:tc>
                  <a:txBody>
                    <a:bodyPr/>
                    <a:lstStyle/>
                    <a:p>
                      <a:pPr marL="0" marR="0" algn="l" defTabSz="914400" rtl="0" eaLnBrk="1" latinLnBrk="0" hangingPunct="1">
                        <a:spcBef>
                          <a:spcPts val="0"/>
                        </a:spcBef>
                        <a:spcAft>
                          <a:spcPts val="0"/>
                        </a:spcAft>
                      </a:pPr>
                      <a:r>
                        <a:rPr lang="fr-BE" sz="1400" b="1" kern="1200" dirty="0">
                          <a:solidFill>
                            <a:schemeClr val="dk1"/>
                          </a:solidFill>
                          <a:latin typeface="Arial Rounded MT Bold" panose="020F0704030504030204" pitchFamily="34" charset="0"/>
                          <a:ea typeface="+mn-ea"/>
                          <a:cs typeface="+mn-cs"/>
                        </a:rPr>
                        <a:t>Comité mixte : </a:t>
                      </a:r>
                      <a:endParaRPr lang="en-US" sz="1400" b="1" kern="1200" dirty="0">
                        <a:solidFill>
                          <a:schemeClr val="dk1"/>
                        </a:solidFill>
                        <a:latin typeface="Arial Rounded MT Bold" panose="020F0704030504030204" pitchFamily="34" charset="0"/>
                        <a:ea typeface="+mn-ea"/>
                        <a:cs typeface="+mn-cs"/>
                      </a:endParaRPr>
                    </a:p>
                    <a:p>
                      <a:pPr marL="0" marR="0" lvl="0" indent="-342900" algn="l" defTabSz="914400" rtl="0" eaLnBrk="1" latinLnBrk="0" hangingPunct="1">
                        <a:spcBef>
                          <a:spcPts val="0"/>
                        </a:spcBef>
                        <a:spcAft>
                          <a:spcPts val="0"/>
                        </a:spcAft>
                        <a:buFont typeface="Arial" panose="020B0604020202020204" pitchFamily="34" charset="0"/>
                        <a:buChar char="-"/>
                      </a:pPr>
                      <a:r>
                        <a:rPr lang="fr-BE" sz="1400" b="1" kern="1200" dirty="0">
                          <a:solidFill>
                            <a:schemeClr val="dk1"/>
                          </a:solidFill>
                          <a:latin typeface="Arial Rounded MT Bold" panose="020F0704030504030204" pitchFamily="34" charset="0"/>
                          <a:ea typeface="+mn-ea"/>
                          <a:cs typeface="+mn-cs"/>
                        </a:rPr>
                        <a:t>CR</a:t>
                      </a:r>
                      <a:endParaRPr lang="en-US" sz="1400" b="1" kern="1200" dirty="0">
                        <a:solidFill>
                          <a:schemeClr val="dk1"/>
                        </a:solidFill>
                        <a:latin typeface="Arial Rounded MT Bold" panose="020F0704030504030204" pitchFamily="34" charset="0"/>
                        <a:ea typeface="+mn-ea"/>
                        <a:cs typeface="+mn-cs"/>
                      </a:endParaRPr>
                    </a:p>
                    <a:p>
                      <a:pPr marL="0" marR="0" lvl="0" indent="-342900" algn="l" defTabSz="914400" rtl="0" eaLnBrk="1" latinLnBrk="0" hangingPunct="1">
                        <a:spcBef>
                          <a:spcPts val="0"/>
                        </a:spcBef>
                        <a:spcAft>
                          <a:spcPts val="0"/>
                        </a:spcAft>
                        <a:buFont typeface="Arial" panose="020B0604020202020204" pitchFamily="34" charset="0"/>
                        <a:buChar char="-"/>
                      </a:pPr>
                      <a:r>
                        <a:rPr lang="fr-BE" sz="1400" b="1" kern="1200" dirty="0">
                          <a:solidFill>
                            <a:schemeClr val="dk1"/>
                          </a:solidFill>
                          <a:latin typeface="Arial Rounded MT Bold" panose="020F0704030504030204" pitchFamily="34" charset="0"/>
                          <a:ea typeface="+mn-ea"/>
                          <a:cs typeface="+mn-cs"/>
                        </a:rPr>
                        <a:t>ONG</a:t>
                      </a:r>
                      <a:endParaRPr lang="en-US" sz="1400" b="1" kern="1200" dirty="0">
                        <a:solidFill>
                          <a:schemeClr val="dk1"/>
                        </a:solidFill>
                        <a:latin typeface="Arial Rounded MT Bold" panose="020F0704030504030204" pitchFamily="34" charset="0"/>
                        <a:ea typeface="+mn-ea"/>
                        <a:cs typeface="+mn-cs"/>
                      </a:endParaRPr>
                    </a:p>
                    <a:p>
                      <a:pPr marL="0" marR="0" lvl="0" indent="-342900" algn="l" defTabSz="914400" rtl="0" eaLnBrk="1" latinLnBrk="0" hangingPunct="1">
                        <a:spcBef>
                          <a:spcPts val="0"/>
                        </a:spcBef>
                        <a:spcAft>
                          <a:spcPts val="0"/>
                        </a:spcAft>
                        <a:buFont typeface="Arial" panose="020B0604020202020204" pitchFamily="34" charset="0"/>
                        <a:buChar char="-"/>
                      </a:pPr>
                      <a:r>
                        <a:rPr lang="fr-BE" sz="1400" b="1" kern="1200" dirty="0">
                          <a:solidFill>
                            <a:schemeClr val="dk1"/>
                          </a:solidFill>
                          <a:latin typeface="Arial Rounded MT Bold" panose="020F0704030504030204" pitchFamily="34" charset="0"/>
                          <a:ea typeface="+mn-ea"/>
                          <a:cs typeface="+mn-cs"/>
                        </a:rPr>
                        <a:t>MALITA</a:t>
                      </a:r>
                      <a:endParaRPr lang="en-US" sz="1400" b="1" kern="1200" dirty="0">
                        <a:solidFill>
                          <a:schemeClr val="dk1"/>
                        </a:solidFill>
                        <a:latin typeface="Arial Rounded MT Bold" panose="020F0704030504030204" pitchFamily="34" charset="0"/>
                        <a:ea typeface="+mn-ea"/>
                        <a:cs typeface="+mn-cs"/>
                      </a:endParaRPr>
                    </a:p>
                  </a:txBody>
                  <a:tcPr marL="68580" marR="68580" marT="0" marB="0"/>
                </a:tc>
                <a:tc>
                  <a:txBody>
                    <a:bodyPr/>
                    <a:lstStyle/>
                    <a:p>
                      <a:r>
                        <a:rPr lang="en-US" sz="1400" b="1" kern="1200" dirty="0">
                          <a:solidFill>
                            <a:schemeClr val="dk1"/>
                          </a:solidFill>
                          <a:latin typeface="Arial Rounded MT Bold" panose="020F0704030504030204" pitchFamily="34" charset="0"/>
                          <a:ea typeface="+mn-ea"/>
                          <a:cs typeface="+mn-cs"/>
                        </a:rPr>
                        <a:t>The population has access to drinking water</a:t>
                      </a:r>
                    </a:p>
                  </a:txBody>
                  <a:tcPr marL="68580" marR="68580" marT="0" marB="0"/>
                </a:tc>
                <a:extLst>
                  <a:ext uri="{0D108BD9-81ED-4DB2-BD59-A6C34878D82A}">
                    <a16:rowId xmlns:a16="http://schemas.microsoft.com/office/drawing/2014/main" val="2121288074"/>
                  </a:ext>
                </a:extLst>
              </a:tr>
              <a:tr h="997884">
                <a:tc>
                  <a:txBody>
                    <a:bodyPr/>
                    <a:lstStyle/>
                    <a:p>
                      <a:r>
                        <a:rPr lang="en-US" sz="1400" b="1" dirty="0">
                          <a:latin typeface="Arial Rounded MT Bold" panose="020F0704030504030204" pitchFamily="34" charset="0"/>
                        </a:rPr>
                        <a:t>Presence of insects after flooding</a:t>
                      </a:r>
                      <a:endParaRPr lang="en-US" sz="1400" dirty="0">
                        <a:latin typeface="Arial Rounded MT Bold" panose="020F070403050403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BE" sz="1400" dirty="0">
                          <a:effectLst/>
                          <a:latin typeface="Arial Rounded MT Bold" panose="020F0704030504030204" pitchFamily="34" charset="0"/>
                        </a:rPr>
                        <a:t>- </a:t>
                      </a:r>
                      <a:r>
                        <a:rPr lang="en-US" sz="1400" b="1" dirty="0">
                          <a:latin typeface="Arial Rounded MT Bold" panose="020F0704030504030204" pitchFamily="34" charset="0"/>
                        </a:rPr>
                        <a:t>Train volunteers and community members on how to disinfect households</a:t>
                      </a:r>
                      <a:endParaRPr lang="en-US" sz="1400" dirty="0">
                        <a:latin typeface="Arial Rounded MT Bold" panose="020F07040305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BE" sz="1400" dirty="0">
                          <a:effectLst/>
                          <a:latin typeface="Arial Rounded MT Bold" panose="020F0704030504030204" pitchFamily="34" charset="0"/>
                        </a:rPr>
                        <a:t>- </a:t>
                      </a:r>
                      <a:r>
                        <a:rPr lang="en-US" sz="1400" b="1" dirty="0">
                          <a:latin typeface="Arial Rounded MT Bold" panose="020F0704030504030204" pitchFamily="34" charset="0"/>
                        </a:rPr>
                        <a:t>disinfect households, toilets and gutters, etc.</a:t>
                      </a:r>
                      <a:endParaRPr lang="en-US" sz="1400" dirty="0">
                        <a:latin typeface="Arial Rounded MT Bold" panose="020F0704030504030204" pitchFamily="34" charset="0"/>
                      </a:endParaRPr>
                    </a:p>
                    <a:p>
                      <a:pPr marL="0" marR="0" algn="just">
                        <a:spcBef>
                          <a:spcPts val="0"/>
                        </a:spcBef>
                        <a:spcAft>
                          <a:spcPts val="0"/>
                        </a:spcAft>
                      </a:pPr>
                      <a:endParaRPr lang="en-US" sz="14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sv-SE" sz="1400" b="1" kern="1200" dirty="0" err="1">
                          <a:solidFill>
                            <a:schemeClr val="dk1"/>
                          </a:solidFill>
                          <a:latin typeface="Arial Rounded MT Bold" panose="020F0704030504030204" pitchFamily="34" charset="0"/>
                          <a:ea typeface="+mn-ea"/>
                          <a:cs typeface="+mn-cs"/>
                        </a:rPr>
                        <a:t>February</a:t>
                      </a:r>
                      <a:r>
                        <a:rPr lang="sv-SE" sz="1400" b="1" kern="1200" dirty="0">
                          <a:solidFill>
                            <a:schemeClr val="dk1"/>
                          </a:solidFill>
                          <a:latin typeface="Arial Rounded MT Bold" panose="020F0704030504030204" pitchFamily="34" charset="0"/>
                          <a:ea typeface="+mn-ea"/>
                          <a:cs typeface="+mn-cs"/>
                        </a:rPr>
                        <a:t> 2023</a:t>
                      </a:r>
                    </a:p>
                    <a:p>
                      <a:pPr marL="0" marR="0">
                        <a:spcBef>
                          <a:spcPts val="0"/>
                        </a:spcBef>
                        <a:spcAft>
                          <a:spcPts val="0"/>
                        </a:spcAft>
                      </a:pPr>
                      <a:endParaRPr lang="sv-SE" sz="1400" b="1" kern="1200" dirty="0">
                        <a:solidFill>
                          <a:schemeClr val="dk1"/>
                        </a:solidFill>
                        <a:latin typeface="Arial Rounded MT Bold" panose="020F0704030504030204" pitchFamily="34" charset="0"/>
                        <a:ea typeface="+mn-ea"/>
                        <a:cs typeface="+mn-cs"/>
                      </a:endParaRPr>
                    </a:p>
                    <a:p>
                      <a:pPr marL="0" marR="0">
                        <a:spcBef>
                          <a:spcPts val="0"/>
                        </a:spcBef>
                        <a:spcAft>
                          <a:spcPts val="0"/>
                        </a:spcAft>
                      </a:pPr>
                      <a:endParaRPr lang="sv-SE" sz="1400" b="1" kern="1200" dirty="0">
                        <a:solidFill>
                          <a:schemeClr val="dk1"/>
                        </a:solidFill>
                        <a:latin typeface="Arial Rounded MT Bold" panose="020F0704030504030204" pitchFamily="34" charset="0"/>
                        <a:ea typeface="+mn-ea"/>
                        <a:cs typeface="+mn-cs"/>
                      </a:endParaRPr>
                    </a:p>
                    <a:p>
                      <a:pPr marL="0" marR="0">
                        <a:spcBef>
                          <a:spcPts val="0"/>
                        </a:spcBef>
                        <a:spcAft>
                          <a:spcPts val="0"/>
                        </a:spcAft>
                      </a:pPr>
                      <a:endParaRPr lang="sv-SE" sz="1400" b="1" kern="1200" dirty="0">
                        <a:solidFill>
                          <a:schemeClr val="dk1"/>
                        </a:solidFill>
                        <a:latin typeface="Arial Rounded MT Bold" panose="020F0704030504030204" pitchFamily="34" charset="0"/>
                        <a:ea typeface="+mn-ea"/>
                        <a:cs typeface="+mn-cs"/>
                      </a:endParaRPr>
                    </a:p>
                    <a:p>
                      <a:pPr marL="0" marR="0">
                        <a:spcBef>
                          <a:spcPts val="0"/>
                        </a:spcBef>
                        <a:spcAft>
                          <a:spcPts val="0"/>
                        </a:spcAft>
                      </a:pPr>
                      <a:endParaRPr lang="sv-SE" sz="1400" b="1" kern="1200" dirty="0">
                        <a:solidFill>
                          <a:schemeClr val="dk1"/>
                        </a:solidFill>
                        <a:latin typeface="Arial Rounded MT Bold" panose="020F0704030504030204" pitchFamily="34" charset="0"/>
                        <a:ea typeface="+mn-ea"/>
                        <a:cs typeface="+mn-cs"/>
                      </a:endParaRPr>
                    </a:p>
                    <a:p>
                      <a:pPr marL="0" marR="0">
                        <a:spcBef>
                          <a:spcPts val="0"/>
                        </a:spcBef>
                        <a:spcAft>
                          <a:spcPts val="0"/>
                        </a:spcAft>
                      </a:pPr>
                      <a:r>
                        <a:rPr lang="sv-SE" sz="1400" b="1" kern="1200" dirty="0" err="1">
                          <a:solidFill>
                            <a:schemeClr val="dk1"/>
                          </a:solidFill>
                          <a:latin typeface="Arial Rounded MT Bold" panose="020F0704030504030204" pitchFamily="34" charset="0"/>
                          <a:ea typeface="+mn-ea"/>
                          <a:cs typeface="+mn-cs"/>
                        </a:rPr>
                        <a:t>After</a:t>
                      </a:r>
                      <a:r>
                        <a:rPr lang="sv-SE" sz="1400" b="1" kern="1200" dirty="0">
                          <a:solidFill>
                            <a:schemeClr val="dk1"/>
                          </a:solidFill>
                          <a:latin typeface="Arial Rounded MT Bold" panose="020F0704030504030204" pitchFamily="34" charset="0"/>
                          <a:ea typeface="+mn-ea"/>
                          <a:cs typeface="+mn-cs"/>
                        </a:rPr>
                        <a:t> the </a:t>
                      </a:r>
                      <a:r>
                        <a:rPr lang="sv-SE" sz="1400" b="1" kern="1200" dirty="0" err="1">
                          <a:solidFill>
                            <a:schemeClr val="dk1"/>
                          </a:solidFill>
                          <a:latin typeface="Arial Rounded MT Bold" panose="020F0704030504030204" pitchFamily="34" charset="0"/>
                          <a:ea typeface="+mn-ea"/>
                          <a:cs typeface="+mn-cs"/>
                        </a:rPr>
                        <a:t>floods</a:t>
                      </a:r>
                      <a:endParaRPr lang="en-US" sz="1400" b="1" kern="1200" dirty="0">
                        <a:solidFill>
                          <a:schemeClr val="dk1"/>
                        </a:solidFill>
                        <a:latin typeface="Arial Rounded MT Bold" panose="020F0704030504030204" pitchFamily="34" charset="0"/>
                        <a:ea typeface="+mn-ea"/>
                        <a:cs typeface="+mn-cs"/>
                      </a:endParaRPr>
                    </a:p>
                  </a:txBody>
                  <a:tcPr marL="68580" marR="68580" marT="0" marB="0"/>
                </a:tc>
                <a:tc>
                  <a:txBody>
                    <a:bodyPr/>
                    <a:lstStyle/>
                    <a:p>
                      <a:r>
                        <a:rPr lang="en-US" sz="1400" b="1" kern="1200" dirty="0">
                          <a:solidFill>
                            <a:schemeClr val="dk1"/>
                          </a:solidFill>
                          <a:latin typeface="Arial Rounded MT Bold" panose="020F0704030504030204" pitchFamily="34" charset="0"/>
                          <a:ea typeface="+mn-ea"/>
                          <a:cs typeface="+mn-cs"/>
                        </a:rPr>
                        <a:t>Sprayer, PPE, mask, etc.</a:t>
                      </a:r>
                    </a:p>
                  </a:txBody>
                  <a:tcPr marL="68580" marR="68580" marT="0" marB="0"/>
                </a:tc>
                <a:tc>
                  <a:txBody>
                    <a:bodyPr/>
                    <a:lstStyle/>
                    <a:p>
                      <a:pPr marL="0" marR="0" algn="l" defTabSz="914400" rtl="0" eaLnBrk="1" latinLnBrk="0" hangingPunct="1">
                        <a:spcBef>
                          <a:spcPts val="0"/>
                        </a:spcBef>
                        <a:spcAft>
                          <a:spcPts val="0"/>
                        </a:spcAft>
                      </a:pPr>
                      <a:r>
                        <a:rPr lang="fr-BE" sz="1400" b="1" kern="1200" dirty="0">
                          <a:solidFill>
                            <a:schemeClr val="dk1"/>
                          </a:solidFill>
                          <a:latin typeface="Arial Rounded MT Bold" panose="020F0704030504030204" pitchFamily="34" charset="0"/>
                          <a:ea typeface="+mn-ea"/>
                          <a:cs typeface="+mn-cs"/>
                        </a:rPr>
                        <a:t>André KAPUKU</a:t>
                      </a:r>
                      <a:endParaRPr lang="en-US" sz="1400" b="1" kern="1200" dirty="0">
                        <a:solidFill>
                          <a:schemeClr val="dk1"/>
                        </a:solidFill>
                        <a:latin typeface="Arial Rounded MT Bold" panose="020F0704030504030204" pitchFamily="34" charset="0"/>
                        <a:ea typeface="+mn-ea"/>
                        <a:cs typeface="+mn-cs"/>
                      </a:endParaRPr>
                    </a:p>
                    <a:p>
                      <a:pPr marL="0" marR="0" algn="l" defTabSz="914400" rtl="0" eaLnBrk="1" latinLnBrk="0" hangingPunct="1">
                        <a:spcBef>
                          <a:spcPts val="0"/>
                        </a:spcBef>
                        <a:spcAft>
                          <a:spcPts val="0"/>
                        </a:spcAft>
                      </a:pPr>
                      <a:r>
                        <a:rPr lang="fr-BE" sz="1400" b="1" kern="1200" dirty="0">
                          <a:solidFill>
                            <a:schemeClr val="dk1"/>
                          </a:solidFill>
                          <a:latin typeface="Arial Rounded MT Bold" panose="020F0704030504030204" pitchFamily="34" charset="0"/>
                          <a:ea typeface="+mn-ea"/>
                          <a:cs typeface="+mn-cs"/>
                        </a:rPr>
                        <a:t>Coordonnateur CR</a:t>
                      </a:r>
                      <a:endParaRPr lang="en-US" sz="1400" b="1" kern="1200" dirty="0">
                        <a:solidFill>
                          <a:schemeClr val="dk1"/>
                        </a:solidFill>
                        <a:latin typeface="Arial Rounded MT Bold" panose="020F0704030504030204" pitchFamily="34" charset="0"/>
                        <a:ea typeface="+mn-ea"/>
                        <a:cs typeface="+mn-cs"/>
                      </a:endParaRPr>
                    </a:p>
                  </a:txBody>
                  <a:tcPr marL="68580" marR="68580" marT="0" marB="0"/>
                </a:tc>
                <a:tc>
                  <a:txBody>
                    <a:bodyPr/>
                    <a:lstStyle/>
                    <a:p>
                      <a:r>
                        <a:rPr lang="en-US" sz="1400" b="1" kern="1200" dirty="0">
                          <a:solidFill>
                            <a:schemeClr val="dk1"/>
                          </a:solidFill>
                          <a:latin typeface="Arial Rounded MT Bold" panose="020F0704030504030204" pitchFamily="34" charset="0"/>
                          <a:ea typeface="+mn-ea"/>
                          <a:cs typeface="+mn-cs"/>
                        </a:rPr>
                        <a:t>The </a:t>
                      </a:r>
                      <a:r>
                        <a:rPr lang="en-US" sz="1400" b="1" kern="1200" dirty="0" err="1">
                          <a:solidFill>
                            <a:schemeClr val="dk1"/>
                          </a:solidFill>
                          <a:latin typeface="Arial Rounded MT Bold" panose="020F0704030504030204" pitchFamily="34" charset="0"/>
                          <a:ea typeface="+mn-ea"/>
                          <a:cs typeface="+mn-cs"/>
                        </a:rPr>
                        <a:t>neighbourhood</a:t>
                      </a:r>
                      <a:r>
                        <a:rPr lang="en-US" sz="1400" b="1" kern="1200" dirty="0">
                          <a:solidFill>
                            <a:schemeClr val="dk1"/>
                          </a:solidFill>
                          <a:latin typeface="Arial Rounded MT Bold" panose="020F0704030504030204" pitchFamily="34" charset="0"/>
                          <a:ea typeface="+mn-ea"/>
                          <a:cs typeface="+mn-cs"/>
                        </a:rPr>
                        <a:t> has been disinfected</a:t>
                      </a:r>
                    </a:p>
                  </a:txBody>
                  <a:tcPr marL="68580" marR="68580" marT="0" marB="0"/>
                </a:tc>
                <a:extLst>
                  <a:ext uri="{0D108BD9-81ED-4DB2-BD59-A6C34878D82A}">
                    <a16:rowId xmlns:a16="http://schemas.microsoft.com/office/drawing/2014/main" val="3824543359"/>
                  </a:ext>
                </a:extLst>
              </a:tr>
            </a:tbl>
          </a:graphicData>
        </a:graphic>
      </p:graphicFrame>
    </p:spTree>
    <p:extLst>
      <p:ext uri="{BB962C8B-B14F-4D97-AF65-F5344CB8AC3E}">
        <p14:creationId xmlns:p14="http://schemas.microsoft.com/office/powerpoint/2010/main" val="297737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6102848" cy="1200329"/>
          </a:xfrm>
          <a:prstGeom prst="rect">
            <a:avLst/>
          </a:prstGeom>
          <a:noFill/>
        </p:spPr>
        <p:txBody>
          <a:bodyPr wrap="square">
            <a:spAutoFit/>
          </a:bodyPr>
          <a:lstStyle/>
          <a:p>
            <a:pPr marL="342900" indent="-342900" algn="just">
              <a:buFont typeface="Wingdings" panose="05000000000000000000" pitchFamily="2" charset="2"/>
              <a:buChar char="§"/>
            </a:pPr>
            <a:endParaRPr lang="en-US" sz="1800" dirty="0"/>
          </a:p>
          <a:p>
            <a:pPr algn="just"/>
            <a:endParaRPr lang="en-US" sz="1800" b="1" u="sng" dirty="0">
              <a:solidFill>
                <a:srgbClr val="0070C0"/>
              </a:solidFill>
            </a:endParaRPr>
          </a:p>
          <a:p>
            <a:pPr algn="just"/>
            <a:endParaRPr lang="en-US" sz="1800" dirty="0"/>
          </a:p>
          <a:p>
            <a:pPr algn="just"/>
            <a:endParaRPr lang="en-US" sz="1800" dirty="0"/>
          </a:p>
        </p:txBody>
      </p:sp>
      <p:sp>
        <p:nvSpPr>
          <p:cNvPr id="36" name="Rectangle 35">
            <a:extLst>
              <a:ext uri="{FF2B5EF4-FFF2-40B4-BE49-F238E27FC236}">
                <a16:creationId xmlns:a16="http://schemas.microsoft.com/office/drawing/2014/main" id="{5CA96C86-AED7-F1D8-1077-0323B74F240E}"/>
              </a:ext>
            </a:extLst>
          </p:cNvPr>
          <p:cNvSpPr/>
          <p:nvPr/>
        </p:nvSpPr>
        <p:spPr>
          <a:xfrm>
            <a:off x="8672810" y="1844798"/>
            <a:ext cx="3244781" cy="3782214"/>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Rounded MT Bold" panose="020F0704030504030204" pitchFamily="34" charset="0"/>
              </a:rPr>
              <a:t>reducing the risk of water-borne diseases (e.g. </a:t>
            </a:r>
            <a:r>
              <a:rPr lang="en-US" sz="2800" dirty="0" err="1">
                <a:solidFill>
                  <a:srgbClr val="FF0000"/>
                </a:solidFill>
                <a:latin typeface="Arial Rounded MT Bold" panose="020F0704030504030204" pitchFamily="34" charset="0"/>
              </a:rPr>
              <a:t>diarrhoea</a:t>
            </a:r>
            <a:r>
              <a:rPr lang="en-US" sz="2800" dirty="0">
                <a:solidFill>
                  <a:srgbClr val="FF0000"/>
                </a:solidFill>
                <a:latin typeface="Arial Rounded MT Bold" panose="020F0704030504030204" pitchFamily="34" charset="0"/>
              </a:rPr>
              <a:t>) and increasing knowledge of good hygiene practices.</a:t>
            </a:r>
            <a:endParaRPr lang="fr-FR" sz="2800" dirty="0">
              <a:solidFill>
                <a:srgbClr val="FF0000"/>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C3DB7950-89F3-434F-C6B3-41D6CC8575E0}"/>
              </a:ext>
            </a:extLst>
          </p:cNvPr>
          <p:cNvSpPr/>
          <p:nvPr/>
        </p:nvSpPr>
        <p:spPr>
          <a:xfrm>
            <a:off x="3707117" y="1844798"/>
            <a:ext cx="4727756" cy="3782214"/>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err="1">
                <a:solidFill>
                  <a:srgbClr val="FF0000"/>
                </a:solidFill>
                <a:latin typeface="Arial Rounded MT Bold" panose="020F0704030504030204" pitchFamily="34" charset="0"/>
              </a:rPr>
              <a:t>Include</a:t>
            </a:r>
            <a:r>
              <a:rPr lang="fr-FR" sz="3000" dirty="0">
                <a:solidFill>
                  <a:srgbClr val="FF0000"/>
                </a:solidFill>
                <a:latin typeface="Arial Rounded MT Bold" panose="020F0704030504030204" pitchFamily="34" charset="0"/>
              </a:rPr>
              <a:t> </a:t>
            </a:r>
            <a:r>
              <a:rPr lang="fr-FR" sz="3000" dirty="0" err="1">
                <a:solidFill>
                  <a:srgbClr val="FF0000"/>
                </a:solidFill>
                <a:latin typeface="Arial Rounded MT Bold" panose="020F0704030504030204" pitchFamily="34" charset="0"/>
              </a:rPr>
              <a:t>acces</a:t>
            </a:r>
            <a:r>
              <a:rPr lang="fr-FR" sz="3000" dirty="0">
                <a:solidFill>
                  <a:srgbClr val="FF0000"/>
                </a:solidFill>
                <a:latin typeface="Arial Rounded MT Bold" panose="020F0704030504030204" pitchFamily="34" charset="0"/>
              </a:rPr>
              <a:t> to safe </a:t>
            </a:r>
            <a:r>
              <a:rPr lang="fr-FR" sz="3000" dirty="0" err="1">
                <a:solidFill>
                  <a:srgbClr val="FF0000"/>
                </a:solidFill>
                <a:latin typeface="Arial Rounded MT Bold" panose="020F0704030504030204" pitchFamily="34" charset="0"/>
              </a:rPr>
              <a:t>drinking</a:t>
            </a:r>
            <a:r>
              <a:rPr lang="fr-FR" sz="3000" dirty="0">
                <a:solidFill>
                  <a:srgbClr val="FF0000"/>
                </a:solidFill>
                <a:latin typeface="Arial Rounded MT Bold" panose="020F0704030504030204" pitchFamily="34" charset="0"/>
              </a:rPr>
              <a:t> water, practices in water </a:t>
            </a:r>
            <a:r>
              <a:rPr lang="fr-FR" sz="3000" dirty="0" err="1">
                <a:solidFill>
                  <a:srgbClr val="FF0000"/>
                </a:solidFill>
                <a:latin typeface="Arial Rounded MT Bold" panose="020F0704030504030204" pitchFamily="34" charset="0"/>
              </a:rPr>
              <a:t>treatment</a:t>
            </a:r>
            <a:r>
              <a:rPr lang="fr-FR" sz="3000" dirty="0">
                <a:solidFill>
                  <a:srgbClr val="FF0000"/>
                </a:solidFill>
                <a:latin typeface="Arial Rounded MT Bold" panose="020F0704030504030204" pitchFamily="34" charset="0"/>
              </a:rPr>
              <a:t>, hand-</a:t>
            </a:r>
            <a:r>
              <a:rPr lang="fr-FR" sz="3000" dirty="0" err="1">
                <a:solidFill>
                  <a:srgbClr val="FF0000"/>
                </a:solidFill>
                <a:latin typeface="Arial Rounded MT Bold" panose="020F0704030504030204" pitchFamily="34" charset="0"/>
              </a:rPr>
              <a:t>washing</a:t>
            </a:r>
            <a:r>
              <a:rPr lang="fr-FR" sz="3000" dirty="0">
                <a:solidFill>
                  <a:srgbClr val="FF0000"/>
                </a:solidFill>
                <a:latin typeface="Arial Rounded MT Bold" panose="020F0704030504030204" pitchFamily="34" charset="0"/>
              </a:rPr>
              <a:t> and </a:t>
            </a:r>
            <a:r>
              <a:rPr lang="fr-FR" sz="3000" dirty="0" err="1">
                <a:solidFill>
                  <a:srgbClr val="FF0000"/>
                </a:solidFill>
                <a:latin typeface="Arial Rounded MT Bold" panose="020F0704030504030204" pitchFamily="34" charset="0"/>
              </a:rPr>
              <a:t>personal</a:t>
            </a:r>
            <a:r>
              <a:rPr lang="fr-FR" sz="3000" dirty="0">
                <a:solidFill>
                  <a:srgbClr val="FF0000"/>
                </a:solidFill>
                <a:latin typeface="Arial Rounded MT Bold" panose="020F0704030504030204" pitchFamily="34" charset="0"/>
              </a:rPr>
              <a:t> </a:t>
            </a:r>
            <a:r>
              <a:rPr lang="fr-FR" sz="3000" dirty="0" err="1">
                <a:solidFill>
                  <a:srgbClr val="FF0000"/>
                </a:solidFill>
                <a:latin typeface="Arial Rounded MT Bold" panose="020F0704030504030204" pitchFamily="34" charset="0"/>
              </a:rPr>
              <a:t>hysiene</a:t>
            </a:r>
            <a:r>
              <a:rPr lang="fr-FR" sz="3000" dirty="0">
                <a:solidFill>
                  <a:srgbClr val="FF0000"/>
                </a:solidFill>
                <a:latin typeface="Arial Rounded MT Bold" panose="020F0704030504030204" pitchFamily="34" charset="0"/>
              </a:rPr>
              <a:t>, as </a:t>
            </a:r>
            <a:r>
              <a:rPr lang="fr-FR" sz="3000" dirty="0" err="1">
                <a:solidFill>
                  <a:srgbClr val="FF0000"/>
                </a:solidFill>
                <a:latin typeface="Arial Rounded MT Bold" panose="020F0704030504030204" pitchFamily="34" charset="0"/>
              </a:rPr>
              <a:t>well</a:t>
            </a:r>
            <a:r>
              <a:rPr lang="fr-FR" sz="3000" dirty="0">
                <a:solidFill>
                  <a:srgbClr val="FF0000"/>
                </a:solidFill>
                <a:latin typeface="Arial Rounded MT Bold" panose="020F0704030504030204" pitchFamily="34" charset="0"/>
              </a:rPr>
              <a:t> as </a:t>
            </a:r>
            <a:r>
              <a:rPr lang="fr-FR" sz="3000" dirty="0" err="1">
                <a:solidFill>
                  <a:srgbClr val="FF0000"/>
                </a:solidFill>
                <a:latin typeface="Arial Rounded MT Bold" panose="020F0704030504030204" pitchFamily="34" charset="0"/>
              </a:rPr>
              <a:t>access</a:t>
            </a:r>
            <a:r>
              <a:rPr lang="fr-FR" sz="3000" dirty="0">
                <a:solidFill>
                  <a:srgbClr val="FF0000"/>
                </a:solidFill>
                <a:latin typeface="Arial Rounded MT Bold" panose="020F0704030504030204" pitchFamily="34" charset="0"/>
              </a:rPr>
              <a:t> to and use of </a:t>
            </a:r>
            <a:r>
              <a:rPr lang="fr-FR" sz="3000" dirty="0" err="1">
                <a:solidFill>
                  <a:srgbClr val="FF0000"/>
                </a:solidFill>
                <a:latin typeface="Arial Rounded MT Bold" panose="020F0704030504030204" pitchFamily="34" charset="0"/>
              </a:rPr>
              <a:t>hygienic</a:t>
            </a:r>
            <a:r>
              <a:rPr lang="fr-FR" sz="3000" dirty="0">
                <a:solidFill>
                  <a:srgbClr val="FF0000"/>
                </a:solidFill>
                <a:latin typeface="Arial Rounded MT Bold" panose="020F0704030504030204" pitchFamily="34" charset="0"/>
              </a:rPr>
              <a:t> latrines.</a:t>
            </a:r>
          </a:p>
        </p:txBody>
      </p:sp>
      <p:sp>
        <p:nvSpPr>
          <p:cNvPr id="4" name="Rectangle 3">
            <a:extLst>
              <a:ext uri="{FF2B5EF4-FFF2-40B4-BE49-F238E27FC236}">
                <a16:creationId xmlns:a16="http://schemas.microsoft.com/office/drawing/2014/main" id="{91EB5025-3876-0E39-13B6-ED3C9F63C5E4}"/>
              </a:ext>
            </a:extLst>
          </p:cNvPr>
          <p:cNvSpPr/>
          <p:nvPr/>
        </p:nvSpPr>
        <p:spPr>
          <a:xfrm>
            <a:off x="454173" y="1780488"/>
            <a:ext cx="3015007" cy="3782214"/>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FF0000"/>
                </a:solidFill>
                <a:latin typeface="Arial Rounded MT Bold" panose="020F0704030504030204" pitchFamily="34" charset="0"/>
              </a:rPr>
              <a:t>A </a:t>
            </a:r>
            <a:r>
              <a:rPr lang="fr-FR" sz="3000" dirty="0" err="1">
                <a:solidFill>
                  <a:srgbClr val="FF0000"/>
                </a:solidFill>
                <a:latin typeface="Arial Rounded MT Bold" panose="020F0704030504030204" pitchFamily="34" charset="0"/>
              </a:rPr>
              <a:t>resilient</a:t>
            </a:r>
            <a:r>
              <a:rPr lang="fr-FR" sz="3000" dirty="0">
                <a:solidFill>
                  <a:srgbClr val="FF0000"/>
                </a:solidFill>
                <a:latin typeface="Arial Rounded MT Bold" panose="020F0704030504030204" pitchFamily="34" charset="0"/>
              </a:rPr>
              <a:t> </a:t>
            </a:r>
            <a:r>
              <a:rPr lang="fr-FR" sz="3000" dirty="0" err="1">
                <a:solidFill>
                  <a:srgbClr val="FF0000"/>
                </a:solidFill>
                <a:latin typeface="Arial Rounded MT Bold" panose="020F0704030504030204" pitchFamily="34" charset="0"/>
              </a:rPr>
              <a:t>community</a:t>
            </a:r>
            <a:r>
              <a:rPr lang="fr-FR" sz="3000" dirty="0">
                <a:solidFill>
                  <a:srgbClr val="FF0000"/>
                </a:solidFill>
                <a:latin typeface="Arial Rounded MT Bold" panose="020F0704030504030204" pitchFamily="34" charset="0"/>
              </a:rPr>
              <a:t> can </a:t>
            </a:r>
            <a:r>
              <a:rPr lang="fr-FR" sz="3000" dirty="0" err="1">
                <a:solidFill>
                  <a:srgbClr val="FF0000"/>
                </a:solidFill>
                <a:latin typeface="Arial Rounded MT Bold" panose="020F0704030504030204" pitchFamily="34" charset="0"/>
              </a:rPr>
              <a:t>meet</a:t>
            </a:r>
            <a:r>
              <a:rPr lang="fr-FR" sz="3000" dirty="0">
                <a:solidFill>
                  <a:srgbClr val="FF0000"/>
                </a:solidFill>
                <a:latin typeface="Arial Rounded MT Bold" panose="020F0704030504030204" pitchFamily="34" charset="0"/>
              </a:rPr>
              <a:t> </a:t>
            </a:r>
            <a:r>
              <a:rPr lang="fr-FR" sz="3000" dirty="0" err="1">
                <a:solidFill>
                  <a:srgbClr val="FF0000"/>
                </a:solidFill>
                <a:latin typeface="Arial Rounded MT Bold" panose="020F0704030504030204" pitchFamily="34" charset="0"/>
              </a:rPr>
              <a:t>its</a:t>
            </a:r>
            <a:r>
              <a:rPr lang="fr-FR" sz="3000" dirty="0">
                <a:solidFill>
                  <a:srgbClr val="FF0000"/>
                </a:solidFill>
                <a:latin typeface="Arial Rounded MT Bold" panose="020F0704030504030204" pitchFamily="34" charset="0"/>
              </a:rPr>
              <a:t> basic water and </a:t>
            </a:r>
            <a:r>
              <a:rPr lang="fr-FR" sz="3000" dirty="0" err="1">
                <a:solidFill>
                  <a:srgbClr val="FF0000"/>
                </a:solidFill>
                <a:latin typeface="Arial Rounded MT Bold" panose="020F0704030504030204" pitchFamily="34" charset="0"/>
              </a:rPr>
              <a:t>sanitation</a:t>
            </a:r>
            <a:r>
              <a:rPr lang="fr-FR" sz="3000" dirty="0">
                <a:solidFill>
                  <a:srgbClr val="FF0000"/>
                </a:solidFill>
                <a:latin typeface="Arial Rounded MT Bold" panose="020F0704030504030204" pitchFamily="34" charset="0"/>
              </a:rPr>
              <a:t> </a:t>
            </a:r>
            <a:r>
              <a:rPr lang="fr-FR" sz="3000" dirty="0" err="1">
                <a:solidFill>
                  <a:srgbClr val="FF0000"/>
                </a:solidFill>
                <a:latin typeface="Arial Rounded MT Bold" panose="020F0704030504030204" pitchFamily="34" charset="0"/>
              </a:rPr>
              <a:t>needs</a:t>
            </a:r>
            <a:r>
              <a:rPr lang="fr-FR" sz="3000" dirty="0">
                <a:solidFill>
                  <a:srgbClr val="FF0000"/>
                </a:solidFill>
                <a:latin typeface="Arial Rounded MT Bold" panose="020F0704030504030204" pitchFamily="34" charset="0"/>
              </a:rPr>
              <a:t>.</a:t>
            </a:r>
          </a:p>
        </p:txBody>
      </p:sp>
      <p:sp>
        <p:nvSpPr>
          <p:cNvPr id="6" name="TextBox 5">
            <a:extLst>
              <a:ext uri="{FF2B5EF4-FFF2-40B4-BE49-F238E27FC236}">
                <a16:creationId xmlns:a16="http://schemas.microsoft.com/office/drawing/2014/main" id="{6EF23DA6-14DC-89E8-EC1C-8F8FDA4EEECB}"/>
              </a:ext>
            </a:extLst>
          </p:cNvPr>
          <p:cNvSpPr txBox="1"/>
          <p:nvPr/>
        </p:nvSpPr>
        <p:spPr>
          <a:xfrm>
            <a:off x="756322" y="1088755"/>
            <a:ext cx="2463282" cy="461665"/>
          </a:xfrm>
          <a:prstGeom prst="rect">
            <a:avLst/>
          </a:prstGeom>
          <a:solidFill>
            <a:schemeClr val="accent1"/>
          </a:solidFill>
        </p:spPr>
        <p:txBody>
          <a:bodyPr wrap="square" rtlCol="0">
            <a:spAutoFit/>
          </a:bodyPr>
          <a:lstStyle/>
          <a:p>
            <a:pPr algn="ctr"/>
            <a:r>
              <a:rPr lang="sv-SE" sz="2400" dirty="0">
                <a:solidFill>
                  <a:schemeClr val="bg1"/>
                </a:solidFill>
                <a:latin typeface="Arial Rounded MT Bold" panose="020F0704030504030204" pitchFamily="34" charset="0"/>
              </a:rPr>
              <a:t>STANDARD</a:t>
            </a:r>
            <a:endParaRPr lang="en-US" sz="2400" dirty="0">
              <a:solidFill>
                <a:schemeClr val="bg1"/>
              </a:solidFill>
              <a:latin typeface="Arial Rounded MT Bold" panose="020F0704030504030204" pitchFamily="34" charset="0"/>
            </a:endParaRPr>
          </a:p>
        </p:txBody>
      </p:sp>
      <p:sp>
        <p:nvSpPr>
          <p:cNvPr id="13" name="TextBox 12">
            <a:extLst>
              <a:ext uri="{FF2B5EF4-FFF2-40B4-BE49-F238E27FC236}">
                <a16:creationId xmlns:a16="http://schemas.microsoft.com/office/drawing/2014/main" id="{B9A40684-CEFF-0E48-0B34-0EAF5214BA46}"/>
              </a:ext>
            </a:extLst>
          </p:cNvPr>
          <p:cNvSpPr txBox="1"/>
          <p:nvPr/>
        </p:nvSpPr>
        <p:spPr>
          <a:xfrm>
            <a:off x="4683967" y="1100986"/>
            <a:ext cx="2463282" cy="461665"/>
          </a:xfrm>
          <a:prstGeom prst="rect">
            <a:avLst/>
          </a:prstGeom>
          <a:solidFill>
            <a:schemeClr val="accent1"/>
          </a:solidFill>
        </p:spPr>
        <p:txBody>
          <a:bodyPr wrap="square" rtlCol="0">
            <a:spAutoFit/>
          </a:bodyPr>
          <a:lstStyle/>
          <a:p>
            <a:pPr algn="ctr"/>
            <a:r>
              <a:rPr lang="sv-SE" sz="2400" dirty="0">
                <a:solidFill>
                  <a:schemeClr val="bg1"/>
                </a:solidFill>
                <a:latin typeface="Arial Rounded MT Bold" panose="020F0704030504030204" pitchFamily="34" charset="0"/>
              </a:rPr>
              <a:t>DESCRIPTION</a:t>
            </a:r>
            <a:endParaRPr lang="en-US" sz="2400" dirty="0">
              <a:solidFill>
                <a:schemeClr val="bg1"/>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FC2E667C-C310-51B2-ED88-D7C55F2D8251}"/>
              </a:ext>
            </a:extLst>
          </p:cNvPr>
          <p:cNvSpPr txBox="1"/>
          <p:nvPr/>
        </p:nvSpPr>
        <p:spPr>
          <a:xfrm>
            <a:off x="9063559" y="1088754"/>
            <a:ext cx="2463282" cy="461665"/>
          </a:xfrm>
          <a:prstGeom prst="rect">
            <a:avLst/>
          </a:prstGeom>
          <a:solidFill>
            <a:schemeClr val="accent1"/>
          </a:solidFill>
        </p:spPr>
        <p:txBody>
          <a:bodyPr wrap="square" rtlCol="0">
            <a:spAutoFit/>
          </a:bodyPr>
          <a:lstStyle/>
          <a:p>
            <a:pPr algn="ctr"/>
            <a:r>
              <a:rPr lang="sv-SE" sz="2400" dirty="0">
                <a:solidFill>
                  <a:schemeClr val="bg1"/>
                </a:solidFill>
                <a:latin typeface="Arial Rounded MT Bold" panose="020F0704030504030204" pitchFamily="34" charset="0"/>
              </a:rPr>
              <a:t>OUTCOMES</a:t>
            </a:r>
            <a:endParaRPr lang="en-US" sz="2400" dirty="0">
              <a:solidFill>
                <a:schemeClr val="bg1"/>
              </a:solidFill>
              <a:latin typeface="Arial Rounded MT Bold" panose="020F0704030504030204" pitchFamily="34" charset="0"/>
            </a:endParaRP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34D69A12-30D1-26F9-81E3-743E6C212DF3}"/>
                  </a:ext>
                </a:extLst>
              </p:cNvPr>
              <p:cNvGraphicFramePr>
                <a:graphicFrameLocks noChangeAspect="1"/>
              </p:cNvGraphicFramePr>
              <p:nvPr>
                <p:extLst>
                  <p:ext uri="{D42A27DB-BD31-4B8C-83A1-F6EECF244321}">
                    <p14:modId xmlns:p14="http://schemas.microsoft.com/office/powerpoint/2010/main" val="1909164765"/>
                  </p:ext>
                </p:extLst>
              </p:nvPr>
            </p:nvGraphicFramePr>
            <p:xfrm>
              <a:off x="-2198255" y="4025498"/>
              <a:ext cx="3048000" cy="1714500"/>
            </p:xfrm>
            <a:graphic>
              <a:graphicData uri="http://schemas.microsoft.com/office/powerpoint/2016/slidezoom">
                <pslz:sldZm>
                  <pslz:sldZmObj sldId="271" cId="3746038902">
                    <pslz:zmPr id="{7E162B42-0544-41EF-A0B7-CB6BBDF40FD0}"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34D69A12-30D1-26F9-81E3-743E6C212DF3}"/>
                  </a:ext>
                </a:extLst>
              </p:cNvPr>
              <p:cNvPicPr>
                <a:picLocks noGrp="1" noRot="1" noChangeAspect="1" noMove="1" noResize="1" noEditPoints="1" noAdjustHandles="1" noChangeArrowheads="1" noChangeShapeType="1"/>
              </p:cNvPicPr>
              <p:nvPr/>
            </p:nvPicPr>
            <p:blipFill>
              <a:blip r:embed="rId2"/>
              <a:stretch>
                <a:fillRect/>
              </a:stretch>
            </p:blipFill>
            <p:spPr>
              <a:xfrm>
                <a:off x="-2198255" y="4025498"/>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74603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6102848" cy="1200329"/>
          </a:xfrm>
          <a:prstGeom prst="rect">
            <a:avLst/>
          </a:prstGeom>
          <a:noFill/>
        </p:spPr>
        <p:txBody>
          <a:bodyPr wrap="square">
            <a:spAutoFit/>
          </a:bodyPr>
          <a:lstStyle/>
          <a:p>
            <a:pPr marL="342900" indent="-342900" algn="just">
              <a:buFont typeface="Wingdings" panose="05000000000000000000" pitchFamily="2" charset="2"/>
              <a:buChar char="§"/>
            </a:pPr>
            <a:endParaRPr lang="en-US" sz="1800" dirty="0"/>
          </a:p>
          <a:p>
            <a:pPr algn="just"/>
            <a:endParaRPr lang="en-US" sz="1800" b="1" u="sng" dirty="0">
              <a:solidFill>
                <a:srgbClr val="0070C0"/>
              </a:solidFill>
            </a:endParaRPr>
          </a:p>
          <a:p>
            <a:pPr algn="just"/>
            <a:endParaRPr lang="en-US" sz="1800" dirty="0"/>
          </a:p>
          <a:p>
            <a:pPr algn="just"/>
            <a:endParaRPr lang="en-US" sz="1800" dirty="0"/>
          </a:p>
        </p:txBody>
      </p:sp>
      <p:sp>
        <p:nvSpPr>
          <p:cNvPr id="36" name="Rectangle 35">
            <a:extLst>
              <a:ext uri="{FF2B5EF4-FFF2-40B4-BE49-F238E27FC236}">
                <a16:creationId xmlns:a16="http://schemas.microsoft.com/office/drawing/2014/main" id="{5CA96C86-AED7-F1D8-1077-0323B74F240E}"/>
              </a:ext>
            </a:extLst>
          </p:cNvPr>
          <p:cNvSpPr/>
          <p:nvPr/>
        </p:nvSpPr>
        <p:spPr>
          <a:xfrm>
            <a:off x="8672810" y="1844798"/>
            <a:ext cx="3244781" cy="3782214"/>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Rounded MT Bold" panose="020F0704030504030204" pitchFamily="34" charset="0"/>
              </a:rPr>
              <a:t>Building fountain posts.</a:t>
            </a:r>
          </a:p>
          <a:p>
            <a:pPr algn="ctr"/>
            <a:endParaRPr lang="en-US" sz="2800" dirty="0">
              <a:solidFill>
                <a:srgbClr val="FF0000"/>
              </a:solidFill>
              <a:latin typeface="Arial Rounded MT Bold" panose="020F0704030504030204" pitchFamily="34" charset="0"/>
            </a:endParaRPr>
          </a:p>
          <a:p>
            <a:pPr algn="ctr"/>
            <a:r>
              <a:rPr lang="en-US" sz="2800" dirty="0">
                <a:solidFill>
                  <a:srgbClr val="FF0000"/>
                </a:solidFill>
                <a:latin typeface="Arial Rounded MT Bold" panose="020F0704030504030204" pitchFamily="34" charset="0"/>
              </a:rPr>
              <a:t>Building ecological latrines</a:t>
            </a:r>
            <a:endParaRPr lang="fr-FR" sz="2800" dirty="0">
              <a:solidFill>
                <a:srgbClr val="FF0000"/>
              </a:solidFill>
              <a:latin typeface="Arial Rounded MT Bold" panose="020F0704030504030204" pitchFamily="34" charset="0"/>
            </a:endParaRPr>
          </a:p>
        </p:txBody>
      </p:sp>
      <p:sp>
        <p:nvSpPr>
          <p:cNvPr id="3" name="Rectangle 2">
            <a:extLst>
              <a:ext uri="{FF2B5EF4-FFF2-40B4-BE49-F238E27FC236}">
                <a16:creationId xmlns:a16="http://schemas.microsoft.com/office/drawing/2014/main" id="{C3DB7950-89F3-434F-C6B3-41D6CC8575E0}"/>
              </a:ext>
            </a:extLst>
          </p:cNvPr>
          <p:cNvSpPr/>
          <p:nvPr/>
        </p:nvSpPr>
        <p:spPr>
          <a:xfrm>
            <a:off x="3707117" y="1844798"/>
            <a:ext cx="4727756" cy="3782214"/>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FF0000"/>
                </a:solidFill>
                <a:latin typeface="Arial Rounded MT Bold" panose="020F0704030504030204" pitchFamily="34" charset="0"/>
              </a:rPr>
              <a:t>Training </a:t>
            </a:r>
            <a:r>
              <a:rPr lang="fr-FR" sz="3000" dirty="0" err="1">
                <a:solidFill>
                  <a:srgbClr val="FF0000"/>
                </a:solidFill>
                <a:latin typeface="Arial Rounded MT Bold" panose="020F0704030504030204" pitchFamily="34" charset="0"/>
              </a:rPr>
              <a:t>volunteers</a:t>
            </a:r>
            <a:r>
              <a:rPr lang="fr-FR" sz="3000" dirty="0">
                <a:solidFill>
                  <a:srgbClr val="FF0000"/>
                </a:solidFill>
                <a:latin typeface="Arial Rounded MT Bold" panose="020F0704030504030204" pitchFamily="34" charset="0"/>
              </a:rPr>
              <a:t> and </a:t>
            </a:r>
            <a:r>
              <a:rPr lang="fr-FR" sz="3000" dirty="0" err="1">
                <a:solidFill>
                  <a:srgbClr val="FF0000"/>
                </a:solidFill>
                <a:latin typeface="Arial Rounded MT Bold" panose="020F0704030504030204" pitchFamily="34" charset="0"/>
              </a:rPr>
              <a:t>community</a:t>
            </a:r>
            <a:r>
              <a:rPr lang="fr-FR" sz="3000" dirty="0">
                <a:solidFill>
                  <a:srgbClr val="FF0000"/>
                </a:solidFill>
                <a:latin typeface="Arial Rounded MT Bold" panose="020F0704030504030204" pitchFamily="34" charset="0"/>
              </a:rPr>
              <a:t> </a:t>
            </a:r>
            <a:r>
              <a:rPr lang="fr-FR" sz="3000" dirty="0" err="1">
                <a:solidFill>
                  <a:srgbClr val="FF0000"/>
                </a:solidFill>
                <a:latin typeface="Arial Rounded MT Bold" panose="020F0704030504030204" pitchFamily="34" charset="0"/>
              </a:rPr>
              <a:t>members</a:t>
            </a:r>
            <a:r>
              <a:rPr lang="fr-FR" sz="3000" dirty="0">
                <a:solidFill>
                  <a:srgbClr val="FF0000"/>
                </a:solidFill>
                <a:latin typeface="Arial Rounded MT Bold" panose="020F0704030504030204" pitchFamily="34" charset="0"/>
              </a:rPr>
              <a:t> on WASH.</a:t>
            </a:r>
          </a:p>
          <a:p>
            <a:pPr algn="ctr"/>
            <a:endParaRPr lang="fr-FR" sz="3000" dirty="0">
              <a:solidFill>
                <a:srgbClr val="FF0000"/>
              </a:solidFill>
              <a:latin typeface="Arial Rounded MT Bold" panose="020F0704030504030204" pitchFamily="34" charset="0"/>
            </a:endParaRPr>
          </a:p>
          <a:p>
            <a:pPr algn="ctr"/>
            <a:r>
              <a:rPr lang="fr-FR" sz="3000" dirty="0">
                <a:solidFill>
                  <a:srgbClr val="FF0000"/>
                </a:solidFill>
                <a:latin typeface="Arial Rounded MT Bold" panose="020F0704030504030204" pitchFamily="34" charset="0"/>
              </a:rPr>
              <a:t>Waste collection and </a:t>
            </a:r>
            <a:r>
              <a:rPr lang="fr-FR" sz="3000" dirty="0" err="1">
                <a:solidFill>
                  <a:srgbClr val="FF0000"/>
                </a:solidFill>
                <a:latin typeface="Arial Rounded MT Bold" panose="020F0704030504030204" pitchFamily="34" charset="0"/>
              </a:rPr>
              <a:t>sorting</a:t>
            </a:r>
            <a:r>
              <a:rPr lang="fr-FR" sz="3000" dirty="0">
                <a:solidFill>
                  <a:srgbClr val="FF0000"/>
                </a:solidFill>
                <a:latin typeface="Arial Rounded MT Bold" panose="020F0704030504030204" pitchFamily="34" charset="0"/>
              </a:rPr>
              <a:t> </a:t>
            </a:r>
          </a:p>
        </p:txBody>
      </p:sp>
      <p:sp>
        <p:nvSpPr>
          <p:cNvPr id="4" name="Rectangle 3">
            <a:extLst>
              <a:ext uri="{FF2B5EF4-FFF2-40B4-BE49-F238E27FC236}">
                <a16:creationId xmlns:a16="http://schemas.microsoft.com/office/drawing/2014/main" id="{91EB5025-3876-0E39-13B6-ED3C9F63C5E4}"/>
              </a:ext>
            </a:extLst>
          </p:cNvPr>
          <p:cNvSpPr/>
          <p:nvPr/>
        </p:nvSpPr>
        <p:spPr>
          <a:xfrm>
            <a:off x="454173" y="1780488"/>
            <a:ext cx="3015007" cy="3782214"/>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FF0000"/>
                </a:solidFill>
                <a:latin typeface="Arial Rounded MT Bold" panose="020F0704030504030204" pitchFamily="34" charset="0"/>
              </a:rPr>
              <a:t>Mass awareness and household visits.</a:t>
            </a:r>
          </a:p>
          <a:p>
            <a:pPr algn="ctr"/>
            <a:endParaRPr lang="en-US" sz="3000" dirty="0">
              <a:solidFill>
                <a:srgbClr val="FF0000"/>
              </a:solidFill>
              <a:latin typeface="Arial Rounded MT Bold" panose="020F0704030504030204" pitchFamily="34" charset="0"/>
            </a:endParaRPr>
          </a:p>
          <a:p>
            <a:pPr algn="ctr"/>
            <a:r>
              <a:rPr lang="en-US" sz="3000" dirty="0">
                <a:solidFill>
                  <a:srgbClr val="FF0000"/>
                </a:solidFill>
                <a:latin typeface="Arial Rounded MT Bold" panose="020F0704030504030204" pitchFamily="34" charset="0"/>
              </a:rPr>
              <a:t>Cleaning gutters.</a:t>
            </a:r>
            <a:endParaRPr lang="fr-FR" sz="30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102553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6102848" cy="1200329"/>
          </a:xfrm>
          <a:prstGeom prst="rect">
            <a:avLst/>
          </a:prstGeom>
          <a:noFill/>
        </p:spPr>
        <p:txBody>
          <a:bodyPr wrap="square">
            <a:spAutoFit/>
          </a:bodyPr>
          <a:lstStyle/>
          <a:p>
            <a:pPr marL="342900" indent="-342900" algn="just">
              <a:buFont typeface="Wingdings" panose="05000000000000000000" pitchFamily="2" charset="2"/>
              <a:buChar char="§"/>
            </a:pPr>
            <a:endParaRPr lang="en-US" sz="1800" dirty="0"/>
          </a:p>
          <a:p>
            <a:pPr algn="just"/>
            <a:endParaRPr lang="en-US" sz="1800" b="1" u="sng" dirty="0">
              <a:solidFill>
                <a:srgbClr val="0070C0"/>
              </a:solidFill>
            </a:endParaRPr>
          </a:p>
          <a:p>
            <a:pPr algn="just"/>
            <a:endParaRPr lang="en-US" sz="1800" dirty="0"/>
          </a:p>
          <a:p>
            <a:pPr algn="just"/>
            <a:endParaRPr lang="en-US" sz="1800" dirty="0"/>
          </a:p>
        </p:txBody>
      </p:sp>
      <p:sp>
        <p:nvSpPr>
          <p:cNvPr id="4" name="Rectangle 3">
            <a:extLst>
              <a:ext uri="{FF2B5EF4-FFF2-40B4-BE49-F238E27FC236}">
                <a16:creationId xmlns:a16="http://schemas.microsoft.com/office/drawing/2014/main" id="{91EB5025-3876-0E39-13B6-ED3C9F63C5E4}"/>
              </a:ext>
            </a:extLst>
          </p:cNvPr>
          <p:cNvSpPr/>
          <p:nvPr/>
        </p:nvSpPr>
        <p:spPr>
          <a:xfrm>
            <a:off x="1111771" y="1352331"/>
            <a:ext cx="10114383" cy="1884783"/>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q"/>
            </a:pPr>
            <a:r>
              <a:rPr lang="en-US" sz="3000" dirty="0">
                <a:solidFill>
                  <a:schemeClr val="tx1"/>
                </a:solidFill>
                <a:latin typeface="Arial Rounded MT Bold" panose="020F0704030504030204" pitchFamily="34" charset="0"/>
              </a:rPr>
              <a:t>It is difficult to build latrines because the area is subject to flooding and it is important to find the best approach and type of toilet so as not to harm the community.</a:t>
            </a:r>
          </a:p>
        </p:txBody>
      </p:sp>
      <p:sp>
        <p:nvSpPr>
          <p:cNvPr id="5" name="Rectangle 4">
            <a:extLst>
              <a:ext uri="{FF2B5EF4-FFF2-40B4-BE49-F238E27FC236}">
                <a16:creationId xmlns:a16="http://schemas.microsoft.com/office/drawing/2014/main" id="{06474F46-C201-FA66-C6EF-483D1EDD2BD4}"/>
              </a:ext>
            </a:extLst>
          </p:cNvPr>
          <p:cNvSpPr/>
          <p:nvPr/>
        </p:nvSpPr>
        <p:spPr>
          <a:xfrm>
            <a:off x="1111771" y="3759020"/>
            <a:ext cx="10114383" cy="2203241"/>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q"/>
            </a:pPr>
            <a:r>
              <a:rPr lang="en-US" sz="3000" dirty="0">
                <a:solidFill>
                  <a:schemeClr val="tx1"/>
                </a:solidFill>
                <a:latin typeface="Arial Rounded MT Bold" panose="020F0704030504030204" pitchFamily="34" charset="0"/>
              </a:rPr>
              <a:t>Lack of public rubbish tips.</a:t>
            </a:r>
          </a:p>
          <a:p>
            <a:pPr marL="457200" indent="-457200" algn="just">
              <a:buFont typeface="Wingdings" panose="05000000000000000000" pitchFamily="2" charset="2"/>
              <a:buChar char="q"/>
            </a:pPr>
            <a:r>
              <a:rPr lang="en-US" sz="3000" dirty="0">
                <a:solidFill>
                  <a:schemeClr val="tx1"/>
                </a:solidFill>
                <a:latin typeface="Arial Rounded MT Bold" panose="020F0704030504030204" pitchFamily="34" charset="0"/>
              </a:rPr>
              <a:t>It is not easy to find space to build community infrastructure.</a:t>
            </a:r>
          </a:p>
          <a:p>
            <a:pPr marL="457200" indent="-457200" algn="just">
              <a:buFont typeface="Wingdings" panose="05000000000000000000" pitchFamily="2" charset="2"/>
              <a:buChar char="q"/>
            </a:pPr>
            <a:r>
              <a:rPr lang="en-US" sz="3000" dirty="0">
                <a:solidFill>
                  <a:schemeClr val="tx1"/>
                </a:solidFill>
                <a:latin typeface="Arial Rounded MT Bold" panose="020F0704030504030204" pitchFamily="34" charset="0"/>
              </a:rPr>
              <a:t>Management and maintenance of infrastructure.</a:t>
            </a:r>
          </a:p>
          <a:p>
            <a:pPr algn="just"/>
            <a:endParaRPr lang="en-US" sz="30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118023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9DBB7B-C089-4AC1-A2B8-E2767B45998E}"/>
              </a:ext>
            </a:extLst>
          </p:cNvPr>
          <p:cNvSpPr>
            <a:spLocks noGrp="1"/>
          </p:cNvSpPr>
          <p:nvPr>
            <p:ph type="ctrTitle"/>
          </p:nvPr>
        </p:nvSpPr>
        <p:spPr>
          <a:xfrm>
            <a:off x="1055688" y="1857480"/>
            <a:ext cx="4328076" cy="2387600"/>
          </a:xfrm>
        </p:spPr>
        <p:txBody>
          <a:bodyPr/>
          <a:lstStyle/>
          <a:p>
            <a:r>
              <a:rPr lang="sv-SE" dirty="0" err="1"/>
              <a:t>Questions</a:t>
            </a:r>
            <a:r>
              <a:rPr lang="sv-SE" dirty="0"/>
              <a:t> ?</a:t>
            </a:r>
          </a:p>
        </p:txBody>
      </p:sp>
      <p:pic>
        <p:nvPicPr>
          <p:cNvPr id="3" name="Bildobjekt 4" descr="Fästisar med frågetecken">
            <a:extLst>
              <a:ext uri="{FF2B5EF4-FFF2-40B4-BE49-F238E27FC236}">
                <a16:creationId xmlns:a16="http://schemas.microsoft.com/office/drawing/2014/main" id="{E33BBEDA-D2D4-022E-0744-391AB630DB87}"/>
              </a:ext>
            </a:extLst>
          </p:cNvPr>
          <p:cNvPicPr>
            <a:picLocks noChangeAspect="1"/>
          </p:cNvPicPr>
          <p:nvPr/>
        </p:nvPicPr>
        <p:blipFill>
          <a:blip r:embed="rId2">
            <a:extLst>
              <a:ext uri="{28A0092B-C50C-407E-A947-70E740481C1C}">
                <a14:useLocalDpi xmlns:a14="http://schemas.microsoft.com/office/drawing/2010/main" val="0"/>
              </a:ext>
            </a:extLst>
          </a:blip>
          <a:srcRect l="24048" r="16618" b="-1"/>
          <a:stretch/>
        </p:blipFill>
        <p:spPr>
          <a:xfrm>
            <a:off x="6096000" y="10"/>
            <a:ext cx="6096000" cy="685799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a:noFill/>
        </p:spPr>
      </p:pic>
    </p:spTree>
    <p:extLst>
      <p:ext uri="{BB962C8B-B14F-4D97-AF65-F5344CB8AC3E}">
        <p14:creationId xmlns:p14="http://schemas.microsoft.com/office/powerpoint/2010/main" val="382732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a:xfrm>
            <a:off x="916599" y="175492"/>
            <a:ext cx="3721389" cy="700836"/>
          </a:xfrm>
        </p:spPr>
        <p:txBody>
          <a:bodyPr>
            <a:noAutofit/>
          </a:bodyPr>
          <a:lstStyle/>
          <a:p>
            <a:r>
              <a:rPr lang="sv-SE" sz="4600" dirty="0">
                <a:solidFill>
                  <a:srgbClr val="FF0000"/>
                </a:solidFill>
                <a:latin typeface="Arial Rounded MT Bold" panose="020F0704030504030204" pitchFamily="34" charset="0"/>
              </a:rPr>
              <a:t>AGENDA</a:t>
            </a:r>
          </a:p>
        </p:txBody>
      </p:sp>
      <p:sp>
        <p:nvSpPr>
          <p:cNvPr id="3" name="Platshållare för innehåll 2">
            <a:extLst>
              <a:ext uri="{FF2B5EF4-FFF2-40B4-BE49-F238E27FC236}">
                <a16:creationId xmlns:a16="http://schemas.microsoft.com/office/drawing/2014/main" id="{4E155DD5-8FC3-4EF3-B751-241D7F928291}"/>
              </a:ext>
            </a:extLst>
          </p:cNvPr>
          <p:cNvSpPr>
            <a:spLocks noGrp="1"/>
          </p:cNvSpPr>
          <p:nvPr>
            <p:ph idx="1"/>
          </p:nvPr>
        </p:nvSpPr>
        <p:spPr>
          <a:xfrm>
            <a:off x="749012" y="1338145"/>
            <a:ext cx="3647497" cy="5033791"/>
          </a:xfrm>
        </p:spPr>
        <p:txBody>
          <a:bodyPr>
            <a:normAutofit/>
          </a:bodyPr>
          <a:lstStyle/>
          <a:p>
            <a:pPr>
              <a:buFont typeface="Wingdings" panose="05000000000000000000" pitchFamily="2" charset="2"/>
              <a:buChar char="q"/>
            </a:pPr>
            <a:r>
              <a:rPr lang="sv-SE" sz="3000" dirty="0">
                <a:latin typeface="Arial Rounded MT Bold" panose="020F0704030504030204" pitchFamily="34" charset="0"/>
              </a:rPr>
              <a:t> </a:t>
            </a:r>
            <a:r>
              <a:rPr lang="sv-SE" sz="3000" dirty="0" err="1">
                <a:latin typeface="Arial Rounded MT Bold" panose="020F0704030504030204" pitchFamily="34" charset="0"/>
              </a:rPr>
              <a:t>Context</a:t>
            </a:r>
            <a:endParaRPr lang="sv-SE" sz="3000" dirty="0">
              <a:latin typeface="Arial Rounded MT Bold" panose="020F0704030504030204" pitchFamily="34" charset="0"/>
            </a:endParaRPr>
          </a:p>
          <a:p>
            <a:pPr>
              <a:buFont typeface="Wingdings" panose="05000000000000000000" pitchFamily="2" charset="2"/>
              <a:buChar char="q"/>
            </a:pPr>
            <a:endParaRPr lang="sv-SE" sz="3000" dirty="0">
              <a:latin typeface="Arial Rounded MT Bold" panose="020F0704030504030204" pitchFamily="34" charset="0"/>
            </a:endParaRPr>
          </a:p>
          <a:p>
            <a:pPr>
              <a:buFont typeface="Wingdings" panose="05000000000000000000" pitchFamily="2" charset="2"/>
              <a:buChar char="q"/>
            </a:pPr>
            <a:r>
              <a:rPr lang="sv-SE" sz="3000" dirty="0">
                <a:latin typeface="Arial Rounded MT Bold" panose="020F0704030504030204" pitchFamily="34" charset="0"/>
              </a:rPr>
              <a:t>EVCA</a:t>
            </a:r>
          </a:p>
          <a:p>
            <a:pPr>
              <a:buFont typeface="Wingdings" panose="05000000000000000000" pitchFamily="2" charset="2"/>
              <a:buChar char="q"/>
            </a:pPr>
            <a:endParaRPr lang="sv-SE" sz="3000" dirty="0">
              <a:latin typeface="Arial Rounded MT Bold" panose="020F0704030504030204" pitchFamily="34" charset="0"/>
            </a:endParaRPr>
          </a:p>
          <a:p>
            <a:pPr>
              <a:buFont typeface="Wingdings" panose="05000000000000000000" pitchFamily="2" charset="2"/>
              <a:buChar char="q"/>
            </a:pPr>
            <a:r>
              <a:rPr lang="sv-SE" sz="3000" dirty="0">
                <a:latin typeface="Arial Rounded MT Bold" panose="020F0704030504030204" pitchFamily="34" charset="0"/>
              </a:rPr>
              <a:t>Action Plan</a:t>
            </a:r>
          </a:p>
          <a:p>
            <a:pPr>
              <a:buFont typeface="Wingdings" panose="05000000000000000000" pitchFamily="2" charset="2"/>
              <a:buChar char="q"/>
            </a:pPr>
            <a:endParaRPr lang="sv-SE" sz="3000" dirty="0">
              <a:latin typeface="Arial Rounded MT Bold" panose="020F0704030504030204" pitchFamily="34" charset="0"/>
            </a:endParaRPr>
          </a:p>
          <a:p>
            <a:pPr>
              <a:buFont typeface="Wingdings" panose="05000000000000000000" pitchFamily="2" charset="2"/>
              <a:buChar char="q"/>
            </a:pPr>
            <a:r>
              <a:rPr lang="sv-SE" sz="3000" dirty="0">
                <a:latin typeface="Arial Rounded MT Bold" panose="020F0704030504030204" pitchFamily="34" charset="0"/>
              </a:rPr>
              <a:t>WASH </a:t>
            </a:r>
            <a:r>
              <a:rPr lang="sv-SE" sz="3000" dirty="0" err="1">
                <a:latin typeface="Arial Rounded MT Bold" panose="020F0704030504030204" pitchFamily="34" charset="0"/>
              </a:rPr>
              <a:t>Activities</a:t>
            </a:r>
            <a:endParaRPr lang="sv-SE" sz="3000" dirty="0">
              <a:latin typeface="Arial Rounded MT Bold" panose="020F0704030504030204" pitchFamily="34" charset="0"/>
            </a:endParaRPr>
          </a:p>
          <a:p>
            <a:pPr>
              <a:buFont typeface="Wingdings" panose="05000000000000000000" pitchFamily="2" charset="2"/>
              <a:buChar char="q"/>
            </a:pPr>
            <a:endParaRPr lang="sv-SE" sz="3000" dirty="0">
              <a:latin typeface="Arial Rounded MT Bold" panose="020F0704030504030204" pitchFamily="34" charset="0"/>
            </a:endParaRPr>
          </a:p>
          <a:p>
            <a:pPr>
              <a:buFont typeface="Wingdings" panose="05000000000000000000" pitchFamily="2" charset="2"/>
              <a:buChar char="q"/>
            </a:pPr>
            <a:r>
              <a:rPr lang="sv-SE" sz="3000" dirty="0">
                <a:latin typeface="Arial Rounded MT Bold" panose="020F0704030504030204" pitchFamily="34" charset="0"/>
              </a:rPr>
              <a:t>Challenges</a:t>
            </a:r>
          </a:p>
        </p:txBody>
      </p:sp>
      <p:pic>
        <p:nvPicPr>
          <p:cNvPr id="4" name="Bildobjekt 6" descr="Illustration av affärsmöte">
            <a:extLst>
              <a:ext uri="{FF2B5EF4-FFF2-40B4-BE49-F238E27FC236}">
                <a16:creationId xmlns:a16="http://schemas.microsoft.com/office/drawing/2014/main" id="{6264F82A-D710-D9E7-3A33-738FF1160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988" y="1619367"/>
            <a:ext cx="7074888" cy="4118882"/>
          </a:xfrm>
          <a:prstGeom prst="rect">
            <a:avLst/>
          </a:prstGeom>
        </p:spPr>
      </p:pic>
      <p:pic>
        <p:nvPicPr>
          <p:cNvPr id="5" name="Picture 14" descr="Notebook ">
            <a:extLst>
              <a:ext uri="{FF2B5EF4-FFF2-40B4-BE49-F238E27FC236}">
                <a16:creationId xmlns:a16="http://schemas.microsoft.com/office/drawing/2014/main" id="{67E3B7E0-78A6-5772-3A6E-AC0B45248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692" y="80448"/>
            <a:ext cx="811231" cy="81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1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pic>
        <p:nvPicPr>
          <p:cNvPr id="18" name="Picture 17" descr="Presentationdelarepubliquedemocratiqueducongo">
            <a:extLst>
              <a:ext uri="{FF2B5EF4-FFF2-40B4-BE49-F238E27FC236}">
                <a16:creationId xmlns:a16="http://schemas.microsoft.com/office/drawing/2014/main" id="{C292DA9A-D2B1-F1F0-EB7D-7AAB456E9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090" y="1002039"/>
            <a:ext cx="5142956" cy="486344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5829766" cy="4647426"/>
          </a:xfrm>
          <a:prstGeom prst="rect">
            <a:avLst/>
          </a:prstGeom>
          <a:noFill/>
        </p:spPr>
        <p:txBody>
          <a:bodyPr wrap="square">
            <a:spAutoFit/>
          </a:bodyPr>
          <a:lstStyle/>
          <a:p>
            <a:pPr marL="342900" indent="-342900" algn="just">
              <a:buFont typeface="Wingdings" panose="05000000000000000000" pitchFamily="2" charset="2"/>
              <a:buChar char="q"/>
            </a:pPr>
            <a:r>
              <a:rPr lang="en-US" sz="2400" b="1" dirty="0">
                <a:solidFill>
                  <a:srgbClr val="FF0000"/>
                </a:solidFill>
                <a:latin typeface="Arial Rounded MT Bold" panose="020F0704030504030204" pitchFamily="34" charset="0"/>
              </a:rPr>
              <a:t>Democratic Republic of Congo</a:t>
            </a:r>
          </a:p>
          <a:p>
            <a:pPr algn="just"/>
            <a:endParaRPr lang="en-US" sz="1800" b="1" dirty="0">
              <a:solidFill>
                <a:srgbClr val="0070C0"/>
              </a:solidFill>
            </a:endParaRPr>
          </a:p>
          <a:p>
            <a:pPr marL="342900" indent="-342900" algn="just">
              <a:buFont typeface="Wingdings" panose="05000000000000000000" pitchFamily="2" charset="2"/>
              <a:buChar char="§"/>
            </a:pPr>
            <a:r>
              <a:rPr lang="en-US" sz="2000" dirty="0">
                <a:latin typeface="Arial Rounded MT Bold" panose="020F0704030504030204" pitchFamily="34" charset="0"/>
              </a:rPr>
              <a:t>The country is divided into 26 provinces</a:t>
            </a:r>
          </a:p>
          <a:p>
            <a:pPr marL="342900" indent="-342900" algn="just">
              <a:buFont typeface="Wingdings" panose="05000000000000000000" pitchFamily="2" charset="2"/>
              <a:buChar char="§"/>
            </a:pPr>
            <a:endParaRPr lang="en-US" sz="2000" dirty="0">
              <a:latin typeface="Arial Rounded MT Bold" panose="020F0704030504030204" pitchFamily="34" charset="0"/>
            </a:endParaRPr>
          </a:p>
          <a:p>
            <a:pPr marL="342900" indent="-342900" algn="just">
              <a:buFont typeface="Wingdings" panose="05000000000000000000" pitchFamily="2" charset="2"/>
              <a:buChar char="§"/>
            </a:pPr>
            <a:r>
              <a:rPr lang="en-US" sz="2000" dirty="0">
                <a:latin typeface="Arial Rounded MT Bold" panose="020F0704030504030204" pitchFamily="34" charset="0"/>
              </a:rPr>
              <a:t>With nearly 110 million populations</a:t>
            </a:r>
          </a:p>
          <a:p>
            <a:pPr marL="342900" indent="-342900" algn="just">
              <a:buFont typeface="Wingdings" panose="05000000000000000000" pitchFamily="2" charset="2"/>
              <a:buChar char="§"/>
            </a:pPr>
            <a:endParaRPr lang="en-US" sz="2000" dirty="0">
              <a:latin typeface="Arial Rounded MT Bold" panose="020F0704030504030204" pitchFamily="34" charset="0"/>
            </a:endParaRPr>
          </a:p>
          <a:p>
            <a:pPr marL="342900" indent="-342900" algn="just">
              <a:buFont typeface="Wingdings" panose="05000000000000000000" pitchFamily="2" charset="2"/>
              <a:buChar char="§"/>
            </a:pPr>
            <a:r>
              <a:rPr lang="en-US" sz="2000" dirty="0">
                <a:latin typeface="Arial Rounded MT Bold" panose="020F0704030504030204" pitchFamily="34" charset="0"/>
              </a:rPr>
              <a:t>It faces a number of challenges, including war in its eastern part.</a:t>
            </a:r>
          </a:p>
          <a:p>
            <a:pPr marL="342900" indent="-342900" algn="just">
              <a:buFont typeface="Wingdings" panose="05000000000000000000" pitchFamily="2" charset="2"/>
              <a:buChar char="§"/>
            </a:pPr>
            <a:endParaRPr lang="en-US" sz="2000" dirty="0">
              <a:latin typeface="Arial Rounded MT Bold" panose="020F0704030504030204" pitchFamily="34" charset="0"/>
            </a:endParaRPr>
          </a:p>
          <a:p>
            <a:pPr marL="342900" indent="-342900" algn="just">
              <a:buFont typeface="Wingdings" panose="05000000000000000000" pitchFamily="2" charset="2"/>
              <a:buChar char="§"/>
            </a:pPr>
            <a:r>
              <a:rPr lang="en-US" sz="2000" dirty="0">
                <a:latin typeface="Arial Rounded MT Bold" panose="020F0704030504030204" pitchFamily="34" charset="0"/>
              </a:rPr>
              <a:t>Ethnic conflicts</a:t>
            </a:r>
          </a:p>
          <a:p>
            <a:pPr marL="342900" indent="-342900" algn="just">
              <a:buFont typeface="Wingdings" panose="05000000000000000000" pitchFamily="2" charset="2"/>
              <a:buChar char="§"/>
            </a:pPr>
            <a:endParaRPr lang="en-US" sz="2000" dirty="0">
              <a:latin typeface="Arial Rounded MT Bold" panose="020F0704030504030204" pitchFamily="34" charset="0"/>
            </a:endParaRPr>
          </a:p>
          <a:p>
            <a:pPr marL="342900" indent="-342900" algn="just">
              <a:buFont typeface="Wingdings" panose="05000000000000000000" pitchFamily="2" charset="2"/>
              <a:buChar char="§"/>
            </a:pPr>
            <a:r>
              <a:rPr lang="en-US" sz="2000" dirty="0">
                <a:latin typeface="Arial Rounded MT Bold" panose="020F0704030504030204" pitchFamily="34" charset="0"/>
              </a:rPr>
              <a:t>Epidemic with Mpox and Cholera</a:t>
            </a:r>
          </a:p>
          <a:p>
            <a:pPr algn="just"/>
            <a:endParaRPr lang="en-US" sz="1800" b="1" u="sng" dirty="0">
              <a:solidFill>
                <a:srgbClr val="0070C0"/>
              </a:solidFill>
            </a:endParaRPr>
          </a:p>
          <a:p>
            <a:pPr algn="just"/>
            <a:endParaRPr lang="en-US" sz="1800" dirty="0"/>
          </a:p>
          <a:p>
            <a:pPr algn="just"/>
            <a:endParaRPr lang="en-US" sz="1800" dirty="0"/>
          </a:p>
        </p:txBody>
      </p:sp>
      <p:sp>
        <p:nvSpPr>
          <p:cNvPr id="20" name="Oval 19">
            <a:extLst>
              <a:ext uri="{FF2B5EF4-FFF2-40B4-BE49-F238E27FC236}">
                <a16:creationId xmlns:a16="http://schemas.microsoft.com/office/drawing/2014/main" id="{8B7A07C3-2E34-8E2C-BD7F-ACB336E79D07}"/>
              </a:ext>
            </a:extLst>
          </p:cNvPr>
          <p:cNvSpPr/>
          <p:nvPr/>
        </p:nvSpPr>
        <p:spPr>
          <a:xfrm rot="6169761">
            <a:off x="9813297" y="2492994"/>
            <a:ext cx="2135525" cy="643234"/>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Oval 20">
            <a:extLst>
              <a:ext uri="{FF2B5EF4-FFF2-40B4-BE49-F238E27FC236}">
                <a16:creationId xmlns:a16="http://schemas.microsoft.com/office/drawing/2014/main" id="{6E40AA05-F4B8-ECFA-01F8-C3E605F15AF2}"/>
              </a:ext>
            </a:extLst>
          </p:cNvPr>
          <p:cNvSpPr/>
          <p:nvPr/>
        </p:nvSpPr>
        <p:spPr>
          <a:xfrm>
            <a:off x="7756792" y="3367076"/>
            <a:ext cx="387483" cy="346193"/>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244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2" y="1002039"/>
            <a:ext cx="4458212" cy="5262979"/>
          </a:xfrm>
          <a:prstGeom prst="rect">
            <a:avLst/>
          </a:prstGeom>
          <a:noFill/>
        </p:spPr>
        <p:txBody>
          <a:bodyPr wrap="square">
            <a:spAutoFit/>
          </a:bodyPr>
          <a:lstStyle/>
          <a:p>
            <a:pPr marL="285750" indent="-285750" algn="just">
              <a:buFont typeface="Wingdings" panose="05000000000000000000" pitchFamily="2" charset="2"/>
              <a:buChar char="q"/>
            </a:pPr>
            <a:r>
              <a:rPr lang="en-US" sz="2400" b="1" dirty="0">
                <a:solidFill>
                  <a:srgbClr val="FF0000"/>
                </a:solidFill>
                <a:latin typeface="Arial Rounded MT Bold" panose="020F0704030504030204" pitchFamily="34" charset="0"/>
              </a:rPr>
              <a:t>Kinshasa:</a:t>
            </a:r>
          </a:p>
          <a:p>
            <a:pPr algn="just"/>
            <a:endParaRPr lang="en-US" sz="2400" b="1" dirty="0">
              <a:solidFill>
                <a:srgbClr val="FF0000"/>
              </a:solidFill>
              <a:latin typeface="Arial Rounded MT Bold" panose="020F0704030504030204" pitchFamily="34" charset="0"/>
            </a:endParaRPr>
          </a:p>
          <a:p>
            <a:pPr marL="342900" indent="-342900" algn="just">
              <a:buFont typeface="Wingdings" panose="05000000000000000000" pitchFamily="2" charset="2"/>
              <a:buChar char="§"/>
            </a:pPr>
            <a:r>
              <a:rPr lang="en-US" dirty="0">
                <a:latin typeface="Arial Rounded MT Bold" panose="020F0704030504030204" pitchFamily="34" charset="0"/>
              </a:rPr>
              <a:t>Capital of the country with over 17 million populations</a:t>
            </a:r>
          </a:p>
          <a:p>
            <a:pPr marL="342900" indent="-342900" algn="just">
              <a:buFont typeface="Wingdings" panose="05000000000000000000" pitchFamily="2" charset="2"/>
              <a:buChar char="§"/>
            </a:pPr>
            <a:endParaRPr lang="en-US" dirty="0">
              <a:latin typeface="Arial Rounded MT Bold" panose="020F0704030504030204" pitchFamily="34" charset="0"/>
            </a:endParaRPr>
          </a:p>
          <a:p>
            <a:pPr marL="342900" indent="-342900" algn="just">
              <a:buFont typeface="Wingdings" panose="05000000000000000000" pitchFamily="2" charset="2"/>
              <a:buChar char="§"/>
            </a:pPr>
            <a:r>
              <a:rPr lang="en-US" dirty="0">
                <a:latin typeface="Arial Rounded MT Bold" panose="020F0704030504030204" pitchFamily="34" charset="0"/>
              </a:rPr>
              <a:t>Seat of the political institutions (executive, judicial and legislative powers)</a:t>
            </a:r>
          </a:p>
          <a:p>
            <a:pPr marL="342900" indent="-342900" algn="just">
              <a:buFont typeface="Wingdings" panose="05000000000000000000" pitchFamily="2" charset="2"/>
              <a:buChar char="§"/>
            </a:pPr>
            <a:endParaRPr lang="en-US" dirty="0">
              <a:latin typeface="Arial Rounded MT Bold" panose="020F0704030504030204" pitchFamily="34" charset="0"/>
            </a:endParaRPr>
          </a:p>
          <a:p>
            <a:pPr marL="342900" indent="-342900" algn="just">
              <a:buFont typeface="Wingdings" panose="05000000000000000000" pitchFamily="2" charset="2"/>
              <a:buChar char="§"/>
            </a:pPr>
            <a:r>
              <a:rPr lang="en-US" dirty="0">
                <a:latin typeface="Arial Rounded MT Bold" panose="020F0704030504030204" pitchFamily="34" charset="0"/>
              </a:rPr>
              <a:t>The city is subdivided into 24 communes.</a:t>
            </a:r>
          </a:p>
          <a:p>
            <a:pPr marL="342900" indent="-342900" algn="just">
              <a:buFont typeface="Wingdings" panose="05000000000000000000" pitchFamily="2" charset="2"/>
              <a:buChar char="§"/>
            </a:pPr>
            <a:endParaRPr lang="en-US" dirty="0">
              <a:latin typeface="Arial Rounded MT Bold" panose="020F0704030504030204" pitchFamily="34" charset="0"/>
            </a:endParaRPr>
          </a:p>
          <a:p>
            <a:pPr marL="342900" indent="-342900" algn="just">
              <a:buFont typeface="Wingdings" panose="05000000000000000000" pitchFamily="2" charset="2"/>
              <a:buChar char="§"/>
            </a:pPr>
            <a:r>
              <a:rPr lang="en-US" dirty="0" err="1">
                <a:latin typeface="Arial Rounded MT Bold" panose="020F0704030504030204" pitchFamily="34" charset="0"/>
              </a:rPr>
              <a:t>Urbanisation</a:t>
            </a:r>
            <a:r>
              <a:rPr lang="en-US" dirty="0">
                <a:latin typeface="Arial Rounded MT Bold" panose="020F0704030504030204" pitchFamily="34" charset="0"/>
              </a:rPr>
              <a:t> outdated, resulting in flooding, lack of gutters and waste management problems</a:t>
            </a:r>
          </a:p>
          <a:p>
            <a:pPr marL="342900" indent="-342900" algn="just">
              <a:buFont typeface="Wingdings" panose="05000000000000000000" pitchFamily="2" charset="2"/>
              <a:buChar char="§"/>
            </a:pPr>
            <a:endParaRPr lang="en-US" dirty="0">
              <a:latin typeface="Arial Rounded MT Bold" panose="020F0704030504030204" pitchFamily="34" charset="0"/>
            </a:endParaRPr>
          </a:p>
          <a:p>
            <a:pPr marL="342900" indent="-342900" algn="just">
              <a:buFont typeface="Wingdings" panose="05000000000000000000" pitchFamily="2" charset="2"/>
              <a:buChar char="§"/>
            </a:pPr>
            <a:r>
              <a:rPr lang="en-US" dirty="0">
                <a:latin typeface="Arial Rounded MT Bold" panose="020F0704030504030204" pitchFamily="34" charset="0"/>
              </a:rPr>
              <a:t>Problems with electrification and water supply</a:t>
            </a:r>
            <a:r>
              <a:rPr lang="en-US" dirty="0"/>
              <a:t>.</a:t>
            </a:r>
          </a:p>
        </p:txBody>
      </p:sp>
      <p:pic>
        <p:nvPicPr>
          <p:cNvPr id="1026" name="Picture 2">
            <a:extLst>
              <a:ext uri="{FF2B5EF4-FFF2-40B4-BE49-F238E27FC236}">
                <a16:creationId xmlns:a16="http://schemas.microsoft.com/office/drawing/2014/main" id="{8FC2F148-94CA-1443-4F98-79F39307A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730" y="1497369"/>
            <a:ext cx="7409870" cy="41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24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6102848" cy="4708981"/>
          </a:xfrm>
          <a:prstGeom prst="rect">
            <a:avLst/>
          </a:prstGeom>
          <a:noFill/>
        </p:spPr>
        <p:txBody>
          <a:bodyPr wrap="square">
            <a:spAutoFit/>
          </a:bodyPr>
          <a:lstStyle/>
          <a:p>
            <a:pPr algn="just"/>
            <a:r>
              <a:rPr lang="en-US" sz="2600" b="1" dirty="0">
                <a:solidFill>
                  <a:srgbClr val="FF0000"/>
                </a:solidFill>
                <a:latin typeface="Arial Rounded MT Bold" panose="020F0704030504030204" pitchFamily="34" charset="0"/>
              </a:rPr>
              <a:t>MATETE (</a:t>
            </a:r>
            <a:r>
              <a:rPr lang="en-US" sz="2600" b="1" dirty="0" err="1">
                <a:solidFill>
                  <a:srgbClr val="FF0000"/>
                </a:solidFill>
                <a:latin typeface="Arial Rounded MT Bold" panose="020F0704030504030204" pitchFamily="34" charset="0"/>
              </a:rPr>
              <a:t>Maziba</a:t>
            </a:r>
            <a:r>
              <a:rPr lang="en-US" sz="2600" b="1" dirty="0">
                <a:solidFill>
                  <a:srgbClr val="FF0000"/>
                </a:solidFill>
                <a:latin typeface="Arial Rounded MT Bold" panose="020F0704030504030204" pitchFamily="34" charset="0"/>
              </a:rPr>
              <a:t>)</a:t>
            </a:r>
          </a:p>
          <a:p>
            <a:pPr algn="just"/>
            <a:endParaRPr lang="en-US" sz="2200" b="1" dirty="0">
              <a:solidFill>
                <a:srgbClr val="0070C0"/>
              </a:solidFill>
              <a:latin typeface="Arial Rounded MT Bold" panose="020F0704030504030204" pitchFamily="34" charset="0"/>
            </a:endParaRPr>
          </a:p>
          <a:p>
            <a:pPr marL="342900" indent="-342900" algn="just">
              <a:buFont typeface="Wingdings" panose="05000000000000000000" pitchFamily="2" charset="2"/>
              <a:buChar char="§"/>
            </a:pPr>
            <a:r>
              <a:rPr lang="en-US" sz="2200" dirty="0">
                <a:latin typeface="Arial Rounded MT Bold" panose="020F0704030504030204" pitchFamily="34" charset="0"/>
              </a:rPr>
              <a:t>Number of population: 16,095</a:t>
            </a:r>
          </a:p>
          <a:p>
            <a:pPr algn="just"/>
            <a:endParaRPr lang="en-US" sz="2200" dirty="0">
              <a:latin typeface="Arial Rounded MT Bold" panose="020F0704030504030204" pitchFamily="34" charset="0"/>
            </a:endParaRPr>
          </a:p>
          <a:p>
            <a:pPr algn="just"/>
            <a:endParaRPr lang="en-US" sz="2200" dirty="0">
              <a:latin typeface="Arial Rounded MT Bold" panose="020F0704030504030204" pitchFamily="34" charset="0"/>
            </a:endParaRPr>
          </a:p>
          <a:p>
            <a:pPr marL="342900" indent="-342900" algn="just">
              <a:buFont typeface="Wingdings" panose="05000000000000000000" pitchFamily="2" charset="2"/>
              <a:buChar char="§"/>
            </a:pPr>
            <a:r>
              <a:rPr lang="en-US" sz="2200" dirty="0">
                <a:latin typeface="Arial Rounded MT Bold" panose="020F0704030504030204" pitchFamily="34" charset="0"/>
              </a:rPr>
              <a:t>Districts located in the </a:t>
            </a:r>
            <a:r>
              <a:rPr lang="en-US" sz="2200" dirty="0" err="1">
                <a:latin typeface="Arial Rounded MT Bold" panose="020F0704030504030204" pitchFamily="34" charset="0"/>
              </a:rPr>
              <a:t>N'djili</a:t>
            </a:r>
            <a:r>
              <a:rPr lang="en-US" sz="2200" dirty="0">
                <a:latin typeface="Arial Rounded MT Bold" panose="020F0704030504030204" pitchFamily="34" charset="0"/>
              </a:rPr>
              <a:t> river catchment area</a:t>
            </a:r>
          </a:p>
          <a:p>
            <a:pPr marL="342900" indent="-342900" algn="just">
              <a:buFont typeface="Wingdings" panose="05000000000000000000" pitchFamily="2" charset="2"/>
              <a:buChar char="§"/>
            </a:pPr>
            <a:endParaRPr lang="en-US" sz="2200" dirty="0">
              <a:latin typeface="Arial Rounded MT Bold" panose="020F0704030504030204" pitchFamily="34" charset="0"/>
            </a:endParaRPr>
          </a:p>
          <a:p>
            <a:pPr algn="just"/>
            <a:endParaRPr lang="en-US" sz="2200" dirty="0">
              <a:latin typeface="Arial Rounded MT Bold" panose="020F0704030504030204" pitchFamily="34" charset="0"/>
            </a:endParaRPr>
          </a:p>
          <a:p>
            <a:pPr marL="342900" indent="-342900" algn="just">
              <a:buFont typeface="Wingdings" panose="05000000000000000000" pitchFamily="2" charset="2"/>
              <a:buChar char="§"/>
            </a:pPr>
            <a:r>
              <a:rPr lang="en-US" sz="2200" dirty="0">
                <a:latin typeface="Arial Rounded MT Bold" panose="020F0704030504030204" pitchFamily="34" charset="0"/>
              </a:rPr>
              <a:t>Communities exposed to disasters such as flooding</a:t>
            </a:r>
            <a:endParaRPr lang="en-US" sz="1800" dirty="0"/>
          </a:p>
          <a:p>
            <a:pPr algn="just"/>
            <a:endParaRPr lang="en-US" sz="1800" b="1" u="sng" dirty="0">
              <a:solidFill>
                <a:srgbClr val="0070C0"/>
              </a:solidFill>
            </a:endParaRPr>
          </a:p>
          <a:p>
            <a:pPr algn="just"/>
            <a:endParaRPr lang="en-US" sz="1800" dirty="0"/>
          </a:p>
          <a:p>
            <a:pPr algn="just"/>
            <a:endParaRPr lang="en-US" sz="1800" dirty="0"/>
          </a:p>
        </p:txBody>
      </p:sp>
      <p:pic>
        <p:nvPicPr>
          <p:cNvPr id="2" name="Image 1">
            <a:extLst>
              <a:ext uri="{FF2B5EF4-FFF2-40B4-BE49-F238E27FC236}">
                <a16:creationId xmlns:a16="http://schemas.microsoft.com/office/drawing/2014/main" id="{49E537A2-7CB2-CB1E-B521-DDFA277C3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1869" y="1173998"/>
            <a:ext cx="5548745" cy="3860385"/>
          </a:xfrm>
          <a:prstGeom prst="rect">
            <a:avLst/>
          </a:prstGeom>
        </p:spPr>
      </p:pic>
      <p:sp>
        <p:nvSpPr>
          <p:cNvPr id="3" name="Oval 2">
            <a:extLst>
              <a:ext uri="{FF2B5EF4-FFF2-40B4-BE49-F238E27FC236}">
                <a16:creationId xmlns:a16="http://schemas.microsoft.com/office/drawing/2014/main" id="{ABBB980B-64BD-2F8F-DC32-F7D1C301F18E}"/>
              </a:ext>
            </a:extLst>
          </p:cNvPr>
          <p:cNvSpPr/>
          <p:nvPr/>
        </p:nvSpPr>
        <p:spPr>
          <a:xfrm rot="6169761">
            <a:off x="10477295" y="2873095"/>
            <a:ext cx="995130" cy="1095347"/>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4247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6102848" cy="4308872"/>
          </a:xfrm>
          <a:prstGeom prst="rect">
            <a:avLst/>
          </a:prstGeom>
          <a:noFill/>
        </p:spPr>
        <p:txBody>
          <a:bodyPr wrap="square">
            <a:spAutoFit/>
          </a:bodyPr>
          <a:lstStyle/>
          <a:p>
            <a:pPr algn="just"/>
            <a:r>
              <a:rPr lang="en-US" sz="2200" b="1" dirty="0">
                <a:solidFill>
                  <a:srgbClr val="0070C0"/>
                </a:solidFill>
                <a:latin typeface="Arial Rounded MT Bold" panose="020F0704030504030204" pitchFamily="34" charset="0"/>
              </a:rPr>
              <a:t>KISENSO (</a:t>
            </a:r>
            <a:r>
              <a:rPr lang="en-US" sz="2200" b="1" dirty="0" err="1">
                <a:solidFill>
                  <a:srgbClr val="0070C0"/>
                </a:solidFill>
                <a:latin typeface="Arial Rounded MT Bold" panose="020F0704030504030204" pitchFamily="34" charset="0"/>
              </a:rPr>
              <a:t>Dingi-Dingi</a:t>
            </a:r>
            <a:r>
              <a:rPr lang="en-US" sz="2200" b="1" dirty="0">
                <a:solidFill>
                  <a:srgbClr val="0070C0"/>
                </a:solidFill>
                <a:latin typeface="Arial Rounded MT Bold" panose="020F0704030504030204" pitchFamily="34" charset="0"/>
              </a:rPr>
              <a:t>, </a:t>
            </a:r>
            <a:r>
              <a:rPr lang="en-US" sz="2200" b="1" dirty="0" err="1">
                <a:solidFill>
                  <a:srgbClr val="0070C0"/>
                </a:solidFill>
                <a:latin typeface="Arial Rounded MT Bold" panose="020F0704030504030204" pitchFamily="34" charset="0"/>
              </a:rPr>
              <a:t>Nsola</a:t>
            </a:r>
            <a:r>
              <a:rPr lang="en-US" sz="2200" b="1" dirty="0">
                <a:solidFill>
                  <a:srgbClr val="0070C0"/>
                </a:solidFill>
                <a:latin typeface="Arial Rounded MT Bold" panose="020F0704030504030204" pitchFamily="34" charset="0"/>
              </a:rPr>
              <a:t> et </a:t>
            </a:r>
            <a:r>
              <a:rPr lang="en-US" sz="2200" b="1" dirty="0" err="1">
                <a:solidFill>
                  <a:srgbClr val="0070C0"/>
                </a:solidFill>
                <a:latin typeface="Arial Rounded MT Bold" panose="020F0704030504030204" pitchFamily="34" charset="0"/>
              </a:rPr>
              <a:t>Kisenso</a:t>
            </a:r>
            <a:r>
              <a:rPr lang="en-US" sz="2200" b="1" dirty="0">
                <a:solidFill>
                  <a:srgbClr val="0070C0"/>
                </a:solidFill>
                <a:latin typeface="Arial Rounded MT Bold" panose="020F0704030504030204" pitchFamily="34" charset="0"/>
              </a:rPr>
              <a:t> Gare)</a:t>
            </a:r>
          </a:p>
          <a:p>
            <a:pPr algn="just"/>
            <a:endParaRPr lang="en-US" sz="2200" b="1" dirty="0">
              <a:solidFill>
                <a:srgbClr val="0070C0"/>
              </a:solidFill>
              <a:latin typeface="Arial Rounded MT Bold" panose="020F0704030504030204" pitchFamily="34" charset="0"/>
            </a:endParaRPr>
          </a:p>
          <a:p>
            <a:pPr marL="342900" indent="-342900" algn="just">
              <a:buFont typeface="Wingdings" panose="05000000000000000000" pitchFamily="2" charset="2"/>
              <a:buChar char="§"/>
            </a:pPr>
            <a:r>
              <a:rPr lang="en-US" sz="2200" dirty="0">
                <a:latin typeface="Arial Rounded MT Bold" panose="020F0704030504030204" pitchFamily="34" charset="0"/>
              </a:rPr>
              <a:t>Number of populations: 98,884</a:t>
            </a:r>
          </a:p>
          <a:p>
            <a:pPr marL="342900" indent="-342900" algn="just">
              <a:buFont typeface="Wingdings" panose="05000000000000000000" pitchFamily="2" charset="2"/>
              <a:buChar char="§"/>
            </a:pPr>
            <a:endParaRPr lang="en-US" sz="2200" dirty="0">
              <a:latin typeface="Arial Rounded MT Bold" panose="020F0704030504030204" pitchFamily="34" charset="0"/>
            </a:endParaRPr>
          </a:p>
          <a:p>
            <a:pPr marL="342900" indent="-342900" algn="just">
              <a:buFont typeface="Wingdings" panose="05000000000000000000" pitchFamily="2" charset="2"/>
              <a:buChar char="§"/>
            </a:pPr>
            <a:r>
              <a:rPr lang="en-US" sz="2200" dirty="0" err="1">
                <a:latin typeface="Arial Rounded MT Bold" panose="020F0704030504030204" pitchFamily="34" charset="0"/>
              </a:rPr>
              <a:t>Neighbourhoods</a:t>
            </a:r>
            <a:r>
              <a:rPr lang="en-US" sz="2200" dirty="0">
                <a:latin typeface="Arial Rounded MT Bold" panose="020F0704030504030204" pitchFamily="34" charset="0"/>
              </a:rPr>
              <a:t> located in the </a:t>
            </a:r>
            <a:r>
              <a:rPr lang="en-US" sz="2200" dirty="0" err="1">
                <a:latin typeface="Arial Rounded MT Bold" panose="020F0704030504030204" pitchFamily="34" charset="0"/>
              </a:rPr>
              <a:t>N'djili</a:t>
            </a:r>
            <a:r>
              <a:rPr lang="en-US" sz="2200" dirty="0">
                <a:latin typeface="Arial Rounded MT Bold" panose="020F0704030504030204" pitchFamily="34" charset="0"/>
              </a:rPr>
              <a:t> river catchment area</a:t>
            </a:r>
          </a:p>
          <a:p>
            <a:pPr marL="342900" indent="-342900" algn="just">
              <a:buFont typeface="Wingdings" panose="05000000000000000000" pitchFamily="2" charset="2"/>
              <a:buChar char="§"/>
            </a:pPr>
            <a:endParaRPr lang="en-US" sz="2200" dirty="0">
              <a:latin typeface="Arial Rounded MT Bold" panose="020F0704030504030204" pitchFamily="34" charset="0"/>
            </a:endParaRPr>
          </a:p>
          <a:p>
            <a:pPr marL="342900" indent="-342900" algn="just">
              <a:buFont typeface="Wingdings" panose="05000000000000000000" pitchFamily="2" charset="2"/>
              <a:buChar char="§"/>
            </a:pPr>
            <a:r>
              <a:rPr lang="en-US" sz="2200" dirty="0">
                <a:latin typeface="Arial Rounded MT Bold" panose="020F0704030504030204" pitchFamily="34" charset="0"/>
              </a:rPr>
              <a:t>Communities exposed to disasters such as flooding, erosion and strong winds</a:t>
            </a:r>
            <a:endParaRPr lang="en-US" sz="1800" dirty="0"/>
          </a:p>
          <a:p>
            <a:pPr algn="just"/>
            <a:endParaRPr lang="en-US" sz="1800" b="1" u="sng" dirty="0">
              <a:solidFill>
                <a:srgbClr val="0070C0"/>
              </a:solidFill>
            </a:endParaRPr>
          </a:p>
          <a:p>
            <a:pPr algn="just"/>
            <a:endParaRPr lang="en-US" sz="1800" dirty="0"/>
          </a:p>
          <a:p>
            <a:pPr algn="just"/>
            <a:endParaRPr lang="en-US" sz="1800" dirty="0"/>
          </a:p>
        </p:txBody>
      </p:sp>
      <p:pic>
        <p:nvPicPr>
          <p:cNvPr id="4" name="Picture 4" descr="Documentation OpenDataLabDRC, Potentiel 3.0 / OSM RDC">
            <a:extLst>
              <a:ext uri="{FF2B5EF4-FFF2-40B4-BE49-F238E27FC236}">
                <a16:creationId xmlns:a16="http://schemas.microsoft.com/office/drawing/2014/main" id="{AB13F7BF-4D5A-5E9C-65A3-09A85372B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700" y="1261888"/>
            <a:ext cx="4686300" cy="416242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440F2536-4A1C-1EC7-C67A-405F877ED403}"/>
              </a:ext>
            </a:extLst>
          </p:cNvPr>
          <p:cNvSpPr/>
          <p:nvPr/>
        </p:nvSpPr>
        <p:spPr>
          <a:xfrm rot="5674592">
            <a:off x="9986441" y="2209770"/>
            <a:ext cx="2389818" cy="915491"/>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7838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tx1">
                <a:lumMod val="85000"/>
                <a:lumOff val="15000"/>
              </a:schemeClr>
            </a:gs>
          </a:gsLst>
          <a:lin ang="5400000" scaled="1"/>
        </a:gra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184790" y="1155693"/>
            <a:ext cx="6353298" cy="553998"/>
          </a:xfrm>
          <a:prstGeom prst="rect">
            <a:avLst/>
          </a:prstGeom>
          <a:noFill/>
        </p:spPr>
        <p:txBody>
          <a:bodyPr wrap="square">
            <a:spAutoFit/>
          </a:bodyPr>
          <a:lstStyle/>
          <a:p>
            <a:pPr algn="ctr"/>
            <a:r>
              <a:rPr lang="sv-SE" sz="3000" dirty="0" err="1">
                <a:latin typeface="Arial Rounded MT Bold" panose="020F0704030504030204" pitchFamily="34" charset="0"/>
              </a:rPr>
              <a:t>Stage</a:t>
            </a:r>
            <a:r>
              <a:rPr lang="sv-SE" sz="3000" dirty="0">
                <a:latin typeface="Arial Rounded MT Bold" panose="020F0704030504030204" pitchFamily="34" charset="0"/>
              </a:rPr>
              <a:t> for </a:t>
            </a:r>
            <a:r>
              <a:rPr lang="sv-SE" sz="3000" dirty="0" err="1">
                <a:latin typeface="Arial Rounded MT Bold" panose="020F0704030504030204" pitchFamily="34" charset="0"/>
              </a:rPr>
              <a:t>community</a:t>
            </a:r>
            <a:r>
              <a:rPr lang="sv-SE" sz="3000" dirty="0">
                <a:latin typeface="Arial Rounded MT Bold" panose="020F0704030504030204" pitchFamily="34" charset="0"/>
              </a:rPr>
              <a:t> </a:t>
            </a:r>
            <a:r>
              <a:rPr lang="sv-SE" sz="3000" dirty="0" err="1">
                <a:latin typeface="Arial Rounded MT Bold" panose="020F0704030504030204" pitchFamily="34" charset="0"/>
              </a:rPr>
              <a:t>resilience</a:t>
            </a:r>
            <a:endParaRPr lang="en-US" sz="3000" dirty="0">
              <a:latin typeface="Arial Rounded MT Bold" panose="020F0704030504030204" pitchFamily="34" charset="0"/>
            </a:endParaRPr>
          </a:p>
        </p:txBody>
      </p:sp>
      <p:grpSp>
        <p:nvGrpSpPr>
          <p:cNvPr id="12" name="Group 11">
            <a:extLst>
              <a:ext uri="{FF2B5EF4-FFF2-40B4-BE49-F238E27FC236}">
                <a16:creationId xmlns:a16="http://schemas.microsoft.com/office/drawing/2014/main" id="{2A561BBC-D10F-54FC-E28C-52E3A4C20F81}"/>
              </a:ext>
            </a:extLst>
          </p:cNvPr>
          <p:cNvGrpSpPr/>
          <p:nvPr/>
        </p:nvGrpSpPr>
        <p:grpSpPr>
          <a:xfrm>
            <a:off x="77402" y="1692202"/>
            <a:ext cx="7014806" cy="3550357"/>
            <a:chOff x="-980002" y="2426657"/>
            <a:chExt cx="6653622" cy="3529190"/>
          </a:xfrm>
        </p:grpSpPr>
        <p:cxnSp>
          <p:nvCxnSpPr>
            <p:cNvPr id="13" name="Connecteur droit 54">
              <a:extLst>
                <a:ext uri="{FF2B5EF4-FFF2-40B4-BE49-F238E27FC236}">
                  <a16:creationId xmlns:a16="http://schemas.microsoft.com/office/drawing/2014/main" id="{A97AE24E-2ECE-94AB-D898-6AE97C371844}"/>
                </a:ext>
              </a:extLst>
            </p:cNvPr>
            <p:cNvCxnSpPr>
              <a:cxnSpLocks/>
            </p:cNvCxnSpPr>
            <p:nvPr/>
          </p:nvCxnSpPr>
          <p:spPr>
            <a:xfrm flipH="1">
              <a:off x="923796" y="2426657"/>
              <a:ext cx="4749824" cy="1512395"/>
            </a:xfrm>
            <a:prstGeom prst="line">
              <a:avLst/>
            </a:prstGeom>
            <a:ln w="76200">
              <a:solidFill>
                <a:schemeClr val="bg1"/>
              </a:solidFill>
              <a:tailEnd type="oval"/>
            </a:ln>
          </p:spPr>
          <p:style>
            <a:lnRef idx="3">
              <a:schemeClr val="dk1"/>
            </a:lnRef>
            <a:fillRef idx="0">
              <a:schemeClr val="dk1"/>
            </a:fillRef>
            <a:effectRef idx="2">
              <a:schemeClr val="dk1"/>
            </a:effectRef>
            <a:fontRef idx="minor">
              <a:schemeClr val="tx1"/>
            </a:fontRef>
          </p:style>
        </p:cxnSp>
        <p:grpSp>
          <p:nvGrpSpPr>
            <p:cNvPr id="14" name="Group 13">
              <a:extLst>
                <a:ext uri="{FF2B5EF4-FFF2-40B4-BE49-F238E27FC236}">
                  <a16:creationId xmlns:a16="http://schemas.microsoft.com/office/drawing/2014/main" id="{769D5FCB-74CF-99E3-FD26-5E3A9DDFD2E5}"/>
                </a:ext>
              </a:extLst>
            </p:cNvPr>
            <p:cNvGrpSpPr/>
            <p:nvPr/>
          </p:nvGrpSpPr>
          <p:grpSpPr>
            <a:xfrm>
              <a:off x="-980002" y="3669836"/>
              <a:ext cx="2605602" cy="2286011"/>
              <a:chOff x="6306182" y="2402840"/>
              <a:chExt cx="1902123" cy="2052320"/>
            </a:xfrm>
          </p:grpSpPr>
          <p:sp>
            <p:nvSpPr>
              <p:cNvPr id="15" name="Flowchart: Connector 14">
                <a:extLst>
                  <a:ext uri="{FF2B5EF4-FFF2-40B4-BE49-F238E27FC236}">
                    <a16:creationId xmlns:a16="http://schemas.microsoft.com/office/drawing/2014/main" id="{C895411A-0D00-40E6-F0FA-0FC53F1ABDF3}"/>
                  </a:ext>
                </a:extLst>
              </p:cNvPr>
              <p:cNvSpPr/>
              <p:nvPr/>
            </p:nvSpPr>
            <p:spPr>
              <a:xfrm>
                <a:off x="6306182" y="2402840"/>
                <a:ext cx="1902123" cy="205232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A0CD116E-D508-84BC-8076-86FC437A6910}"/>
                  </a:ext>
                </a:extLst>
              </p:cNvPr>
              <p:cNvSpPr/>
              <p:nvPr/>
            </p:nvSpPr>
            <p:spPr>
              <a:xfrm>
                <a:off x="6407063" y="2508274"/>
                <a:ext cx="1670129" cy="1836362"/>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Engage and connect</a:t>
                </a:r>
              </a:p>
            </p:txBody>
          </p:sp>
        </p:grpSp>
      </p:grpSp>
      <p:grpSp>
        <p:nvGrpSpPr>
          <p:cNvPr id="18" name="Group 17">
            <a:extLst>
              <a:ext uri="{FF2B5EF4-FFF2-40B4-BE49-F238E27FC236}">
                <a16:creationId xmlns:a16="http://schemas.microsoft.com/office/drawing/2014/main" id="{F1556064-FA55-87DE-E383-62FF685F3BBF}"/>
              </a:ext>
            </a:extLst>
          </p:cNvPr>
          <p:cNvGrpSpPr/>
          <p:nvPr/>
        </p:nvGrpSpPr>
        <p:grpSpPr>
          <a:xfrm>
            <a:off x="3059496" y="1692202"/>
            <a:ext cx="4032712" cy="4262563"/>
            <a:chOff x="3059496" y="1692202"/>
            <a:chExt cx="4032712" cy="4262563"/>
          </a:xfrm>
        </p:grpSpPr>
        <p:cxnSp>
          <p:nvCxnSpPr>
            <p:cNvPr id="20" name="Connecteur droit 54">
              <a:extLst>
                <a:ext uri="{FF2B5EF4-FFF2-40B4-BE49-F238E27FC236}">
                  <a16:creationId xmlns:a16="http://schemas.microsoft.com/office/drawing/2014/main" id="{1652B5D1-EB64-53FE-75B4-8521A1D45C26}"/>
                </a:ext>
              </a:extLst>
            </p:cNvPr>
            <p:cNvCxnSpPr>
              <a:cxnSpLocks/>
            </p:cNvCxnSpPr>
            <p:nvPr/>
          </p:nvCxnSpPr>
          <p:spPr>
            <a:xfrm flipH="1">
              <a:off x="4685897" y="1692202"/>
              <a:ext cx="2406311" cy="2080985"/>
            </a:xfrm>
            <a:prstGeom prst="line">
              <a:avLst/>
            </a:prstGeom>
            <a:ln w="76200">
              <a:solidFill>
                <a:schemeClr val="bg1"/>
              </a:solidFill>
              <a:tailEnd type="oval"/>
            </a:ln>
          </p:spPr>
          <p:style>
            <a:lnRef idx="3">
              <a:schemeClr val="dk1"/>
            </a:lnRef>
            <a:fillRef idx="0">
              <a:schemeClr val="dk1"/>
            </a:fillRef>
            <a:effectRef idx="2">
              <a:schemeClr val="dk1"/>
            </a:effectRef>
            <a:fontRef idx="minor">
              <a:schemeClr val="tx1"/>
            </a:fontRef>
          </p:style>
        </p:cxnSp>
        <p:grpSp>
          <p:nvGrpSpPr>
            <p:cNvPr id="21" name="Group 20">
              <a:extLst>
                <a:ext uri="{FF2B5EF4-FFF2-40B4-BE49-F238E27FC236}">
                  <a16:creationId xmlns:a16="http://schemas.microsoft.com/office/drawing/2014/main" id="{8BB1F677-1D5A-C157-BBD6-EC2996DB453F}"/>
                </a:ext>
              </a:extLst>
            </p:cNvPr>
            <p:cNvGrpSpPr/>
            <p:nvPr/>
          </p:nvGrpSpPr>
          <p:grpSpPr>
            <a:xfrm>
              <a:off x="3059496" y="3655043"/>
              <a:ext cx="2747044" cy="2299722"/>
              <a:chOff x="6306182" y="2402840"/>
              <a:chExt cx="1902123" cy="2052320"/>
            </a:xfrm>
          </p:grpSpPr>
          <p:sp>
            <p:nvSpPr>
              <p:cNvPr id="22" name="Flowchart: Connector 21">
                <a:extLst>
                  <a:ext uri="{FF2B5EF4-FFF2-40B4-BE49-F238E27FC236}">
                    <a16:creationId xmlns:a16="http://schemas.microsoft.com/office/drawing/2014/main" id="{A5781995-13E4-106E-D4B5-10210153C7E7}"/>
                  </a:ext>
                </a:extLst>
              </p:cNvPr>
              <p:cNvSpPr/>
              <p:nvPr/>
            </p:nvSpPr>
            <p:spPr>
              <a:xfrm>
                <a:off x="6306182" y="2402840"/>
                <a:ext cx="1902123" cy="205232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8CA21D34-B928-EE35-1D44-2AB508DB9C4D}"/>
                  </a:ext>
                </a:extLst>
              </p:cNvPr>
              <p:cNvSpPr/>
              <p:nvPr/>
            </p:nvSpPr>
            <p:spPr>
              <a:xfrm>
                <a:off x="6359294" y="2508274"/>
                <a:ext cx="1769474" cy="1836362"/>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U</a:t>
                </a:r>
                <a:r>
                  <a:rPr lang="en-US" b="1" dirty="0" err="1"/>
                  <a:t>nderstanding</a:t>
                </a:r>
                <a:r>
                  <a:rPr lang="en-US" b="1" dirty="0"/>
                  <a:t> risk and resilience</a:t>
                </a:r>
              </a:p>
            </p:txBody>
          </p:sp>
        </p:grpSp>
      </p:grpSp>
      <p:grpSp>
        <p:nvGrpSpPr>
          <p:cNvPr id="24" name="Group 23">
            <a:extLst>
              <a:ext uri="{FF2B5EF4-FFF2-40B4-BE49-F238E27FC236}">
                <a16:creationId xmlns:a16="http://schemas.microsoft.com/office/drawing/2014/main" id="{6F6DB7D7-AB64-B91C-E124-AB68CC630552}"/>
              </a:ext>
            </a:extLst>
          </p:cNvPr>
          <p:cNvGrpSpPr/>
          <p:nvPr/>
        </p:nvGrpSpPr>
        <p:grpSpPr>
          <a:xfrm>
            <a:off x="6068292" y="1692202"/>
            <a:ext cx="3061525" cy="4398923"/>
            <a:chOff x="6310044" y="1650045"/>
            <a:chExt cx="3061525" cy="4398923"/>
          </a:xfrm>
        </p:grpSpPr>
        <p:cxnSp>
          <p:nvCxnSpPr>
            <p:cNvPr id="25" name="Connecteur droit 54">
              <a:extLst>
                <a:ext uri="{FF2B5EF4-FFF2-40B4-BE49-F238E27FC236}">
                  <a16:creationId xmlns:a16="http://schemas.microsoft.com/office/drawing/2014/main" id="{5C9DAB3C-29AB-F145-1729-BCC249B14B74}"/>
                </a:ext>
              </a:extLst>
            </p:cNvPr>
            <p:cNvCxnSpPr>
              <a:cxnSpLocks/>
            </p:cNvCxnSpPr>
            <p:nvPr/>
          </p:nvCxnSpPr>
          <p:spPr>
            <a:xfrm>
              <a:off x="7243080" y="1650045"/>
              <a:ext cx="365918" cy="2265011"/>
            </a:xfrm>
            <a:prstGeom prst="line">
              <a:avLst/>
            </a:prstGeom>
            <a:ln w="76200">
              <a:solidFill>
                <a:schemeClr val="bg1"/>
              </a:solidFill>
              <a:tailEnd type="oval"/>
            </a:ln>
          </p:spPr>
          <p:style>
            <a:lnRef idx="3">
              <a:schemeClr val="dk1"/>
            </a:lnRef>
            <a:fillRef idx="0">
              <a:schemeClr val="dk1"/>
            </a:fillRef>
            <a:effectRef idx="2">
              <a:schemeClr val="dk1"/>
            </a:effectRef>
            <a:fontRef idx="minor">
              <a:schemeClr val="tx1"/>
            </a:fontRef>
          </p:style>
        </p:cxnSp>
        <p:grpSp>
          <p:nvGrpSpPr>
            <p:cNvPr id="26" name="Group 25">
              <a:extLst>
                <a:ext uri="{FF2B5EF4-FFF2-40B4-BE49-F238E27FC236}">
                  <a16:creationId xmlns:a16="http://schemas.microsoft.com/office/drawing/2014/main" id="{B7D66F1D-C446-53D1-1930-8970941EBC81}"/>
                </a:ext>
              </a:extLst>
            </p:cNvPr>
            <p:cNvGrpSpPr/>
            <p:nvPr/>
          </p:nvGrpSpPr>
          <p:grpSpPr>
            <a:xfrm>
              <a:off x="6310044" y="3802809"/>
              <a:ext cx="3061525" cy="2246159"/>
              <a:chOff x="6287611" y="2405714"/>
              <a:chExt cx="1902123" cy="2052320"/>
            </a:xfrm>
          </p:grpSpPr>
          <p:sp>
            <p:nvSpPr>
              <p:cNvPr id="27" name="Flowchart: Connector 26">
                <a:extLst>
                  <a:ext uri="{FF2B5EF4-FFF2-40B4-BE49-F238E27FC236}">
                    <a16:creationId xmlns:a16="http://schemas.microsoft.com/office/drawing/2014/main" id="{CF791E2D-1194-991F-D94C-A1A4B1D22DCE}"/>
                  </a:ext>
                </a:extLst>
              </p:cNvPr>
              <p:cNvSpPr/>
              <p:nvPr/>
            </p:nvSpPr>
            <p:spPr>
              <a:xfrm>
                <a:off x="6287611" y="2405714"/>
                <a:ext cx="1902123" cy="205232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1108B395-05CB-86A1-411A-B337EB538390}"/>
                  </a:ext>
                </a:extLst>
              </p:cNvPr>
              <p:cNvSpPr/>
              <p:nvPr/>
            </p:nvSpPr>
            <p:spPr>
              <a:xfrm>
                <a:off x="6407063" y="2508274"/>
                <a:ext cx="1670129" cy="1836362"/>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Taking action to strengthen resilience</a:t>
                </a:r>
              </a:p>
            </p:txBody>
          </p:sp>
        </p:grpSp>
      </p:grpSp>
      <p:grpSp>
        <p:nvGrpSpPr>
          <p:cNvPr id="29" name="Group 28">
            <a:extLst>
              <a:ext uri="{FF2B5EF4-FFF2-40B4-BE49-F238E27FC236}">
                <a16:creationId xmlns:a16="http://schemas.microsoft.com/office/drawing/2014/main" id="{D3610EC2-0631-AF1B-095C-3416F360F369}"/>
              </a:ext>
            </a:extLst>
          </p:cNvPr>
          <p:cNvGrpSpPr/>
          <p:nvPr/>
        </p:nvGrpSpPr>
        <p:grpSpPr>
          <a:xfrm>
            <a:off x="6913294" y="1692202"/>
            <a:ext cx="5201304" cy="4470702"/>
            <a:chOff x="6928044" y="1692202"/>
            <a:chExt cx="5162803" cy="3725548"/>
          </a:xfrm>
        </p:grpSpPr>
        <p:cxnSp>
          <p:nvCxnSpPr>
            <p:cNvPr id="30" name="Connecteur droit 54">
              <a:extLst>
                <a:ext uri="{FF2B5EF4-FFF2-40B4-BE49-F238E27FC236}">
                  <a16:creationId xmlns:a16="http://schemas.microsoft.com/office/drawing/2014/main" id="{CFF220E8-285E-5C2A-E4DA-7C24A70E92D3}"/>
                </a:ext>
              </a:extLst>
            </p:cNvPr>
            <p:cNvCxnSpPr>
              <a:cxnSpLocks/>
              <a:endCxn id="33" idx="0"/>
            </p:cNvCxnSpPr>
            <p:nvPr/>
          </p:nvCxnSpPr>
          <p:spPr>
            <a:xfrm>
              <a:off x="6928044" y="1692202"/>
              <a:ext cx="3767450" cy="1543970"/>
            </a:xfrm>
            <a:prstGeom prst="line">
              <a:avLst/>
            </a:prstGeom>
            <a:ln w="76200">
              <a:solidFill>
                <a:schemeClr val="bg1"/>
              </a:solidFill>
              <a:tailEnd type="oval"/>
            </a:ln>
          </p:spPr>
          <p:style>
            <a:lnRef idx="3">
              <a:schemeClr val="dk1"/>
            </a:lnRef>
            <a:fillRef idx="0">
              <a:schemeClr val="dk1"/>
            </a:fillRef>
            <a:effectRef idx="2">
              <a:schemeClr val="dk1"/>
            </a:effectRef>
            <a:fontRef idx="minor">
              <a:schemeClr val="tx1"/>
            </a:fontRef>
          </p:style>
        </p:cxnSp>
        <p:grpSp>
          <p:nvGrpSpPr>
            <p:cNvPr id="31" name="Group 30">
              <a:extLst>
                <a:ext uri="{FF2B5EF4-FFF2-40B4-BE49-F238E27FC236}">
                  <a16:creationId xmlns:a16="http://schemas.microsoft.com/office/drawing/2014/main" id="{F5EFB516-7075-D3AD-1193-8D2694D47688}"/>
                </a:ext>
              </a:extLst>
            </p:cNvPr>
            <p:cNvGrpSpPr/>
            <p:nvPr/>
          </p:nvGrpSpPr>
          <p:grpSpPr>
            <a:xfrm>
              <a:off x="9343803" y="3118028"/>
              <a:ext cx="2747044" cy="2299722"/>
              <a:chOff x="6306182" y="2402840"/>
              <a:chExt cx="1902123" cy="2052320"/>
            </a:xfrm>
          </p:grpSpPr>
          <p:sp>
            <p:nvSpPr>
              <p:cNvPr id="32" name="Flowchart: Connector 31">
                <a:extLst>
                  <a:ext uri="{FF2B5EF4-FFF2-40B4-BE49-F238E27FC236}">
                    <a16:creationId xmlns:a16="http://schemas.microsoft.com/office/drawing/2014/main" id="{2B6FAD65-11B3-8A1A-B42C-4DD14B139355}"/>
                  </a:ext>
                </a:extLst>
              </p:cNvPr>
              <p:cNvSpPr/>
              <p:nvPr/>
            </p:nvSpPr>
            <p:spPr>
              <a:xfrm>
                <a:off x="6306182" y="2402840"/>
                <a:ext cx="1902123" cy="205232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A97AFC99-79BF-E6D6-B132-324259B76A94}"/>
                  </a:ext>
                </a:extLst>
              </p:cNvPr>
              <p:cNvSpPr/>
              <p:nvPr/>
            </p:nvSpPr>
            <p:spPr>
              <a:xfrm>
                <a:off x="6407063" y="2508274"/>
                <a:ext cx="1670129" cy="1836362"/>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Learning for resilience </a:t>
                </a:r>
              </a:p>
            </p:txBody>
          </p:sp>
        </p:grpSp>
      </p:grpSp>
      <p:sp>
        <p:nvSpPr>
          <p:cNvPr id="34" name="TextBox 33">
            <a:extLst>
              <a:ext uri="{FF2B5EF4-FFF2-40B4-BE49-F238E27FC236}">
                <a16:creationId xmlns:a16="http://schemas.microsoft.com/office/drawing/2014/main" id="{A8F8AEF6-DE24-35CD-E0A1-32D3E5A8B2DE}"/>
              </a:ext>
            </a:extLst>
          </p:cNvPr>
          <p:cNvSpPr txBox="1"/>
          <p:nvPr/>
        </p:nvSpPr>
        <p:spPr>
          <a:xfrm>
            <a:off x="132505" y="1132683"/>
            <a:ext cx="3003695" cy="1446550"/>
          </a:xfrm>
          <a:prstGeom prst="rect">
            <a:avLst/>
          </a:prstGeom>
          <a:noFill/>
        </p:spPr>
        <p:txBody>
          <a:bodyPr wrap="square" rtlCol="0">
            <a:spAutoFit/>
          </a:bodyPr>
          <a:lstStyle/>
          <a:p>
            <a:r>
              <a:rPr lang="sv-SE" sz="2200" dirty="0" err="1">
                <a:solidFill>
                  <a:srgbClr val="FF0000"/>
                </a:solidFill>
                <a:latin typeface="Arial Rounded MT Bold" panose="020F0704030504030204" pitchFamily="34" charset="0"/>
              </a:rPr>
              <a:t>Enhanced</a:t>
            </a:r>
            <a:r>
              <a:rPr lang="sv-SE" sz="2200" dirty="0">
                <a:solidFill>
                  <a:srgbClr val="FF0000"/>
                </a:solidFill>
                <a:latin typeface="Arial Rounded MT Bold" panose="020F0704030504030204" pitchFamily="34" charset="0"/>
              </a:rPr>
              <a:t> </a:t>
            </a:r>
            <a:r>
              <a:rPr lang="sv-SE" sz="2200" dirty="0" err="1">
                <a:solidFill>
                  <a:srgbClr val="FF0000"/>
                </a:solidFill>
                <a:latin typeface="Arial Rounded MT Bold" panose="020F0704030504030204" pitchFamily="34" charset="0"/>
              </a:rPr>
              <a:t>Vulnerability</a:t>
            </a:r>
            <a:r>
              <a:rPr lang="sv-SE" sz="2200" dirty="0">
                <a:solidFill>
                  <a:srgbClr val="FF0000"/>
                </a:solidFill>
                <a:latin typeface="Arial Rounded MT Bold" panose="020F0704030504030204" pitchFamily="34" charset="0"/>
              </a:rPr>
              <a:t> and </a:t>
            </a:r>
            <a:r>
              <a:rPr lang="sv-SE" sz="2200" dirty="0" err="1">
                <a:solidFill>
                  <a:srgbClr val="FF0000"/>
                </a:solidFill>
                <a:latin typeface="Arial Rounded MT Bold" panose="020F0704030504030204" pitchFamily="34" charset="0"/>
              </a:rPr>
              <a:t>Capacity</a:t>
            </a:r>
            <a:r>
              <a:rPr lang="sv-SE" sz="2200" dirty="0">
                <a:solidFill>
                  <a:srgbClr val="FF0000"/>
                </a:solidFill>
                <a:latin typeface="Arial Rounded MT Bold" panose="020F0704030504030204" pitchFamily="34" charset="0"/>
              </a:rPr>
              <a:t> </a:t>
            </a:r>
            <a:r>
              <a:rPr lang="sv-SE" sz="2200" dirty="0" err="1">
                <a:solidFill>
                  <a:srgbClr val="FF0000"/>
                </a:solidFill>
                <a:latin typeface="Arial Rounded MT Bold" panose="020F0704030504030204" pitchFamily="34" charset="0"/>
              </a:rPr>
              <a:t>Assessment</a:t>
            </a:r>
            <a:endParaRPr lang="en-US" sz="22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92754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6102848" cy="1200329"/>
          </a:xfrm>
          <a:prstGeom prst="rect">
            <a:avLst/>
          </a:prstGeom>
          <a:noFill/>
        </p:spPr>
        <p:txBody>
          <a:bodyPr wrap="square">
            <a:spAutoFit/>
          </a:bodyPr>
          <a:lstStyle/>
          <a:p>
            <a:pPr marL="342900" indent="-342900" algn="just">
              <a:buFont typeface="Wingdings" panose="05000000000000000000" pitchFamily="2" charset="2"/>
              <a:buChar char="§"/>
            </a:pPr>
            <a:endParaRPr lang="en-US" sz="1800" dirty="0"/>
          </a:p>
          <a:p>
            <a:pPr algn="just"/>
            <a:endParaRPr lang="en-US" sz="1800" b="1" u="sng" dirty="0">
              <a:solidFill>
                <a:srgbClr val="0070C0"/>
              </a:solidFill>
            </a:endParaRPr>
          </a:p>
          <a:p>
            <a:pPr algn="just"/>
            <a:endParaRPr lang="en-US" sz="1800" dirty="0"/>
          </a:p>
          <a:p>
            <a:pPr algn="just"/>
            <a:endParaRPr lang="en-US" sz="1800" dirty="0"/>
          </a:p>
        </p:txBody>
      </p:sp>
      <p:sp>
        <p:nvSpPr>
          <p:cNvPr id="34" name="TextBox 33">
            <a:extLst>
              <a:ext uri="{FF2B5EF4-FFF2-40B4-BE49-F238E27FC236}">
                <a16:creationId xmlns:a16="http://schemas.microsoft.com/office/drawing/2014/main" id="{4FB20974-A7F0-9665-BB90-255755CAE00E}"/>
              </a:ext>
            </a:extLst>
          </p:cNvPr>
          <p:cNvSpPr txBox="1"/>
          <p:nvPr/>
        </p:nvSpPr>
        <p:spPr>
          <a:xfrm>
            <a:off x="699798" y="1133610"/>
            <a:ext cx="6596742" cy="5632311"/>
          </a:xfrm>
          <a:prstGeom prst="rect">
            <a:avLst/>
          </a:prstGeom>
          <a:noFill/>
        </p:spPr>
        <p:txBody>
          <a:bodyPr wrap="square" rtlCol="0">
            <a:spAutoFit/>
          </a:bodyPr>
          <a:lstStyle/>
          <a:p>
            <a:pPr marL="285750" indent="-285750">
              <a:buFont typeface="Wingdings" panose="05000000000000000000" pitchFamily="2" charset="2"/>
              <a:buChar char="q"/>
            </a:pPr>
            <a:r>
              <a:rPr lang="sv-SE" sz="2400" dirty="0" err="1">
                <a:latin typeface="Arial Rounded MT Bold" panose="020F0704030504030204" pitchFamily="34" charset="0"/>
              </a:rPr>
              <a:t>Disaster</a:t>
            </a:r>
            <a:r>
              <a:rPr lang="sv-SE" sz="2400" dirty="0">
                <a:latin typeface="Arial Rounded MT Bold" panose="020F0704030504030204" pitchFamily="34" charset="0"/>
              </a:rPr>
              <a:t> Risk Management</a:t>
            </a:r>
          </a:p>
          <a:p>
            <a:pPr marL="285750" indent="-285750">
              <a:buFont typeface="Wingdings" panose="05000000000000000000" pitchFamily="2" charset="2"/>
              <a:buChar char="q"/>
            </a:pPr>
            <a:endParaRPr lang="sv-SE" sz="2400" dirty="0">
              <a:latin typeface="Arial Rounded MT Bold" panose="020F0704030504030204" pitchFamily="34" charset="0"/>
            </a:endParaRPr>
          </a:p>
          <a:p>
            <a:pPr marL="285750" indent="-285750">
              <a:buFont typeface="Wingdings" panose="05000000000000000000" pitchFamily="2" charset="2"/>
              <a:buChar char="q"/>
            </a:pPr>
            <a:r>
              <a:rPr lang="sv-SE" sz="2400" dirty="0">
                <a:latin typeface="Arial Rounded MT Bold" panose="020F0704030504030204" pitchFamily="34" charset="0"/>
              </a:rPr>
              <a:t>Health</a:t>
            </a:r>
          </a:p>
          <a:p>
            <a:pPr marL="285750" indent="-285750">
              <a:buFont typeface="Wingdings" panose="05000000000000000000" pitchFamily="2" charset="2"/>
              <a:buChar char="q"/>
            </a:pPr>
            <a:endParaRPr lang="sv-SE" sz="2400" dirty="0">
              <a:latin typeface="Arial Rounded MT Bold" panose="020F0704030504030204" pitchFamily="34" charset="0"/>
            </a:endParaRPr>
          </a:p>
          <a:p>
            <a:pPr marL="285750" indent="-285750">
              <a:buFont typeface="Wingdings" panose="05000000000000000000" pitchFamily="2" charset="2"/>
              <a:buChar char="q"/>
            </a:pPr>
            <a:r>
              <a:rPr lang="sv-SE" sz="2400" dirty="0" err="1">
                <a:latin typeface="Arial Rounded MT Bold" panose="020F0704030504030204" pitchFamily="34" charset="0"/>
              </a:rPr>
              <a:t>Water</a:t>
            </a:r>
            <a:r>
              <a:rPr lang="sv-SE" sz="2400" dirty="0">
                <a:latin typeface="Arial Rounded MT Bold" panose="020F0704030504030204" pitchFamily="34" charset="0"/>
              </a:rPr>
              <a:t> and </a:t>
            </a:r>
            <a:r>
              <a:rPr lang="sv-SE" sz="2400" dirty="0" err="1">
                <a:latin typeface="Arial Rounded MT Bold" panose="020F0704030504030204" pitchFamily="34" charset="0"/>
              </a:rPr>
              <a:t>Sanitation</a:t>
            </a:r>
            <a:endParaRPr lang="sv-SE" sz="2400" dirty="0">
              <a:latin typeface="Arial Rounded MT Bold" panose="020F0704030504030204" pitchFamily="34" charset="0"/>
            </a:endParaRPr>
          </a:p>
          <a:p>
            <a:pPr marL="285750" indent="-285750">
              <a:buFont typeface="Wingdings" panose="05000000000000000000" pitchFamily="2" charset="2"/>
              <a:buChar char="q"/>
            </a:pPr>
            <a:endParaRPr lang="sv-SE" sz="2400" dirty="0">
              <a:latin typeface="Arial Rounded MT Bold" panose="020F0704030504030204" pitchFamily="34" charset="0"/>
            </a:endParaRPr>
          </a:p>
          <a:p>
            <a:pPr marL="285750" indent="-285750">
              <a:buFont typeface="Wingdings" panose="05000000000000000000" pitchFamily="2" charset="2"/>
              <a:buChar char="q"/>
            </a:pPr>
            <a:r>
              <a:rPr lang="sv-SE" sz="2400" dirty="0" err="1">
                <a:latin typeface="Arial Rounded MT Bold" panose="020F0704030504030204" pitchFamily="34" charset="0"/>
              </a:rPr>
              <a:t>Shelter</a:t>
            </a:r>
            <a:endParaRPr lang="sv-SE" sz="2400" dirty="0">
              <a:latin typeface="Arial Rounded MT Bold" panose="020F0704030504030204" pitchFamily="34" charset="0"/>
            </a:endParaRPr>
          </a:p>
          <a:p>
            <a:pPr marL="285750" indent="-285750">
              <a:buFont typeface="Wingdings" panose="05000000000000000000" pitchFamily="2" charset="2"/>
              <a:buChar char="q"/>
            </a:pPr>
            <a:endParaRPr lang="sv-SE" sz="2400" dirty="0">
              <a:latin typeface="Arial Rounded MT Bold" panose="020F0704030504030204" pitchFamily="34" charset="0"/>
            </a:endParaRPr>
          </a:p>
          <a:p>
            <a:pPr marL="285750" indent="-285750">
              <a:buFont typeface="Wingdings" panose="05000000000000000000" pitchFamily="2" charset="2"/>
              <a:buChar char="q"/>
            </a:pPr>
            <a:r>
              <a:rPr lang="sv-SE" sz="2400" dirty="0" err="1">
                <a:latin typeface="Arial Rounded MT Bold" panose="020F0704030504030204" pitchFamily="34" charset="0"/>
              </a:rPr>
              <a:t>Food</a:t>
            </a:r>
            <a:r>
              <a:rPr lang="sv-SE" sz="2400" dirty="0">
                <a:latin typeface="Arial Rounded MT Bold" panose="020F0704030504030204" pitchFamily="34" charset="0"/>
              </a:rPr>
              <a:t> and Nutrition</a:t>
            </a:r>
          </a:p>
          <a:p>
            <a:endParaRPr lang="sv-SE" sz="2400" dirty="0">
              <a:latin typeface="Arial Rounded MT Bold" panose="020F0704030504030204" pitchFamily="34" charset="0"/>
            </a:endParaRPr>
          </a:p>
          <a:p>
            <a:pPr marL="285750" indent="-285750">
              <a:buFont typeface="Wingdings" panose="05000000000000000000" pitchFamily="2" charset="2"/>
              <a:buChar char="q"/>
            </a:pPr>
            <a:r>
              <a:rPr lang="sv-SE" sz="2400" dirty="0" err="1">
                <a:latin typeface="Arial Rounded MT Bold" panose="020F0704030504030204" pitchFamily="34" charset="0"/>
              </a:rPr>
              <a:t>Economic</a:t>
            </a:r>
            <a:r>
              <a:rPr lang="sv-SE" sz="2400" dirty="0">
                <a:latin typeface="Arial Rounded MT Bold" panose="020F0704030504030204" pitchFamily="34" charset="0"/>
              </a:rPr>
              <a:t> </a:t>
            </a:r>
            <a:r>
              <a:rPr lang="sv-SE" sz="2400" dirty="0" err="1">
                <a:latin typeface="Arial Rounded MT Bold" panose="020F0704030504030204" pitchFamily="34" charset="0"/>
              </a:rPr>
              <a:t>Opportunities</a:t>
            </a:r>
            <a:endParaRPr lang="sv-SE" sz="2400" dirty="0">
              <a:latin typeface="Arial Rounded MT Bold" panose="020F0704030504030204" pitchFamily="34" charset="0"/>
            </a:endParaRPr>
          </a:p>
          <a:p>
            <a:pPr marL="285750" indent="-285750">
              <a:buFont typeface="Wingdings" panose="05000000000000000000" pitchFamily="2" charset="2"/>
              <a:buChar char="q"/>
            </a:pPr>
            <a:endParaRPr lang="sv-SE" sz="2400" dirty="0">
              <a:latin typeface="Arial Rounded MT Bold" panose="020F0704030504030204" pitchFamily="34" charset="0"/>
            </a:endParaRPr>
          </a:p>
          <a:p>
            <a:pPr marL="285750" indent="-285750">
              <a:buFont typeface="Wingdings" panose="05000000000000000000" pitchFamily="2" charset="2"/>
              <a:buChar char="q"/>
            </a:pPr>
            <a:r>
              <a:rPr lang="sv-SE" sz="2400" dirty="0" err="1">
                <a:latin typeface="Arial Rounded MT Bold" panose="020F0704030504030204" pitchFamily="34" charset="0"/>
              </a:rPr>
              <a:t>Infrastructures</a:t>
            </a:r>
            <a:r>
              <a:rPr lang="sv-SE" sz="2400" dirty="0">
                <a:latin typeface="Arial Rounded MT Bold" panose="020F0704030504030204" pitchFamily="34" charset="0"/>
              </a:rPr>
              <a:t> and services</a:t>
            </a:r>
          </a:p>
          <a:p>
            <a:pPr marL="285750" indent="-285750">
              <a:buFont typeface="Wingdings" panose="05000000000000000000" pitchFamily="2" charset="2"/>
              <a:buChar char="q"/>
            </a:pPr>
            <a:endParaRPr lang="sv-SE" sz="2400" dirty="0">
              <a:latin typeface="Arial Rounded MT Bold" panose="020F0704030504030204" pitchFamily="34" charset="0"/>
            </a:endParaRPr>
          </a:p>
          <a:p>
            <a:pPr marL="285750" indent="-285750">
              <a:buFont typeface="Wingdings" panose="05000000000000000000" pitchFamily="2" charset="2"/>
              <a:buChar char="q"/>
            </a:pPr>
            <a:r>
              <a:rPr lang="sv-SE" sz="2400" dirty="0" err="1">
                <a:latin typeface="Arial Rounded MT Bold" panose="020F0704030504030204" pitchFamily="34" charset="0"/>
              </a:rPr>
              <a:t>Natural</a:t>
            </a:r>
            <a:r>
              <a:rPr lang="sv-SE" sz="2400" dirty="0">
                <a:latin typeface="Arial Rounded MT Bold" panose="020F0704030504030204" pitchFamily="34" charset="0"/>
              </a:rPr>
              <a:t> </a:t>
            </a:r>
            <a:r>
              <a:rPr lang="sv-SE" sz="2400" dirty="0" err="1">
                <a:latin typeface="Arial Rounded MT Bold" panose="020F0704030504030204" pitchFamily="34" charset="0"/>
              </a:rPr>
              <a:t>Ressource</a:t>
            </a:r>
            <a:r>
              <a:rPr lang="sv-SE" sz="2400" dirty="0">
                <a:latin typeface="Arial Rounded MT Bold" panose="020F0704030504030204" pitchFamily="34" charset="0"/>
              </a:rPr>
              <a:t> </a:t>
            </a:r>
            <a:r>
              <a:rPr lang="sv-SE" sz="2400" dirty="0" err="1">
                <a:latin typeface="Arial Rounded MT Bold" panose="020F0704030504030204" pitchFamily="34" charset="0"/>
              </a:rPr>
              <a:t>Mangement</a:t>
            </a:r>
            <a:endParaRPr lang="en-US" sz="2400" dirty="0">
              <a:latin typeface="Arial Rounded MT Bold" panose="020F0704030504030204" pitchFamily="34" charset="0"/>
            </a:endParaRPr>
          </a:p>
        </p:txBody>
      </p:sp>
      <p:sp>
        <p:nvSpPr>
          <p:cNvPr id="36" name="Rectangle 35">
            <a:extLst>
              <a:ext uri="{FF2B5EF4-FFF2-40B4-BE49-F238E27FC236}">
                <a16:creationId xmlns:a16="http://schemas.microsoft.com/office/drawing/2014/main" id="{5CA96C86-AED7-F1D8-1077-0323B74F240E}"/>
              </a:ext>
            </a:extLst>
          </p:cNvPr>
          <p:cNvSpPr/>
          <p:nvPr/>
        </p:nvSpPr>
        <p:spPr>
          <a:xfrm>
            <a:off x="7470554" y="1537893"/>
            <a:ext cx="3836215" cy="3782214"/>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0000"/>
                </a:solidFill>
                <a:latin typeface="Arial Rounded MT Bold" panose="020F0704030504030204" pitchFamily="34" charset="0"/>
              </a:rPr>
              <a:t>8 </a:t>
            </a:r>
            <a:r>
              <a:rPr lang="fr-FR" sz="3600" dirty="0" err="1">
                <a:solidFill>
                  <a:srgbClr val="FF0000"/>
                </a:solidFill>
                <a:latin typeface="Arial Rounded MT Bold" panose="020F0704030504030204" pitchFamily="34" charset="0"/>
              </a:rPr>
              <a:t>Sectoral</a:t>
            </a:r>
            <a:r>
              <a:rPr lang="fr-FR" sz="3600" dirty="0">
                <a:solidFill>
                  <a:srgbClr val="FF0000"/>
                </a:solidFill>
                <a:latin typeface="Arial Rounded MT Bold" panose="020F0704030504030204" pitchFamily="34" charset="0"/>
              </a:rPr>
              <a:t> dimensions</a:t>
            </a:r>
          </a:p>
        </p:txBody>
      </p:sp>
    </p:spTree>
    <p:extLst>
      <p:ext uri="{BB962C8B-B14F-4D97-AF65-F5344CB8AC3E}">
        <p14:creationId xmlns:p14="http://schemas.microsoft.com/office/powerpoint/2010/main" val="334657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9B2B611-0A4D-44A8-A854-AAF9F4754DFC}"/>
              </a:ext>
            </a:extLst>
          </p:cNvPr>
          <p:cNvSpPr/>
          <p:nvPr/>
        </p:nvSpPr>
        <p:spPr>
          <a:xfrm>
            <a:off x="0" y="0"/>
            <a:ext cx="2223543"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sp>
        <p:nvSpPr>
          <p:cNvPr id="8" name="Rectangle: Rounded Corners 7">
            <a:extLst>
              <a:ext uri="{FF2B5EF4-FFF2-40B4-BE49-F238E27FC236}">
                <a16:creationId xmlns:a16="http://schemas.microsoft.com/office/drawing/2014/main" id="{0FD6CBAA-14D8-774A-AFB1-8E31BAED4922}"/>
              </a:ext>
            </a:extLst>
          </p:cNvPr>
          <p:cNvSpPr/>
          <p:nvPr/>
        </p:nvSpPr>
        <p:spPr>
          <a:xfrm>
            <a:off x="4467072" y="10274"/>
            <a:ext cx="199369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 Plan</a:t>
            </a:r>
          </a:p>
        </p:txBody>
      </p:sp>
      <p:sp>
        <p:nvSpPr>
          <p:cNvPr id="9" name="Rectangle: Rounded Corners 8">
            <a:extLst>
              <a:ext uri="{FF2B5EF4-FFF2-40B4-BE49-F238E27FC236}">
                <a16:creationId xmlns:a16="http://schemas.microsoft.com/office/drawing/2014/main" id="{C9C2342B-857D-9327-4EA8-343A45C4C750}"/>
              </a:ext>
            </a:extLst>
          </p:cNvPr>
          <p:cNvSpPr/>
          <p:nvPr/>
        </p:nvSpPr>
        <p:spPr>
          <a:xfrm>
            <a:off x="6475757" y="0"/>
            <a:ext cx="1828796"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WASH Activities </a:t>
            </a:r>
          </a:p>
        </p:txBody>
      </p:sp>
      <p:sp>
        <p:nvSpPr>
          <p:cNvPr id="10" name="Rectangle: Rounded Corners 9">
            <a:extLst>
              <a:ext uri="{FF2B5EF4-FFF2-40B4-BE49-F238E27FC236}">
                <a16:creationId xmlns:a16="http://schemas.microsoft.com/office/drawing/2014/main" id="{8A47C6B2-E679-8CFC-FC6A-B116CD1AE8BB}"/>
              </a:ext>
            </a:extLst>
          </p:cNvPr>
          <p:cNvSpPr/>
          <p:nvPr/>
        </p:nvSpPr>
        <p:spPr>
          <a:xfrm>
            <a:off x="8314547" y="0"/>
            <a:ext cx="2223541"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Challenges </a:t>
            </a:r>
          </a:p>
          <a:p>
            <a:pPr algn="ctr"/>
            <a:endParaRPr lang="en-US" dirty="0"/>
          </a:p>
        </p:txBody>
      </p:sp>
      <p:sp>
        <p:nvSpPr>
          <p:cNvPr id="11" name="Rectangle: Rounded Corners 10">
            <a:extLst>
              <a:ext uri="{FF2B5EF4-FFF2-40B4-BE49-F238E27FC236}">
                <a16:creationId xmlns:a16="http://schemas.microsoft.com/office/drawing/2014/main" id="{84FA4F06-D964-02B5-AF87-BDDCEE65D60C}"/>
              </a:ext>
            </a:extLst>
          </p:cNvPr>
          <p:cNvSpPr/>
          <p:nvPr/>
        </p:nvSpPr>
        <p:spPr>
          <a:xfrm>
            <a:off x="2233537" y="0"/>
            <a:ext cx="2223541" cy="8994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a:t>
            </a:r>
            <a:r>
              <a:rPr lang="en-US" dirty="0"/>
              <a:t>VCA</a:t>
            </a:r>
          </a:p>
        </p:txBody>
      </p:sp>
      <p:sp>
        <p:nvSpPr>
          <p:cNvPr id="17" name="Rectangle: Rounded Corners 16">
            <a:extLst>
              <a:ext uri="{FF2B5EF4-FFF2-40B4-BE49-F238E27FC236}">
                <a16:creationId xmlns:a16="http://schemas.microsoft.com/office/drawing/2014/main" id="{56C3BA32-B770-5E75-59C3-4228A66FE2E4}"/>
              </a:ext>
            </a:extLst>
          </p:cNvPr>
          <p:cNvSpPr/>
          <p:nvPr/>
        </p:nvSpPr>
        <p:spPr>
          <a:xfrm>
            <a:off x="10538088" y="17489"/>
            <a:ext cx="1653912" cy="8994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p:txBody>
      </p:sp>
      <p:sp>
        <p:nvSpPr>
          <p:cNvPr id="19" name="TextBox 18">
            <a:extLst>
              <a:ext uri="{FF2B5EF4-FFF2-40B4-BE49-F238E27FC236}">
                <a16:creationId xmlns:a16="http://schemas.microsoft.com/office/drawing/2014/main" id="{A6A11B43-31C7-3271-063D-AEA7C1267C00}"/>
              </a:ext>
            </a:extLst>
          </p:cNvPr>
          <p:cNvSpPr txBox="1"/>
          <p:nvPr/>
        </p:nvSpPr>
        <p:spPr>
          <a:xfrm>
            <a:off x="459021" y="1002039"/>
            <a:ext cx="6102848" cy="1200329"/>
          </a:xfrm>
          <a:prstGeom prst="rect">
            <a:avLst/>
          </a:prstGeom>
          <a:noFill/>
        </p:spPr>
        <p:txBody>
          <a:bodyPr wrap="square">
            <a:spAutoFit/>
          </a:bodyPr>
          <a:lstStyle/>
          <a:p>
            <a:pPr marL="342900" indent="-342900" algn="just">
              <a:buFont typeface="Wingdings" panose="05000000000000000000" pitchFamily="2" charset="2"/>
              <a:buChar char="§"/>
            </a:pPr>
            <a:endParaRPr lang="en-US" sz="1800" dirty="0"/>
          </a:p>
          <a:p>
            <a:pPr algn="just"/>
            <a:endParaRPr lang="en-US" sz="1800" b="1" u="sng" dirty="0">
              <a:solidFill>
                <a:srgbClr val="0070C0"/>
              </a:solidFill>
            </a:endParaRPr>
          </a:p>
          <a:p>
            <a:pPr algn="just"/>
            <a:endParaRPr lang="en-US" sz="1800" dirty="0"/>
          </a:p>
          <a:p>
            <a:pPr algn="just"/>
            <a:endParaRPr lang="en-US" sz="1800" dirty="0"/>
          </a:p>
        </p:txBody>
      </p:sp>
      <p:sp>
        <p:nvSpPr>
          <p:cNvPr id="34" name="TextBox 33">
            <a:extLst>
              <a:ext uri="{FF2B5EF4-FFF2-40B4-BE49-F238E27FC236}">
                <a16:creationId xmlns:a16="http://schemas.microsoft.com/office/drawing/2014/main" id="{4FB20974-A7F0-9665-BB90-255755CAE00E}"/>
              </a:ext>
            </a:extLst>
          </p:cNvPr>
          <p:cNvSpPr txBox="1"/>
          <p:nvPr/>
        </p:nvSpPr>
        <p:spPr>
          <a:xfrm>
            <a:off x="961055" y="2052735"/>
            <a:ext cx="6596742" cy="2400657"/>
          </a:xfrm>
          <a:prstGeom prst="rect">
            <a:avLst/>
          </a:prstGeom>
          <a:noFill/>
        </p:spPr>
        <p:txBody>
          <a:bodyPr wrap="square" rtlCol="0">
            <a:spAutoFit/>
          </a:bodyPr>
          <a:lstStyle/>
          <a:p>
            <a:pPr marL="285750" indent="-285750">
              <a:buFont typeface="Wingdings" panose="05000000000000000000" pitchFamily="2" charset="2"/>
              <a:buChar char="q"/>
            </a:pPr>
            <a:r>
              <a:rPr lang="sv-SE" sz="3000" dirty="0">
                <a:latin typeface="Arial Rounded MT Bold" panose="020F0704030504030204" pitchFamily="34" charset="0"/>
              </a:rPr>
              <a:t>Social </a:t>
            </a:r>
            <a:r>
              <a:rPr lang="sv-SE" sz="3000" dirty="0" err="1">
                <a:latin typeface="Arial Rounded MT Bold" panose="020F0704030504030204" pitchFamily="34" charset="0"/>
              </a:rPr>
              <a:t>cohesion</a:t>
            </a:r>
            <a:endParaRPr lang="sv-SE" sz="3000" dirty="0">
              <a:latin typeface="Arial Rounded MT Bold" panose="020F0704030504030204" pitchFamily="34" charset="0"/>
            </a:endParaRPr>
          </a:p>
          <a:p>
            <a:pPr marL="285750" indent="-285750">
              <a:buFont typeface="Wingdings" panose="05000000000000000000" pitchFamily="2" charset="2"/>
              <a:buChar char="q"/>
            </a:pPr>
            <a:endParaRPr lang="sv-SE" sz="3000" dirty="0">
              <a:latin typeface="Arial Rounded MT Bold" panose="020F0704030504030204" pitchFamily="34" charset="0"/>
            </a:endParaRPr>
          </a:p>
          <a:p>
            <a:pPr marL="285750" indent="-285750">
              <a:buFont typeface="Wingdings" panose="05000000000000000000" pitchFamily="2" charset="2"/>
              <a:buChar char="q"/>
            </a:pPr>
            <a:r>
              <a:rPr lang="sv-SE" sz="3000" dirty="0" err="1">
                <a:latin typeface="Arial Rounded MT Bold" panose="020F0704030504030204" pitchFamily="34" charset="0"/>
              </a:rPr>
              <a:t>Inclusion</a:t>
            </a:r>
            <a:endParaRPr lang="sv-SE" sz="3000" dirty="0">
              <a:latin typeface="Arial Rounded MT Bold" panose="020F0704030504030204" pitchFamily="34" charset="0"/>
            </a:endParaRPr>
          </a:p>
          <a:p>
            <a:pPr marL="285750" indent="-285750">
              <a:buFont typeface="Wingdings" panose="05000000000000000000" pitchFamily="2" charset="2"/>
              <a:buChar char="q"/>
            </a:pPr>
            <a:endParaRPr lang="sv-SE" sz="3000" dirty="0">
              <a:latin typeface="Arial Rounded MT Bold" panose="020F0704030504030204" pitchFamily="34" charset="0"/>
            </a:endParaRPr>
          </a:p>
          <a:p>
            <a:pPr marL="285750" indent="-285750">
              <a:buFont typeface="Wingdings" panose="05000000000000000000" pitchFamily="2" charset="2"/>
              <a:buChar char="q"/>
            </a:pPr>
            <a:r>
              <a:rPr lang="sv-SE" sz="3000" dirty="0" err="1">
                <a:latin typeface="Arial Rounded MT Bold" panose="020F0704030504030204" pitchFamily="34" charset="0"/>
              </a:rPr>
              <a:t>Connectedness</a:t>
            </a:r>
            <a:endParaRPr lang="sv-SE" sz="3000" dirty="0">
              <a:latin typeface="Arial Rounded MT Bold" panose="020F0704030504030204" pitchFamily="34" charset="0"/>
            </a:endParaRPr>
          </a:p>
        </p:txBody>
      </p:sp>
      <p:sp>
        <p:nvSpPr>
          <p:cNvPr id="36" name="Rectangle 35">
            <a:extLst>
              <a:ext uri="{FF2B5EF4-FFF2-40B4-BE49-F238E27FC236}">
                <a16:creationId xmlns:a16="http://schemas.microsoft.com/office/drawing/2014/main" id="{5CA96C86-AED7-F1D8-1077-0323B74F240E}"/>
              </a:ext>
            </a:extLst>
          </p:cNvPr>
          <p:cNvSpPr/>
          <p:nvPr/>
        </p:nvSpPr>
        <p:spPr>
          <a:xfrm>
            <a:off x="7470554" y="1537893"/>
            <a:ext cx="3836215" cy="3782214"/>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0000"/>
                </a:solidFill>
                <a:latin typeface="Arial Rounded MT Bold" panose="020F0704030504030204" pitchFamily="34" charset="0"/>
              </a:rPr>
              <a:t>3 Social dimensions</a:t>
            </a:r>
          </a:p>
        </p:txBody>
      </p:sp>
    </p:spTree>
    <p:extLst>
      <p:ext uri="{BB962C8B-B14F-4D97-AF65-F5344CB8AC3E}">
        <p14:creationId xmlns:p14="http://schemas.microsoft.com/office/powerpoint/2010/main" val="308837835"/>
      </p:ext>
    </p:extLst>
  </p:cSld>
  <p:clrMapOvr>
    <a:masterClrMapping/>
  </p:clrMapOvr>
</p:sld>
</file>

<file path=ppt/theme/theme1.xml><?xml version="1.0" encoding="utf-8"?>
<a:theme xmlns:a="http://schemas.openxmlformats.org/drawingml/2006/main" name="Röda korset">
  <a:themeElements>
    <a:clrScheme name="Röda korse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15348</TotalTime>
  <Words>973</Words>
  <Application>Microsoft Office PowerPoint</Application>
  <PresentationFormat>Widescreen</PresentationFormat>
  <Paragraphs>273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Arial Rounded MT Bold</vt:lpstr>
      <vt:lpstr>Wingdings</vt:lpstr>
      <vt:lpstr>Röda korset</vt:lpstr>
      <vt:lpstr>EVCA Process and Urban WASH</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Company>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Rhody Kazadi</dc:creator>
  <cp:lastModifiedBy>frank kueppers</cp:lastModifiedBy>
  <cp:revision>2</cp:revision>
  <dcterms:created xsi:type="dcterms:W3CDTF">2024-11-06T17:43:29Z</dcterms:created>
  <dcterms:modified xsi:type="dcterms:W3CDTF">2024-11-28T12:35:17Z</dcterms:modified>
</cp:coreProperties>
</file>