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301" r:id="rId3"/>
    <p:sldId id="324" r:id="rId4"/>
    <p:sldId id="303" r:id="rId5"/>
    <p:sldId id="325" r:id="rId6"/>
    <p:sldId id="326" r:id="rId7"/>
    <p:sldId id="327" r:id="rId8"/>
    <p:sldId id="328" r:id="rId9"/>
    <p:sldId id="315" r:id="rId10"/>
    <p:sldId id="317" r:id="rId11"/>
    <p:sldId id="316"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71923" autoAdjust="0"/>
  </p:normalViewPr>
  <p:slideViewPr>
    <p:cSldViewPr snapToGrid="0">
      <p:cViewPr varScale="1">
        <p:scale>
          <a:sx n="50" d="100"/>
          <a:sy n="50" d="100"/>
        </p:scale>
        <p:origin x="12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E1AD3-72C5-46B8-8E58-4299F46D60FD}" type="datetimeFigureOut">
              <a:rPr lang="en-NZ" smtClean="0"/>
              <a:t>30/11/2021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CC69E-59F6-43FE-A81B-539609E46F93}" type="slidenum">
              <a:rPr lang="en-NZ" smtClean="0"/>
              <a:t>‹#›</a:t>
            </a:fld>
            <a:endParaRPr lang="en-NZ" dirty="0"/>
          </a:p>
        </p:txBody>
      </p:sp>
    </p:spTree>
    <p:extLst>
      <p:ext uri="{BB962C8B-B14F-4D97-AF65-F5344CB8AC3E}">
        <p14:creationId xmlns:p14="http://schemas.microsoft.com/office/powerpoint/2010/main" val="297546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emern6grR0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atsanmissionassistant.org/gender-and-was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0B5CC69E-59F6-43FE-A81B-539609E46F93}" type="slidenum">
              <a:rPr lang="en-NZ" smtClean="0"/>
              <a:t>1</a:t>
            </a:fld>
            <a:endParaRPr lang="en-NZ" dirty="0"/>
          </a:p>
        </p:txBody>
      </p:sp>
    </p:spTree>
    <p:extLst>
      <p:ext uri="{BB962C8B-B14F-4D97-AF65-F5344CB8AC3E}">
        <p14:creationId xmlns:p14="http://schemas.microsoft.com/office/powerpoint/2010/main" val="311927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 2014 report from Handicap International (now known as Humanity &amp;Inclusion) </a:t>
            </a:r>
            <a:r>
              <a:rPr lang="en-NZ" sz="1200" kern="1200" dirty="0" err="1">
                <a:solidFill>
                  <a:schemeClr val="tx1"/>
                </a:solidFill>
                <a:effectLst/>
                <a:latin typeface="+mn-lt"/>
                <a:ea typeface="+mn-ea"/>
                <a:cs typeface="+mn-cs"/>
              </a:rPr>
              <a:t>andHelp</a:t>
            </a:r>
            <a:r>
              <a:rPr lang="en-NZ" sz="1200" kern="1200" dirty="0">
                <a:solidFill>
                  <a:schemeClr val="tx1"/>
                </a:solidFill>
                <a:effectLst/>
                <a:latin typeface="+mn-lt"/>
                <a:ea typeface="+mn-ea"/>
                <a:cs typeface="+mn-cs"/>
              </a:rPr>
              <a:t> Age </a:t>
            </a:r>
            <a:r>
              <a:rPr lang="en-NZ" sz="1200" kern="1200" dirty="0" err="1">
                <a:solidFill>
                  <a:schemeClr val="tx1"/>
                </a:solidFill>
                <a:effectLst/>
                <a:latin typeface="+mn-lt"/>
                <a:ea typeface="+mn-ea"/>
                <a:cs typeface="+mn-cs"/>
              </a:rPr>
              <a:t>foundthat</a:t>
            </a:r>
            <a:r>
              <a:rPr lang="en-NZ" sz="1200" kern="1200" dirty="0">
                <a:solidFill>
                  <a:schemeClr val="tx1"/>
                </a:solidFill>
                <a:effectLst/>
                <a:latin typeface="+mn-lt"/>
                <a:ea typeface="+mn-ea"/>
                <a:cs typeface="+mn-cs"/>
              </a:rPr>
              <a:t> 22% of Syrian refugees in camps in Lebanon and Jordan had disability. Moreover,30% of the refugees in these camps had special needs related to age, disability, injuries or chronic disease.</a:t>
            </a:r>
            <a:r>
              <a:rPr lang="en-NZ" sz="1200" kern="1200" baseline="0" dirty="0">
                <a:solidFill>
                  <a:schemeClr val="tx1"/>
                </a:solidFill>
                <a:effectLst/>
                <a:latin typeface="+mn-lt"/>
                <a:ea typeface="+mn-ea"/>
                <a:cs typeface="+mn-cs"/>
              </a:rPr>
              <a:t> </a:t>
            </a:r>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Today we’re not going to go so much into the terminology  - we really wanted to keep it a practical session, and focussed on emergency sanitation. </a:t>
            </a:r>
          </a:p>
          <a:p>
            <a:endParaRPr lang="en-NZ" sz="1200" kern="1200" baseline="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About physical access to WASH facilities – but also being able to understand information (e.g. HP activities), being able to participate and being consulted, and feeling safe and not put at risk of violence by using latrines. </a:t>
            </a:r>
          </a:p>
          <a:p>
            <a:endParaRPr lang="en-NZ" sz="1200" kern="1200" baseline="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0B5CC69E-59F6-43FE-A81B-539609E46F93}" type="slidenum">
              <a:rPr lang="en-NZ" smtClean="0"/>
              <a:t>2</a:t>
            </a:fld>
            <a:endParaRPr lang="en-NZ"/>
          </a:p>
        </p:txBody>
      </p:sp>
    </p:spTree>
    <p:extLst>
      <p:ext uri="{BB962C8B-B14F-4D97-AF65-F5344CB8AC3E}">
        <p14:creationId xmlns:p14="http://schemas.microsoft.com/office/powerpoint/2010/main" val="189233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refers to the social differences, rather than biological differences between men and women</a:t>
            </a:r>
          </a:p>
          <a:p>
            <a:r>
              <a:rPr lang="en-US" dirty="0" smtClean="0"/>
              <a:t>Gender relates to the attitudes, behaviors, roles and expectations put on men and women as a result of being male or female.</a:t>
            </a:r>
          </a:p>
          <a:p>
            <a:r>
              <a:rPr lang="en-US" dirty="0" smtClean="0"/>
              <a:t>When we speak of ‘Gender’ we do not just mean women or girls.</a:t>
            </a:r>
          </a:p>
          <a:p>
            <a:endParaRPr lang="aa-ET" dirty="0"/>
          </a:p>
        </p:txBody>
      </p:sp>
      <p:sp>
        <p:nvSpPr>
          <p:cNvPr id="4" name="Slide Number Placeholder 3"/>
          <p:cNvSpPr>
            <a:spLocks noGrp="1"/>
          </p:cNvSpPr>
          <p:nvPr>
            <p:ph type="sldNum" sz="quarter" idx="5"/>
          </p:nvPr>
        </p:nvSpPr>
        <p:spPr/>
        <p:txBody>
          <a:bodyPr/>
          <a:lstStyle/>
          <a:p>
            <a:fld id="{9E375680-34FF-483A-BF42-E5FB95448686}" type="slidenum">
              <a:rPr lang="aa-ET" smtClean="0"/>
              <a:t>3</a:t>
            </a:fld>
            <a:endParaRPr lang="aa-ET"/>
          </a:p>
        </p:txBody>
      </p:sp>
    </p:spTree>
    <p:extLst>
      <p:ext uri="{BB962C8B-B14F-4D97-AF65-F5344CB8AC3E}">
        <p14:creationId xmlns:p14="http://schemas.microsoft.com/office/powerpoint/2010/main" val="151439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9397" lvl="1" indent="-244699">
              <a:lnSpc>
                <a:spcPts val="3173"/>
              </a:lnSpc>
              <a:buFont typeface="Arial"/>
              <a:buChar char="•"/>
            </a:pPr>
            <a:r>
              <a:rPr lang="en-US" sz="2267" dirty="0" smtClean="0">
                <a:solidFill>
                  <a:srgbClr val="000000"/>
                </a:solidFill>
                <a:latin typeface="Open Sans Light"/>
              </a:rPr>
              <a:t>There is not a unique solution for everyone</a:t>
            </a:r>
          </a:p>
          <a:p>
            <a:pPr marL="489397" lvl="1" indent="-244699">
              <a:lnSpc>
                <a:spcPts val="3173"/>
              </a:lnSpc>
              <a:buFont typeface="Arial"/>
              <a:buChar char="•"/>
            </a:pPr>
            <a:r>
              <a:rPr lang="en-US" sz="2267" dirty="0" smtClean="0">
                <a:solidFill>
                  <a:srgbClr val="000000"/>
                </a:solidFill>
                <a:latin typeface="Open Sans Light"/>
              </a:rPr>
              <a:t>Water, sanitation and hygiene as basic human rights</a:t>
            </a:r>
          </a:p>
          <a:p>
            <a:pPr marL="489397" lvl="1" indent="-244699">
              <a:lnSpc>
                <a:spcPts val="3173"/>
              </a:lnSpc>
              <a:buFont typeface="Arial"/>
              <a:buChar char="•"/>
            </a:pPr>
            <a:r>
              <a:rPr lang="en-US" sz="2267" dirty="0" smtClean="0">
                <a:solidFill>
                  <a:srgbClr val="000000"/>
                </a:solidFill>
                <a:latin typeface="Open Sans Light"/>
              </a:rPr>
              <a:t>Equal opportunities as a fundamental human right, associated with non-discrimination</a:t>
            </a:r>
            <a:r>
              <a:rPr lang="en-NZ" sz="1200" baseline="0" dirty="0" smtClean="0">
                <a:solidFill>
                  <a:schemeClr val="tx1"/>
                </a:solidFill>
                <a:latin typeface="+mn-lt"/>
              </a:rPr>
              <a:t> </a:t>
            </a:r>
          </a:p>
          <a:p>
            <a:pPr marL="489397" lvl="1" indent="-244699">
              <a:lnSpc>
                <a:spcPts val="3173"/>
              </a:lnSpc>
              <a:buFont typeface="Arial"/>
              <a:buChar char="•"/>
            </a:pPr>
            <a:endParaRPr lang="en-NZ" sz="1200" baseline="0" dirty="0" smtClean="0">
              <a:solidFill>
                <a:schemeClr val="tx1"/>
              </a:solidFill>
              <a:latin typeface="+mn-lt"/>
            </a:endParaRPr>
          </a:p>
          <a:p>
            <a:pPr marL="489397" lvl="1" indent="-244699">
              <a:lnSpc>
                <a:spcPts val="3173"/>
              </a:lnSpc>
              <a:buFont typeface="Arial"/>
              <a:buChar char="•"/>
            </a:pPr>
            <a:r>
              <a:rPr lang="en-NZ" sz="1200" baseline="0" dirty="0" smtClean="0">
                <a:solidFill>
                  <a:schemeClr val="tx1"/>
                </a:solidFill>
                <a:latin typeface="+mn-lt"/>
              </a:rPr>
              <a:t>If people are not using the latrines – this is a huge waste of resources, time and energy  - we are not doing our job properly! </a:t>
            </a:r>
            <a:endParaRPr lang="en-US" sz="2267" dirty="0" smtClean="0">
              <a:solidFill>
                <a:srgbClr val="000000"/>
              </a:solidFill>
              <a:latin typeface="Open Sans Light"/>
            </a:endParaRPr>
          </a:p>
        </p:txBody>
      </p:sp>
      <p:sp>
        <p:nvSpPr>
          <p:cNvPr id="4" name="Slide Number Placeholder 3"/>
          <p:cNvSpPr>
            <a:spLocks noGrp="1"/>
          </p:cNvSpPr>
          <p:nvPr>
            <p:ph type="sldNum" sz="quarter" idx="10"/>
          </p:nvPr>
        </p:nvSpPr>
        <p:spPr/>
        <p:txBody>
          <a:bodyPr/>
          <a:lstStyle/>
          <a:p>
            <a:fld id="{0B5CC69E-59F6-43FE-A81B-539609E46F93}" type="slidenum">
              <a:rPr lang="en-NZ" smtClean="0"/>
              <a:t>4</a:t>
            </a:fld>
            <a:endParaRPr lang="en-NZ" dirty="0"/>
          </a:p>
        </p:txBody>
      </p:sp>
    </p:spTree>
    <p:extLst>
      <p:ext uri="{BB962C8B-B14F-4D97-AF65-F5344CB8AC3E}">
        <p14:creationId xmlns:p14="http://schemas.microsoft.com/office/powerpoint/2010/main" val="192949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 older man from an ethnic group, with a physical disability</a:t>
            </a:r>
            <a:r>
              <a:rPr lang="en-NZ" baseline="0" dirty="0" smtClean="0"/>
              <a:t> - </a:t>
            </a:r>
            <a:r>
              <a:rPr lang="en-NZ" dirty="0" smtClean="0"/>
              <a:t>may face barriers because of his social status, disability and age. DAPS can have overlaps!</a:t>
            </a:r>
            <a:r>
              <a:rPr lang="en-NZ" baseline="0" dirty="0" smtClean="0"/>
              <a:t> </a:t>
            </a:r>
            <a:endParaRPr lang="en-NZ" dirty="0" smtClean="0"/>
          </a:p>
          <a:p>
            <a:endParaRPr lang="en-NZ" dirty="0" smtClean="0"/>
          </a:p>
          <a:p>
            <a:r>
              <a:rPr lang="en-NZ" dirty="0" smtClean="0"/>
              <a:t>It</a:t>
            </a:r>
            <a:r>
              <a:rPr lang="en-NZ" baseline="0" dirty="0" smtClean="0"/>
              <a:t> is about more than just gender/women, and physical disabilities. </a:t>
            </a:r>
          </a:p>
          <a:p>
            <a:endParaRPr lang="en-NZ" baseline="0" dirty="0" smtClean="0"/>
          </a:p>
          <a:p>
            <a:r>
              <a:rPr lang="en-NZ" baseline="0" dirty="0" smtClean="0"/>
              <a:t>Think about how people get information (e.g. language, hearing ability, who they trust, if target group has phones or listens to radio or reads the newspaper etc.), who makes decisions around hygiene (household spending, community WASH facilities etc.), </a:t>
            </a:r>
          </a:p>
          <a:p>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kern="1200" baseline="0" dirty="0" smtClean="0">
                <a:solidFill>
                  <a:schemeClr val="tx1"/>
                </a:solidFill>
                <a:latin typeface="+mn-lt"/>
                <a:ea typeface="+mn-ea"/>
                <a:cs typeface="+mn-cs"/>
              </a:rPr>
              <a:t>Physical, social, cultural and economic barriers all need to be considered together, and their compound effects understood and addressed, through WASH programming which leaves no one behind or unsafe, and does no harm.</a:t>
            </a:r>
            <a:endParaRPr lang="en-NZ" dirty="0" smtClean="0"/>
          </a:p>
          <a:p>
            <a:endParaRPr lang="en-NZ" dirty="0"/>
          </a:p>
        </p:txBody>
      </p:sp>
      <p:sp>
        <p:nvSpPr>
          <p:cNvPr id="4" name="Slide Number Placeholder 3"/>
          <p:cNvSpPr>
            <a:spLocks noGrp="1"/>
          </p:cNvSpPr>
          <p:nvPr>
            <p:ph type="sldNum" sz="quarter" idx="10"/>
          </p:nvPr>
        </p:nvSpPr>
        <p:spPr/>
        <p:txBody>
          <a:bodyPr/>
          <a:lstStyle/>
          <a:p>
            <a:fld id="{0B5CC69E-59F6-43FE-A81B-539609E46F93}" type="slidenum">
              <a:rPr lang="en-NZ" smtClean="0"/>
              <a:t>7</a:t>
            </a:fld>
            <a:endParaRPr lang="en-NZ" dirty="0"/>
          </a:p>
        </p:txBody>
      </p:sp>
    </p:spTree>
    <p:extLst>
      <p:ext uri="{BB962C8B-B14F-4D97-AF65-F5344CB8AC3E}">
        <p14:creationId xmlns:p14="http://schemas.microsoft.com/office/powerpoint/2010/main" val="15650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5890939-5F4E-40FB-A039-87C9DECBF3BB}" type="slidenum">
              <a:rPr lang="en-GB" smtClean="0"/>
              <a:pPr/>
              <a:t>8</a:t>
            </a:fld>
            <a:endParaRPr lang="en-GB"/>
          </a:p>
        </p:txBody>
      </p:sp>
    </p:spTree>
    <p:extLst>
      <p:ext uri="{BB962C8B-B14F-4D97-AF65-F5344CB8AC3E}">
        <p14:creationId xmlns:p14="http://schemas.microsoft.com/office/powerpoint/2010/main" val="261470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Example from</a:t>
            </a:r>
            <a:r>
              <a:rPr lang="en-NZ" baseline="0" dirty="0" smtClean="0"/>
              <a:t> Lesbos – WASH involved in referral for PGI </a:t>
            </a:r>
            <a:endParaRPr lang="en-NZ" dirty="0" smtClean="0"/>
          </a:p>
          <a:p>
            <a:endParaRPr lang="en-NZ" dirty="0"/>
          </a:p>
        </p:txBody>
      </p:sp>
      <p:sp>
        <p:nvSpPr>
          <p:cNvPr id="4" name="Slide Number Placeholder 3"/>
          <p:cNvSpPr>
            <a:spLocks noGrp="1"/>
          </p:cNvSpPr>
          <p:nvPr>
            <p:ph type="sldNum" sz="quarter" idx="10"/>
          </p:nvPr>
        </p:nvSpPr>
        <p:spPr/>
        <p:txBody>
          <a:bodyPr/>
          <a:lstStyle/>
          <a:p>
            <a:fld id="{0B5CC69E-59F6-43FE-A81B-539609E46F93}" type="slidenum">
              <a:rPr lang="en-NZ" smtClean="0"/>
              <a:t>9</a:t>
            </a:fld>
            <a:endParaRPr lang="en-NZ" dirty="0"/>
          </a:p>
        </p:txBody>
      </p:sp>
    </p:spTree>
    <p:extLst>
      <p:ext uri="{BB962C8B-B14F-4D97-AF65-F5344CB8AC3E}">
        <p14:creationId xmlns:p14="http://schemas.microsoft.com/office/powerpoint/2010/main" val="288378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IFR</a:t>
            </a:r>
            <a:r>
              <a:rPr lang="en-NZ" baseline="0" dirty="0" smtClean="0"/>
              <a:t>C have minimum standards for WASH facilities – it is a simple observation checklist that you can use when you design latrines e.g. have you thought about locks, privacy, access for people with mobility issues, menstrual hygiene, etc. </a:t>
            </a:r>
          </a:p>
          <a:p>
            <a:endParaRPr lang="en-NZ" baseline="0" dirty="0" smtClean="0"/>
          </a:p>
          <a:p>
            <a:r>
              <a:rPr lang="en-NZ" baseline="0" dirty="0" smtClean="0"/>
              <a:t>HANDOUT – explain that we will be doing an exercise using this checklist on Tuesday morning. Their homework is to read through it. </a:t>
            </a:r>
            <a:endParaRPr lang="en-NZ" baseline="0" dirty="0" smtClean="0"/>
          </a:p>
          <a:p>
            <a:endParaRPr lang="en-NZ" baseline="0" dirty="0" smtClean="0"/>
          </a:p>
          <a:p>
            <a:r>
              <a:rPr lang="en-NZ" baseline="0" dirty="0" smtClean="0"/>
              <a:t>OPTIONAL: </a:t>
            </a:r>
          </a:p>
          <a:p>
            <a:r>
              <a:rPr lang="en-GB" sz="1200" kern="1200" dirty="0" smtClean="0">
                <a:solidFill>
                  <a:schemeClr val="tx1"/>
                </a:solidFill>
                <a:effectLst/>
                <a:latin typeface="+mn-lt"/>
                <a:ea typeface="+mn-ea"/>
                <a:cs typeface="+mn-cs"/>
              </a:rPr>
              <a:t>Explain that Oxfam have an initiative called “</a:t>
            </a:r>
            <a:r>
              <a:rPr lang="en-GB" sz="1200" kern="1200" dirty="0" err="1" smtClean="0">
                <a:solidFill>
                  <a:schemeClr val="tx1"/>
                </a:solidFill>
                <a:effectLst/>
                <a:latin typeface="+mn-lt"/>
                <a:ea typeface="+mn-ea"/>
                <a:cs typeface="+mn-cs"/>
              </a:rPr>
              <a:t>SaniTweaks</a:t>
            </a:r>
            <a:r>
              <a:rPr lang="en-GB" sz="1200" kern="1200" dirty="0" smtClean="0">
                <a:solidFill>
                  <a:schemeClr val="tx1"/>
                </a:solidFill>
                <a:effectLst/>
                <a:latin typeface="+mn-lt"/>
                <a:ea typeface="+mn-ea"/>
                <a:cs typeface="+mn-cs"/>
              </a:rPr>
              <a:t>” that has initially began with research into if lighting in and around latrines in refugee camps affected SGBV – and they have produced a lot of resources around Best Practices in emergency sanitation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video: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Best practices in emergency sanitation – OXFAM </a:t>
            </a:r>
            <a:r>
              <a:rPr lang="en-GB" sz="1200" kern="1200" dirty="0" err="1" smtClean="0">
                <a:solidFill>
                  <a:schemeClr val="tx1"/>
                </a:solidFill>
                <a:effectLst/>
                <a:latin typeface="+mn-lt"/>
                <a:ea typeface="+mn-ea"/>
                <a:cs typeface="+mn-cs"/>
              </a:rPr>
              <a:t>SaniTweaks</a:t>
            </a:r>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https://youtu.be/emern6grR00</a:t>
            </a:r>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Recap/summarize briefly on key points from the video. </a:t>
            </a:r>
            <a:endParaRPr lang="en-NZ" baseline="0" dirty="0" smtClean="0"/>
          </a:p>
        </p:txBody>
      </p:sp>
      <p:sp>
        <p:nvSpPr>
          <p:cNvPr id="4" name="Slide Number Placeholder 3"/>
          <p:cNvSpPr>
            <a:spLocks noGrp="1"/>
          </p:cNvSpPr>
          <p:nvPr>
            <p:ph type="sldNum" sz="quarter" idx="10"/>
          </p:nvPr>
        </p:nvSpPr>
        <p:spPr/>
        <p:txBody>
          <a:bodyPr/>
          <a:lstStyle/>
          <a:p>
            <a:fld id="{0B5CC69E-59F6-43FE-A81B-539609E46F93}" type="slidenum">
              <a:rPr lang="en-NZ" smtClean="0"/>
              <a:t>11</a:t>
            </a:fld>
            <a:endParaRPr lang="en-NZ" dirty="0"/>
          </a:p>
        </p:txBody>
      </p:sp>
    </p:spTree>
    <p:extLst>
      <p:ext uri="{BB962C8B-B14F-4D97-AF65-F5344CB8AC3E}">
        <p14:creationId xmlns:p14="http://schemas.microsoft.com/office/powerpoint/2010/main" val="312094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hlinkClick r:id="rId3"/>
              </a:rPr>
              <a:t>https://watsanmissionassistant.org/gender-and-wash/</a:t>
            </a:r>
            <a:r>
              <a:rPr lang="en-NZ" sz="1200" dirty="0"/>
              <a:t> </a:t>
            </a:r>
          </a:p>
          <a:p>
            <a:endParaRPr lang="en-NZ" dirty="0" smtClean="0"/>
          </a:p>
          <a:p>
            <a:r>
              <a:rPr lang="en-NZ" dirty="0" smtClean="0"/>
              <a:t>Highlight</a:t>
            </a:r>
            <a:r>
              <a:rPr lang="en-NZ" baseline="0" dirty="0" smtClean="0"/>
              <a:t> the “Questions to ask yourself” tool – use this to reflect if PGI and CEA aspects are well included in your WASH programming/operation.  </a:t>
            </a:r>
            <a:endParaRPr lang="en-NZ" dirty="0"/>
          </a:p>
        </p:txBody>
      </p:sp>
      <p:sp>
        <p:nvSpPr>
          <p:cNvPr id="4" name="Slide Number Placeholder 3"/>
          <p:cNvSpPr>
            <a:spLocks noGrp="1"/>
          </p:cNvSpPr>
          <p:nvPr>
            <p:ph type="sldNum" sz="quarter" idx="10"/>
          </p:nvPr>
        </p:nvSpPr>
        <p:spPr/>
        <p:txBody>
          <a:bodyPr/>
          <a:lstStyle/>
          <a:p>
            <a:fld id="{0B5CC69E-59F6-43FE-A81B-539609E46F93}" type="slidenum">
              <a:rPr lang="en-NZ" smtClean="0"/>
              <a:t>12</a:t>
            </a:fld>
            <a:endParaRPr lang="en-NZ" dirty="0"/>
          </a:p>
        </p:txBody>
      </p:sp>
    </p:spTree>
    <p:extLst>
      <p:ext uri="{BB962C8B-B14F-4D97-AF65-F5344CB8AC3E}">
        <p14:creationId xmlns:p14="http://schemas.microsoft.com/office/powerpoint/2010/main" val="173018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23926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91307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191611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105689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39976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223138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5693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35605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30311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309154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9DAC3-8B8E-4AE8-9BE1-DEF275719300}" type="datetimeFigureOut">
              <a:rPr lang="en-NZ" smtClean="0"/>
              <a:t>30/11/2021</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BA105626-096D-4282-864E-0EEEDC246614}" type="slidenum">
              <a:rPr lang="en-NZ" smtClean="0"/>
              <a:t>‹#›</a:t>
            </a:fld>
            <a:endParaRPr lang="en-NZ" dirty="0"/>
          </a:p>
        </p:txBody>
      </p:sp>
    </p:spTree>
    <p:extLst>
      <p:ext uri="{BB962C8B-B14F-4D97-AF65-F5344CB8AC3E}">
        <p14:creationId xmlns:p14="http://schemas.microsoft.com/office/powerpoint/2010/main" val="37044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9DAC3-8B8E-4AE8-9BE1-DEF275719300}" type="datetimeFigureOut">
              <a:rPr lang="en-NZ" smtClean="0"/>
              <a:t>30/11/2021</a:t>
            </a:fld>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05626-096D-4282-864E-0EEEDC246614}" type="slidenum">
              <a:rPr lang="en-NZ" smtClean="0"/>
              <a:t>‹#›</a:t>
            </a:fld>
            <a:endParaRPr lang="en-NZ" dirty="0"/>
          </a:p>
        </p:txBody>
      </p:sp>
    </p:spTree>
    <p:extLst>
      <p:ext uri="{BB962C8B-B14F-4D97-AF65-F5344CB8AC3E}">
        <p14:creationId xmlns:p14="http://schemas.microsoft.com/office/powerpoint/2010/main" val="203619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atsanmissionassistant.org/gender-and-wash/" TargetMode="External"/><Relationship Id="rId7" Type="http://schemas.openxmlformats.org/officeDocument/2006/relationships/hyperlink" Target="https://www.ifrc.org/document/minimum-standards-pgi-emergenci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20" y="284256"/>
            <a:ext cx="6402580" cy="3025369"/>
          </a:xfrm>
        </p:spPr>
        <p:txBody>
          <a:bodyPr anchor="b">
            <a:normAutofit fontScale="90000"/>
          </a:bodyPr>
          <a:lstStyle/>
          <a:p>
            <a:pPr algn="l"/>
            <a:r>
              <a:rPr lang="en-NZ" sz="5400" dirty="0" smtClean="0"/>
              <a:t>Introduction: Protection</a:t>
            </a:r>
            <a:r>
              <a:rPr lang="en-NZ" sz="5400" dirty="0" smtClean="0"/>
              <a:t>, Gender and Inclusion (PGI) </a:t>
            </a:r>
            <a:r>
              <a:rPr lang="en-NZ" sz="5400" dirty="0" smtClean="0"/>
              <a:t>in WASH </a:t>
            </a:r>
            <a:endParaRPr lang="en-NZ" sz="5400" dirty="0"/>
          </a:p>
        </p:txBody>
      </p:sp>
      <p:sp>
        <p:nvSpPr>
          <p:cNvPr id="3" name="Subtitle 2"/>
          <p:cNvSpPr>
            <a:spLocks noGrp="1"/>
          </p:cNvSpPr>
          <p:nvPr>
            <p:ph type="subTitle" idx="1"/>
          </p:nvPr>
        </p:nvSpPr>
        <p:spPr>
          <a:xfrm>
            <a:off x="5297761" y="4636008"/>
            <a:ext cx="6251111" cy="1572768"/>
          </a:xfrm>
        </p:spPr>
        <p:txBody>
          <a:bodyPr>
            <a:normAutofit/>
          </a:bodyPr>
          <a:lstStyle/>
          <a:p>
            <a:pPr algn="l"/>
            <a:endParaRPr lang="en-NZ" dirty="0"/>
          </a:p>
          <a:p>
            <a:pPr algn="l"/>
            <a:endParaRPr lang="en-NZ"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316" y="2184400"/>
            <a:ext cx="3128054" cy="4170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403" y="284256"/>
            <a:ext cx="4100197" cy="6150296"/>
          </a:xfrm>
          <a:prstGeom prst="rect">
            <a:avLst/>
          </a:prstGeom>
        </p:spPr>
      </p:pic>
    </p:spTree>
    <p:extLst>
      <p:ext uri="{BB962C8B-B14F-4D97-AF65-F5344CB8AC3E}">
        <p14:creationId xmlns:p14="http://schemas.microsoft.com/office/powerpoint/2010/main" val="194337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3112" y="69811"/>
            <a:ext cx="8973588" cy="6699289"/>
          </a:xfrm>
          <a:prstGeom prst="rect">
            <a:avLst/>
          </a:prstGeom>
        </p:spPr>
      </p:pic>
    </p:spTree>
    <p:extLst>
      <p:ext uri="{BB962C8B-B14F-4D97-AF65-F5344CB8AC3E}">
        <p14:creationId xmlns:p14="http://schemas.microsoft.com/office/powerpoint/2010/main" val="184988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xmlns:lc="http://schemas.openxmlformats.org/drawingml/2006/lockedCanvas" id="{77F25594-A6D0-4F61-AAE5-6178E6390956}"/>
              </a:ext>
            </a:extLst>
          </p:cNvPr>
          <p:cNvPicPr>
            <a:picLocks noChangeAspect="1"/>
          </p:cNvPicPr>
          <p:nvPr/>
        </p:nvPicPr>
        <p:blipFill rotWithShape="1">
          <a:blip r:embed="rId3"/>
          <a:srcRect t="6341"/>
          <a:stretch/>
        </p:blipFill>
        <p:spPr>
          <a:xfrm>
            <a:off x="811699" y="127001"/>
            <a:ext cx="10379335" cy="6542338"/>
          </a:xfrm>
          <a:prstGeom prst="rect">
            <a:avLst/>
          </a:prstGeom>
        </p:spPr>
      </p:pic>
    </p:spTree>
    <p:extLst>
      <p:ext uri="{BB962C8B-B14F-4D97-AF65-F5344CB8AC3E}">
        <p14:creationId xmlns:p14="http://schemas.microsoft.com/office/powerpoint/2010/main" val="379589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Keen </a:t>
            </a:r>
            <a:r>
              <a:rPr lang="en-NZ" dirty="0"/>
              <a:t>to know more? </a:t>
            </a:r>
          </a:p>
        </p:txBody>
      </p:sp>
      <p:sp>
        <p:nvSpPr>
          <p:cNvPr id="8" name="Content Placeholder 7"/>
          <p:cNvSpPr>
            <a:spLocks noGrp="1"/>
          </p:cNvSpPr>
          <p:nvPr>
            <p:ph sz="half" idx="2"/>
          </p:nvPr>
        </p:nvSpPr>
        <p:spPr>
          <a:xfrm>
            <a:off x="-1158011" y="5793570"/>
            <a:ext cx="9537700" cy="543079"/>
          </a:xfrm>
        </p:spPr>
        <p:txBody>
          <a:bodyPr>
            <a:normAutofit/>
          </a:bodyPr>
          <a:lstStyle/>
          <a:p>
            <a:pPr marL="0" indent="0" algn="ctr">
              <a:buNone/>
            </a:pPr>
            <a:r>
              <a:rPr lang="en-NZ" sz="2400" dirty="0">
                <a:hlinkClick r:id="rId3"/>
              </a:rPr>
              <a:t>https://watsanmissionassistant.org/gender-and-wash/</a:t>
            </a:r>
            <a:r>
              <a:rPr lang="en-NZ" sz="2400" dirty="0"/>
              <a:t> </a:t>
            </a:r>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94502" y="1470761"/>
            <a:ext cx="2827583" cy="4028339"/>
          </a:xfrm>
        </p:spPr>
      </p:pic>
      <p:pic>
        <p:nvPicPr>
          <p:cNvPr id="3" name="Picture 2"/>
          <p:cNvPicPr>
            <a:picLocks noChangeAspect="1"/>
          </p:cNvPicPr>
          <p:nvPr/>
        </p:nvPicPr>
        <p:blipFill>
          <a:blip r:embed="rId5"/>
          <a:stretch>
            <a:fillRect/>
          </a:stretch>
        </p:blipFill>
        <p:spPr>
          <a:xfrm>
            <a:off x="3329407" y="1426310"/>
            <a:ext cx="4859781" cy="4117239"/>
          </a:xfrm>
          <a:prstGeom prst="rect">
            <a:avLst/>
          </a:prstGeom>
        </p:spPr>
      </p:pic>
      <p:pic>
        <p:nvPicPr>
          <p:cNvPr id="5" name="Picture 4"/>
          <p:cNvPicPr>
            <a:picLocks noChangeAspect="1"/>
          </p:cNvPicPr>
          <p:nvPr/>
        </p:nvPicPr>
        <p:blipFill>
          <a:blip r:embed="rId6"/>
          <a:stretch>
            <a:fillRect/>
          </a:stretch>
        </p:blipFill>
        <p:spPr>
          <a:xfrm>
            <a:off x="8753281" y="1426310"/>
            <a:ext cx="2966417" cy="4202155"/>
          </a:xfrm>
          <a:prstGeom prst="rect">
            <a:avLst/>
          </a:prstGeom>
        </p:spPr>
      </p:pic>
      <p:sp>
        <p:nvSpPr>
          <p:cNvPr id="10" name="Content Placeholder 7"/>
          <p:cNvSpPr txBox="1">
            <a:spLocks/>
          </p:cNvSpPr>
          <p:nvPr/>
        </p:nvSpPr>
        <p:spPr>
          <a:xfrm>
            <a:off x="7262089" y="5739466"/>
            <a:ext cx="4929911" cy="1170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2400" dirty="0">
                <a:hlinkClick r:id="rId7"/>
              </a:rPr>
              <a:t>https://</a:t>
            </a:r>
            <a:r>
              <a:rPr lang="en-NZ" sz="2400" dirty="0" smtClean="0">
                <a:hlinkClick r:id="rId7"/>
              </a:rPr>
              <a:t>www.ifrc.org/document/minimum-standards-pgi-emergencies</a:t>
            </a:r>
            <a:r>
              <a:rPr lang="en-NZ" sz="2400" dirty="0" smtClean="0"/>
              <a:t> </a:t>
            </a:r>
            <a:endParaRPr lang="en-NZ" sz="2400" dirty="0"/>
          </a:p>
        </p:txBody>
      </p:sp>
    </p:spTree>
    <p:extLst>
      <p:ext uri="{BB962C8B-B14F-4D97-AF65-F5344CB8AC3E}">
        <p14:creationId xmlns:p14="http://schemas.microsoft.com/office/powerpoint/2010/main" val="19381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200" y="1690688"/>
            <a:ext cx="3975100" cy="2650067"/>
          </a:xfrm>
          <a:prstGeom prst="rect">
            <a:avLst/>
          </a:prstGeom>
        </p:spPr>
      </p:pic>
      <p:sp>
        <p:nvSpPr>
          <p:cNvPr id="2" name="Title 1"/>
          <p:cNvSpPr>
            <a:spLocks noGrp="1"/>
          </p:cNvSpPr>
          <p:nvPr>
            <p:ph type="title"/>
          </p:nvPr>
        </p:nvSpPr>
        <p:spPr>
          <a:xfrm>
            <a:off x="533400" y="365125"/>
            <a:ext cx="10820400" cy="1325563"/>
          </a:xfrm>
        </p:spPr>
        <p:txBody>
          <a:bodyPr>
            <a:normAutofit/>
          </a:bodyPr>
          <a:lstStyle/>
          <a:p>
            <a:r>
              <a:rPr lang="en-NZ" b="1" dirty="0" smtClean="0"/>
              <a:t>One size does not fit all</a:t>
            </a:r>
            <a:endParaRPr lang="en-NZ" b="1" dirty="0"/>
          </a:p>
        </p:txBody>
      </p:sp>
      <p:sp>
        <p:nvSpPr>
          <p:cNvPr id="3" name="Content Placeholder 2"/>
          <p:cNvSpPr>
            <a:spLocks noGrp="1"/>
          </p:cNvSpPr>
          <p:nvPr>
            <p:ph idx="1"/>
          </p:nvPr>
        </p:nvSpPr>
        <p:spPr>
          <a:xfrm>
            <a:off x="8875461" y="2151089"/>
            <a:ext cx="2856756" cy="3900345"/>
          </a:xfrm>
        </p:spPr>
        <p:txBody>
          <a:bodyPr>
            <a:normAutofit fontScale="92500"/>
          </a:bodyPr>
          <a:lstStyle/>
          <a:p>
            <a:r>
              <a:rPr lang="en-NZ" dirty="0"/>
              <a:t>Age</a:t>
            </a:r>
          </a:p>
          <a:p>
            <a:r>
              <a:rPr lang="en-NZ" dirty="0"/>
              <a:t>Gender</a:t>
            </a:r>
          </a:p>
          <a:p>
            <a:r>
              <a:rPr lang="en-NZ" dirty="0"/>
              <a:t>Disability</a:t>
            </a:r>
          </a:p>
          <a:p>
            <a:r>
              <a:rPr lang="en-NZ" dirty="0"/>
              <a:t>Ethnic origin</a:t>
            </a:r>
          </a:p>
          <a:p>
            <a:r>
              <a:rPr lang="en-NZ" dirty="0"/>
              <a:t>Social background </a:t>
            </a:r>
          </a:p>
          <a:p>
            <a:r>
              <a:rPr lang="en-NZ" dirty="0"/>
              <a:t>Religious beliefs</a:t>
            </a:r>
          </a:p>
          <a:p>
            <a:r>
              <a:rPr lang="en-NZ" dirty="0"/>
              <a:t>Language </a:t>
            </a:r>
          </a:p>
          <a:p>
            <a:r>
              <a:rPr lang="en-NZ" dirty="0" err="1"/>
              <a:t>Etc</a:t>
            </a:r>
            <a:r>
              <a:rPr lang="en-NZ"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2100" y="1690688"/>
            <a:ext cx="2743200" cy="1828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5300" y="2757488"/>
            <a:ext cx="2548212" cy="38227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400" y="3519488"/>
            <a:ext cx="4117700" cy="29941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3512" y="4336522"/>
            <a:ext cx="2997200" cy="2247900"/>
          </a:xfrm>
          <a:prstGeom prst="rect">
            <a:avLst/>
          </a:prstGeom>
        </p:spPr>
      </p:pic>
    </p:spTree>
    <p:extLst>
      <p:ext uri="{BB962C8B-B14F-4D97-AF65-F5344CB8AC3E}">
        <p14:creationId xmlns:p14="http://schemas.microsoft.com/office/powerpoint/2010/main" val="283268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11692" t="25495" r="10860" b="26924"/>
          <a:stretch>
            <a:fillRect/>
          </a:stretch>
        </p:blipFill>
        <p:spPr>
          <a:xfrm>
            <a:off x="8906805" y="0"/>
            <a:ext cx="3285195" cy="913259"/>
          </a:xfrm>
          <a:prstGeom prst="rect">
            <a:avLst/>
          </a:prstGeom>
        </p:spPr>
      </p:pic>
      <p:pic>
        <p:nvPicPr>
          <p:cNvPr id="4" name="Picture 3"/>
          <p:cNvPicPr>
            <a:picLocks noChangeAspect="1"/>
          </p:cNvPicPr>
          <p:nvPr/>
        </p:nvPicPr>
        <p:blipFill>
          <a:blip r:embed="rId4"/>
          <a:stretch>
            <a:fillRect/>
          </a:stretch>
        </p:blipFill>
        <p:spPr>
          <a:xfrm>
            <a:off x="719926" y="1040830"/>
            <a:ext cx="9143676" cy="5477839"/>
          </a:xfrm>
          <a:prstGeom prst="rect">
            <a:avLst/>
          </a:prstGeom>
        </p:spPr>
      </p:pic>
      <p:sp>
        <p:nvSpPr>
          <p:cNvPr id="5" name="Title 1"/>
          <p:cNvSpPr txBox="1">
            <a:spLocks/>
          </p:cNvSpPr>
          <p:nvPr/>
        </p:nvSpPr>
        <p:spPr>
          <a:xfrm>
            <a:off x="533400" y="365125"/>
            <a:ext cx="108204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b="1" dirty="0" smtClean="0"/>
              <a:t>What is PGI? </a:t>
            </a:r>
            <a:endParaRPr lang="en-NZ" b="1" dirty="0"/>
          </a:p>
        </p:txBody>
      </p:sp>
    </p:spTree>
    <p:extLst>
      <p:ext uri="{BB962C8B-B14F-4D97-AF65-F5344CB8AC3E}">
        <p14:creationId xmlns:p14="http://schemas.microsoft.com/office/powerpoint/2010/main" val="274302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11692" t="25495" r="10860" b="26924"/>
          <a:stretch>
            <a:fillRect/>
          </a:stretch>
        </p:blipFill>
        <p:spPr>
          <a:xfrm>
            <a:off x="8935304" y="132748"/>
            <a:ext cx="3285195" cy="913259"/>
          </a:xfrm>
          <a:prstGeom prst="rect">
            <a:avLst/>
          </a:prstGeom>
        </p:spPr>
      </p:pic>
      <p:sp>
        <p:nvSpPr>
          <p:cNvPr id="3" name="TextBox 3"/>
          <p:cNvSpPr txBox="1"/>
          <p:nvPr/>
        </p:nvSpPr>
        <p:spPr>
          <a:xfrm>
            <a:off x="-494103" y="128792"/>
            <a:ext cx="8986103" cy="772969"/>
          </a:xfrm>
          <a:prstGeom prst="rect">
            <a:avLst/>
          </a:prstGeom>
        </p:spPr>
        <p:txBody>
          <a:bodyPr lIns="0" tIns="0" rIns="0" bIns="0" rtlCol="0" anchor="t">
            <a:spAutoFit/>
          </a:bodyPr>
          <a:lstStyle/>
          <a:p>
            <a:pPr algn="ctr">
              <a:lnSpc>
                <a:spcPts val="6627"/>
              </a:lnSpc>
            </a:pPr>
            <a:r>
              <a:rPr lang="en-US" sz="4734" dirty="0" smtClean="0">
                <a:solidFill>
                  <a:srgbClr val="832B99"/>
                </a:solidFill>
                <a:latin typeface="Open Sans Extra Bold"/>
              </a:rPr>
              <a:t>Why is this important?</a:t>
            </a:r>
            <a:endParaRPr lang="en-US" sz="4734" dirty="0">
              <a:solidFill>
                <a:srgbClr val="832B99"/>
              </a:solidFill>
              <a:latin typeface="Open Sans Extra Bold"/>
            </a:endParaRPr>
          </a:p>
        </p:txBody>
      </p:sp>
      <p:sp>
        <p:nvSpPr>
          <p:cNvPr id="8" name="Rectangle 3">
            <a:extLst>
              <a:ext uri="{FF2B5EF4-FFF2-40B4-BE49-F238E27FC236}">
                <a16:creationId xmlns:a16="http://schemas.microsoft.com/office/drawing/2014/main" xmlns="" id="{A00C62E9-0E52-4E1F-85D1-0F67ABA14D1A}"/>
              </a:ext>
            </a:extLst>
          </p:cNvPr>
          <p:cNvSpPr>
            <a:spLocks noChangeArrowheads="1"/>
          </p:cNvSpPr>
          <p:nvPr/>
        </p:nvSpPr>
        <p:spPr bwMode="auto">
          <a:xfrm>
            <a:off x="1" y="-22038"/>
            <a:ext cx="65" cy="3488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r>
              <a:rPr lang="aa-ET" altLang="aa-ET" sz="1067" dirty="0">
                <a:solidFill>
                  <a:srgbClr val="202124"/>
                </a:solidFill>
                <a:cs typeface="Arial" panose="020B0604020202020204" pitchFamily="34" charset="0"/>
              </a:rPr>
              <a:t/>
            </a:r>
            <a:br>
              <a:rPr lang="aa-ET" altLang="aa-ET" sz="1067" dirty="0">
                <a:solidFill>
                  <a:srgbClr val="202124"/>
                </a:solidFill>
                <a:cs typeface="Arial" panose="020B0604020202020204" pitchFamily="34" charset="0"/>
              </a:rPr>
            </a:br>
            <a:endParaRPr lang="aa-ET" altLang="aa-ET" sz="1200" dirty="0"/>
          </a:p>
        </p:txBody>
      </p:sp>
      <p:pic>
        <p:nvPicPr>
          <p:cNvPr id="9" name="Picture 8"/>
          <p:cNvPicPr>
            <a:picLocks noChangeAspect="1"/>
          </p:cNvPicPr>
          <p:nvPr/>
        </p:nvPicPr>
        <p:blipFill>
          <a:blip r:embed="rId4"/>
          <a:stretch>
            <a:fillRect/>
          </a:stretch>
        </p:blipFill>
        <p:spPr>
          <a:xfrm>
            <a:off x="202070" y="128792"/>
            <a:ext cx="11803048" cy="5994399"/>
          </a:xfrm>
          <a:prstGeom prst="rect">
            <a:avLst/>
          </a:prstGeom>
        </p:spPr>
      </p:pic>
    </p:spTree>
    <p:extLst>
      <p:ext uri="{BB962C8B-B14F-4D97-AF65-F5344CB8AC3E}">
        <p14:creationId xmlns:p14="http://schemas.microsoft.com/office/powerpoint/2010/main" val="222451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11692" t="25495" r="10860" b="26924"/>
          <a:stretch>
            <a:fillRect/>
          </a:stretch>
        </p:blipFill>
        <p:spPr>
          <a:xfrm>
            <a:off x="8935304" y="132748"/>
            <a:ext cx="3285195" cy="91325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0" y="1551899"/>
            <a:ext cx="1539055" cy="15344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85800" y="4345436"/>
            <a:ext cx="1628052" cy="1623178"/>
          </a:xfrm>
          <a:prstGeom prst="rect">
            <a:avLst/>
          </a:prstGeom>
        </p:spPr>
      </p:pic>
      <p:sp>
        <p:nvSpPr>
          <p:cNvPr id="8" name="TextBox 8"/>
          <p:cNvSpPr txBox="1"/>
          <p:nvPr/>
        </p:nvSpPr>
        <p:spPr>
          <a:xfrm>
            <a:off x="704227" y="2946646"/>
            <a:ext cx="1591965" cy="538609"/>
          </a:xfrm>
          <a:prstGeom prst="rect">
            <a:avLst/>
          </a:prstGeom>
        </p:spPr>
        <p:txBody>
          <a:bodyPr lIns="0" tIns="0" rIns="0" bIns="0" rtlCol="0" anchor="t">
            <a:spAutoFit/>
          </a:bodyPr>
          <a:lstStyle/>
          <a:p>
            <a:pPr algn="ctr">
              <a:lnSpc>
                <a:spcPts val="4200"/>
              </a:lnSpc>
            </a:pPr>
            <a:r>
              <a:rPr lang="en-US" sz="3000" dirty="0">
                <a:solidFill>
                  <a:srgbClr val="F42834"/>
                </a:solidFill>
                <a:latin typeface="Open Sans"/>
              </a:rPr>
              <a:t>Dignity</a:t>
            </a:r>
          </a:p>
        </p:txBody>
      </p:sp>
      <p:sp>
        <p:nvSpPr>
          <p:cNvPr id="9" name="TextBox 9"/>
          <p:cNvSpPr txBox="1"/>
          <p:nvPr/>
        </p:nvSpPr>
        <p:spPr>
          <a:xfrm>
            <a:off x="826924" y="5833322"/>
            <a:ext cx="1776575" cy="551433"/>
          </a:xfrm>
          <a:prstGeom prst="rect">
            <a:avLst/>
          </a:prstGeom>
        </p:spPr>
        <p:txBody>
          <a:bodyPr wrap="square" lIns="0" tIns="0" rIns="0" bIns="0" rtlCol="0" anchor="t">
            <a:spAutoFit/>
          </a:bodyPr>
          <a:lstStyle/>
          <a:p>
            <a:pPr algn="ctr">
              <a:lnSpc>
                <a:spcPts val="4294"/>
              </a:lnSpc>
            </a:pPr>
            <a:r>
              <a:rPr lang="en-US" sz="3067" dirty="0">
                <a:solidFill>
                  <a:srgbClr val="F42834"/>
                </a:solidFill>
                <a:latin typeface="Open Sans"/>
              </a:rPr>
              <a:t>Access</a:t>
            </a:r>
          </a:p>
        </p:txBody>
      </p:sp>
      <p:sp>
        <p:nvSpPr>
          <p:cNvPr id="17" name="TextBox 16">
            <a:extLst>
              <a:ext uri="{FF2B5EF4-FFF2-40B4-BE49-F238E27FC236}">
                <a16:creationId xmlns:a16="http://schemas.microsoft.com/office/drawing/2014/main" xmlns="" id="{5B89B174-6A6A-4D5C-A51D-162AB442E879}"/>
              </a:ext>
            </a:extLst>
          </p:cNvPr>
          <p:cNvSpPr txBox="1"/>
          <p:nvPr/>
        </p:nvSpPr>
        <p:spPr>
          <a:xfrm>
            <a:off x="3208319" y="1551900"/>
            <a:ext cx="8084173" cy="2390911"/>
          </a:xfrm>
          <a:prstGeom prst="rect">
            <a:avLst/>
          </a:prstGeom>
          <a:solidFill>
            <a:schemeClr val="accent6">
              <a:lumMod val="20000"/>
              <a:lumOff val="80000"/>
            </a:schemeClr>
          </a:solidFill>
        </p:spPr>
        <p:txBody>
          <a:bodyPr wrap="square" rtlCol="0">
            <a:spAutoFit/>
          </a:bodyPr>
          <a:lstStyle/>
          <a:p>
            <a:r>
              <a:rPr lang="en-US" sz="1867" dirty="0"/>
              <a:t>Everyone has access to water and sanitation facilities and the items they need to be able to manage their </a:t>
            </a:r>
            <a:r>
              <a:rPr lang="en-US" sz="1867" b="1" dirty="0">
                <a:solidFill>
                  <a:srgbClr val="FF0000"/>
                </a:solidFill>
              </a:rPr>
              <a:t>personal and household WASH needs </a:t>
            </a:r>
            <a:r>
              <a:rPr lang="en-US" sz="1867" dirty="0"/>
              <a:t>in a way they want to, in accordance with </a:t>
            </a:r>
            <a:r>
              <a:rPr lang="en-US" sz="1867" b="1" dirty="0">
                <a:solidFill>
                  <a:srgbClr val="FF0000"/>
                </a:solidFill>
              </a:rPr>
              <a:t>their cultural </a:t>
            </a:r>
            <a:r>
              <a:rPr lang="en-US" sz="1867" dirty="0"/>
              <a:t>context, and which supports their feelings of </a:t>
            </a:r>
            <a:r>
              <a:rPr lang="en-US" sz="1867" b="1" dirty="0">
                <a:solidFill>
                  <a:srgbClr val="FF0000"/>
                </a:solidFill>
              </a:rPr>
              <a:t>confidence, wellbeing and self-esteem</a:t>
            </a:r>
            <a:r>
              <a:rPr lang="en-US" sz="1867" dirty="0"/>
              <a:t>. Adequate water and private facilities for personal hygiene (including </a:t>
            </a:r>
            <a:r>
              <a:rPr lang="en-US" sz="1867" b="1" dirty="0">
                <a:solidFill>
                  <a:srgbClr val="FF0000"/>
                </a:solidFill>
              </a:rPr>
              <a:t>menstrual hygiene and incontinence</a:t>
            </a:r>
            <a:r>
              <a:rPr lang="en-US" sz="1867" dirty="0"/>
              <a:t>) and </a:t>
            </a:r>
            <a:r>
              <a:rPr lang="en-US" sz="1867" b="1" dirty="0">
                <a:solidFill>
                  <a:srgbClr val="FF0000"/>
                </a:solidFill>
              </a:rPr>
              <a:t>maintaining cleanliness</a:t>
            </a:r>
            <a:r>
              <a:rPr lang="en-US" sz="1867" dirty="0"/>
              <a:t> (including of children, persons with disabilities, older people and people with chronic illnesses) are vital for safeguarding the dignity of individuals.</a:t>
            </a:r>
            <a:endParaRPr lang="aa-ET" sz="1867" dirty="0"/>
          </a:p>
        </p:txBody>
      </p:sp>
      <p:sp>
        <p:nvSpPr>
          <p:cNvPr id="20" name="TextBox 19">
            <a:extLst>
              <a:ext uri="{FF2B5EF4-FFF2-40B4-BE49-F238E27FC236}">
                <a16:creationId xmlns:a16="http://schemas.microsoft.com/office/drawing/2014/main" xmlns="" id="{D5592221-EC7F-4386-8643-6662953376FB}"/>
              </a:ext>
            </a:extLst>
          </p:cNvPr>
          <p:cNvSpPr txBox="1"/>
          <p:nvPr/>
        </p:nvSpPr>
        <p:spPr>
          <a:xfrm>
            <a:off x="3208319" y="4594979"/>
            <a:ext cx="8297881" cy="1528945"/>
          </a:xfrm>
          <a:prstGeom prst="rect">
            <a:avLst/>
          </a:prstGeom>
          <a:solidFill>
            <a:schemeClr val="tx2">
              <a:lumMod val="40000"/>
              <a:lumOff val="60000"/>
            </a:schemeClr>
          </a:solidFill>
        </p:spPr>
        <p:txBody>
          <a:bodyPr wrap="square" rtlCol="0">
            <a:spAutoFit/>
          </a:bodyPr>
          <a:lstStyle/>
          <a:p>
            <a:r>
              <a:rPr lang="en-US" sz="1867" b="1" dirty="0">
                <a:solidFill>
                  <a:srgbClr val="FF0000"/>
                </a:solidFill>
              </a:rPr>
              <a:t>WASH facilities</a:t>
            </a:r>
            <a:r>
              <a:rPr lang="en-US" sz="1867" dirty="0"/>
              <a:t>, services and </a:t>
            </a:r>
            <a:r>
              <a:rPr lang="en-US" sz="1867" b="1" dirty="0">
                <a:solidFill>
                  <a:srgbClr val="FF0000"/>
                </a:solidFill>
              </a:rPr>
              <a:t>information</a:t>
            </a:r>
            <a:r>
              <a:rPr lang="en-US" sz="1867" dirty="0">
                <a:solidFill>
                  <a:srgbClr val="FF0000"/>
                </a:solidFill>
              </a:rPr>
              <a:t> </a:t>
            </a:r>
            <a:r>
              <a:rPr lang="en-US" sz="1867" dirty="0"/>
              <a:t>are designed and implemented in a way so that everyone can </a:t>
            </a:r>
            <a:r>
              <a:rPr lang="en-US" sz="1867" b="1" dirty="0">
                <a:solidFill>
                  <a:srgbClr val="FF0000"/>
                </a:solidFill>
              </a:rPr>
              <a:t>use them, understand them and benefit from them</a:t>
            </a:r>
            <a:r>
              <a:rPr lang="en-US" sz="1867" dirty="0"/>
              <a:t>. Cultural stereotypes and norms around gender, age and disability affect </a:t>
            </a:r>
            <a:r>
              <a:rPr lang="en-US" sz="1867" b="1" dirty="0">
                <a:solidFill>
                  <a:srgbClr val="FF0000"/>
                </a:solidFill>
              </a:rPr>
              <a:t>decision-making arrangements</a:t>
            </a:r>
            <a:r>
              <a:rPr lang="en-US" sz="1867" dirty="0"/>
              <a:t>, and access to power, resources, public participation and even to water itself, and need to be considered in all phases of WASH </a:t>
            </a:r>
            <a:r>
              <a:rPr lang="en-US" sz="1867" dirty="0" err="1"/>
              <a:t>programmes</a:t>
            </a:r>
            <a:r>
              <a:rPr lang="en-US" sz="1867" dirty="0"/>
              <a:t>.</a:t>
            </a:r>
          </a:p>
        </p:txBody>
      </p:sp>
      <p:sp>
        <p:nvSpPr>
          <p:cNvPr id="10" name="TextBox 7"/>
          <p:cNvSpPr txBox="1"/>
          <p:nvPr/>
        </p:nvSpPr>
        <p:spPr>
          <a:xfrm>
            <a:off x="0" y="214466"/>
            <a:ext cx="8986103" cy="820738"/>
          </a:xfrm>
          <a:prstGeom prst="rect">
            <a:avLst/>
          </a:prstGeom>
        </p:spPr>
        <p:txBody>
          <a:bodyPr lIns="0" tIns="0" rIns="0" bIns="0" rtlCol="0" anchor="t">
            <a:spAutoFit/>
          </a:bodyPr>
          <a:lstStyle/>
          <a:p>
            <a:pPr algn="ctr">
              <a:lnSpc>
                <a:spcPts val="6440"/>
              </a:lnSpc>
            </a:pPr>
            <a:r>
              <a:rPr lang="en-US" sz="4600" dirty="0" smtClean="0">
                <a:solidFill>
                  <a:srgbClr val="832B99"/>
                </a:solidFill>
                <a:latin typeface="Open Sans Extra Bold"/>
              </a:rPr>
              <a:t>What does it mean? </a:t>
            </a:r>
            <a:endParaRPr lang="en-US" sz="4600" dirty="0">
              <a:solidFill>
                <a:srgbClr val="832B99"/>
              </a:solidFill>
              <a:latin typeface="Open Sans Extra Bold"/>
            </a:endParaRPr>
          </a:p>
        </p:txBody>
      </p:sp>
    </p:spTree>
    <p:extLst>
      <p:ext uri="{BB962C8B-B14F-4D97-AF65-F5344CB8AC3E}">
        <p14:creationId xmlns:p14="http://schemas.microsoft.com/office/powerpoint/2010/main" val="165765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11692" t="25495" r="10860" b="26924"/>
          <a:stretch>
            <a:fillRect/>
          </a:stretch>
        </p:blipFill>
        <p:spPr>
          <a:xfrm>
            <a:off x="8935304" y="8382"/>
            <a:ext cx="3285195" cy="91325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5801" y="1393786"/>
            <a:ext cx="1726991" cy="172182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18681" y="4197225"/>
            <a:ext cx="1553795" cy="1553795"/>
          </a:xfrm>
          <a:prstGeom prst="rect">
            <a:avLst/>
          </a:prstGeom>
        </p:spPr>
      </p:pic>
      <p:sp>
        <p:nvSpPr>
          <p:cNvPr id="8" name="TextBox 8"/>
          <p:cNvSpPr txBox="1"/>
          <p:nvPr/>
        </p:nvSpPr>
        <p:spPr>
          <a:xfrm>
            <a:off x="383937" y="2914650"/>
            <a:ext cx="2292549" cy="538609"/>
          </a:xfrm>
          <a:prstGeom prst="rect">
            <a:avLst/>
          </a:prstGeom>
        </p:spPr>
        <p:txBody>
          <a:bodyPr lIns="0" tIns="0" rIns="0" bIns="0" rtlCol="0" anchor="t">
            <a:spAutoFit/>
          </a:bodyPr>
          <a:lstStyle/>
          <a:p>
            <a:pPr algn="ctr">
              <a:lnSpc>
                <a:spcPts val="4200"/>
              </a:lnSpc>
            </a:pPr>
            <a:r>
              <a:rPr lang="en-US" sz="3000" dirty="0">
                <a:solidFill>
                  <a:srgbClr val="F42834"/>
                </a:solidFill>
                <a:latin typeface="Open Sans"/>
              </a:rPr>
              <a:t>Participation</a:t>
            </a:r>
          </a:p>
        </p:txBody>
      </p:sp>
      <p:sp>
        <p:nvSpPr>
          <p:cNvPr id="9" name="TextBox 9"/>
          <p:cNvSpPr txBox="1"/>
          <p:nvPr/>
        </p:nvSpPr>
        <p:spPr>
          <a:xfrm>
            <a:off x="718681" y="5751020"/>
            <a:ext cx="1796256" cy="538609"/>
          </a:xfrm>
          <a:prstGeom prst="rect">
            <a:avLst/>
          </a:prstGeom>
        </p:spPr>
        <p:txBody>
          <a:bodyPr lIns="0" tIns="0" rIns="0" bIns="0" rtlCol="0" anchor="t">
            <a:spAutoFit/>
          </a:bodyPr>
          <a:lstStyle/>
          <a:p>
            <a:pPr algn="ctr">
              <a:lnSpc>
                <a:spcPts val="4200"/>
              </a:lnSpc>
            </a:pPr>
            <a:r>
              <a:rPr lang="en-US" sz="3000" dirty="0">
                <a:solidFill>
                  <a:srgbClr val="F42834"/>
                </a:solidFill>
                <a:latin typeface="Open Sans"/>
              </a:rPr>
              <a:t>Safety</a:t>
            </a:r>
          </a:p>
        </p:txBody>
      </p:sp>
      <p:sp>
        <p:nvSpPr>
          <p:cNvPr id="12" name="TextBox 11">
            <a:extLst>
              <a:ext uri="{FF2B5EF4-FFF2-40B4-BE49-F238E27FC236}">
                <a16:creationId xmlns:a16="http://schemas.microsoft.com/office/drawing/2014/main" xmlns="" id="{2D972C9F-FC62-421D-8B3C-86A64E9CB53E}"/>
              </a:ext>
            </a:extLst>
          </p:cNvPr>
          <p:cNvSpPr txBox="1"/>
          <p:nvPr/>
        </p:nvSpPr>
        <p:spPr>
          <a:xfrm>
            <a:off x="3284557" y="1871921"/>
            <a:ext cx="7396143" cy="1241622"/>
          </a:xfrm>
          <a:prstGeom prst="rect">
            <a:avLst/>
          </a:prstGeom>
          <a:solidFill>
            <a:schemeClr val="accent2">
              <a:lumMod val="40000"/>
              <a:lumOff val="60000"/>
            </a:schemeClr>
          </a:solidFill>
        </p:spPr>
        <p:txBody>
          <a:bodyPr wrap="square" rtlCol="0">
            <a:spAutoFit/>
          </a:bodyPr>
          <a:lstStyle/>
          <a:p>
            <a:r>
              <a:rPr lang="en-US" sz="1867" dirty="0"/>
              <a:t>Everyone in a community – regardless of their gender, age, disability or background – has their voice heard and is actively </a:t>
            </a:r>
            <a:r>
              <a:rPr lang="en-US" sz="1867" b="1" dirty="0">
                <a:solidFill>
                  <a:srgbClr val="FF0000"/>
                </a:solidFill>
              </a:rPr>
              <a:t>involved in decision-making for the selection, design</a:t>
            </a:r>
            <a:r>
              <a:rPr lang="en-US" sz="1867" dirty="0"/>
              <a:t>, construction and ongoing </a:t>
            </a:r>
            <a:r>
              <a:rPr lang="en-US" sz="1867" b="1" dirty="0">
                <a:solidFill>
                  <a:srgbClr val="FF0000"/>
                </a:solidFill>
              </a:rPr>
              <a:t>operation and maintenance </a:t>
            </a:r>
            <a:r>
              <a:rPr lang="en-US" sz="1867" dirty="0"/>
              <a:t>of WASH facilities and services.</a:t>
            </a:r>
            <a:endParaRPr lang="aa-ET" sz="1867" dirty="0"/>
          </a:p>
        </p:txBody>
      </p:sp>
      <p:sp>
        <p:nvSpPr>
          <p:cNvPr id="15" name="TextBox 14">
            <a:extLst>
              <a:ext uri="{FF2B5EF4-FFF2-40B4-BE49-F238E27FC236}">
                <a16:creationId xmlns:a16="http://schemas.microsoft.com/office/drawing/2014/main" xmlns="" id="{13B56791-DE49-4F4A-9F9C-8CE326A06451}"/>
              </a:ext>
            </a:extLst>
          </p:cNvPr>
          <p:cNvSpPr txBox="1"/>
          <p:nvPr/>
        </p:nvSpPr>
        <p:spPr>
          <a:xfrm>
            <a:off x="3284557" y="4341320"/>
            <a:ext cx="7396143" cy="1816266"/>
          </a:xfrm>
          <a:prstGeom prst="rect">
            <a:avLst/>
          </a:prstGeom>
          <a:solidFill>
            <a:schemeClr val="accent4">
              <a:lumMod val="40000"/>
              <a:lumOff val="60000"/>
            </a:schemeClr>
          </a:solidFill>
        </p:spPr>
        <p:txBody>
          <a:bodyPr wrap="square" rtlCol="0">
            <a:spAutoFit/>
          </a:bodyPr>
          <a:lstStyle/>
          <a:p>
            <a:r>
              <a:rPr lang="en-US" sz="1867" dirty="0"/>
              <a:t>Everyone </a:t>
            </a:r>
            <a:r>
              <a:rPr lang="en-US" sz="1867" b="1" dirty="0">
                <a:solidFill>
                  <a:srgbClr val="FF0000"/>
                </a:solidFill>
              </a:rPr>
              <a:t>feels comfortable and safe </a:t>
            </a:r>
            <a:r>
              <a:rPr lang="en-US" sz="1867" dirty="0"/>
              <a:t>to use WASH facilities and services, and that their </a:t>
            </a:r>
            <a:r>
              <a:rPr lang="en-US" sz="1867" b="1" dirty="0">
                <a:solidFill>
                  <a:srgbClr val="FF0000"/>
                </a:solidFill>
              </a:rPr>
              <a:t>design, location </a:t>
            </a:r>
            <a:r>
              <a:rPr lang="en-US" sz="1867" dirty="0"/>
              <a:t>and operation </a:t>
            </a:r>
            <a:r>
              <a:rPr lang="en-US" sz="1867" b="1" dirty="0">
                <a:solidFill>
                  <a:srgbClr val="FF0000"/>
                </a:solidFill>
              </a:rPr>
              <a:t>minimizes risks of violence</a:t>
            </a:r>
            <a:r>
              <a:rPr lang="en-US" sz="1867" dirty="0"/>
              <a:t>. Vulnerability to violence is increased by a lack of safe and secure sanitation infrastructure, particularly in emergency contexts where there can be lack of privacy, overcrowding and lack of lighting in communal spaces and facilities.</a:t>
            </a:r>
            <a:endParaRPr lang="aa-ET" sz="1867" dirty="0"/>
          </a:p>
        </p:txBody>
      </p:sp>
      <p:sp>
        <p:nvSpPr>
          <p:cNvPr id="10" name="TextBox 7"/>
          <p:cNvSpPr txBox="1"/>
          <p:nvPr/>
        </p:nvSpPr>
        <p:spPr>
          <a:xfrm>
            <a:off x="-50799" y="90102"/>
            <a:ext cx="8986103" cy="820738"/>
          </a:xfrm>
          <a:prstGeom prst="rect">
            <a:avLst/>
          </a:prstGeom>
        </p:spPr>
        <p:txBody>
          <a:bodyPr lIns="0" tIns="0" rIns="0" bIns="0" rtlCol="0" anchor="t">
            <a:spAutoFit/>
          </a:bodyPr>
          <a:lstStyle/>
          <a:p>
            <a:pPr algn="ctr">
              <a:lnSpc>
                <a:spcPts val="6440"/>
              </a:lnSpc>
            </a:pPr>
            <a:r>
              <a:rPr lang="en-US" sz="4600" dirty="0" smtClean="0">
                <a:solidFill>
                  <a:srgbClr val="832B99"/>
                </a:solidFill>
                <a:latin typeface="Open Sans Extra Bold"/>
              </a:rPr>
              <a:t>What does it mean? </a:t>
            </a:r>
            <a:endParaRPr lang="en-US" sz="4600" dirty="0">
              <a:solidFill>
                <a:srgbClr val="832B99"/>
              </a:solidFill>
              <a:latin typeface="Open Sans Extra Bold"/>
            </a:endParaRPr>
          </a:p>
        </p:txBody>
      </p:sp>
    </p:spTree>
    <p:extLst>
      <p:ext uri="{BB962C8B-B14F-4D97-AF65-F5344CB8AC3E}">
        <p14:creationId xmlns:p14="http://schemas.microsoft.com/office/powerpoint/2010/main" val="241320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1142"/>
          </a:xfrm>
        </p:spPr>
        <p:txBody>
          <a:bodyPr/>
          <a:lstStyle/>
          <a:p>
            <a:r>
              <a:rPr lang="en-NZ" dirty="0" smtClean="0"/>
              <a:t>Different barriers to WASH; different solutions </a:t>
            </a:r>
            <a:endParaRPr lang="en-NZ" dirty="0"/>
          </a:p>
        </p:txBody>
      </p:sp>
      <p:sp>
        <p:nvSpPr>
          <p:cNvPr id="3" name="Content Placeholder 2"/>
          <p:cNvSpPr>
            <a:spLocks noGrp="1"/>
          </p:cNvSpPr>
          <p:nvPr>
            <p:ph idx="1"/>
          </p:nvPr>
        </p:nvSpPr>
        <p:spPr>
          <a:xfrm>
            <a:off x="4395018" y="1376268"/>
            <a:ext cx="6958781" cy="5115116"/>
          </a:xfrm>
          <a:noFill/>
        </p:spPr>
        <p:txBody>
          <a:bodyPr>
            <a:normAutofit fontScale="92500" lnSpcReduction="10000"/>
          </a:bodyPr>
          <a:lstStyle/>
          <a:p>
            <a:pPr marL="0" indent="0">
              <a:buNone/>
            </a:pPr>
            <a:r>
              <a:rPr lang="en-NZ" dirty="0" smtClean="0"/>
              <a:t>One example - An older man from an ethnic group, with a physical disability </a:t>
            </a:r>
          </a:p>
          <a:p>
            <a:pPr marL="0" indent="0">
              <a:buNone/>
            </a:pPr>
            <a:endParaRPr lang="en-NZ" dirty="0"/>
          </a:p>
          <a:p>
            <a:r>
              <a:rPr lang="en-NZ" b="1" dirty="0" smtClean="0">
                <a:solidFill>
                  <a:srgbClr val="FF0000"/>
                </a:solidFill>
              </a:rPr>
              <a:t>Dignity: </a:t>
            </a:r>
            <a:r>
              <a:rPr lang="en-NZ" dirty="0"/>
              <a:t>P</a:t>
            </a:r>
            <a:r>
              <a:rPr lang="en-NZ" dirty="0" smtClean="0"/>
              <a:t>ath to the latrines is slippery. He uses a bucket which is embarrassing and stressful </a:t>
            </a:r>
          </a:p>
          <a:p>
            <a:r>
              <a:rPr lang="en-NZ" b="1" dirty="0" smtClean="0">
                <a:solidFill>
                  <a:srgbClr val="FF0000"/>
                </a:solidFill>
              </a:rPr>
              <a:t>Access: </a:t>
            </a:r>
            <a:r>
              <a:rPr lang="en-NZ" dirty="0" smtClean="0"/>
              <a:t>He is partially deaf and finds it hard to understand information from volunteers. </a:t>
            </a:r>
          </a:p>
          <a:p>
            <a:r>
              <a:rPr lang="en-NZ" b="1" dirty="0" smtClean="0">
                <a:solidFill>
                  <a:srgbClr val="FF0000"/>
                </a:solidFill>
              </a:rPr>
              <a:t>Participation: </a:t>
            </a:r>
            <a:r>
              <a:rPr lang="en-NZ" dirty="0"/>
              <a:t>P</a:t>
            </a:r>
            <a:r>
              <a:rPr lang="en-NZ" dirty="0" smtClean="0"/>
              <a:t>eople from his ethnic group are not invited to join the WASH committee (but he has good ideas) </a:t>
            </a:r>
          </a:p>
          <a:p>
            <a:r>
              <a:rPr lang="en-NZ" b="1" dirty="0" smtClean="0">
                <a:solidFill>
                  <a:srgbClr val="FF0000"/>
                </a:solidFill>
              </a:rPr>
              <a:t>Safety: </a:t>
            </a:r>
            <a:r>
              <a:rPr lang="en-NZ" dirty="0" smtClean="0"/>
              <a:t>Physical safety from slippery paths. He cannot understand main language well to complain or feedback. Risk of verbal abuse. </a:t>
            </a:r>
            <a:endParaRPr lang="en-NZ" dirty="0"/>
          </a:p>
          <a:p>
            <a:endParaRPr lang="en-NZ" dirty="0"/>
          </a:p>
        </p:txBody>
      </p:sp>
      <p:pic>
        <p:nvPicPr>
          <p:cNvPr id="4" name="Picture 3"/>
          <p:cNvPicPr>
            <a:picLocks noChangeAspect="1"/>
          </p:cNvPicPr>
          <p:nvPr/>
        </p:nvPicPr>
        <p:blipFill>
          <a:blip r:embed="rId3"/>
          <a:stretch>
            <a:fillRect/>
          </a:stretch>
        </p:blipFill>
        <p:spPr>
          <a:xfrm>
            <a:off x="613355" y="1376267"/>
            <a:ext cx="3614516" cy="5115117"/>
          </a:xfrm>
          <a:prstGeom prst="rect">
            <a:avLst/>
          </a:prstGeom>
        </p:spPr>
      </p:pic>
    </p:spTree>
    <p:extLst>
      <p:ext uri="{BB962C8B-B14F-4D97-AF65-F5344CB8AC3E}">
        <p14:creationId xmlns:p14="http://schemas.microsoft.com/office/powerpoint/2010/main" val="122343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D871DB1-A6B5-44FE-984E-39749EA4979D}"/>
              </a:ext>
            </a:extLst>
          </p:cNvPr>
          <p:cNvSpPr>
            <a:spLocks noGrp="1"/>
          </p:cNvSpPr>
          <p:nvPr>
            <p:ph type="title"/>
          </p:nvPr>
        </p:nvSpPr>
        <p:spPr/>
        <p:txBody>
          <a:bodyPr/>
          <a:lstStyle/>
          <a:p>
            <a:r>
              <a:rPr lang="sv-SE" dirty="0" err="1"/>
              <a:t>Example</a:t>
            </a:r>
            <a:r>
              <a:rPr lang="sv-SE" dirty="0"/>
              <a:t>: </a:t>
            </a:r>
            <a:r>
              <a:rPr lang="sv-SE" dirty="0" err="1"/>
              <a:t>Disabled</a:t>
            </a:r>
            <a:r>
              <a:rPr lang="sv-SE" dirty="0"/>
              <a:t> </a:t>
            </a:r>
            <a:r>
              <a:rPr lang="sv-SE" dirty="0" err="1"/>
              <a:t>Friendly</a:t>
            </a:r>
            <a:r>
              <a:rPr lang="sv-SE" dirty="0"/>
              <a:t> </a:t>
            </a:r>
            <a:r>
              <a:rPr lang="sv-SE" dirty="0" err="1"/>
              <a:t>Latrine</a:t>
            </a:r>
            <a:r>
              <a:rPr lang="sv-SE" dirty="0"/>
              <a:t> in </a:t>
            </a:r>
            <a:r>
              <a:rPr lang="sv-SE" dirty="0" err="1"/>
              <a:t>Cox’s</a:t>
            </a:r>
            <a:r>
              <a:rPr lang="sv-SE" dirty="0"/>
              <a:t> </a:t>
            </a:r>
            <a:r>
              <a:rPr lang="sv-SE" dirty="0" err="1"/>
              <a:t>Bazar</a:t>
            </a:r>
            <a:endParaRPr lang="en-GB" dirty="0"/>
          </a:p>
        </p:txBody>
      </p:sp>
      <p:pic>
        <p:nvPicPr>
          <p:cNvPr id="5" name="Bildobjekt 4" descr="En bild som visar byggnad, vägg, gammal, mark&#10;&#10;Beskrivning genererad med mycket hög exakthet">
            <a:extLst>
              <a:ext uri="{FF2B5EF4-FFF2-40B4-BE49-F238E27FC236}">
                <a16:creationId xmlns:a16="http://schemas.microsoft.com/office/drawing/2014/main" xmlns="" id="{13606F08-084D-4729-B188-2700FDD56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56147" y="2237446"/>
            <a:ext cx="3717031" cy="2787773"/>
          </a:xfrm>
          <a:prstGeom prst="rect">
            <a:avLst/>
          </a:prstGeom>
        </p:spPr>
      </p:pic>
      <p:pic>
        <p:nvPicPr>
          <p:cNvPr id="7" name="Bildobjekt 6" descr="En bild som visar mark, byggnad, utomhus, vägg&#10;&#10;Beskrivning genererad med hög exakthet">
            <a:extLst>
              <a:ext uri="{FF2B5EF4-FFF2-40B4-BE49-F238E27FC236}">
                <a16:creationId xmlns:a16="http://schemas.microsoft.com/office/drawing/2014/main" xmlns="" id="{725017C4-7315-4581-9EAF-E6E58D721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52921" y="2237445"/>
            <a:ext cx="3717032" cy="2787774"/>
          </a:xfrm>
          <a:prstGeom prst="rect">
            <a:avLst/>
          </a:prstGeom>
        </p:spPr>
      </p:pic>
      <p:pic>
        <p:nvPicPr>
          <p:cNvPr id="9" name="Bildobjekt 8" descr="En bild som visar person&#10;&#10;Beskrivning genererad med hög exakthet">
            <a:extLst>
              <a:ext uri="{FF2B5EF4-FFF2-40B4-BE49-F238E27FC236}">
                <a16:creationId xmlns:a16="http://schemas.microsoft.com/office/drawing/2014/main" xmlns="" id="{9A17F1E7-1493-4B38-9D2A-D2FBE4BA97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50" t="11801" r="18530" b="22798"/>
          <a:stretch/>
        </p:blipFill>
        <p:spPr>
          <a:xfrm rot="5400000">
            <a:off x="1104464" y="2328745"/>
            <a:ext cx="3763237" cy="2651381"/>
          </a:xfrm>
          <a:prstGeom prst="rect">
            <a:avLst/>
          </a:prstGeom>
        </p:spPr>
      </p:pic>
    </p:spTree>
    <p:extLst>
      <p:ext uri="{BB962C8B-B14F-4D97-AF65-F5344CB8AC3E}">
        <p14:creationId xmlns:p14="http://schemas.microsoft.com/office/powerpoint/2010/main" val="141268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from Lesbos </a:t>
            </a:r>
            <a:endParaRPr lang="en-NZ" dirty="0"/>
          </a:p>
        </p:txBody>
      </p:sp>
      <p:sp>
        <p:nvSpPr>
          <p:cNvPr id="3" name="Content Placeholder 2"/>
          <p:cNvSpPr>
            <a:spLocks noGrp="1"/>
          </p:cNvSpPr>
          <p:nvPr>
            <p:ph idx="1"/>
          </p:nvPr>
        </p:nvSpPr>
        <p:spPr>
          <a:xfrm>
            <a:off x="838200" y="1492406"/>
            <a:ext cx="6997700" cy="5238593"/>
          </a:xfrm>
        </p:spPr>
        <p:txBody>
          <a:bodyPr>
            <a:normAutofit fontScale="92500"/>
          </a:bodyPr>
          <a:lstStyle/>
          <a:p>
            <a:r>
              <a:rPr lang="en-NZ" dirty="0" smtClean="0"/>
              <a:t>HP volunteers in the community see, or are told about violence or trafficking – what should they do? </a:t>
            </a:r>
          </a:p>
          <a:p>
            <a:endParaRPr lang="en-NZ" dirty="0" smtClean="0"/>
          </a:p>
          <a:p>
            <a:r>
              <a:rPr lang="en-NZ" dirty="0"/>
              <a:t>It is not HP’s role to help or “solve the </a:t>
            </a:r>
            <a:r>
              <a:rPr lang="en-NZ" dirty="0" smtClean="0"/>
              <a:t>problem”</a:t>
            </a:r>
            <a:endParaRPr lang="en-NZ" dirty="0"/>
          </a:p>
          <a:p>
            <a:endParaRPr lang="en-NZ" dirty="0"/>
          </a:p>
          <a:p>
            <a:r>
              <a:rPr lang="en-NZ" dirty="0" smtClean="0"/>
              <a:t>“PGI pocket guide” for people with no knowledge of PGI – tells them where to refer people for help </a:t>
            </a:r>
          </a:p>
          <a:p>
            <a:endParaRPr lang="en-NZ" dirty="0"/>
          </a:p>
          <a:p>
            <a:r>
              <a:rPr lang="en-NZ" dirty="0" smtClean="0"/>
              <a:t>Translated to 5 languages, PGI team did ½ day training for HP volunteers </a:t>
            </a:r>
          </a:p>
          <a:p>
            <a:endParaRPr lang="en-NZ" dirty="0"/>
          </a:p>
        </p:txBody>
      </p:sp>
      <p:pic>
        <p:nvPicPr>
          <p:cNvPr id="5" name="Picture 4"/>
          <p:cNvPicPr>
            <a:picLocks noChangeAspect="1"/>
          </p:cNvPicPr>
          <p:nvPr/>
        </p:nvPicPr>
        <p:blipFill rotWithShape="1">
          <a:blip r:embed="rId3"/>
          <a:srcRect l="21354" t="21297" r="20312" b="8519"/>
          <a:stretch/>
        </p:blipFill>
        <p:spPr>
          <a:xfrm>
            <a:off x="8077200" y="2065496"/>
            <a:ext cx="3733800" cy="2526983"/>
          </a:xfrm>
          <a:prstGeom prst="rect">
            <a:avLst/>
          </a:prstGeom>
        </p:spPr>
      </p:pic>
    </p:spTree>
    <p:extLst>
      <p:ext uri="{BB962C8B-B14F-4D97-AF65-F5344CB8AC3E}">
        <p14:creationId xmlns:p14="http://schemas.microsoft.com/office/powerpoint/2010/main" val="194883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1043</Words>
  <Application>Microsoft Office PowerPoint</Application>
  <PresentationFormat>Widescreen</PresentationFormat>
  <Paragraphs>87</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Open Sans</vt:lpstr>
      <vt:lpstr>Open Sans Extra Bold</vt:lpstr>
      <vt:lpstr>Open Sans Light</vt:lpstr>
      <vt:lpstr>Office Theme</vt:lpstr>
      <vt:lpstr>Introduction: Protection, Gender and Inclusion (PGI) in WASH </vt:lpstr>
      <vt:lpstr>One size does not fit all</vt:lpstr>
      <vt:lpstr>PowerPoint Presentation</vt:lpstr>
      <vt:lpstr>PowerPoint Presentation</vt:lpstr>
      <vt:lpstr>PowerPoint Presentation</vt:lpstr>
      <vt:lpstr>PowerPoint Presentation</vt:lpstr>
      <vt:lpstr>Different barriers to WASH; different solutions </vt:lpstr>
      <vt:lpstr>Example: Disabled Friendly Latrine in Cox’s Bazar</vt:lpstr>
      <vt:lpstr>Example from Lesbos </vt:lpstr>
      <vt:lpstr>PowerPoint Presentation</vt:lpstr>
      <vt:lpstr>PowerPoint Presentation</vt:lpstr>
      <vt:lpstr>Keen to know more?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PGI and CEA</dc:title>
  <dc:creator>cgh</dc:creator>
  <cp:lastModifiedBy>cgh</cp:lastModifiedBy>
  <cp:revision>73</cp:revision>
  <dcterms:created xsi:type="dcterms:W3CDTF">2021-06-18T16:49:23Z</dcterms:created>
  <dcterms:modified xsi:type="dcterms:W3CDTF">2021-11-30T14:04:29Z</dcterms:modified>
</cp:coreProperties>
</file>