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7" r:id="rId5"/>
  </p:sldMasterIdLst>
  <p:notesMasterIdLst>
    <p:notesMasterId r:id="rId35"/>
  </p:notesMasterIdLst>
  <p:handoutMasterIdLst>
    <p:handoutMasterId r:id="rId36"/>
  </p:handoutMasterIdLst>
  <p:sldIdLst>
    <p:sldId id="266" r:id="rId6"/>
    <p:sldId id="310" r:id="rId7"/>
    <p:sldId id="282" r:id="rId8"/>
    <p:sldId id="286" r:id="rId9"/>
    <p:sldId id="283" r:id="rId10"/>
    <p:sldId id="287" r:id="rId11"/>
    <p:sldId id="311" r:id="rId12"/>
    <p:sldId id="289" r:id="rId13"/>
    <p:sldId id="288" r:id="rId14"/>
    <p:sldId id="290" r:id="rId15"/>
    <p:sldId id="291" r:id="rId16"/>
    <p:sldId id="293" r:id="rId17"/>
    <p:sldId id="294" r:id="rId18"/>
    <p:sldId id="292" r:id="rId19"/>
    <p:sldId id="295" r:id="rId20"/>
    <p:sldId id="296" r:id="rId21"/>
    <p:sldId id="297" r:id="rId22"/>
    <p:sldId id="298" r:id="rId23"/>
    <p:sldId id="299" r:id="rId24"/>
    <p:sldId id="300" r:id="rId25"/>
    <p:sldId id="306" r:id="rId26"/>
    <p:sldId id="304" r:id="rId27"/>
    <p:sldId id="307" r:id="rId28"/>
    <p:sldId id="301" r:id="rId29"/>
    <p:sldId id="302" r:id="rId30"/>
    <p:sldId id="303" r:id="rId31"/>
    <p:sldId id="309" r:id="rId32"/>
    <p:sldId id="308" r:id="rId33"/>
    <p:sldId id="280"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E5C"/>
    <a:srgbClr val="FE0000"/>
    <a:srgbClr val="85B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A6DA5-7BE4-4B25-BF5B-0119E22E661E}" v="6" dt="2022-07-26T00:03:58.732"/>
    <p1510:client id="{239136D9-4CA4-5D7E-40CB-363863B591DB}" v="23" dt="2023-09-29T06:20:54.441"/>
    <p1510:client id="{25AD8220-5F53-12F7-6B98-33C92A76B3DA}" v="35" dt="2023-10-02T09:16:33.889"/>
    <p1510:client id="{4E9F197A-66CC-BD41-051B-A834FC2DFD6E}" v="9" dt="2023-10-02T08:43:05.1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50" autoAdjust="0"/>
    <p:restoredTop sz="90027" autoAdjust="0"/>
  </p:normalViewPr>
  <p:slideViewPr>
    <p:cSldViewPr snapToGrid="0">
      <p:cViewPr>
        <p:scale>
          <a:sx n="90" d="100"/>
          <a:sy n="90" d="100"/>
        </p:scale>
        <p:origin x="308" y="-628"/>
      </p:cViewPr>
      <p:guideLst/>
    </p:cSldViewPr>
  </p:slideViewPr>
  <p:notesTextViewPr>
    <p:cViewPr>
      <p:scale>
        <a:sx n="1" d="1"/>
        <a:sy n="1" d="1"/>
      </p:scale>
      <p:origin x="0" y="0"/>
    </p:cViewPr>
  </p:notesTextViewPr>
  <p:notesViewPr>
    <p:cSldViewPr snapToGrid="0">
      <p:cViewPr varScale="1">
        <p:scale>
          <a:sx n="87" d="100"/>
          <a:sy n="87" d="100"/>
        </p:scale>
        <p:origin x="3904"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va Turró Font" userId="S::eva.turro_germanredcross.de#ext#@drkgsberlin.onmicrosoft.com::50c5630b-1a2d-4f61-8508-56f01a89165e" providerId="AD" clId="Web-{4E9F197A-66CC-BD41-051B-A834FC2DFD6E}"/>
    <pc:docChg chg="modSld">
      <pc:chgData name="Eva Turró Font" userId="S::eva.turro_germanredcross.de#ext#@drkgsberlin.onmicrosoft.com::50c5630b-1a2d-4f61-8508-56f01a89165e" providerId="AD" clId="Web-{4E9F197A-66CC-BD41-051B-A834FC2DFD6E}" dt="2023-10-02T08:43:05.186" v="7" actId="1076"/>
      <pc:docMkLst>
        <pc:docMk/>
      </pc:docMkLst>
      <pc:sldChg chg="addSp modSp">
        <pc:chgData name="Eva Turró Font" userId="S::eva.turro_germanredcross.de#ext#@drkgsberlin.onmicrosoft.com::50c5630b-1a2d-4f61-8508-56f01a89165e" providerId="AD" clId="Web-{4E9F197A-66CC-BD41-051B-A834FC2DFD6E}" dt="2023-10-02T08:43:05.186" v="7" actId="1076"/>
        <pc:sldMkLst>
          <pc:docMk/>
          <pc:sldMk cId="2694265908" sldId="303"/>
        </pc:sldMkLst>
        <pc:picChg chg="add mod">
          <ac:chgData name="Eva Turró Font" userId="S::eva.turro_germanredcross.de#ext#@drkgsberlin.onmicrosoft.com::50c5630b-1a2d-4f61-8508-56f01a89165e" providerId="AD" clId="Web-{4E9F197A-66CC-BD41-051B-A834FC2DFD6E}" dt="2023-10-02T08:43:05.186" v="7" actId="1076"/>
          <ac:picMkLst>
            <pc:docMk/>
            <pc:sldMk cId="2694265908" sldId="303"/>
            <ac:picMk id="2" creationId="{EED3F037-F01B-FFA0-4054-E3B3F0B15C33}"/>
          </ac:picMkLst>
        </pc:picChg>
        <pc:picChg chg="mod">
          <ac:chgData name="Eva Turró Font" userId="S::eva.turro_germanredcross.de#ext#@drkgsberlin.onmicrosoft.com::50c5630b-1a2d-4f61-8508-56f01a89165e" providerId="AD" clId="Web-{4E9F197A-66CC-BD41-051B-A834FC2DFD6E}" dt="2023-10-02T08:43:01.295" v="4" actId="1076"/>
          <ac:picMkLst>
            <pc:docMk/>
            <pc:sldMk cId="2694265908" sldId="303"/>
            <ac:picMk id="37" creationId="{E61EE3C6-6392-9D05-7E16-942625F84FB1}"/>
          </ac:picMkLst>
        </pc:picChg>
        <pc:picChg chg="mod">
          <ac:chgData name="Eva Turró Font" userId="S::eva.turro_germanredcross.de#ext#@drkgsberlin.onmicrosoft.com::50c5630b-1a2d-4f61-8508-56f01a89165e" providerId="AD" clId="Web-{4E9F197A-66CC-BD41-051B-A834FC2DFD6E}" dt="2023-10-02T08:43:00.374" v="3" actId="1076"/>
          <ac:picMkLst>
            <pc:docMk/>
            <pc:sldMk cId="2694265908" sldId="303"/>
            <ac:picMk id="39" creationId="{33DD3A44-AF01-D5BE-0FCF-1D1A16F85B55}"/>
          </ac:picMkLst>
        </pc:picChg>
      </pc:sldChg>
    </pc:docChg>
  </pc:docChgLst>
  <pc:docChgLst>
    <pc:chgData name="Eva Turró Font" userId="S::eva.turro_germanredcross.de#ext#@drkgsberlin.onmicrosoft.com::50c5630b-1a2d-4f61-8508-56f01a89165e" providerId="AD" clId="Web-{25AD8220-5F53-12F7-6B98-33C92A76B3DA}"/>
    <pc:docChg chg="addSld delSld modSld">
      <pc:chgData name="Eva Turró Font" userId="S::eva.turro_germanredcross.de#ext#@drkgsberlin.onmicrosoft.com::50c5630b-1a2d-4f61-8508-56f01a89165e" providerId="AD" clId="Web-{25AD8220-5F53-12F7-6B98-33C92A76B3DA}" dt="2023-10-02T09:16:33.889" v="33" actId="20577"/>
      <pc:docMkLst>
        <pc:docMk/>
      </pc:docMkLst>
      <pc:sldChg chg="addSp delSp modSp add del replId">
        <pc:chgData name="Eva Turró Font" userId="S::eva.turro_germanredcross.de#ext#@drkgsberlin.onmicrosoft.com::50c5630b-1a2d-4f61-8508-56f01a89165e" providerId="AD" clId="Web-{25AD8220-5F53-12F7-6B98-33C92A76B3DA}" dt="2023-10-02T09:16:33.889" v="33" actId="20577"/>
        <pc:sldMkLst>
          <pc:docMk/>
          <pc:sldMk cId="876365103" sldId="309"/>
        </pc:sldMkLst>
        <pc:spChg chg="mod">
          <ac:chgData name="Eva Turró Font" userId="S::eva.turro_germanredcross.de#ext#@drkgsberlin.onmicrosoft.com::50c5630b-1a2d-4f61-8508-56f01a89165e" providerId="AD" clId="Web-{25AD8220-5F53-12F7-6B98-33C92A76B3DA}" dt="2023-10-02T09:16:33.889" v="33" actId="20577"/>
          <ac:spMkLst>
            <pc:docMk/>
            <pc:sldMk cId="876365103" sldId="309"/>
            <ac:spMk id="4" creationId="{5FDC30EC-5F59-A583-6965-9F5F5AC319F1}"/>
          </ac:spMkLst>
        </pc:spChg>
        <pc:spChg chg="add mod">
          <ac:chgData name="Eva Turró Font" userId="S::eva.turro_germanredcross.de#ext#@drkgsberlin.onmicrosoft.com::50c5630b-1a2d-4f61-8508-56f01a89165e" providerId="AD" clId="Web-{25AD8220-5F53-12F7-6B98-33C92A76B3DA}" dt="2023-10-02T09:16:08.435" v="23" actId="1076"/>
          <ac:spMkLst>
            <pc:docMk/>
            <pc:sldMk cId="876365103" sldId="309"/>
            <ac:spMk id="10" creationId="{5F1DE4E0-8DAE-8585-4F9C-C5A77340B79B}"/>
          </ac:spMkLst>
        </pc:spChg>
        <pc:picChg chg="del">
          <ac:chgData name="Eva Turró Font" userId="S::eva.turro_germanredcross.de#ext#@drkgsberlin.onmicrosoft.com::50c5630b-1a2d-4f61-8508-56f01a89165e" providerId="AD" clId="Web-{25AD8220-5F53-12F7-6B98-33C92A76B3DA}" dt="2023-10-02T09:14:30.118" v="9"/>
          <ac:picMkLst>
            <pc:docMk/>
            <pc:sldMk cId="876365103" sldId="309"/>
            <ac:picMk id="2" creationId="{EED3F037-F01B-FFA0-4054-E3B3F0B15C33}"/>
          </ac:picMkLst>
        </pc:picChg>
        <pc:picChg chg="del">
          <ac:chgData name="Eva Turró Font" userId="S::eva.turro_germanredcross.de#ext#@drkgsberlin.onmicrosoft.com::50c5630b-1a2d-4f61-8508-56f01a89165e" providerId="AD" clId="Web-{25AD8220-5F53-12F7-6B98-33C92A76B3DA}" dt="2023-10-02T09:14:22.774" v="6"/>
          <ac:picMkLst>
            <pc:docMk/>
            <pc:sldMk cId="876365103" sldId="309"/>
            <ac:picMk id="3" creationId="{72B00DF3-9457-84C9-9C29-E3965DD0C005}"/>
          </ac:picMkLst>
        </pc:picChg>
        <pc:picChg chg="add mod">
          <ac:chgData name="Eva Turró Font" userId="S::eva.turro_germanredcross.de#ext#@drkgsberlin.onmicrosoft.com::50c5630b-1a2d-4f61-8508-56f01a89165e" providerId="AD" clId="Web-{25AD8220-5F53-12F7-6B98-33C92A76B3DA}" dt="2023-10-02T09:15:04.729" v="14" actId="1076"/>
          <ac:picMkLst>
            <pc:docMk/>
            <pc:sldMk cId="876365103" sldId="309"/>
            <ac:picMk id="6" creationId="{32EC45CC-A39E-E7B1-3FBE-A5A42B90373C}"/>
          </ac:picMkLst>
        </pc:picChg>
        <pc:picChg chg="del">
          <ac:chgData name="Eva Turró Font" userId="S::eva.turro_germanredcross.de#ext#@drkgsberlin.onmicrosoft.com::50c5630b-1a2d-4f61-8508-56f01a89165e" providerId="AD" clId="Web-{25AD8220-5F53-12F7-6B98-33C92A76B3DA}" dt="2023-10-02T09:14:20.852" v="5"/>
          <ac:picMkLst>
            <pc:docMk/>
            <pc:sldMk cId="876365103" sldId="309"/>
            <ac:picMk id="9" creationId="{5EFA5A81-498C-1047-87A6-D9E8EC52377F}"/>
          </ac:picMkLst>
        </pc:picChg>
        <pc:picChg chg="del">
          <ac:chgData name="Eva Turró Font" userId="S::eva.turro_germanredcross.de#ext#@drkgsberlin.onmicrosoft.com::50c5630b-1a2d-4f61-8508-56f01a89165e" providerId="AD" clId="Web-{25AD8220-5F53-12F7-6B98-33C92A76B3DA}" dt="2023-10-02T09:14:15.617" v="3"/>
          <ac:picMkLst>
            <pc:docMk/>
            <pc:sldMk cId="876365103" sldId="309"/>
            <ac:picMk id="12" creationId="{C1798A61-F425-9805-80AE-B88938889D2C}"/>
          </ac:picMkLst>
        </pc:picChg>
        <pc:picChg chg="del">
          <ac:chgData name="Eva Turró Font" userId="S::eva.turro_germanredcross.de#ext#@drkgsberlin.onmicrosoft.com::50c5630b-1a2d-4f61-8508-56f01a89165e" providerId="AD" clId="Web-{25AD8220-5F53-12F7-6B98-33C92A76B3DA}" dt="2023-10-02T09:14:18.664" v="4"/>
          <ac:picMkLst>
            <pc:docMk/>
            <pc:sldMk cId="876365103" sldId="309"/>
            <ac:picMk id="35" creationId="{AB2CB571-D840-0463-FBD8-2A06E91A573B}"/>
          </ac:picMkLst>
        </pc:picChg>
        <pc:picChg chg="del">
          <ac:chgData name="Eva Turró Font" userId="S::eva.turro_germanredcross.de#ext#@drkgsberlin.onmicrosoft.com::50c5630b-1a2d-4f61-8508-56f01a89165e" providerId="AD" clId="Web-{25AD8220-5F53-12F7-6B98-33C92A76B3DA}" dt="2023-10-02T09:14:26.665" v="8"/>
          <ac:picMkLst>
            <pc:docMk/>
            <pc:sldMk cId="876365103" sldId="309"/>
            <ac:picMk id="37" creationId="{E61EE3C6-6392-9D05-7E16-942625F84FB1}"/>
          </ac:picMkLst>
        </pc:picChg>
        <pc:picChg chg="del">
          <ac:chgData name="Eva Turró Font" userId="S::eva.turro_germanredcross.de#ext#@drkgsberlin.onmicrosoft.com::50c5630b-1a2d-4f61-8508-56f01a89165e" providerId="AD" clId="Web-{25AD8220-5F53-12F7-6B98-33C92A76B3DA}" dt="2023-10-02T09:14:24.805" v="7"/>
          <ac:picMkLst>
            <pc:docMk/>
            <pc:sldMk cId="876365103" sldId="309"/>
            <ac:picMk id="39" creationId="{33DD3A44-AF01-D5BE-0FCF-1D1A16F85B55}"/>
          </ac:picMkLst>
        </pc:picChg>
      </pc:sldChg>
    </pc:docChg>
  </pc:docChgLst>
  <pc:docChgLst>
    <pc:chgData name="Antónia De Barros Mota" userId="S::toyah.mota_gmail.com#ext#@drkgsberlin.onmicrosoft.com::9f2400e3-f969-43cf-bf55-a991ae574b31" providerId="AD" clId="Web-{239136D9-4CA4-5D7E-40CB-363863B591DB}"/>
    <pc:docChg chg="modSld">
      <pc:chgData name="Antónia De Barros Mota" userId="S::toyah.mota_gmail.com#ext#@drkgsberlin.onmicrosoft.com::9f2400e3-f969-43cf-bf55-a991ae574b31" providerId="AD" clId="Web-{239136D9-4CA4-5D7E-40CB-363863B591DB}" dt="2023-09-29T06:20:54.441" v="19" actId="1076"/>
      <pc:docMkLst>
        <pc:docMk/>
      </pc:docMkLst>
      <pc:sldChg chg="modSp">
        <pc:chgData name="Antónia De Barros Mota" userId="S::toyah.mota_gmail.com#ext#@drkgsberlin.onmicrosoft.com::9f2400e3-f969-43cf-bf55-a991ae574b31" providerId="AD" clId="Web-{239136D9-4CA4-5D7E-40CB-363863B591DB}" dt="2023-09-29T06:19:18.548" v="10" actId="20577"/>
        <pc:sldMkLst>
          <pc:docMk/>
          <pc:sldMk cId="2770971541" sldId="259"/>
        </pc:sldMkLst>
        <pc:spChg chg="mod">
          <ac:chgData name="Antónia De Barros Mota" userId="S::toyah.mota_gmail.com#ext#@drkgsberlin.onmicrosoft.com::9f2400e3-f969-43cf-bf55-a991ae574b31" providerId="AD" clId="Web-{239136D9-4CA4-5D7E-40CB-363863B591DB}" dt="2023-09-29T06:18:53.423" v="6" actId="14100"/>
          <ac:spMkLst>
            <pc:docMk/>
            <pc:sldMk cId="2770971541" sldId="259"/>
            <ac:spMk id="2" creationId="{B0A879D4-5157-FC6A-66E1-B3BA7F2C294F}"/>
          </ac:spMkLst>
        </pc:spChg>
        <pc:spChg chg="mod">
          <ac:chgData name="Antónia De Barros Mota" userId="S::toyah.mota_gmail.com#ext#@drkgsberlin.onmicrosoft.com::9f2400e3-f969-43cf-bf55-a991ae574b31" providerId="AD" clId="Web-{239136D9-4CA4-5D7E-40CB-363863B591DB}" dt="2023-09-29T06:19:18.548" v="10" actId="20577"/>
          <ac:spMkLst>
            <pc:docMk/>
            <pc:sldMk cId="2770971541" sldId="259"/>
            <ac:spMk id="3" creationId="{AFD78D29-DEF5-6AF7-D8E8-4B2EB7E5544F}"/>
          </ac:spMkLst>
        </pc:spChg>
      </pc:sldChg>
      <pc:sldChg chg="modSp">
        <pc:chgData name="Antónia De Barros Mota" userId="S::toyah.mota_gmail.com#ext#@drkgsberlin.onmicrosoft.com::9f2400e3-f969-43cf-bf55-a991ae574b31" providerId="AD" clId="Web-{239136D9-4CA4-5D7E-40CB-363863B591DB}" dt="2023-09-29T06:18:00.828" v="1" actId="1076"/>
        <pc:sldMkLst>
          <pc:docMk/>
          <pc:sldMk cId="1536174165" sldId="266"/>
        </pc:sldMkLst>
        <pc:spChg chg="mod">
          <ac:chgData name="Antónia De Barros Mota" userId="S::toyah.mota_gmail.com#ext#@drkgsberlin.onmicrosoft.com::9f2400e3-f969-43cf-bf55-a991ae574b31" providerId="AD" clId="Web-{239136D9-4CA4-5D7E-40CB-363863B591DB}" dt="2023-09-29T06:18:00.828" v="1" actId="1076"/>
          <ac:spMkLst>
            <pc:docMk/>
            <pc:sldMk cId="1536174165" sldId="266"/>
            <ac:spMk id="10" creationId="{00000000-0000-0000-0000-000000000000}"/>
          </ac:spMkLst>
        </pc:spChg>
      </pc:sldChg>
      <pc:sldChg chg="modSp">
        <pc:chgData name="Antónia De Barros Mota" userId="S::toyah.mota_gmail.com#ext#@drkgsberlin.onmicrosoft.com::9f2400e3-f969-43cf-bf55-a991ae574b31" providerId="AD" clId="Web-{239136D9-4CA4-5D7E-40CB-363863B591DB}" dt="2023-09-29T06:20:04.284" v="16" actId="1076"/>
        <pc:sldMkLst>
          <pc:docMk/>
          <pc:sldMk cId="1059137434" sldId="269"/>
        </pc:sldMkLst>
        <pc:spChg chg="mod">
          <ac:chgData name="Antónia De Barros Mota" userId="S::toyah.mota_gmail.com#ext#@drkgsberlin.onmicrosoft.com::9f2400e3-f969-43cf-bf55-a991ae574b31" providerId="AD" clId="Web-{239136D9-4CA4-5D7E-40CB-363863B591DB}" dt="2023-09-29T06:20:04.284" v="16" actId="1076"/>
          <ac:spMkLst>
            <pc:docMk/>
            <pc:sldMk cId="1059137434" sldId="269"/>
            <ac:spMk id="3" creationId="{F4FC844B-9C45-E1A9-463C-0BA586DE2931}"/>
          </ac:spMkLst>
        </pc:spChg>
        <pc:spChg chg="mod">
          <ac:chgData name="Antónia De Barros Mota" userId="S::toyah.mota_gmail.com#ext#@drkgsberlin.onmicrosoft.com::9f2400e3-f969-43cf-bf55-a991ae574b31" providerId="AD" clId="Web-{239136D9-4CA4-5D7E-40CB-363863B591DB}" dt="2023-09-29T06:19:38.502" v="11" actId="1076"/>
          <ac:spMkLst>
            <pc:docMk/>
            <pc:sldMk cId="1059137434" sldId="269"/>
            <ac:spMk id="13" creationId="{6A4BB8BF-A0FA-6459-8496-D99C5FF92ED4}"/>
          </ac:spMkLst>
        </pc:spChg>
      </pc:sldChg>
      <pc:sldChg chg="modSp">
        <pc:chgData name="Antónia De Barros Mota" userId="S::toyah.mota_gmail.com#ext#@drkgsberlin.onmicrosoft.com::9f2400e3-f969-43cf-bf55-a991ae574b31" providerId="AD" clId="Web-{239136D9-4CA4-5D7E-40CB-363863B591DB}" dt="2023-09-29T06:20:25.143" v="18" actId="1076"/>
        <pc:sldMkLst>
          <pc:docMk/>
          <pc:sldMk cId="2045042159" sldId="270"/>
        </pc:sldMkLst>
        <pc:spChg chg="mod">
          <ac:chgData name="Antónia De Barros Mota" userId="S::toyah.mota_gmail.com#ext#@drkgsberlin.onmicrosoft.com::9f2400e3-f969-43cf-bf55-a991ae574b31" providerId="AD" clId="Web-{239136D9-4CA4-5D7E-40CB-363863B591DB}" dt="2023-09-29T06:20:25.143" v="18" actId="1076"/>
          <ac:spMkLst>
            <pc:docMk/>
            <pc:sldMk cId="2045042159" sldId="270"/>
            <ac:spMk id="3" creationId="{F4FC844B-9C45-E1A9-463C-0BA586DE2931}"/>
          </ac:spMkLst>
        </pc:spChg>
      </pc:sldChg>
      <pc:sldChg chg="modSp">
        <pc:chgData name="Antónia De Barros Mota" userId="S::toyah.mota_gmail.com#ext#@drkgsberlin.onmicrosoft.com::9f2400e3-f969-43cf-bf55-a991ae574b31" providerId="AD" clId="Web-{239136D9-4CA4-5D7E-40CB-363863B591DB}" dt="2023-09-29T06:20:54.441" v="19" actId="1076"/>
        <pc:sldMkLst>
          <pc:docMk/>
          <pc:sldMk cId="1192123774" sldId="277"/>
        </pc:sldMkLst>
        <pc:spChg chg="mod">
          <ac:chgData name="Antónia De Barros Mota" userId="S::toyah.mota_gmail.com#ext#@drkgsberlin.onmicrosoft.com::9f2400e3-f969-43cf-bf55-a991ae574b31" providerId="AD" clId="Web-{239136D9-4CA4-5D7E-40CB-363863B591DB}" dt="2023-09-29T06:20:54.441" v="19" actId="1076"/>
          <ac:spMkLst>
            <pc:docMk/>
            <pc:sldMk cId="1192123774" sldId="277"/>
            <ac:spMk id="3" creationId="{F4FC844B-9C45-E1A9-463C-0BA586DE293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E1AC13-BF2D-49B6-498A-D76AA1878C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2784A7DB-638B-C414-ED6B-C9A08CA2F0E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788AFC-6CB7-A542-ABF6-26EB7EDD4C94}" type="datetimeFigureOut">
              <a:rPr lang="es-ES_tradnl" smtClean="0"/>
              <a:t>08/10/2023</a:t>
            </a:fld>
            <a:endParaRPr lang="es-ES_tradnl"/>
          </a:p>
        </p:txBody>
      </p:sp>
      <p:sp>
        <p:nvSpPr>
          <p:cNvPr id="4" name="Footer Placeholder 3">
            <a:extLst>
              <a:ext uri="{FF2B5EF4-FFF2-40B4-BE49-F238E27FC236}">
                <a16:creationId xmlns:a16="http://schemas.microsoft.com/office/drawing/2014/main" id="{996B138E-5BDE-A975-699E-BA0216BA92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8BFF7A5D-0E11-481C-2FB3-C5D2907C05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449D59-00C5-9141-9FA3-5A27620DB512}" type="slidenum">
              <a:rPr lang="es-ES_tradnl" smtClean="0"/>
              <a:t>‹#›</a:t>
            </a:fld>
            <a:endParaRPr lang="es-ES_tradnl"/>
          </a:p>
        </p:txBody>
      </p:sp>
    </p:spTree>
    <p:extLst>
      <p:ext uri="{BB962C8B-B14F-4D97-AF65-F5344CB8AC3E}">
        <p14:creationId xmlns:p14="http://schemas.microsoft.com/office/powerpoint/2010/main" val="3341692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455E6A-6D03-49AC-A03B-420D4801A919}" type="datetimeFigureOut">
              <a:rPr lang="es-ES" smtClean="0"/>
              <a:t>08/10/2023</a:t>
            </a:fld>
            <a:endParaRPr lang="es-E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B5A3F-3093-4442-A453-8916B7BE0DED}" type="slidenum">
              <a:rPr lang="es-ES" smtClean="0"/>
              <a:t>‹#›</a:t>
            </a:fld>
            <a:endParaRPr lang="es-ES"/>
          </a:p>
        </p:txBody>
      </p:sp>
    </p:spTree>
    <p:extLst>
      <p:ext uri="{BB962C8B-B14F-4D97-AF65-F5344CB8AC3E}">
        <p14:creationId xmlns:p14="http://schemas.microsoft.com/office/powerpoint/2010/main" val="3808249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AA9E14E2-4D38-4456-B334-74E86BE85C64}" type="slidenum">
              <a:rPr lang="sv-SE" smtClean="0"/>
              <a:t>1</a:t>
            </a:fld>
            <a:endParaRPr lang="sv-SE"/>
          </a:p>
        </p:txBody>
      </p:sp>
    </p:spTree>
    <p:extLst>
      <p:ext uri="{BB962C8B-B14F-4D97-AF65-F5344CB8AC3E}">
        <p14:creationId xmlns:p14="http://schemas.microsoft.com/office/powerpoint/2010/main" val="1430786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Note: *Secondary data collection should take into account the institutional knowledge of the NS, IFRC and ICRC; and external data sources such as the inter-agency network, post-disaster or post-conflict needs assessments (PDNA or PCNA), market assessments, census data or Household Economic Approach (HEA) data.</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10</a:t>
            </a:fld>
            <a:endParaRPr lang="sv-SE"/>
          </a:p>
        </p:txBody>
      </p:sp>
    </p:spTree>
    <p:extLst>
      <p:ext uri="{BB962C8B-B14F-4D97-AF65-F5344CB8AC3E}">
        <p14:creationId xmlns:p14="http://schemas.microsoft.com/office/powerpoint/2010/main" val="1348036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defTabSz="457200" hangingPunct="1">
              <a:lnSpc>
                <a:spcPct val="120000"/>
              </a:lnSpc>
              <a:spcBef>
                <a:spcPts val="400"/>
              </a:spcBef>
              <a:buClr>
                <a:srgbClr val="F5333F"/>
              </a:buClr>
              <a:buSzPct val="150000"/>
            </a:pPr>
            <a:r>
              <a:rPr lang="es-ES" sz="1200" b="1" dirty="0">
                <a:solidFill>
                  <a:schemeClr val="bg1"/>
                </a:solidFill>
                <a:latin typeface="Montserrat" pitchFamily="2" charset="77"/>
                <a:ea typeface="Open Sans Light"/>
                <a:cs typeface="Open Sans Light"/>
                <a:sym typeface="Open Sans Light"/>
              </a:rPr>
              <a:t>Secondary data previous to emergency: Census, P-codes, previous emergencies, sector reports etc</a:t>
            </a:r>
            <a:r>
              <a:rPr lang="es-ES" sz="1200" b="1" dirty="0" smtClean="0">
                <a:solidFill>
                  <a:schemeClr val="bg1"/>
                </a:solidFill>
                <a:latin typeface="Montserrat" pitchFamily="2" charset="77"/>
                <a:ea typeface="Open Sans Light"/>
                <a:cs typeface="Open Sans Light"/>
                <a:sym typeface="Open Sans Light"/>
              </a:rPr>
              <a:t>.</a:t>
            </a:r>
            <a:endParaRPr lang="cs-CZ" sz="1200" b="1" dirty="0" smtClean="0">
              <a:solidFill>
                <a:schemeClr val="bg1"/>
              </a:solidFill>
              <a:latin typeface="Montserrat"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cs-CZ" sz="1200" b="1" dirty="0" smtClean="0">
              <a:solidFill>
                <a:schemeClr val="bg1"/>
              </a:solidFill>
              <a:latin typeface="Montserrat"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r>
              <a:rPr lang="cs-CZ" sz="1200" b="1" dirty="0" err="1" smtClean="0">
                <a:solidFill>
                  <a:schemeClr val="bg1"/>
                </a:solidFill>
                <a:latin typeface="Montserrat" pitchFamily="2" charset="77"/>
                <a:ea typeface="Open Sans Light"/>
                <a:cs typeface="Open Sans Light"/>
                <a:sym typeface="Open Sans Light"/>
              </a:rPr>
              <a:t>Timeline</a:t>
            </a:r>
            <a:r>
              <a:rPr lang="cs-CZ" sz="1200" b="1" dirty="0" smtClean="0">
                <a:solidFill>
                  <a:schemeClr val="bg1"/>
                </a:solidFill>
                <a:latin typeface="Montserrat" pitchFamily="2" charset="77"/>
                <a:ea typeface="Open Sans Light"/>
                <a:cs typeface="Open Sans Light"/>
                <a:sym typeface="Open Sans Light"/>
              </a:rPr>
              <a:t> </a:t>
            </a:r>
            <a:r>
              <a:rPr lang="cs-CZ" sz="1200" b="1" dirty="0" err="1" smtClean="0">
                <a:solidFill>
                  <a:schemeClr val="bg1"/>
                </a:solidFill>
                <a:latin typeface="Montserrat" pitchFamily="2" charset="77"/>
                <a:ea typeface="Open Sans Light"/>
                <a:cs typeface="Open Sans Light"/>
                <a:sym typeface="Open Sans Light"/>
              </a:rPr>
              <a:t>of</a:t>
            </a:r>
            <a:r>
              <a:rPr lang="cs-CZ" sz="1200" b="1" dirty="0" smtClean="0">
                <a:solidFill>
                  <a:schemeClr val="bg1"/>
                </a:solidFill>
                <a:latin typeface="Montserrat" pitchFamily="2" charset="77"/>
                <a:ea typeface="Open Sans Light"/>
                <a:cs typeface="Open Sans Light"/>
                <a:sym typeface="Open Sans Light"/>
              </a:rPr>
              <a:t> </a:t>
            </a:r>
            <a:r>
              <a:rPr lang="cs-CZ" sz="1200" b="1" dirty="0" err="1" smtClean="0">
                <a:solidFill>
                  <a:schemeClr val="bg1"/>
                </a:solidFill>
                <a:latin typeface="Montserrat" pitchFamily="2" charset="77"/>
                <a:ea typeface="Open Sans Light"/>
                <a:cs typeface="Open Sans Light"/>
                <a:sym typeface="Open Sans Light"/>
              </a:rPr>
              <a:t>the</a:t>
            </a:r>
            <a:r>
              <a:rPr lang="cs-CZ" sz="1200" b="1" dirty="0" smtClean="0">
                <a:solidFill>
                  <a:schemeClr val="bg1"/>
                </a:solidFill>
                <a:latin typeface="Montserrat" pitchFamily="2" charset="77"/>
                <a:ea typeface="Open Sans Light"/>
                <a:cs typeface="Open Sans Light"/>
                <a:sym typeface="Open Sans Light"/>
              </a:rPr>
              <a:t> </a:t>
            </a:r>
            <a:r>
              <a:rPr lang="cs-CZ" sz="1200" b="1" dirty="0" err="1" smtClean="0">
                <a:solidFill>
                  <a:schemeClr val="bg1"/>
                </a:solidFill>
                <a:latin typeface="Montserrat" pitchFamily="2" charset="77"/>
                <a:ea typeface="Open Sans Light"/>
                <a:cs typeface="Open Sans Light"/>
                <a:sym typeface="Open Sans Light"/>
              </a:rPr>
              <a:t>emergercy</a:t>
            </a:r>
            <a:r>
              <a:rPr lang="cs-CZ" sz="1200" b="1" dirty="0" smtClean="0">
                <a:solidFill>
                  <a:schemeClr val="bg1"/>
                </a:solidFill>
                <a:latin typeface="Montserrat" pitchFamily="2" charset="77"/>
                <a:ea typeface="Open Sans Light"/>
                <a:cs typeface="Open Sans Light"/>
                <a:sym typeface="Open Sans Light"/>
              </a:rPr>
              <a:t> – </a:t>
            </a:r>
            <a:r>
              <a:rPr lang="cs-CZ" sz="1200" b="1" dirty="0" err="1" smtClean="0">
                <a:solidFill>
                  <a:schemeClr val="bg1"/>
                </a:solidFill>
                <a:latin typeface="Montserrat" pitchFamily="2" charset="77"/>
                <a:ea typeface="Open Sans Light"/>
                <a:cs typeface="Open Sans Light"/>
                <a:sym typeface="Open Sans Light"/>
              </a:rPr>
              <a:t>you</a:t>
            </a:r>
            <a:r>
              <a:rPr lang="cs-CZ" sz="1200" b="1" dirty="0" smtClean="0">
                <a:solidFill>
                  <a:schemeClr val="bg1"/>
                </a:solidFill>
                <a:latin typeface="Montserrat" pitchFamily="2" charset="77"/>
                <a:ea typeface="Open Sans Light"/>
                <a:cs typeface="Open Sans Light"/>
                <a:sym typeface="Open Sans Light"/>
              </a:rPr>
              <a:t> are on </a:t>
            </a:r>
            <a:r>
              <a:rPr lang="cs-CZ" sz="1200" b="1" dirty="0" err="1" smtClean="0">
                <a:solidFill>
                  <a:schemeClr val="bg1"/>
                </a:solidFill>
                <a:latin typeface="Montserrat" pitchFamily="2" charset="77"/>
                <a:ea typeface="Open Sans Light"/>
                <a:cs typeface="Open Sans Light"/>
                <a:sym typeface="Open Sans Light"/>
              </a:rPr>
              <a:t>the</a:t>
            </a:r>
            <a:r>
              <a:rPr lang="cs-CZ" sz="1200" b="1" dirty="0" smtClean="0">
                <a:solidFill>
                  <a:schemeClr val="bg1"/>
                </a:solidFill>
                <a:latin typeface="Montserrat" pitchFamily="2" charset="77"/>
                <a:ea typeface="Open Sans Light"/>
                <a:cs typeface="Open Sans Light"/>
                <a:sym typeface="Open Sans Light"/>
              </a:rPr>
              <a:t> plane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secondary</a:t>
            </a:r>
            <a:r>
              <a:rPr lang="cs-CZ" sz="1200" b="1" baseline="0" dirty="0" smtClean="0">
                <a:solidFill>
                  <a:schemeClr val="bg1"/>
                </a:solidFill>
                <a:latin typeface="Montserrat" pitchFamily="2" charset="77"/>
                <a:ea typeface="Open Sans Light"/>
                <a:cs typeface="Open Sans Light"/>
                <a:sym typeface="Open Sans Light"/>
              </a:rPr>
              <a:t> data)</a:t>
            </a:r>
          </a:p>
          <a:p>
            <a:pPr defTabSz="457200" hangingPunct="1">
              <a:lnSpc>
                <a:spcPct val="120000"/>
              </a:lnSpc>
              <a:spcBef>
                <a:spcPts val="400"/>
              </a:spcBef>
              <a:buClr>
                <a:srgbClr val="F5333F"/>
              </a:buClr>
              <a:buSzPct val="150000"/>
            </a:pPr>
            <a:r>
              <a:rPr lang="cs-CZ" sz="1200" b="1" baseline="0" dirty="0" err="1" smtClean="0">
                <a:solidFill>
                  <a:schemeClr val="bg1"/>
                </a:solidFill>
                <a:latin typeface="Montserrat" pitchFamily="2" charset="77"/>
                <a:ea typeface="Open Sans Light"/>
                <a:cs typeface="Open Sans Light"/>
                <a:sym typeface="Open Sans Light"/>
              </a:rPr>
              <a:t>Once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you</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get</a:t>
            </a:r>
            <a:r>
              <a:rPr lang="cs-CZ" sz="1200" b="1" baseline="0" dirty="0" smtClean="0">
                <a:solidFill>
                  <a:schemeClr val="bg1"/>
                </a:solidFill>
                <a:latin typeface="Montserrat" pitchFamily="2" charset="77"/>
                <a:ea typeface="Open Sans Light"/>
                <a:cs typeface="Open Sans Light"/>
                <a:sym typeface="Open Sans Light"/>
              </a:rPr>
              <a:t> to </a:t>
            </a:r>
            <a:r>
              <a:rPr lang="cs-CZ" sz="1200" b="1" baseline="0" dirty="0" err="1" smtClean="0">
                <a:solidFill>
                  <a:schemeClr val="bg1"/>
                </a:solidFill>
                <a:latin typeface="Montserrat" pitchFamily="2" charset="77"/>
                <a:ea typeface="Open Sans Light"/>
                <a:cs typeface="Open Sans Light"/>
                <a:sym typeface="Open Sans Light"/>
              </a:rPr>
              <a:t>the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field</a:t>
            </a:r>
            <a:r>
              <a:rPr lang="cs-CZ" sz="1200" b="1" baseline="0" dirty="0" smtClean="0">
                <a:solidFill>
                  <a:schemeClr val="bg1"/>
                </a:solidFill>
                <a:latin typeface="Montserrat" pitchFamily="2" charset="77"/>
                <a:ea typeface="Open Sans Light"/>
                <a:cs typeface="Open Sans Light"/>
                <a:sym typeface="Open Sans Light"/>
              </a:rPr>
              <a:t> and </a:t>
            </a:r>
            <a:r>
              <a:rPr lang="cs-CZ" sz="1200" b="1" baseline="0" dirty="0" err="1" smtClean="0">
                <a:solidFill>
                  <a:schemeClr val="bg1"/>
                </a:solidFill>
                <a:latin typeface="Montserrat" pitchFamily="2" charset="77"/>
                <a:ea typeface="Open Sans Light"/>
                <a:cs typeface="Open Sans Light"/>
                <a:sym typeface="Open Sans Light"/>
              </a:rPr>
              <a:t>with</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the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progress</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with</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the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time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you</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get</a:t>
            </a:r>
            <a:r>
              <a:rPr lang="cs-CZ" sz="1200" b="1" baseline="0" dirty="0" smtClean="0">
                <a:solidFill>
                  <a:schemeClr val="bg1"/>
                </a:solidFill>
                <a:latin typeface="Montserrat" pitchFamily="2" charset="77"/>
                <a:ea typeface="Open Sans Light"/>
                <a:cs typeface="Open Sans Light"/>
                <a:sym typeface="Open Sans Light"/>
              </a:rPr>
              <a:t> more sec. Data </a:t>
            </a:r>
            <a:r>
              <a:rPr lang="cs-CZ" sz="1200" b="1" baseline="0" dirty="0" err="1" smtClean="0">
                <a:solidFill>
                  <a:schemeClr val="bg1"/>
                </a:solidFill>
                <a:latin typeface="Montserrat" pitchFamily="2" charset="77"/>
                <a:ea typeface="Open Sans Light"/>
                <a:cs typeface="Open Sans Light"/>
                <a:sym typeface="Open Sans Light"/>
              </a:rPr>
              <a:t>generated</a:t>
            </a:r>
            <a:r>
              <a:rPr lang="cs-CZ" sz="1200" b="1" baseline="0" dirty="0" smtClean="0">
                <a:solidFill>
                  <a:schemeClr val="bg1"/>
                </a:solidFill>
                <a:latin typeface="Montserrat" pitchFamily="2" charset="77"/>
                <a:ea typeface="Open Sans Light"/>
                <a:cs typeface="Open Sans Light"/>
                <a:sym typeface="Open Sans Light"/>
              </a:rPr>
              <a:t> in </a:t>
            </a:r>
            <a:r>
              <a:rPr lang="cs-CZ" sz="1200" b="1" baseline="0" dirty="0" err="1" smtClean="0">
                <a:solidFill>
                  <a:schemeClr val="bg1"/>
                </a:solidFill>
                <a:latin typeface="Montserrat" pitchFamily="2" charset="77"/>
                <a:ea typeface="Open Sans Light"/>
                <a:cs typeface="Open Sans Light"/>
                <a:sym typeface="Open Sans Light"/>
              </a:rPr>
              <a:t>the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emergency</a:t>
            </a:r>
            <a:r>
              <a:rPr lang="cs-CZ" sz="1200" b="1" baseline="0" dirty="0" smtClean="0">
                <a:solidFill>
                  <a:schemeClr val="bg1"/>
                </a:solidFill>
                <a:latin typeface="Montserrat" pitchFamily="2" charset="77"/>
                <a:ea typeface="Open Sans Light"/>
                <a:cs typeface="Open Sans Light"/>
                <a:sym typeface="Open Sans Light"/>
              </a:rPr>
              <a:t> and </a:t>
            </a:r>
            <a:r>
              <a:rPr lang="cs-CZ" sz="1200" b="1" baseline="0" dirty="0" err="1" smtClean="0">
                <a:solidFill>
                  <a:schemeClr val="bg1"/>
                </a:solidFill>
                <a:latin typeface="Montserrat" pitchFamily="2" charset="77"/>
                <a:ea typeface="Open Sans Light"/>
                <a:cs typeface="Open Sans Light"/>
                <a:sym typeface="Open Sans Light"/>
              </a:rPr>
              <a:t>the</a:t>
            </a:r>
            <a:r>
              <a:rPr lang="cs-CZ" sz="1200" b="1" baseline="0" dirty="0" smtClean="0">
                <a:solidFill>
                  <a:schemeClr val="bg1"/>
                </a:solidFill>
                <a:latin typeface="Montserrat" pitchFamily="2" charset="77"/>
                <a:ea typeface="Open Sans Light"/>
                <a:cs typeface="Open Sans Light"/>
                <a:sym typeface="Open Sans Light"/>
              </a:rPr>
              <a:t> </a:t>
            </a:r>
            <a:r>
              <a:rPr lang="cs-CZ" sz="1200" b="1" baseline="0" dirty="0" err="1" smtClean="0">
                <a:solidFill>
                  <a:schemeClr val="bg1"/>
                </a:solidFill>
                <a:latin typeface="Montserrat" pitchFamily="2" charset="77"/>
                <a:ea typeface="Open Sans Light"/>
                <a:cs typeface="Open Sans Light"/>
                <a:sym typeface="Open Sans Light"/>
              </a:rPr>
              <a:t>primary</a:t>
            </a:r>
            <a:r>
              <a:rPr lang="cs-CZ" sz="1200" b="1" baseline="0" dirty="0" smtClean="0">
                <a:solidFill>
                  <a:schemeClr val="bg1"/>
                </a:solidFill>
                <a:latin typeface="Montserrat" pitchFamily="2" charset="77"/>
                <a:ea typeface="Open Sans Light"/>
                <a:cs typeface="Open Sans Light"/>
                <a:sym typeface="Open Sans Light"/>
              </a:rPr>
              <a:t> data</a:t>
            </a:r>
          </a:p>
          <a:p>
            <a:pPr defTabSz="457200" hangingPunct="1">
              <a:lnSpc>
                <a:spcPct val="120000"/>
              </a:lnSpc>
              <a:spcBef>
                <a:spcPts val="400"/>
              </a:spcBef>
              <a:buClr>
                <a:srgbClr val="F5333F"/>
              </a:buClr>
              <a:buSzPct val="150000"/>
            </a:pPr>
            <a:endParaRPr lang="es-ES" sz="1200" b="1" dirty="0">
              <a:solidFill>
                <a:schemeClr val="bg1"/>
              </a:solidFill>
              <a:latin typeface="Montserrat" pitchFamily="2" charset="77"/>
              <a:ea typeface="Open Sans Light"/>
              <a:cs typeface="Open Sans Light"/>
              <a:sym typeface="Open Sans Light"/>
            </a:endParaRP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11</a:t>
            </a:fld>
            <a:endParaRPr lang="sv-SE"/>
          </a:p>
        </p:txBody>
      </p:sp>
    </p:spTree>
    <p:extLst>
      <p:ext uri="{BB962C8B-B14F-4D97-AF65-F5344CB8AC3E}">
        <p14:creationId xmlns:p14="http://schemas.microsoft.com/office/powerpoint/2010/main" val="3449595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228600" indent="-228600">
              <a:buAutoNum type="arabicPeriod"/>
            </a:pPr>
            <a:r>
              <a:rPr lang="en-US" b="1" dirty="0">
                <a:effectLst/>
              </a:rPr>
              <a:t>United Nations (UN) Agencies: </a:t>
            </a:r>
            <a:r>
              <a:rPr lang="en-US" b="1" i="0" u="none" strike="noStrike" dirty="0">
                <a:effectLst/>
                <a:latin typeface="Söhne"/>
              </a:rPr>
              <a:t>(Office for the Coordination of Humanitarian Affairs):</a:t>
            </a:r>
            <a:r>
              <a:rPr lang="en-US" b="0" i="0" u="none" strike="noStrike" dirty="0">
                <a:solidFill>
                  <a:srgbClr val="374151"/>
                </a:solidFill>
                <a:effectLst/>
                <a:latin typeface="Söhne"/>
              </a:rPr>
              <a:t> Provides reports, situation updates, and maps related to humanitarian emergencies globally. Normally the cluster coordinator.</a:t>
            </a:r>
          </a:p>
          <a:p>
            <a:pPr marL="228600" indent="-228600">
              <a:buAutoNum type="arabicPeriod"/>
            </a:pPr>
            <a:r>
              <a:rPr lang="en-US" b="1" i="0" u="none" strike="noStrike" dirty="0">
                <a:solidFill>
                  <a:srgbClr val="374151"/>
                </a:solidFill>
                <a:effectLst/>
                <a:latin typeface="Söhne"/>
              </a:rPr>
              <a:t>International Non-Governmental Organizations (INGOs):</a:t>
            </a:r>
            <a:r>
              <a:rPr lang="en-US" b="0" i="0" u="none" strike="noStrike" dirty="0">
                <a:solidFill>
                  <a:srgbClr val="374151"/>
                </a:solidFill>
                <a:effectLst/>
                <a:latin typeface="Söhne"/>
              </a:rPr>
              <a:t> Organizations like Médecins Sans Frontières (Doctors Without Borders), CARE International, and Save the Children often publish research reports, assessments, and situation analyses related to humanitarian crises.</a:t>
            </a:r>
          </a:p>
          <a:p>
            <a:pPr algn="l">
              <a:buFont typeface="+mj-lt"/>
              <a:buAutoNum type="arabicPeriod"/>
            </a:pPr>
            <a:r>
              <a:rPr lang="en-US" b="1" i="0" u="none" strike="noStrike" dirty="0">
                <a:solidFill>
                  <a:srgbClr val="374151"/>
                </a:solidFill>
                <a:effectLst/>
                <a:latin typeface="Söhne"/>
              </a:rPr>
              <a:t>Government Reports and Publications: </a:t>
            </a:r>
            <a:r>
              <a:rPr lang="en-US" b="0" i="0" u="none" strike="noStrike" dirty="0">
                <a:solidFill>
                  <a:srgbClr val="374151"/>
                </a:solidFill>
                <a:effectLst/>
                <a:latin typeface="Söhne"/>
              </a:rPr>
              <a:t>National and local government websites often publish reports related to disaster response, health, infrastructure, and demographics. </a:t>
            </a:r>
            <a:r>
              <a:rPr lang="en-US" b="1" i="0" u="none" strike="noStrike" dirty="0">
                <a:solidFill>
                  <a:srgbClr val="374151"/>
                </a:solidFill>
                <a:effectLst/>
                <a:latin typeface="Söhne"/>
              </a:rPr>
              <a:t>Ministries of Health:</a:t>
            </a:r>
            <a:r>
              <a:rPr lang="en-US" b="0" i="0" u="none" strike="noStrike" dirty="0">
                <a:solidFill>
                  <a:srgbClr val="374151"/>
                </a:solidFill>
                <a:effectLst/>
                <a:latin typeface="Söhne"/>
              </a:rPr>
              <a:t> Data related to healthcare, disease outbreaks, and healthcare infrastructure. </a:t>
            </a:r>
            <a:r>
              <a:rPr lang="en-US" b="1" i="0" u="none" strike="noStrike" dirty="0">
                <a:solidFill>
                  <a:srgbClr val="374151"/>
                </a:solidFill>
                <a:effectLst/>
                <a:latin typeface="Söhne"/>
              </a:rPr>
              <a:t>National Statistics Bureaus:</a:t>
            </a:r>
            <a:r>
              <a:rPr lang="en-US" b="0" i="0" u="none" strike="noStrike" dirty="0">
                <a:solidFill>
                  <a:srgbClr val="374151"/>
                </a:solidFill>
                <a:effectLst/>
                <a:latin typeface="Söhne"/>
              </a:rPr>
              <a:t> Population data, economic indicators, and other demographic information.</a:t>
            </a:r>
          </a:p>
          <a:p>
            <a:pPr algn="l">
              <a:buFont typeface="+mj-lt"/>
              <a:buAutoNum type="arabicPeriod"/>
            </a:pPr>
            <a:r>
              <a:rPr lang="en-US" b="1" i="0" u="none" strike="noStrike" dirty="0">
                <a:solidFill>
                  <a:srgbClr val="374151"/>
                </a:solidFill>
                <a:effectLst/>
                <a:latin typeface="Söhne"/>
              </a:rPr>
              <a:t>Humanitarian Data Platforms:</a:t>
            </a:r>
            <a:r>
              <a:rPr lang="en-US" b="0" i="0" u="none" strike="noStrike" dirty="0">
                <a:solidFill>
                  <a:srgbClr val="374151"/>
                </a:solidFill>
                <a:effectLst/>
                <a:latin typeface="Söhne"/>
              </a:rPr>
              <a:t> Platforms like the Humanitarian Data Exchange (HDX) host datasets, maps, and reports from various organizations involved in humanitarian response.</a:t>
            </a:r>
          </a:p>
          <a:p>
            <a:pPr algn="l">
              <a:buFont typeface="+mj-lt"/>
              <a:buAutoNum type="arabicPeriod"/>
            </a:pPr>
            <a:r>
              <a:rPr lang="en-US" b="1" i="0" u="none" strike="noStrike" dirty="0">
                <a:solidFill>
                  <a:srgbClr val="374151"/>
                </a:solidFill>
                <a:effectLst/>
                <a:latin typeface="Söhne"/>
              </a:rPr>
              <a:t>International Organizations:</a:t>
            </a:r>
            <a:r>
              <a:rPr lang="en-US" b="0" i="0" u="none" strike="noStrike" dirty="0">
                <a:solidFill>
                  <a:srgbClr val="374151"/>
                </a:solidFill>
                <a:effectLst/>
                <a:latin typeface="Söhne"/>
              </a:rPr>
              <a:t> Organizations like the World Health Organization (WHO), International Organization for Migration (IOM), and World Bank provide valuable data and reports related to health, migration, and economic factors.</a:t>
            </a:r>
          </a:p>
          <a:p>
            <a:pPr algn="l">
              <a:buFont typeface="+mj-lt"/>
              <a:buAutoNum type="arabicPeriod"/>
            </a:pPr>
            <a:r>
              <a:rPr lang="en-US" b="1" i="0" u="none" strike="noStrike" dirty="0">
                <a:solidFill>
                  <a:srgbClr val="374151"/>
                </a:solidFill>
                <a:effectLst/>
                <a:latin typeface="Söhne"/>
              </a:rPr>
              <a:t>Academic and Research Institutions: </a:t>
            </a:r>
            <a:r>
              <a:rPr lang="en-US" b="0" i="0" u="none" strike="noStrike" dirty="0">
                <a:solidFill>
                  <a:srgbClr val="374151"/>
                </a:solidFill>
                <a:effectLst/>
                <a:latin typeface="Söhne"/>
              </a:rPr>
              <a:t>Universities and research institutions often publish studies related to humanitarian emergencies, providing in-depth analysis and insights.</a:t>
            </a:r>
          </a:p>
          <a:p>
            <a:pPr algn="l">
              <a:buFont typeface="+mj-lt"/>
              <a:buAutoNum type="arabicPeriod"/>
            </a:pPr>
            <a:r>
              <a:rPr lang="en-US" b="1" i="0" u="none" strike="noStrike" dirty="0">
                <a:solidFill>
                  <a:srgbClr val="374151"/>
                </a:solidFill>
                <a:effectLst/>
                <a:latin typeface="Söhne"/>
              </a:rPr>
              <a:t>Media Outlets: </a:t>
            </a:r>
            <a:r>
              <a:rPr lang="en-US" b="0" i="0" u="none" strike="noStrike" dirty="0">
                <a:solidFill>
                  <a:srgbClr val="374151"/>
                </a:solidFill>
                <a:effectLst/>
                <a:latin typeface="Söhne"/>
              </a:rPr>
              <a:t>News organizations and online news portals provide real-time updates, videos, and articles covering humanitarian crises.</a:t>
            </a:r>
          </a:p>
          <a:p>
            <a:r>
              <a:rPr lang="en-US" dirty="0">
                <a:effectLst/>
              </a:rPr>
              <a:t/>
            </a:r>
            <a:br>
              <a:rPr lang="en-US" dirty="0">
                <a:effectLst/>
              </a:rPr>
            </a:br>
            <a:endParaRPr lang="en-US" dirty="0">
              <a:effectLst/>
            </a:endParaRPr>
          </a:p>
          <a:p>
            <a:r>
              <a:rPr lang="en-US" dirty="0">
                <a:effectLst/>
              </a:rPr>
              <a:t/>
            </a:r>
            <a:br>
              <a:rPr lang="en-US" dirty="0">
                <a:effectLst/>
              </a:rPr>
            </a:br>
            <a:endParaRPr lang="en-US" dirty="0">
              <a:effectLst/>
            </a:endParaRP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12</a:t>
            </a:fld>
            <a:endParaRPr lang="sv-SE"/>
          </a:p>
        </p:txBody>
      </p:sp>
    </p:spTree>
    <p:extLst>
      <p:ext uri="{BB962C8B-B14F-4D97-AF65-F5344CB8AC3E}">
        <p14:creationId xmlns:p14="http://schemas.microsoft.com/office/powerpoint/2010/main" val="4149921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Generally reliable: UN agencies, international NGOs, military entities, BBC...</a:t>
            </a:r>
          </a:p>
          <a:p>
            <a:r>
              <a:rPr lang="en-US" dirty="0"/>
              <a:t>Fairly reliable: some media sources, local NGOs, etc.</a:t>
            </a:r>
          </a:p>
          <a:p>
            <a:r>
              <a:rPr lang="en-US" dirty="0"/>
              <a:t>Unreliable: local media, government reports (in some cases</a:t>
            </a:r>
            <a:r>
              <a:rPr lang="en-US" dirty="0" smtClean="0"/>
              <a:t>).</a:t>
            </a:r>
            <a:endParaRPr lang="cs-CZ" dirty="0" smtClean="0"/>
          </a:p>
          <a:p>
            <a:endParaRPr lang="cs-CZ" dirty="0" smtClean="0"/>
          </a:p>
          <a:p>
            <a:r>
              <a:rPr lang="cs-CZ" dirty="0" err="1" smtClean="0"/>
              <a:t>There</a:t>
            </a:r>
            <a:r>
              <a:rPr lang="cs-CZ" dirty="0" smtClean="0"/>
              <a:t> are </a:t>
            </a:r>
            <a:r>
              <a:rPr lang="cs-CZ" dirty="0" err="1" smtClean="0"/>
              <a:t>assumptions</a:t>
            </a:r>
            <a:r>
              <a:rPr lang="cs-CZ" dirty="0" smtClean="0"/>
              <a:t> </a:t>
            </a:r>
            <a:r>
              <a:rPr lang="cs-CZ" dirty="0" err="1" smtClean="0"/>
              <a:t>when</a:t>
            </a:r>
            <a:r>
              <a:rPr lang="cs-CZ" dirty="0" smtClean="0"/>
              <a:t> </a:t>
            </a:r>
            <a:r>
              <a:rPr lang="cs-CZ" dirty="0" err="1" smtClean="0"/>
              <a:t>it</a:t>
            </a:r>
            <a:r>
              <a:rPr lang="cs-CZ" baseline="0" dirty="0" smtClean="0"/>
              <a:t> </a:t>
            </a:r>
            <a:r>
              <a:rPr lang="cs-CZ" baseline="0" dirty="0" err="1" smtClean="0"/>
              <a:t>comes</a:t>
            </a:r>
            <a:r>
              <a:rPr lang="cs-CZ" baseline="0" dirty="0" smtClean="0"/>
              <a:t> to </a:t>
            </a:r>
            <a:r>
              <a:rPr lang="cs-CZ" baseline="0" dirty="0" err="1" smtClean="0"/>
              <a:t>the</a:t>
            </a:r>
            <a:r>
              <a:rPr lang="cs-CZ" baseline="0" dirty="0" smtClean="0"/>
              <a:t> </a:t>
            </a:r>
            <a:r>
              <a:rPr lang="cs-CZ" baseline="0" dirty="0" err="1" smtClean="0"/>
              <a:t>secondary</a:t>
            </a:r>
            <a:r>
              <a:rPr lang="cs-CZ" baseline="0" dirty="0" smtClean="0"/>
              <a:t> data</a:t>
            </a:r>
          </a:p>
          <a:p>
            <a:r>
              <a:rPr lang="cs-CZ" baseline="0" dirty="0" smtClean="0"/>
              <a:t>Do </a:t>
            </a:r>
            <a:r>
              <a:rPr lang="cs-CZ" dirty="0" err="1" smtClean="0"/>
              <a:t>Quality</a:t>
            </a:r>
            <a:r>
              <a:rPr lang="cs-CZ" dirty="0" smtClean="0"/>
              <a:t> </a:t>
            </a:r>
            <a:r>
              <a:rPr lang="cs-CZ" dirty="0" err="1" smtClean="0"/>
              <a:t>control</a:t>
            </a:r>
            <a:r>
              <a:rPr lang="cs-CZ" dirty="0" smtClean="0"/>
              <a:t> – </a:t>
            </a:r>
            <a:r>
              <a:rPr lang="cs-CZ" dirty="0" err="1" smtClean="0"/>
              <a:t>quality</a:t>
            </a:r>
            <a:r>
              <a:rPr lang="cs-CZ" dirty="0" smtClean="0"/>
              <a:t> </a:t>
            </a:r>
            <a:r>
              <a:rPr lang="cs-CZ" dirty="0" err="1" smtClean="0"/>
              <a:t>of</a:t>
            </a:r>
            <a:r>
              <a:rPr lang="cs-CZ" dirty="0" smtClean="0"/>
              <a:t> </a:t>
            </a:r>
            <a:r>
              <a:rPr lang="cs-CZ" dirty="0" err="1" smtClean="0"/>
              <a:t>the</a:t>
            </a:r>
            <a:r>
              <a:rPr lang="cs-CZ" dirty="0" smtClean="0"/>
              <a:t> data</a:t>
            </a:r>
            <a:r>
              <a:rPr lang="cs-CZ" baseline="0" dirty="0" smtClean="0"/>
              <a:t> </a:t>
            </a:r>
          </a:p>
          <a:p>
            <a:r>
              <a:rPr lang="cs-CZ" baseline="0" dirty="0" err="1" smtClean="0"/>
              <a:t>Reflection</a:t>
            </a:r>
            <a:r>
              <a:rPr lang="cs-CZ" baseline="0" dirty="0" smtClean="0"/>
              <a:t> on </a:t>
            </a:r>
            <a:r>
              <a:rPr lang="cs-CZ" baseline="0" dirty="0" err="1" smtClean="0"/>
              <a:t>the</a:t>
            </a:r>
            <a:r>
              <a:rPr lang="cs-CZ" baseline="0" dirty="0" smtClean="0"/>
              <a:t> </a:t>
            </a:r>
            <a:r>
              <a:rPr lang="cs-CZ" baseline="0" dirty="0" err="1" smtClean="0"/>
              <a:t>quality</a:t>
            </a:r>
            <a:r>
              <a:rPr lang="cs-CZ" baseline="0" dirty="0" smtClean="0"/>
              <a:t> and </a:t>
            </a:r>
            <a:r>
              <a:rPr lang="cs-CZ" baseline="0" dirty="0" err="1" smtClean="0"/>
              <a:t>sources</a:t>
            </a:r>
            <a:r>
              <a:rPr lang="cs-CZ" baseline="0" dirty="0" smtClean="0"/>
              <a:t> and </a:t>
            </a:r>
            <a:r>
              <a:rPr lang="cs-CZ" baseline="0" dirty="0" err="1" smtClean="0"/>
              <a:t>the</a:t>
            </a:r>
            <a:r>
              <a:rPr lang="cs-CZ" baseline="0" dirty="0" smtClean="0"/>
              <a:t> data to use</a:t>
            </a:r>
          </a:p>
          <a:p>
            <a:endParaRPr lang="cs-CZ" baseline="0" dirty="0" smtClean="0"/>
          </a:p>
          <a:p>
            <a:r>
              <a:rPr lang="cs-CZ" baseline="0" dirty="0" err="1" smtClean="0"/>
              <a:t>If</a:t>
            </a:r>
            <a:r>
              <a:rPr lang="cs-CZ" baseline="0" dirty="0" smtClean="0"/>
              <a:t> </a:t>
            </a:r>
            <a:r>
              <a:rPr lang="cs-CZ" baseline="0" dirty="0" err="1" smtClean="0"/>
              <a:t>you</a:t>
            </a:r>
            <a:r>
              <a:rPr lang="cs-CZ" baseline="0" dirty="0" smtClean="0"/>
              <a:t> </a:t>
            </a:r>
            <a:r>
              <a:rPr lang="cs-CZ" baseline="0" dirty="0" err="1" smtClean="0"/>
              <a:t>present</a:t>
            </a:r>
            <a:r>
              <a:rPr lang="cs-CZ" baseline="0" dirty="0" smtClean="0"/>
              <a:t> </a:t>
            </a:r>
            <a:r>
              <a:rPr lang="cs-CZ" baseline="0" dirty="0" err="1" smtClean="0"/>
              <a:t>your</a:t>
            </a:r>
            <a:r>
              <a:rPr lang="cs-CZ" baseline="0" dirty="0" smtClean="0"/>
              <a:t> </a:t>
            </a:r>
            <a:r>
              <a:rPr lang="cs-CZ" baseline="0" dirty="0" err="1" smtClean="0"/>
              <a:t>assessment</a:t>
            </a:r>
            <a:r>
              <a:rPr lang="cs-CZ" baseline="0" dirty="0" smtClean="0"/>
              <a:t> to </a:t>
            </a:r>
            <a:r>
              <a:rPr lang="cs-CZ" baseline="0" dirty="0" err="1" smtClean="0"/>
              <a:t>other</a:t>
            </a:r>
            <a:r>
              <a:rPr lang="cs-CZ" baseline="0" dirty="0" smtClean="0"/>
              <a:t> SH – </a:t>
            </a:r>
            <a:r>
              <a:rPr lang="cs-CZ" baseline="0" dirty="0" err="1" smtClean="0"/>
              <a:t>you</a:t>
            </a:r>
            <a:r>
              <a:rPr lang="cs-CZ" baseline="0" dirty="0" smtClean="0"/>
              <a:t> </a:t>
            </a:r>
            <a:r>
              <a:rPr lang="cs-CZ" baseline="0" dirty="0" err="1" smtClean="0"/>
              <a:t>might</a:t>
            </a:r>
            <a:r>
              <a:rPr lang="cs-CZ" baseline="0" dirty="0" smtClean="0"/>
              <a:t> point </a:t>
            </a:r>
            <a:r>
              <a:rPr lang="cs-CZ" baseline="0" dirty="0" err="1" smtClean="0"/>
              <a:t>out</a:t>
            </a:r>
            <a:r>
              <a:rPr lang="cs-CZ" baseline="0" dirty="0" smtClean="0"/>
              <a:t> </a:t>
            </a:r>
            <a:r>
              <a:rPr lang="cs-CZ" baseline="0" dirty="0" err="1" smtClean="0"/>
              <a:t>that</a:t>
            </a:r>
            <a:r>
              <a:rPr lang="cs-CZ" baseline="0" dirty="0" smtClean="0"/>
              <a:t> </a:t>
            </a:r>
            <a:r>
              <a:rPr lang="cs-CZ" baseline="0" dirty="0" err="1" smtClean="0"/>
              <a:t>the</a:t>
            </a:r>
            <a:r>
              <a:rPr lang="cs-CZ" baseline="0" dirty="0" smtClean="0"/>
              <a:t> </a:t>
            </a:r>
            <a:r>
              <a:rPr lang="cs-CZ" baseline="0" dirty="0" err="1" smtClean="0"/>
              <a:t>ressource</a:t>
            </a:r>
            <a:r>
              <a:rPr lang="cs-CZ" baseline="0" dirty="0" smtClean="0"/>
              <a:t> </a:t>
            </a:r>
            <a:r>
              <a:rPr lang="cs-CZ" baseline="0" dirty="0" err="1" smtClean="0"/>
              <a:t>of</a:t>
            </a:r>
            <a:r>
              <a:rPr lang="cs-CZ" baseline="0" dirty="0" smtClean="0"/>
              <a:t> </a:t>
            </a:r>
            <a:r>
              <a:rPr lang="cs-CZ" baseline="0" dirty="0" err="1" smtClean="0"/>
              <a:t>the</a:t>
            </a:r>
            <a:r>
              <a:rPr lang="cs-CZ" baseline="0" dirty="0" smtClean="0"/>
              <a:t> data – </a:t>
            </a:r>
            <a:r>
              <a:rPr lang="cs-CZ" baseline="0" dirty="0" err="1" smtClean="0"/>
              <a:t>it</a:t>
            </a:r>
            <a:r>
              <a:rPr lang="cs-CZ" baseline="0" dirty="0" smtClean="0"/>
              <a:t> </a:t>
            </a:r>
            <a:r>
              <a:rPr lang="cs-CZ" baseline="0" dirty="0" err="1" smtClean="0"/>
              <a:t>might</a:t>
            </a:r>
            <a:r>
              <a:rPr lang="cs-CZ" baseline="0" dirty="0" smtClean="0"/>
              <a:t> </a:t>
            </a:r>
            <a:r>
              <a:rPr lang="cs-CZ" baseline="0" dirty="0" err="1" smtClean="0"/>
              <a:t>be</a:t>
            </a:r>
            <a:r>
              <a:rPr lang="cs-CZ" baseline="0" dirty="0" smtClean="0"/>
              <a:t> </a:t>
            </a:r>
            <a:r>
              <a:rPr lang="cs-CZ" baseline="0" dirty="0" err="1" smtClean="0"/>
              <a:t>reliable</a:t>
            </a:r>
            <a:r>
              <a:rPr lang="cs-CZ" baseline="0" dirty="0" smtClean="0"/>
              <a:t> </a:t>
            </a:r>
            <a:r>
              <a:rPr lang="cs-CZ" baseline="0" dirty="0" err="1" smtClean="0"/>
              <a:t>or</a:t>
            </a:r>
            <a:r>
              <a:rPr lang="cs-CZ" baseline="0" dirty="0" smtClean="0"/>
              <a:t> </a:t>
            </a:r>
            <a:r>
              <a:rPr lang="cs-CZ" baseline="0" dirty="0" err="1" smtClean="0"/>
              <a:t>it</a:t>
            </a:r>
            <a:r>
              <a:rPr lang="cs-CZ" baseline="0" dirty="0" smtClean="0"/>
              <a:t> </a:t>
            </a:r>
            <a:r>
              <a:rPr lang="cs-CZ" baseline="0" dirty="0" err="1" smtClean="0"/>
              <a:t>might</a:t>
            </a:r>
            <a:r>
              <a:rPr lang="cs-CZ" baseline="0" dirty="0" smtClean="0"/>
              <a:t> not </a:t>
            </a:r>
            <a:r>
              <a:rPr lang="cs-CZ" baseline="0" dirty="0" err="1" smtClean="0"/>
              <a:t>be</a:t>
            </a:r>
            <a:r>
              <a:rPr lang="cs-CZ" baseline="0" dirty="0" smtClean="0"/>
              <a:t> </a:t>
            </a:r>
            <a:r>
              <a:rPr lang="cs-CZ" baseline="0" dirty="0" err="1" smtClean="0"/>
              <a:t>reliable</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13</a:t>
            </a:fld>
            <a:endParaRPr lang="sv-SE"/>
          </a:p>
        </p:txBody>
      </p:sp>
    </p:spTree>
    <p:extLst>
      <p:ext uri="{BB962C8B-B14F-4D97-AF65-F5344CB8AC3E}">
        <p14:creationId xmlns:p14="http://schemas.microsoft.com/office/powerpoint/2010/main" val="4024792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Note: *Secondary data collection should take into account the institutional knowledge of the NS, IFRC and ICRC; and external data sources such as the inter-agency network, post-disaster or post-conflict needs assessments (PDNA or PCNA), market assessments, census data or Household Economic Approach (HEA) data.</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14</a:t>
            </a:fld>
            <a:endParaRPr lang="sv-SE"/>
          </a:p>
        </p:txBody>
      </p:sp>
    </p:spTree>
    <p:extLst>
      <p:ext uri="{BB962C8B-B14F-4D97-AF65-F5344CB8AC3E}">
        <p14:creationId xmlns:p14="http://schemas.microsoft.com/office/powerpoint/2010/main" val="2496281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15</a:t>
            </a:fld>
            <a:endParaRPr lang="sv-SE"/>
          </a:p>
        </p:txBody>
      </p:sp>
    </p:spTree>
    <p:extLst>
      <p:ext uri="{BB962C8B-B14F-4D97-AF65-F5344CB8AC3E}">
        <p14:creationId xmlns:p14="http://schemas.microsoft.com/office/powerpoint/2010/main" val="1656062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16</a:t>
            </a:fld>
            <a:endParaRPr lang="sv-SE"/>
          </a:p>
        </p:txBody>
      </p:sp>
    </p:spTree>
    <p:extLst>
      <p:ext uri="{BB962C8B-B14F-4D97-AF65-F5344CB8AC3E}">
        <p14:creationId xmlns:p14="http://schemas.microsoft.com/office/powerpoint/2010/main" val="2002993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17</a:t>
            </a:fld>
            <a:endParaRPr lang="sv-SE"/>
          </a:p>
        </p:txBody>
      </p:sp>
    </p:spTree>
    <p:extLst>
      <p:ext uri="{BB962C8B-B14F-4D97-AF65-F5344CB8AC3E}">
        <p14:creationId xmlns:p14="http://schemas.microsoft.com/office/powerpoint/2010/main" val="2118635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cs-CZ" dirty="0" err="1" smtClean="0"/>
              <a:t>What</a:t>
            </a:r>
            <a:r>
              <a:rPr lang="cs-CZ" dirty="0" smtClean="0"/>
              <a:t> </a:t>
            </a:r>
            <a:r>
              <a:rPr lang="cs-CZ" dirty="0" err="1" smtClean="0"/>
              <a:t>is</a:t>
            </a:r>
            <a:r>
              <a:rPr lang="cs-CZ" dirty="0" smtClean="0"/>
              <a:t> pro and noc </a:t>
            </a:r>
            <a:r>
              <a:rPr lang="cs-CZ" dirty="0" err="1" smtClean="0"/>
              <a:t>with</a:t>
            </a:r>
            <a:r>
              <a:rPr lang="cs-CZ" dirty="0" smtClean="0"/>
              <a:t> </a:t>
            </a:r>
            <a:r>
              <a:rPr lang="cs-CZ" dirty="0" err="1" smtClean="0"/>
              <a:t>Quantitative</a:t>
            </a:r>
            <a:r>
              <a:rPr lang="cs-CZ" baseline="0" dirty="0" smtClean="0"/>
              <a:t> data</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18</a:t>
            </a:fld>
            <a:endParaRPr lang="sv-SE"/>
          </a:p>
        </p:txBody>
      </p:sp>
    </p:spTree>
    <p:extLst>
      <p:ext uri="{BB962C8B-B14F-4D97-AF65-F5344CB8AC3E}">
        <p14:creationId xmlns:p14="http://schemas.microsoft.com/office/powerpoint/2010/main" val="426721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19</a:t>
            </a:fld>
            <a:endParaRPr lang="sv-SE"/>
          </a:p>
        </p:txBody>
      </p:sp>
    </p:spTree>
    <p:extLst>
      <p:ext uri="{BB962C8B-B14F-4D97-AF65-F5344CB8AC3E}">
        <p14:creationId xmlns:p14="http://schemas.microsoft.com/office/powerpoint/2010/main" val="426969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CONFIRM</a:t>
            </a:r>
            <a:r>
              <a:rPr lang="en-US" baseline="0" dirty="0">
                <a:solidFill>
                  <a:srgbClr val="FF0000"/>
                </a:solidFill>
              </a:rPr>
              <a:t> if OBJECTIVES ARE ADEQUATE!!</a:t>
            </a:r>
            <a:endParaRPr lang="en-US" dirty="0">
              <a:solidFill>
                <a:srgbClr val="FF0000"/>
              </a:solidFill>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B2B5A3F-3093-4442-A453-8916B7BE0DED}"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4482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20</a:t>
            </a:fld>
            <a:endParaRPr lang="sv-SE"/>
          </a:p>
        </p:txBody>
      </p:sp>
    </p:spTree>
    <p:extLst>
      <p:ext uri="{BB962C8B-B14F-4D97-AF65-F5344CB8AC3E}">
        <p14:creationId xmlns:p14="http://schemas.microsoft.com/office/powerpoint/2010/main" val="2661312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21</a:t>
            </a:fld>
            <a:endParaRPr lang="sv-SE"/>
          </a:p>
        </p:txBody>
      </p:sp>
    </p:spTree>
    <p:extLst>
      <p:ext uri="{BB962C8B-B14F-4D97-AF65-F5344CB8AC3E}">
        <p14:creationId xmlns:p14="http://schemas.microsoft.com/office/powerpoint/2010/main" val="3955633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effectLst/>
                <a:latin typeface="Arial" panose="020B0604020202020204" pitchFamily="34" charset="0"/>
              </a:rPr>
              <a:t>Purposive sampling enables an initial understanding of the situation, and to identify and differentiate the needs of one or more relevant groups. It produces a sample where the included groups are selected according to specific characteristics that are considered to be important as related to vulnerability (e.g. IDPs in camps, host population, etc.). With such a sample, group differences can be compared and contrasted and a range of experiences can be summarized (for example highest and lowest access to food, water or health services accessible to communities in the sample, etc.). Using this approach, the assessment team will select a sample of sites which represents a cross-section of affected areas or groups. </a:t>
            </a:r>
          </a:p>
          <a:p>
            <a:endParaRPr lang="en-US" dirty="0">
              <a:effectLst/>
              <a:latin typeface="Arial" panose="020B0604020202020204" pitchFamily="34" charset="0"/>
            </a:endParaRPr>
          </a:p>
          <a:p>
            <a:r>
              <a:rPr lang="en-US" dirty="0">
                <a:effectLst/>
                <a:latin typeface="Arial" panose="020B0604020202020204" pitchFamily="34" charset="0"/>
              </a:rPr>
              <a:t>When using purposive sampling, it is important to seek sites that will provide an understanding of the situation of a wider group of affected people (i.e., sites “representative” of the given group). The criteria for selecting sites will depend largely on the context of the emergency. Meaningful stratification of localities or groups (in essence, defining which groups are important to consider, and defining which localities or sites belong to which group) is advised to ensure that different types and levels of impact are captured and systematic comparisons among relevant groups are possible. </a:t>
            </a: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22</a:t>
            </a:fld>
            <a:endParaRPr lang="sv-SE"/>
          </a:p>
        </p:txBody>
      </p:sp>
    </p:spTree>
    <p:extLst>
      <p:ext uri="{BB962C8B-B14F-4D97-AF65-F5344CB8AC3E}">
        <p14:creationId xmlns:p14="http://schemas.microsoft.com/office/powerpoint/2010/main" val="3263681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effectLst/>
                <a:latin typeface="Arial" panose="020B0604020202020204" pitchFamily="34" charset="0"/>
              </a:rPr>
              <a:t>Purposive sampling enables an initial understanding of the situation, and to identify and differentiate the needs of one or more relevant groups. It produces a sample where the included groups are selected according to specific characteristics that are considered to be important as related to vulnerability (e.g. IDPs in camps, host population, etc.). With such a sample, group differences can be compared and contrasted and a range of experiences can be summarized (for example highest and lowest access to food, water or health services accessible to communities in the sample, etc.). Using this approach, the assessment team will select a sample of sites which represents a cross-section of affected areas or groups. </a:t>
            </a:r>
          </a:p>
          <a:p>
            <a:endParaRPr lang="en-US" dirty="0">
              <a:effectLst/>
              <a:latin typeface="Arial" panose="020B0604020202020204" pitchFamily="34" charset="0"/>
            </a:endParaRPr>
          </a:p>
          <a:p>
            <a:r>
              <a:rPr lang="en-US" dirty="0">
                <a:effectLst/>
                <a:latin typeface="Arial" panose="020B0604020202020204" pitchFamily="34" charset="0"/>
              </a:rPr>
              <a:t>When using purposive sampling, it is important to seek sites that will provide an understanding of the situation of a wider group of affected people (i.e., sites “representative” of the given group). The criteria for selecting sites will depend largely on the context of the emergency. Meaningful stratification of localities or groups (in essence, defining which groups are important to consider, and defining which localities or sites belong to which group) is advised to ensure that different types and levels of impact are captured and systematic comparisons among relevant groups are possible. </a:t>
            </a: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23</a:t>
            </a:fld>
            <a:endParaRPr lang="sv-SE"/>
          </a:p>
        </p:txBody>
      </p:sp>
    </p:spTree>
    <p:extLst>
      <p:ext uri="{BB962C8B-B14F-4D97-AF65-F5344CB8AC3E}">
        <p14:creationId xmlns:p14="http://schemas.microsoft.com/office/powerpoint/2010/main" val="20375221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cs-CZ" dirty="0" err="1" smtClean="0"/>
              <a:t>Ethics</a:t>
            </a:r>
            <a:r>
              <a:rPr lang="cs-CZ" dirty="0" smtClean="0"/>
              <a:t>:</a:t>
            </a:r>
          </a:p>
          <a:p>
            <a:r>
              <a:rPr lang="cs-CZ" dirty="0" err="1" smtClean="0"/>
              <a:t>If</a:t>
            </a:r>
            <a:r>
              <a:rPr lang="cs-CZ" baseline="0" dirty="0" smtClean="0"/>
              <a:t> </a:t>
            </a:r>
            <a:r>
              <a:rPr lang="cs-CZ" baseline="0" dirty="0" err="1" smtClean="0"/>
              <a:t>there</a:t>
            </a:r>
            <a:r>
              <a:rPr lang="cs-CZ" baseline="0" dirty="0" smtClean="0"/>
              <a:t> </a:t>
            </a:r>
            <a:r>
              <a:rPr lang="cs-CZ" baseline="0" dirty="0" err="1" smtClean="0"/>
              <a:t>is</a:t>
            </a:r>
            <a:r>
              <a:rPr lang="cs-CZ" baseline="0" dirty="0" smtClean="0"/>
              <a:t> </a:t>
            </a:r>
            <a:r>
              <a:rPr lang="cs-CZ" baseline="0" dirty="0" err="1" smtClean="0"/>
              <a:t>conflict</a:t>
            </a:r>
            <a:r>
              <a:rPr lang="cs-CZ" baseline="0" dirty="0" smtClean="0"/>
              <a:t> and </a:t>
            </a:r>
            <a:r>
              <a:rPr lang="cs-CZ" baseline="0" dirty="0" err="1" smtClean="0"/>
              <a:t>there</a:t>
            </a:r>
            <a:r>
              <a:rPr lang="cs-CZ" baseline="0" dirty="0" smtClean="0"/>
              <a:t> are 2 </a:t>
            </a:r>
            <a:r>
              <a:rPr lang="cs-CZ" baseline="0" dirty="0" err="1" smtClean="0"/>
              <a:t>parties</a:t>
            </a:r>
            <a:r>
              <a:rPr lang="cs-CZ" baseline="0" dirty="0" smtClean="0"/>
              <a:t> and </a:t>
            </a:r>
            <a:r>
              <a:rPr lang="cs-CZ" baseline="0" dirty="0" err="1" smtClean="0"/>
              <a:t>you</a:t>
            </a:r>
            <a:r>
              <a:rPr lang="cs-CZ" baseline="0" dirty="0" smtClean="0"/>
              <a:t> </a:t>
            </a:r>
            <a:r>
              <a:rPr lang="cs-CZ" baseline="0" dirty="0" err="1" smtClean="0"/>
              <a:t>collect</a:t>
            </a:r>
            <a:r>
              <a:rPr lang="cs-CZ" baseline="0" dirty="0" smtClean="0"/>
              <a:t> data </a:t>
            </a:r>
            <a:r>
              <a:rPr lang="cs-CZ" baseline="0" dirty="0" err="1" smtClean="0"/>
              <a:t>only</a:t>
            </a:r>
            <a:r>
              <a:rPr lang="cs-CZ" baseline="0" dirty="0" smtClean="0"/>
              <a:t> </a:t>
            </a:r>
            <a:r>
              <a:rPr lang="cs-CZ" baseline="0" dirty="0" err="1" smtClean="0"/>
              <a:t>from</a:t>
            </a:r>
            <a:r>
              <a:rPr lang="cs-CZ" baseline="0" dirty="0" smtClean="0"/>
              <a:t> 1 party</a:t>
            </a:r>
          </a:p>
          <a:p>
            <a:r>
              <a:rPr lang="cs-CZ" baseline="0" dirty="0" err="1" smtClean="0"/>
              <a:t>Principle</a:t>
            </a:r>
            <a:r>
              <a:rPr lang="cs-CZ" baseline="0" dirty="0" smtClean="0"/>
              <a:t> </a:t>
            </a:r>
            <a:r>
              <a:rPr lang="cs-CZ" baseline="0" dirty="0" err="1" smtClean="0"/>
              <a:t>of</a:t>
            </a:r>
            <a:r>
              <a:rPr lang="cs-CZ" baseline="0" dirty="0" smtClean="0"/>
              <a:t> </a:t>
            </a:r>
            <a:r>
              <a:rPr lang="cs-CZ" baseline="0" dirty="0" err="1" smtClean="0"/>
              <a:t>impartiality</a:t>
            </a:r>
            <a:r>
              <a:rPr lang="cs-CZ" baseline="0" dirty="0" smtClean="0"/>
              <a:t> and neutrality</a:t>
            </a:r>
          </a:p>
          <a:p>
            <a:r>
              <a:rPr lang="cs-CZ" baseline="0" dirty="0" err="1" smtClean="0"/>
              <a:t>Malnutrion</a:t>
            </a:r>
            <a:r>
              <a:rPr lang="cs-CZ" baseline="0" dirty="0" smtClean="0"/>
              <a:t> </a:t>
            </a:r>
            <a:r>
              <a:rPr lang="cs-CZ" baseline="0" dirty="0" err="1" smtClean="0"/>
              <a:t>example</a:t>
            </a:r>
            <a:r>
              <a:rPr lang="cs-CZ" baseline="0" dirty="0" smtClean="0"/>
              <a:t> </a:t>
            </a:r>
          </a:p>
          <a:p>
            <a:endParaRPr lang="cs-CZ" baseline="0" dirty="0" smtClean="0"/>
          </a:p>
          <a:p>
            <a:r>
              <a:rPr lang="cs-CZ" baseline="0" dirty="0" smtClean="0"/>
              <a:t>Data </a:t>
            </a:r>
            <a:r>
              <a:rPr lang="cs-CZ" baseline="0" dirty="0" err="1" smtClean="0"/>
              <a:t>protection</a:t>
            </a:r>
            <a:r>
              <a:rPr lang="cs-CZ" baseline="0" dirty="0" smtClean="0"/>
              <a:t>, sample </a:t>
            </a:r>
            <a:r>
              <a:rPr lang="cs-CZ" baseline="0" dirty="0" err="1" smtClean="0"/>
              <a:t>is</a:t>
            </a:r>
            <a:r>
              <a:rPr lang="cs-CZ" baseline="0" dirty="0" smtClean="0"/>
              <a:t> </a:t>
            </a:r>
            <a:r>
              <a:rPr lang="cs-CZ" baseline="0" dirty="0" err="1" smtClean="0"/>
              <a:t>representing</a:t>
            </a:r>
            <a:r>
              <a:rPr lang="cs-CZ" baseline="0" dirty="0" smtClean="0"/>
              <a:t> </a:t>
            </a:r>
            <a:r>
              <a:rPr lang="cs-CZ" baseline="0" dirty="0" err="1" smtClean="0"/>
              <a:t>everybody</a:t>
            </a:r>
            <a:r>
              <a:rPr lang="cs-CZ" baseline="0" dirty="0" smtClean="0"/>
              <a:t> in </a:t>
            </a:r>
            <a:r>
              <a:rPr lang="cs-CZ" baseline="0" dirty="0" err="1" smtClean="0"/>
              <a:t>the</a:t>
            </a:r>
            <a:r>
              <a:rPr lang="cs-CZ" baseline="0" dirty="0" smtClean="0"/>
              <a:t> </a:t>
            </a:r>
            <a:r>
              <a:rPr lang="cs-CZ" baseline="0" dirty="0" err="1" smtClean="0"/>
              <a:t>community</a:t>
            </a:r>
            <a:endParaRPr lang="cs-CZ" baseline="0" dirty="0" smtClean="0"/>
          </a:p>
          <a:p>
            <a:r>
              <a:rPr lang="cs-CZ" baseline="0" dirty="0" err="1" smtClean="0"/>
              <a:t>Ethical</a:t>
            </a:r>
            <a:r>
              <a:rPr lang="cs-CZ" baseline="0" dirty="0" smtClean="0"/>
              <a:t> </a:t>
            </a:r>
            <a:r>
              <a:rPr lang="cs-CZ" baseline="0" dirty="0" err="1" smtClean="0"/>
              <a:t>consideration</a:t>
            </a:r>
            <a:r>
              <a:rPr lang="cs-CZ" baseline="0" dirty="0" smtClean="0"/>
              <a:t> to </a:t>
            </a:r>
            <a:r>
              <a:rPr lang="cs-CZ" baseline="0" dirty="0" err="1" smtClean="0"/>
              <a:t>think</a:t>
            </a:r>
            <a:r>
              <a:rPr lang="cs-CZ" baseline="0" dirty="0" smtClean="0"/>
              <a:t> on </a:t>
            </a:r>
            <a:r>
              <a:rPr lang="cs-CZ" baseline="0" dirty="0" err="1" smtClean="0"/>
              <a:t>when</a:t>
            </a:r>
            <a:r>
              <a:rPr lang="cs-CZ" baseline="0" dirty="0" smtClean="0"/>
              <a:t> </a:t>
            </a:r>
            <a:r>
              <a:rPr lang="cs-CZ" baseline="0" dirty="0" err="1" smtClean="0"/>
              <a:t>we</a:t>
            </a:r>
            <a:r>
              <a:rPr lang="cs-CZ" baseline="0" dirty="0" smtClean="0"/>
              <a:t> </a:t>
            </a:r>
            <a:r>
              <a:rPr lang="cs-CZ" baseline="0" dirty="0" err="1" smtClean="0"/>
              <a:t>collect</a:t>
            </a:r>
            <a:r>
              <a:rPr lang="cs-CZ" baseline="0" dirty="0" smtClean="0"/>
              <a:t> </a:t>
            </a:r>
            <a:r>
              <a:rPr lang="cs-CZ" baseline="0" dirty="0" err="1" smtClean="0"/>
              <a:t>the</a:t>
            </a:r>
            <a:r>
              <a:rPr lang="cs-CZ" baseline="0" dirty="0" smtClean="0"/>
              <a:t> data</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24</a:t>
            </a:fld>
            <a:endParaRPr lang="sv-SE"/>
          </a:p>
        </p:txBody>
      </p:sp>
    </p:spTree>
    <p:extLst>
      <p:ext uri="{BB962C8B-B14F-4D97-AF65-F5344CB8AC3E}">
        <p14:creationId xmlns:p14="http://schemas.microsoft.com/office/powerpoint/2010/main" val="1820601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cs-CZ" dirty="0" err="1" smtClean="0"/>
              <a:t>Need</a:t>
            </a:r>
            <a:r>
              <a:rPr lang="cs-CZ" dirty="0" smtClean="0"/>
              <a:t> to </a:t>
            </a:r>
            <a:r>
              <a:rPr lang="cs-CZ" dirty="0" err="1" smtClean="0"/>
              <a:t>looking</a:t>
            </a:r>
            <a:r>
              <a:rPr lang="cs-CZ" dirty="0" smtClean="0"/>
              <a:t> </a:t>
            </a:r>
            <a:r>
              <a:rPr lang="cs-CZ" dirty="0" err="1" smtClean="0"/>
              <a:t>for</a:t>
            </a:r>
            <a:r>
              <a:rPr lang="cs-CZ" dirty="0" smtClean="0"/>
              <a:t> </a:t>
            </a:r>
            <a:r>
              <a:rPr lang="cs-CZ" dirty="0" err="1" smtClean="0"/>
              <a:t>the</a:t>
            </a:r>
            <a:r>
              <a:rPr lang="cs-CZ" dirty="0" smtClean="0"/>
              <a:t> </a:t>
            </a:r>
            <a:r>
              <a:rPr lang="cs-CZ" dirty="0" err="1" smtClean="0"/>
              <a:t>bigger</a:t>
            </a:r>
            <a:r>
              <a:rPr lang="cs-CZ" dirty="0" smtClean="0"/>
              <a:t> </a:t>
            </a:r>
            <a:r>
              <a:rPr lang="cs-CZ" dirty="0" err="1" smtClean="0"/>
              <a:t>picture</a:t>
            </a:r>
            <a:r>
              <a:rPr lang="cs-CZ" dirty="0" smtClean="0"/>
              <a:t> – open up</a:t>
            </a:r>
            <a:r>
              <a:rPr lang="cs-CZ" baseline="0" dirty="0" smtClean="0"/>
              <a:t> </a:t>
            </a:r>
            <a:r>
              <a:rPr lang="cs-CZ" baseline="0" dirty="0" err="1" smtClean="0"/>
              <a:t>the</a:t>
            </a:r>
            <a:r>
              <a:rPr lang="cs-CZ" baseline="0" dirty="0" smtClean="0"/>
              <a:t> </a:t>
            </a:r>
            <a:r>
              <a:rPr lang="cs-CZ" baseline="0" dirty="0" err="1" smtClean="0"/>
              <a:t>perspective</a:t>
            </a:r>
            <a:r>
              <a:rPr lang="cs-CZ" baseline="0" dirty="0" smtClean="0"/>
              <a:t> and </a:t>
            </a:r>
            <a:r>
              <a:rPr lang="cs-CZ" baseline="0" dirty="0" err="1" smtClean="0"/>
              <a:t>see</a:t>
            </a:r>
            <a:r>
              <a:rPr lang="cs-CZ" baseline="0" dirty="0" smtClean="0"/>
              <a:t> </a:t>
            </a:r>
            <a:r>
              <a:rPr lang="cs-CZ" baseline="0" dirty="0" err="1" smtClean="0"/>
              <a:t>other</a:t>
            </a:r>
            <a:r>
              <a:rPr lang="cs-CZ" baseline="0" dirty="0" smtClean="0"/>
              <a:t> </a:t>
            </a:r>
            <a:r>
              <a:rPr lang="cs-CZ" baseline="0" dirty="0" err="1" smtClean="0"/>
              <a:t>situation</a:t>
            </a:r>
            <a:endParaRPr lang="cs-CZ" dirty="0" smtClean="0"/>
          </a:p>
          <a:p>
            <a:r>
              <a:rPr lang="cs-CZ" dirty="0" smtClean="0"/>
              <a:t>1.</a:t>
            </a:r>
          </a:p>
          <a:p>
            <a:r>
              <a:rPr lang="cs-CZ" dirty="0" smtClean="0"/>
              <a:t>2.</a:t>
            </a:r>
            <a:r>
              <a:rPr lang="cs-CZ" baseline="0" dirty="0" smtClean="0"/>
              <a:t> </a:t>
            </a:r>
            <a:r>
              <a:rPr lang="cs-CZ" baseline="0" dirty="0" err="1" smtClean="0"/>
              <a:t>Social</a:t>
            </a:r>
            <a:r>
              <a:rPr lang="cs-CZ" baseline="0" dirty="0" smtClean="0"/>
              <a:t> </a:t>
            </a:r>
            <a:r>
              <a:rPr lang="cs-CZ" baseline="0" dirty="0" err="1" smtClean="0"/>
              <a:t>biases</a:t>
            </a:r>
            <a:r>
              <a:rPr lang="cs-CZ" baseline="0" dirty="0" smtClean="0"/>
              <a:t> – </a:t>
            </a:r>
            <a:r>
              <a:rPr lang="cs-CZ" baseline="0" dirty="0" err="1" smtClean="0"/>
              <a:t>will</a:t>
            </a:r>
            <a:r>
              <a:rPr lang="cs-CZ" baseline="0" dirty="0" smtClean="0"/>
              <a:t> influence </a:t>
            </a:r>
            <a:r>
              <a:rPr lang="cs-CZ" baseline="0" dirty="0" err="1" smtClean="0"/>
              <a:t>how</a:t>
            </a:r>
            <a:r>
              <a:rPr lang="cs-CZ" baseline="0" dirty="0" smtClean="0"/>
              <a:t> </a:t>
            </a:r>
            <a:r>
              <a:rPr lang="cs-CZ" baseline="0" dirty="0" err="1" smtClean="0"/>
              <a:t>you</a:t>
            </a:r>
            <a:r>
              <a:rPr lang="cs-CZ" baseline="0" dirty="0" smtClean="0"/>
              <a:t> </a:t>
            </a:r>
            <a:r>
              <a:rPr lang="cs-CZ" baseline="0" dirty="0" err="1" smtClean="0"/>
              <a:t>validate</a:t>
            </a:r>
            <a:r>
              <a:rPr lang="cs-CZ" baseline="0" dirty="0" smtClean="0"/>
              <a:t> </a:t>
            </a:r>
            <a:r>
              <a:rPr lang="cs-CZ" baseline="0" dirty="0" err="1" smtClean="0"/>
              <a:t>your</a:t>
            </a:r>
            <a:r>
              <a:rPr lang="cs-CZ" baseline="0" dirty="0" smtClean="0"/>
              <a:t> data</a:t>
            </a:r>
            <a:endParaRPr lang="cs-CZ" dirty="0" smtClean="0"/>
          </a:p>
          <a:p>
            <a:r>
              <a:rPr lang="cs-CZ" dirty="0" smtClean="0"/>
              <a:t>3.</a:t>
            </a:r>
            <a:r>
              <a:rPr lang="cs-CZ" baseline="0" dirty="0" smtClean="0"/>
              <a:t> </a:t>
            </a:r>
            <a:r>
              <a:rPr lang="cs-CZ" baseline="0" dirty="0" err="1" smtClean="0"/>
              <a:t>How</a:t>
            </a:r>
            <a:r>
              <a:rPr lang="cs-CZ" baseline="0" dirty="0" smtClean="0"/>
              <a:t> </a:t>
            </a:r>
            <a:r>
              <a:rPr lang="cs-CZ" baseline="0" dirty="0" err="1" smtClean="0"/>
              <a:t>we</a:t>
            </a:r>
            <a:r>
              <a:rPr lang="cs-CZ" baseline="0" dirty="0" smtClean="0"/>
              <a:t> </a:t>
            </a:r>
            <a:r>
              <a:rPr lang="cs-CZ" baseline="0" dirty="0" err="1" smtClean="0"/>
              <a:t>interprate</a:t>
            </a:r>
            <a:r>
              <a:rPr lang="cs-CZ" baseline="0" dirty="0" smtClean="0"/>
              <a:t> </a:t>
            </a:r>
            <a:r>
              <a:rPr lang="cs-CZ" baseline="0" dirty="0" err="1" smtClean="0"/>
              <a:t>the</a:t>
            </a:r>
            <a:r>
              <a:rPr lang="cs-CZ" baseline="0" dirty="0" smtClean="0"/>
              <a:t> data</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25</a:t>
            </a:fld>
            <a:endParaRPr lang="sv-SE"/>
          </a:p>
        </p:txBody>
      </p:sp>
    </p:spTree>
    <p:extLst>
      <p:ext uri="{BB962C8B-B14F-4D97-AF65-F5344CB8AC3E}">
        <p14:creationId xmlns:p14="http://schemas.microsoft.com/office/powerpoint/2010/main" val="2131236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26</a:t>
            </a:fld>
            <a:endParaRPr lang="sv-SE"/>
          </a:p>
        </p:txBody>
      </p:sp>
    </p:spTree>
    <p:extLst>
      <p:ext uri="{BB962C8B-B14F-4D97-AF65-F5344CB8AC3E}">
        <p14:creationId xmlns:p14="http://schemas.microsoft.com/office/powerpoint/2010/main" val="24209413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27</a:t>
            </a:fld>
            <a:endParaRPr lang="sv-SE"/>
          </a:p>
        </p:txBody>
      </p:sp>
    </p:spTree>
    <p:extLst>
      <p:ext uri="{BB962C8B-B14F-4D97-AF65-F5344CB8AC3E}">
        <p14:creationId xmlns:p14="http://schemas.microsoft.com/office/powerpoint/2010/main" val="2624910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28</a:t>
            </a:fld>
            <a:endParaRPr lang="sv-SE"/>
          </a:p>
        </p:txBody>
      </p:sp>
    </p:spTree>
    <p:extLst>
      <p:ext uri="{BB962C8B-B14F-4D97-AF65-F5344CB8AC3E}">
        <p14:creationId xmlns:p14="http://schemas.microsoft.com/office/powerpoint/2010/main" val="3050685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3</a:t>
            </a:fld>
            <a:endParaRPr lang="sv-SE"/>
          </a:p>
        </p:txBody>
      </p:sp>
    </p:spTree>
    <p:extLst>
      <p:ext uri="{BB962C8B-B14F-4D97-AF65-F5344CB8AC3E}">
        <p14:creationId xmlns:p14="http://schemas.microsoft.com/office/powerpoint/2010/main" val="368721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4</a:t>
            </a:fld>
            <a:endParaRPr lang="sv-SE"/>
          </a:p>
        </p:txBody>
      </p:sp>
    </p:spTree>
    <p:extLst>
      <p:ext uri="{BB962C8B-B14F-4D97-AF65-F5344CB8AC3E}">
        <p14:creationId xmlns:p14="http://schemas.microsoft.com/office/powerpoint/2010/main" val="1745907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s-ES" sz="1200" dirty="0">
                <a:latin typeface="Open Sans Light" panose="020B0306030504020204" pitchFamily="34" charset="0"/>
                <a:ea typeface="Open Sans Light" panose="020B0306030504020204" pitchFamily="34" charset="0"/>
                <a:cs typeface="Open Sans Light" panose="020B0306030504020204" pitchFamily="34" charset="0"/>
              </a:rPr>
              <a:t>https://</a:t>
            </a:r>
            <a:r>
              <a:rPr lang="es-ES" sz="1200" dirty="0" err="1">
                <a:latin typeface="Open Sans Light" panose="020B0306030504020204" pitchFamily="34" charset="0"/>
                <a:ea typeface="Open Sans Light" panose="020B0306030504020204" pitchFamily="34" charset="0"/>
                <a:cs typeface="Open Sans Light" panose="020B0306030504020204" pitchFamily="34" charset="0"/>
              </a:rPr>
              <a:t>youtu.be</a:t>
            </a:r>
            <a:r>
              <a:rPr lang="es-ES" sz="1200" dirty="0">
                <a:latin typeface="Open Sans Light" panose="020B0306030504020204" pitchFamily="34" charset="0"/>
                <a:ea typeface="Open Sans Light" panose="020B0306030504020204" pitchFamily="34" charset="0"/>
                <a:cs typeface="Open Sans Light" panose="020B0306030504020204" pitchFamily="34" charset="0"/>
              </a:rPr>
              <a:t>/</a:t>
            </a:r>
            <a:r>
              <a:rPr lang="es-ES" sz="1200" dirty="0" err="1">
                <a:latin typeface="Open Sans Light" panose="020B0306030504020204" pitchFamily="34" charset="0"/>
                <a:ea typeface="Open Sans Light" panose="020B0306030504020204" pitchFamily="34" charset="0"/>
                <a:cs typeface="Open Sans Light" panose="020B0306030504020204" pitchFamily="34" charset="0"/>
              </a:rPr>
              <a:t>VpDejNMWPOU</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5</a:t>
            </a:fld>
            <a:endParaRPr lang="sv-SE"/>
          </a:p>
        </p:txBody>
      </p:sp>
    </p:spTree>
    <p:extLst>
      <p:ext uri="{BB962C8B-B14F-4D97-AF65-F5344CB8AC3E}">
        <p14:creationId xmlns:p14="http://schemas.microsoft.com/office/powerpoint/2010/main" val="1868617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This typology relates assessments according to when they are made and what information is required.</a:t>
            </a:r>
          </a:p>
          <a:p>
            <a:r>
              <a:rPr lang="en-US" dirty="0"/>
              <a:t>A further typology of assessment can be according to its coordination with other assessments: it can be independent, </a:t>
            </a:r>
            <a:r>
              <a:rPr lang="en-US" dirty="0" err="1"/>
              <a:t>harmonised</a:t>
            </a:r>
            <a:r>
              <a:rPr lang="en-US" dirty="0"/>
              <a:t> or joint: </a:t>
            </a:r>
          </a:p>
          <a:p>
            <a:r>
              <a:rPr lang="en-US" b="1" dirty="0"/>
              <a:t>Independent assessments: </a:t>
            </a:r>
            <a:r>
              <a:rPr lang="en-US" dirty="0"/>
              <a:t>Multiple assessments, Multiple methodology - non "interoperable" data sets, Multiple reporting</a:t>
            </a:r>
          </a:p>
          <a:p>
            <a:r>
              <a:rPr lang="en-US" b="1" dirty="0" err="1"/>
              <a:t>Harmonised</a:t>
            </a:r>
            <a:r>
              <a:rPr lang="en-US" b="1" dirty="0"/>
              <a:t> assessment</a:t>
            </a:r>
            <a:r>
              <a:rPr lang="en-US" dirty="0"/>
              <a:t>: Multiple assessments + common key indicators, Single methodology - comparable data, Single or multiple reports of joint/shared analysis.</a:t>
            </a:r>
          </a:p>
          <a:p>
            <a:r>
              <a:rPr lang="en-US" b="1" dirty="0"/>
              <a:t>Joint assessment</a:t>
            </a:r>
            <a:r>
              <a:rPr lang="en-US" dirty="0"/>
              <a:t>: Single assessment form/data collection process, Single methodology and analysis process, Single report.</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6</a:t>
            </a:fld>
            <a:endParaRPr lang="sv-SE"/>
          </a:p>
        </p:txBody>
      </p:sp>
    </p:spTree>
    <p:extLst>
      <p:ext uri="{BB962C8B-B14F-4D97-AF65-F5344CB8AC3E}">
        <p14:creationId xmlns:p14="http://schemas.microsoft.com/office/powerpoint/2010/main" val="182561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This typology relates assessments according to when they are made and what information is required.</a:t>
            </a:r>
          </a:p>
          <a:p>
            <a:r>
              <a:rPr lang="en-US" dirty="0"/>
              <a:t>A further typology of assessment can be according to its coordination with other assessments: it can be independent, </a:t>
            </a:r>
            <a:r>
              <a:rPr lang="en-US" dirty="0" err="1"/>
              <a:t>harmonised</a:t>
            </a:r>
            <a:r>
              <a:rPr lang="en-US" dirty="0"/>
              <a:t> or joint: </a:t>
            </a:r>
          </a:p>
          <a:p>
            <a:r>
              <a:rPr lang="en-US" b="1" dirty="0"/>
              <a:t>Independent assessments: </a:t>
            </a:r>
            <a:r>
              <a:rPr lang="en-US" dirty="0"/>
              <a:t>Multiple assessments, Multiple methodology - non "interoperable" data sets, Multiple reporting</a:t>
            </a:r>
          </a:p>
          <a:p>
            <a:r>
              <a:rPr lang="en-US" b="1" dirty="0" err="1"/>
              <a:t>Harmonised</a:t>
            </a:r>
            <a:r>
              <a:rPr lang="en-US" b="1" dirty="0"/>
              <a:t> assessment</a:t>
            </a:r>
            <a:r>
              <a:rPr lang="en-US" dirty="0"/>
              <a:t>: Multiple assessments + common key indicators, Single methodology - comparable data, Single or multiple reports of joint/shared analysis.</a:t>
            </a:r>
          </a:p>
          <a:p>
            <a:r>
              <a:rPr lang="en-US" b="1" dirty="0"/>
              <a:t>Joint assessment</a:t>
            </a:r>
            <a:r>
              <a:rPr lang="en-US" dirty="0"/>
              <a:t>: Single assessment form/data collection process, Single methodology and analysis process, Single report.</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7</a:t>
            </a:fld>
            <a:endParaRPr lang="sv-SE"/>
          </a:p>
        </p:txBody>
      </p:sp>
    </p:spTree>
    <p:extLst>
      <p:ext uri="{BB962C8B-B14F-4D97-AF65-F5344CB8AC3E}">
        <p14:creationId xmlns:p14="http://schemas.microsoft.com/office/powerpoint/2010/main" val="2821722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i="1" dirty="0">
                <a:effectLst/>
                <a:latin typeface="Helvetica" pitchFamily="2" charset="0"/>
              </a:rPr>
              <a:t>All assessments are based on the same principle (the identification</a:t>
            </a:r>
            <a:r>
              <a:rPr lang="en-US" i="0" dirty="0">
                <a:effectLst/>
                <a:latin typeface="Helvetica" pitchFamily="2" charset="0"/>
              </a:rPr>
              <a:t> </a:t>
            </a:r>
            <a:r>
              <a:rPr lang="en-US" i="1" dirty="0">
                <a:effectLst/>
                <a:latin typeface="Helvetica" pitchFamily="2" charset="0"/>
              </a:rPr>
              <a:t>of vulnerabilities and capacities) and follow the same process</a:t>
            </a:r>
            <a:r>
              <a:rPr lang="en-US" i="0" dirty="0">
                <a:effectLst/>
                <a:latin typeface="Helvetica" pitchFamily="2" charset="0"/>
              </a:rPr>
              <a:t> </a:t>
            </a:r>
            <a:r>
              <a:rPr lang="en-US" i="1" dirty="0">
                <a:effectLst/>
                <a:latin typeface="Helvetica" pitchFamily="2" charset="0"/>
              </a:rPr>
              <a:t>(observation, interviews and collection of information). However,</a:t>
            </a:r>
            <a:r>
              <a:rPr lang="en-US" i="0" dirty="0">
                <a:effectLst/>
                <a:latin typeface="Helvetica" pitchFamily="2" charset="0"/>
              </a:rPr>
              <a:t> </a:t>
            </a:r>
            <a:r>
              <a:rPr lang="en-US" i="1" dirty="0">
                <a:effectLst/>
                <a:latin typeface="Helvetica" pitchFamily="2" charset="0"/>
              </a:rPr>
              <a:t>the way in which information is collected depends upon the type</a:t>
            </a:r>
            <a:r>
              <a:rPr lang="en-US" i="0" dirty="0">
                <a:effectLst/>
                <a:latin typeface="Helvetica" pitchFamily="2" charset="0"/>
              </a:rPr>
              <a:t> </a:t>
            </a:r>
            <a:r>
              <a:rPr lang="en-US" i="1" dirty="0">
                <a:effectLst/>
                <a:latin typeface="Helvetica" pitchFamily="2" charset="0"/>
              </a:rPr>
              <a:t>of assessment.</a:t>
            </a:r>
            <a:endParaRPr lang="en-US" dirty="0">
              <a:effectLst/>
              <a:latin typeface="Helvetica" pitchFamily="2" charset="0"/>
            </a:endParaRPr>
          </a:p>
        </p:txBody>
      </p:sp>
      <p:sp>
        <p:nvSpPr>
          <p:cNvPr id="4" name="Slide Number Placeholder 3"/>
          <p:cNvSpPr>
            <a:spLocks noGrp="1"/>
          </p:cNvSpPr>
          <p:nvPr>
            <p:ph type="sldNum" sz="quarter" idx="5"/>
          </p:nvPr>
        </p:nvSpPr>
        <p:spPr/>
        <p:txBody>
          <a:bodyPr/>
          <a:lstStyle/>
          <a:p>
            <a:fld id="{AA9E14E2-4D38-4456-B334-74E86BE85C64}" type="slidenum">
              <a:rPr lang="sv-SE" smtClean="0"/>
              <a:t>8</a:t>
            </a:fld>
            <a:endParaRPr lang="sv-SE"/>
          </a:p>
        </p:txBody>
      </p:sp>
    </p:spTree>
    <p:extLst>
      <p:ext uri="{BB962C8B-B14F-4D97-AF65-F5344CB8AC3E}">
        <p14:creationId xmlns:p14="http://schemas.microsoft.com/office/powerpoint/2010/main" val="370373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Note: *Secondary data collection should take into account the institutional knowledge of the NS, IFRC and ICRC; and external data sources such as the inter-agency network, post-disaster or post-conflict needs assessments (PDNA or PCNA), market assessments, census data or Household Economic Approach (HEA) data</a:t>
            </a:r>
            <a:r>
              <a:rPr lang="en-US" dirty="0" smtClean="0"/>
              <a:t>.</a:t>
            </a:r>
            <a:endParaRPr lang="cs-CZ" dirty="0" smtClean="0"/>
          </a:p>
          <a:p>
            <a:endParaRPr lang="cs-CZ" dirty="0" smtClean="0"/>
          </a:p>
          <a:p>
            <a:r>
              <a:rPr lang="cs-CZ" dirty="0" err="1" smtClean="0"/>
              <a:t>Planing</a:t>
            </a:r>
            <a:r>
              <a:rPr lang="cs-CZ" dirty="0" smtClean="0"/>
              <a:t> </a:t>
            </a:r>
            <a:r>
              <a:rPr lang="cs-CZ" dirty="0" err="1" smtClean="0"/>
              <a:t>for</a:t>
            </a:r>
            <a:r>
              <a:rPr lang="cs-CZ" baseline="0" dirty="0" smtClean="0"/>
              <a:t> </a:t>
            </a:r>
            <a:r>
              <a:rPr lang="cs-CZ" baseline="0" dirty="0" err="1" smtClean="0"/>
              <a:t>the</a:t>
            </a:r>
            <a:r>
              <a:rPr lang="cs-CZ" baseline="0" dirty="0" smtClean="0"/>
              <a:t> A </a:t>
            </a:r>
            <a:r>
              <a:rPr lang="cs-CZ" baseline="0" dirty="0" err="1" smtClean="0"/>
              <a:t>the</a:t>
            </a:r>
            <a:r>
              <a:rPr lang="cs-CZ" baseline="0" dirty="0" smtClean="0"/>
              <a:t> </a:t>
            </a:r>
            <a:r>
              <a:rPr lang="cs-CZ" baseline="0" dirty="0" err="1" smtClean="0"/>
              <a:t>steps</a:t>
            </a:r>
            <a:r>
              <a:rPr lang="cs-CZ" baseline="0" dirty="0" smtClean="0"/>
              <a:t> </a:t>
            </a:r>
            <a:r>
              <a:rPr lang="cs-CZ" baseline="0" dirty="0" err="1" smtClean="0"/>
              <a:t>that</a:t>
            </a:r>
            <a:r>
              <a:rPr lang="cs-CZ" baseline="0" dirty="0" smtClean="0"/>
              <a:t> </a:t>
            </a:r>
            <a:r>
              <a:rPr lang="cs-CZ" baseline="0" dirty="0" err="1" smtClean="0"/>
              <a:t>you</a:t>
            </a:r>
            <a:r>
              <a:rPr lang="cs-CZ" baseline="0" dirty="0" smtClean="0"/>
              <a:t> </a:t>
            </a:r>
            <a:r>
              <a:rPr lang="cs-CZ" baseline="0" dirty="0" err="1" smtClean="0"/>
              <a:t>need</a:t>
            </a:r>
            <a:r>
              <a:rPr lang="cs-CZ" baseline="0" dirty="0" smtClean="0"/>
              <a:t> to </a:t>
            </a:r>
            <a:r>
              <a:rPr lang="cs-CZ" baseline="0" dirty="0" err="1" smtClean="0"/>
              <a:t>consider</a:t>
            </a:r>
            <a:r>
              <a:rPr lang="cs-CZ" baseline="0" dirty="0" smtClean="0"/>
              <a:t> </a:t>
            </a:r>
          </a:p>
          <a:p>
            <a:r>
              <a:rPr lang="cs-CZ" baseline="0" dirty="0" smtClean="0"/>
              <a:t>These </a:t>
            </a:r>
            <a:r>
              <a:rPr lang="cs-CZ" baseline="0" dirty="0" err="1" smtClean="0"/>
              <a:t>steps</a:t>
            </a:r>
            <a:r>
              <a:rPr lang="cs-CZ" baseline="0" dirty="0" smtClean="0"/>
              <a:t> </a:t>
            </a:r>
            <a:r>
              <a:rPr lang="cs-CZ" baseline="0" dirty="0" err="1" smtClean="0"/>
              <a:t>you</a:t>
            </a:r>
            <a:r>
              <a:rPr lang="cs-CZ" baseline="0" dirty="0" smtClean="0"/>
              <a:t> </a:t>
            </a:r>
            <a:r>
              <a:rPr lang="cs-CZ" baseline="0" dirty="0" err="1" smtClean="0"/>
              <a:t>need</a:t>
            </a:r>
            <a:r>
              <a:rPr lang="cs-CZ" baseline="0" dirty="0" smtClean="0"/>
              <a:t> to </a:t>
            </a:r>
            <a:r>
              <a:rPr lang="cs-CZ" baseline="0" dirty="0" err="1" smtClean="0"/>
              <a:t>follow</a:t>
            </a:r>
            <a:r>
              <a:rPr lang="cs-CZ" baseline="0" dirty="0" smtClean="0"/>
              <a:t> </a:t>
            </a:r>
            <a:r>
              <a:rPr lang="cs-CZ" baseline="0" dirty="0" err="1" smtClean="0"/>
              <a:t>that</a:t>
            </a:r>
            <a:r>
              <a:rPr lang="cs-CZ" baseline="0" dirty="0" smtClean="0"/>
              <a:t> </a:t>
            </a:r>
            <a:r>
              <a:rPr lang="cs-CZ" baseline="0" dirty="0" err="1" smtClean="0"/>
              <a:t>collect</a:t>
            </a:r>
            <a:r>
              <a:rPr lang="cs-CZ" baseline="0" dirty="0" smtClean="0"/>
              <a:t> </a:t>
            </a:r>
            <a:r>
              <a:rPr lang="cs-CZ" baseline="0" dirty="0" err="1" smtClean="0"/>
              <a:t>the</a:t>
            </a:r>
            <a:r>
              <a:rPr lang="cs-CZ" baseline="0" dirty="0" smtClean="0"/>
              <a:t> </a:t>
            </a:r>
            <a:r>
              <a:rPr lang="cs-CZ" baseline="0" dirty="0" err="1" smtClean="0"/>
              <a:t>information</a:t>
            </a:r>
            <a:r>
              <a:rPr lang="cs-CZ" baseline="0" dirty="0" smtClean="0"/>
              <a:t> </a:t>
            </a:r>
            <a:r>
              <a:rPr lang="cs-CZ" baseline="0" dirty="0" err="1" smtClean="0"/>
              <a:t>you</a:t>
            </a:r>
            <a:r>
              <a:rPr lang="cs-CZ" baseline="0" dirty="0" smtClean="0"/>
              <a:t> </a:t>
            </a:r>
            <a:r>
              <a:rPr lang="cs-CZ" baseline="0" dirty="0" err="1" smtClean="0"/>
              <a:t>need</a:t>
            </a:r>
            <a:r>
              <a:rPr lang="cs-CZ" baseline="0" dirty="0" smtClean="0"/>
              <a:t> to do </a:t>
            </a:r>
            <a:r>
              <a:rPr lang="cs-CZ" baseline="0" dirty="0" err="1" smtClean="0"/>
              <a:t>the</a:t>
            </a:r>
            <a:r>
              <a:rPr lang="cs-CZ" baseline="0" dirty="0" smtClean="0"/>
              <a:t> A </a:t>
            </a:r>
            <a:r>
              <a:rPr lang="cs-CZ" baseline="0" dirty="0" err="1" smtClean="0"/>
              <a:t>about</a:t>
            </a:r>
            <a:r>
              <a:rPr lang="cs-CZ" baseline="0" dirty="0" smtClean="0"/>
              <a:t> (to </a:t>
            </a:r>
            <a:r>
              <a:rPr lang="cs-CZ" baseline="0" dirty="0" err="1" smtClean="0"/>
              <a:t>investigate</a:t>
            </a:r>
            <a:r>
              <a:rPr lang="cs-CZ" baseline="0" dirty="0" smtClean="0"/>
              <a:t>)</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9</a:t>
            </a:fld>
            <a:endParaRPr lang="sv-SE"/>
          </a:p>
        </p:txBody>
      </p:sp>
    </p:spTree>
    <p:extLst>
      <p:ext uri="{BB962C8B-B14F-4D97-AF65-F5344CB8AC3E}">
        <p14:creationId xmlns:p14="http://schemas.microsoft.com/office/powerpoint/2010/main" val="29575151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08.10.2023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E3B9A9A0-2EB5-62AD-EF9E-FE891C5148F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6B0EA89-4698-A22C-A132-6302DBA7374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825314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08.10.2023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2FD7FE2D-E628-12B0-74D7-E74366A51A0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4B5DB989-36FA-BAC3-BC06-78B4C7EF20A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716679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08.10.2023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B7FB7B84-18A0-2311-EECD-92EFC87967F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001400B-89FF-D6D1-D58A-1C2AB55D253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953153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91440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
        <p:nvSpPr>
          <p:cNvPr id="11" name="Rectangle 10">
            <a:extLst>
              <a:ext uri="{FF2B5EF4-FFF2-40B4-BE49-F238E27FC236}">
                <a16:creationId xmlns:a16="http://schemas.microsoft.com/office/drawing/2014/main" id="{EE2A73C6-B9A2-AA43-88BA-C71C35C4D30B}"/>
              </a:ext>
            </a:extLst>
          </p:cNvPr>
          <p:cNvSpPr/>
          <p:nvPr/>
        </p:nvSpPr>
        <p:spPr>
          <a:xfrm rot="18900000">
            <a:off x="6367728" y="4724158"/>
            <a:ext cx="4161489" cy="2741803"/>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0"/>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32689" y="-4956012"/>
            <a:ext cx="10118405" cy="13489124"/>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3487479" y="3869734"/>
            <a:ext cx="5083628" cy="1659794"/>
          </a:xfrm>
          <a:prstGeom prst="rect">
            <a:avLst/>
          </a:prstGeom>
        </p:spPr>
        <p:txBody>
          <a:bodyPr/>
          <a:lstStyle>
            <a:lvl1pPr algn="r">
              <a:lnSpc>
                <a:spcPct val="80000"/>
              </a:lnSpc>
              <a:defRPr sz="33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pic>
        <p:nvPicPr>
          <p:cNvPr id="2" name="Picture 1">
            <a:extLst>
              <a:ext uri="{FF2B5EF4-FFF2-40B4-BE49-F238E27FC236}">
                <a16:creationId xmlns:a16="http://schemas.microsoft.com/office/drawing/2014/main" id="{C35A5089-823D-EDA6-BFA1-00250F0BCFCE}"/>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574176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48006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Tree>
    <p:extLst>
      <p:ext uri="{BB962C8B-B14F-4D97-AF65-F5344CB8AC3E}">
        <p14:creationId xmlns:p14="http://schemas.microsoft.com/office/powerpoint/2010/main" val="8749808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ransición_Simple">
    <p:bg>
      <p:bgPr>
        <a:solidFill>
          <a:srgbClr val="011E41"/>
        </a:solidFill>
        <a:effectLst/>
      </p:bgPr>
    </p:bg>
    <p:spTree>
      <p:nvGrpSpPr>
        <p:cNvPr id="1" name=""/>
        <p:cNvGrpSpPr/>
        <p:nvPr/>
      </p:nvGrpSpPr>
      <p:grpSpPr>
        <a:xfrm>
          <a:off x="0" y="0"/>
          <a:ext cx="0" cy="0"/>
          <a:chOff x="0" y="0"/>
          <a:chExt cx="0" cy="0"/>
        </a:xfrm>
      </p:grpSpPr>
      <p:sp>
        <p:nvSpPr>
          <p:cNvPr id="99" name="TextBox 2"/>
          <p:cNvSpPr txBox="1">
            <a:spLocks noGrp="1"/>
          </p:cNvSpPr>
          <p:nvPr>
            <p:ph type="body" sz="quarter" idx="21"/>
          </p:nvPr>
        </p:nvSpPr>
        <p:spPr>
          <a:xfrm>
            <a:off x="855407" y="3152531"/>
            <a:ext cx="7433187" cy="461665"/>
          </a:xfrm>
          <a:prstGeom prst="rect">
            <a:avLst/>
          </a:prstGeom>
        </p:spPr>
        <p:txBody>
          <a:bodyPr>
            <a:spAutoFit/>
          </a:bodyPr>
          <a:lstStyle>
            <a:lvl1pPr marL="0" indent="0" algn="ctr" defTabSz="457200">
              <a:lnSpc>
                <a:spcPct val="100000"/>
              </a:lnSpc>
              <a:spcBef>
                <a:spcPts val="0"/>
              </a:spcBef>
              <a:buSzTx/>
              <a:buFontTx/>
              <a:buNone/>
              <a:defRPr sz="2400">
                <a:solidFill>
                  <a:schemeClr val="accent3"/>
                </a:solidFill>
                <a:latin typeface="Montserrat Bold"/>
                <a:ea typeface="Montserrat Bold"/>
                <a:cs typeface="Montserrat Bold"/>
                <a:sym typeface="Montserrat Bold"/>
              </a:defRPr>
            </a:lvl1pPr>
          </a:lstStyle>
          <a:p>
            <a:r>
              <a:t>TÍTULO SLIDE</a:t>
            </a:r>
          </a:p>
        </p:txBody>
      </p:sp>
      <p:grpSp>
        <p:nvGrpSpPr>
          <p:cNvPr id="102" name="Group 3"/>
          <p:cNvGrpSpPr/>
          <p:nvPr/>
        </p:nvGrpSpPr>
        <p:grpSpPr>
          <a:xfrm>
            <a:off x="-515471" y="656448"/>
            <a:ext cx="10174942" cy="5546165"/>
            <a:chOff x="0" y="0"/>
            <a:chExt cx="20349883" cy="8319247"/>
          </a:xfrm>
        </p:grpSpPr>
        <p:sp>
          <p:nvSpPr>
            <p:cNvPr id="100" name="Straight Connector 4"/>
            <p:cNvSpPr/>
            <p:nvPr/>
          </p:nvSpPr>
          <p:spPr>
            <a:xfrm flipH="1">
              <a:off x="-1" y="0"/>
              <a:ext cx="7530355"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endParaRPr sz="900"/>
            </a:p>
          </p:txBody>
        </p:sp>
        <p:sp>
          <p:nvSpPr>
            <p:cNvPr id="101" name="Straight Connector 5"/>
            <p:cNvSpPr/>
            <p:nvPr/>
          </p:nvSpPr>
          <p:spPr>
            <a:xfrm flipH="1">
              <a:off x="12819530" y="0"/>
              <a:ext cx="7530354"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endParaRPr sz="900"/>
            </a:p>
          </p:txBody>
        </p:sp>
      </p:grpSp>
      <p:sp>
        <p:nvSpPr>
          <p:cNvPr id="103" name="Número de diapositiva"/>
          <p:cNvSpPr txBox="1">
            <a:spLocks noGrp="1"/>
          </p:cNvSpPr>
          <p:nvPr>
            <p:ph type="sldNum" sz="quarter" idx="2"/>
          </p:nvPr>
        </p:nvSpPr>
        <p:spPr>
          <a:prstGeom prst="rect">
            <a:avLst/>
          </a:prstGeom>
        </p:spPr>
        <p:txBody>
          <a:bodyPr/>
          <a:lstStyle/>
          <a:p>
            <a:fld id="{86CB4B4D-7CA3-9044-876B-883B54F8677D}" type="slidenum">
              <a:rPr/>
              <a:pPr/>
              <a:t>‹#›</a:t>
            </a:fld>
            <a:endParaRPr/>
          </a:p>
        </p:txBody>
      </p:sp>
      <p:pic>
        <p:nvPicPr>
          <p:cNvPr id="4" name="Picture 3" descr="A picture containing drawing&#10;&#10;Description automatically generated">
            <a:extLst>
              <a:ext uri="{FF2B5EF4-FFF2-40B4-BE49-F238E27FC236}">
                <a16:creationId xmlns:a16="http://schemas.microsoft.com/office/drawing/2014/main" id="{9D2374AA-2B6B-A221-ABAD-2FF996906A9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5" name="Picture 4">
            <a:extLst>
              <a:ext uri="{FF2B5EF4-FFF2-40B4-BE49-F238E27FC236}">
                <a16:creationId xmlns:a16="http://schemas.microsoft.com/office/drawing/2014/main" id="{935C5904-2627-23A0-F770-722A81CA7A1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11837227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E3B9A9A0-2EB5-62AD-EF9E-FE891C5148F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6B0EA89-4698-A22C-A132-6302DBA7374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317322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1862EC52-6EB1-2169-3FE4-1B2C006CFFD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D5A2242-3D86-0828-89CD-7109D7E188F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523927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18ED35F7-8F84-DA2D-C4ED-B057ACB2E09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5B8FFB4-E4D5-8C46-3B38-53E9AC07A09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3345782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picture containing drawing&#10;&#10;Description automatically generated">
            <a:extLst>
              <a:ext uri="{FF2B5EF4-FFF2-40B4-BE49-F238E27FC236}">
                <a16:creationId xmlns:a16="http://schemas.microsoft.com/office/drawing/2014/main" id="{4730E5E9-C951-7287-AA14-A9E84F72FC9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413D730C-C0FE-37EC-B5B4-0A2BF8B7CFE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865542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descr="A picture containing drawing&#10;&#10;Description automatically generated">
            <a:extLst>
              <a:ext uri="{FF2B5EF4-FFF2-40B4-BE49-F238E27FC236}">
                <a16:creationId xmlns:a16="http://schemas.microsoft.com/office/drawing/2014/main" id="{9C2B49C9-7311-4B2D-9E03-3BFB3611556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11" name="Picture 10">
            <a:extLst>
              <a:ext uri="{FF2B5EF4-FFF2-40B4-BE49-F238E27FC236}">
                <a16:creationId xmlns:a16="http://schemas.microsoft.com/office/drawing/2014/main" id="{B3E52B31-49CB-C460-83F0-BC71D5F276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055256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08.10.2023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1862EC52-6EB1-2169-3FE4-1B2C006CFFD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D5A2242-3D86-0828-89CD-7109D7E188F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0486807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Picture 5" descr="A picture containing drawing&#10;&#10;Description automatically generated">
            <a:extLst>
              <a:ext uri="{FF2B5EF4-FFF2-40B4-BE49-F238E27FC236}">
                <a16:creationId xmlns:a16="http://schemas.microsoft.com/office/drawing/2014/main" id="{9E65F485-EFC2-A267-DEA6-51F206C808D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7" name="Picture 6">
            <a:extLst>
              <a:ext uri="{FF2B5EF4-FFF2-40B4-BE49-F238E27FC236}">
                <a16:creationId xmlns:a16="http://schemas.microsoft.com/office/drawing/2014/main" id="{06CE95FB-F16F-1195-F64D-18149C42CC6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150881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016A46A6-BB0F-9E8E-FD28-271F31C3A72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6" name="Picture 5">
            <a:extLst>
              <a:ext uri="{FF2B5EF4-FFF2-40B4-BE49-F238E27FC236}">
                <a16:creationId xmlns:a16="http://schemas.microsoft.com/office/drawing/2014/main" id="{912AA938-68C9-2A9D-0DAB-FAB26C73983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820807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picture containing drawing&#10;&#10;Description automatically generated">
            <a:extLst>
              <a:ext uri="{FF2B5EF4-FFF2-40B4-BE49-F238E27FC236}">
                <a16:creationId xmlns:a16="http://schemas.microsoft.com/office/drawing/2014/main" id="{D99FC41E-8DBC-37A9-4725-AA96EC31BE8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5B6FBE6C-27A5-CFE9-5247-7348CC98A81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6652144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8" name="Picture 7" descr="A picture containing drawing&#10;&#10;Description automatically generated">
            <a:extLst>
              <a:ext uri="{FF2B5EF4-FFF2-40B4-BE49-F238E27FC236}">
                <a16:creationId xmlns:a16="http://schemas.microsoft.com/office/drawing/2014/main" id="{84DC0760-DEAB-1F6B-07C1-8CD1CCA9AE2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CAF8ADA4-2967-D56C-37EC-104E62A4C82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9338832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2FD7FE2D-E628-12B0-74D7-E74366A51A0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4B5DB989-36FA-BAC3-BC06-78B4C7EF20A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9342191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A picture containing drawing&#10;&#10;Description automatically generated">
            <a:extLst>
              <a:ext uri="{FF2B5EF4-FFF2-40B4-BE49-F238E27FC236}">
                <a16:creationId xmlns:a16="http://schemas.microsoft.com/office/drawing/2014/main" id="{B7FB7B84-18A0-2311-EECD-92EFC87967F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001400B-89FF-D6D1-D58A-1C2AB55D253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3197292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91440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
        <p:nvSpPr>
          <p:cNvPr id="11" name="Rectangle 10">
            <a:extLst>
              <a:ext uri="{FF2B5EF4-FFF2-40B4-BE49-F238E27FC236}">
                <a16:creationId xmlns:a16="http://schemas.microsoft.com/office/drawing/2014/main" id="{EE2A73C6-B9A2-AA43-88BA-C71C35C4D30B}"/>
              </a:ext>
            </a:extLst>
          </p:cNvPr>
          <p:cNvSpPr/>
          <p:nvPr/>
        </p:nvSpPr>
        <p:spPr>
          <a:xfrm rot="18900000">
            <a:off x="6367728" y="4724158"/>
            <a:ext cx="4161489" cy="2741803"/>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9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32689" y="-4956012"/>
            <a:ext cx="10118405" cy="13489124"/>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3487479" y="3869734"/>
            <a:ext cx="5083628" cy="1659794"/>
          </a:xfrm>
          <a:prstGeom prst="rect">
            <a:avLst/>
          </a:prstGeom>
        </p:spPr>
        <p:txBody>
          <a:bodyPr/>
          <a:lstStyle>
            <a:lvl1pPr algn="r">
              <a:lnSpc>
                <a:spcPct val="80000"/>
              </a:lnSpc>
              <a:defRPr sz="33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pic>
        <p:nvPicPr>
          <p:cNvPr id="2" name="Picture 1">
            <a:extLst>
              <a:ext uri="{FF2B5EF4-FFF2-40B4-BE49-F238E27FC236}">
                <a16:creationId xmlns:a16="http://schemas.microsoft.com/office/drawing/2014/main" id="{C35A5089-823D-EDA6-BFA1-00250F0BCFCE}"/>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4168165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3436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11529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1_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019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D3F9A722-0349-4743-90F6-92CEAFE89920}" type="datetimeFigureOut">
              <a:rPr lang="de-DE" smtClean="0"/>
              <a:t>08.10.2023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18ED35F7-8F84-DA2D-C4ED-B057ACB2E09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5B8FFB4-E4D5-8C46-3B38-53E9AC07A09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3222115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1_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04211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1_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39777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1_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9550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51300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1_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64699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1_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8261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1_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78178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1_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17592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48006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Tree>
    <p:extLst>
      <p:ext uri="{BB962C8B-B14F-4D97-AF65-F5344CB8AC3E}">
        <p14:creationId xmlns:p14="http://schemas.microsoft.com/office/powerpoint/2010/main" val="20778307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Transición_Simple">
    <p:bg>
      <p:bgPr>
        <a:solidFill>
          <a:srgbClr val="011E41"/>
        </a:solidFill>
        <a:effectLst/>
      </p:bgPr>
    </p:bg>
    <p:spTree>
      <p:nvGrpSpPr>
        <p:cNvPr id="1" name=""/>
        <p:cNvGrpSpPr/>
        <p:nvPr/>
      </p:nvGrpSpPr>
      <p:grpSpPr>
        <a:xfrm>
          <a:off x="0" y="0"/>
          <a:ext cx="0" cy="0"/>
          <a:chOff x="0" y="0"/>
          <a:chExt cx="0" cy="0"/>
        </a:xfrm>
      </p:grpSpPr>
      <p:sp>
        <p:nvSpPr>
          <p:cNvPr id="99" name="TextBox 2"/>
          <p:cNvSpPr txBox="1">
            <a:spLocks noGrp="1"/>
          </p:cNvSpPr>
          <p:nvPr>
            <p:ph type="body" sz="quarter" idx="21"/>
          </p:nvPr>
        </p:nvSpPr>
        <p:spPr>
          <a:xfrm>
            <a:off x="855407" y="3152531"/>
            <a:ext cx="7433187" cy="461665"/>
          </a:xfrm>
          <a:prstGeom prst="rect">
            <a:avLst/>
          </a:prstGeom>
        </p:spPr>
        <p:txBody>
          <a:bodyPr>
            <a:spAutoFit/>
          </a:bodyPr>
          <a:lstStyle>
            <a:lvl1pPr marL="0" indent="0" algn="ctr" defTabSz="457200">
              <a:lnSpc>
                <a:spcPct val="100000"/>
              </a:lnSpc>
              <a:spcBef>
                <a:spcPts val="0"/>
              </a:spcBef>
              <a:buSzTx/>
              <a:buFontTx/>
              <a:buNone/>
              <a:defRPr sz="2400">
                <a:solidFill>
                  <a:schemeClr val="accent3"/>
                </a:solidFill>
                <a:latin typeface="Montserrat Bold"/>
                <a:ea typeface="Montserrat Bold"/>
                <a:cs typeface="Montserrat Bold"/>
                <a:sym typeface="Montserrat Bold"/>
              </a:defRPr>
            </a:lvl1pPr>
          </a:lstStyle>
          <a:p>
            <a:r>
              <a:t>TÍTULO SLIDE</a:t>
            </a:r>
          </a:p>
        </p:txBody>
      </p:sp>
      <p:grpSp>
        <p:nvGrpSpPr>
          <p:cNvPr id="102" name="Group 3"/>
          <p:cNvGrpSpPr/>
          <p:nvPr/>
        </p:nvGrpSpPr>
        <p:grpSpPr>
          <a:xfrm>
            <a:off x="-515471" y="656448"/>
            <a:ext cx="10174942" cy="5546165"/>
            <a:chOff x="0" y="0"/>
            <a:chExt cx="20349883" cy="8319247"/>
          </a:xfrm>
        </p:grpSpPr>
        <p:sp>
          <p:nvSpPr>
            <p:cNvPr id="100" name="Straight Connector 4"/>
            <p:cNvSpPr/>
            <p:nvPr/>
          </p:nvSpPr>
          <p:spPr>
            <a:xfrm flipH="1">
              <a:off x="-1" y="0"/>
              <a:ext cx="7530355"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1" name="Straight Connector 5"/>
            <p:cNvSpPr/>
            <p:nvPr/>
          </p:nvSpPr>
          <p:spPr>
            <a:xfrm flipH="1">
              <a:off x="12819530" y="0"/>
              <a:ext cx="7530354"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3" name="Número de diapositiva"/>
          <p:cNvSpPr txBox="1">
            <a:spLocks noGrp="1"/>
          </p:cNvSpPr>
          <p:nvPr>
            <p:ph type="sldNum" sz="quarter" idx="2"/>
          </p:nvPr>
        </p:nvSpPr>
        <p:spPr>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6CB4B4D-7CA3-9044-876B-883B54F8677D}" type="slidenum">
              <a:rPr kumimoji="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4" name="Picture 3" descr="A picture containing drawing&#10;&#10;Description automatically generated">
            <a:extLst>
              <a:ext uri="{FF2B5EF4-FFF2-40B4-BE49-F238E27FC236}">
                <a16:creationId xmlns:a16="http://schemas.microsoft.com/office/drawing/2014/main" id="{9D2374AA-2B6B-A221-ABAD-2FF996906A9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5" name="Picture 4">
            <a:extLst>
              <a:ext uri="{FF2B5EF4-FFF2-40B4-BE49-F238E27FC236}">
                <a16:creationId xmlns:a16="http://schemas.microsoft.com/office/drawing/2014/main" id="{935C5904-2627-23A0-F770-722A81CA7A1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62197951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fld id="{D3F9A722-0349-4743-90F6-92CEAFE89920}" type="datetimeFigureOut">
              <a:rPr lang="de-DE" smtClean="0"/>
              <a:t>08.10.2023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4730E5E9-C951-7287-AA14-A9E84F72FC9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413D730C-C0FE-37EC-B5B4-0A2BF8B7CFE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479707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D3F9A722-0349-4743-90F6-92CEAFE89920}" type="datetimeFigureOut">
              <a:rPr lang="de-DE" smtClean="0"/>
              <a:t>08.10.2023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2A303A5-1222-4225-B5A5-A0987D35EF62}" type="slidenum">
              <a:rPr lang="de-DE" smtClean="0"/>
              <a:t>‹#›</a:t>
            </a:fld>
            <a:endParaRPr lang="de-DE"/>
          </a:p>
        </p:txBody>
      </p:sp>
      <p:pic>
        <p:nvPicPr>
          <p:cNvPr id="10" name="Picture 9" descr="A picture containing drawing&#10;&#10;Description automatically generated">
            <a:extLst>
              <a:ext uri="{FF2B5EF4-FFF2-40B4-BE49-F238E27FC236}">
                <a16:creationId xmlns:a16="http://schemas.microsoft.com/office/drawing/2014/main" id="{9C2B49C9-7311-4B2D-9E03-3BFB3611556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11" name="Picture 10">
            <a:extLst>
              <a:ext uri="{FF2B5EF4-FFF2-40B4-BE49-F238E27FC236}">
                <a16:creationId xmlns:a16="http://schemas.microsoft.com/office/drawing/2014/main" id="{B3E52B31-49CB-C460-83F0-BC71D5F276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211994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fld id="{D3F9A722-0349-4743-90F6-92CEAFE89920}" type="datetimeFigureOut">
              <a:rPr lang="de-DE" smtClean="0"/>
              <a:t>08.10.2023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2A303A5-1222-4225-B5A5-A0987D35EF62}" type="slidenum">
              <a:rPr lang="de-DE" smtClean="0"/>
              <a:t>‹#›</a:t>
            </a:fld>
            <a:endParaRPr lang="de-DE"/>
          </a:p>
        </p:txBody>
      </p:sp>
      <p:pic>
        <p:nvPicPr>
          <p:cNvPr id="6" name="Picture 5" descr="A picture containing drawing&#10;&#10;Description automatically generated">
            <a:extLst>
              <a:ext uri="{FF2B5EF4-FFF2-40B4-BE49-F238E27FC236}">
                <a16:creationId xmlns:a16="http://schemas.microsoft.com/office/drawing/2014/main" id="{9E65F485-EFC2-A267-DEA6-51F206C808D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7" name="Picture 6">
            <a:extLst>
              <a:ext uri="{FF2B5EF4-FFF2-40B4-BE49-F238E27FC236}">
                <a16:creationId xmlns:a16="http://schemas.microsoft.com/office/drawing/2014/main" id="{06CE95FB-F16F-1195-F64D-18149C42CC6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4039797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F9A722-0349-4743-90F6-92CEAFE89920}" type="datetimeFigureOut">
              <a:rPr lang="de-DE" smtClean="0"/>
              <a:t>08.10.2023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2A303A5-1222-4225-B5A5-A0987D35EF62}" type="slidenum">
              <a:rPr lang="de-DE" smtClean="0"/>
              <a:t>‹#›</a:t>
            </a:fld>
            <a:endParaRPr lang="de-DE"/>
          </a:p>
        </p:txBody>
      </p:sp>
      <p:pic>
        <p:nvPicPr>
          <p:cNvPr id="5" name="Picture 4" descr="A picture containing drawing&#10;&#10;Description automatically generated">
            <a:extLst>
              <a:ext uri="{FF2B5EF4-FFF2-40B4-BE49-F238E27FC236}">
                <a16:creationId xmlns:a16="http://schemas.microsoft.com/office/drawing/2014/main" id="{016A46A6-BB0F-9E8E-FD28-271F31C3A72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6" name="Picture 5">
            <a:extLst>
              <a:ext uri="{FF2B5EF4-FFF2-40B4-BE49-F238E27FC236}">
                <a16:creationId xmlns:a16="http://schemas.microsoft.com/office/drawing/2014/main" id="{912AA938-68C9-2A9D-0DAB-FAB26C73983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435495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D3F9A722-0349-4743-90F6-92CEAFE89920}" type="datetimeFigureOut">
              <a:rPr lang="de-DE" smtClean="0"/>
              <a:t>08.10.2023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D99FC41E-8DBC-37A9-4725-AA96EC31BE8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5B6FBE6C-27A5-CFE9-5247-7348CC98A81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23007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D3F9A722-0349-4743-90F6-92CEAFE89920}" type="datetimeFigureOut">
              <a:rPr lang="de-DE" smtClean="0"/>
              <a:t>08.10.2023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84DC0760-DEAB-1F6B-07C1-8CD1CCA9AE2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CAF8ADA4-2967-D56C-37EC-104E62A4C82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540673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theme" Target="../theme/theme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F9A722-0349-4743-90F6-92CEAFE89920}" type="datetimeFigureOut">
              <a:rPr lang="de-DE" smtClean="0"/>
              <a:t>08.10.2023</a:t>
            </a:fld>
            <a:endParaRPr lang="de-D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303A5-1222-4225-B5A5-A0987D35EF62}" type="slidenum">
              <a:rPr lang="de-DE" smtClean="0"/>
              <a:t>‹#›</a:t>
            </a:fld>
            <a:endParaRPr lang="de-DE"/>
          </a:p>
        </p:txBody>
      </p:sp>
      <p:sp>
        <p:nvSpPr>
          <p:cNvPr id="7" name="MSIPCMContentMarking" descr="{&quot;HashCode&quot;:-45436510,&quot;Placement&quot;:&quot;Footer&quot;,&quot;Top&quot;:519.343,&quot;Left&quot;:0.0,&quot;SlideWidth&quot;:720,&quot;SlideHeight&quot;:540}">
            <a:extLst>
              <a:ext uri="{FF2B5EF4-FFF2-40B4-BE49-F238E27FC236}">
                <a16:creationId xmlns:a16="http://schemas.microsoft.com/office/drawing/2014/main" id="{99571CAE-C891-59E8-D38D-95A50CE2158C}"/>
              </a:ext>
            </a:extLst>
          </p:cNvPr>
          <p:cNvSpPr txBox="1"/>
          <p:nvPr userDrawn="1"/>
        </p:nvSpPr>
        <p:spPr>
          <a:xfrm>
            <a:off x="0" y="6595656"/>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s-ES" sz="1000">
                <a:solidFill>
                  <a:srgbClr val="000000"/>
                </a:solidFill>
                <a:latin typeface="Calibri" panose="020F0502020204030204" pitchFamily="34" charset="0"/>
              </a:rPr>
              <a:t>Public</a:t>
            </a:r>
          </a:p>
        </p:txBody>
      </p:sp>
    </p:spTree>
    <p:extLst>
      <p:ext uri="{BB962C8B-B14F-4D97-AF65-F5344CB8AC3E}">
        <p14:creationId xmlns:p14="http://schemas.microsoft.com/office/powerpoint/2010/main" val="3043085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D3F9A722-0349-4743-90F6-92CEAFE89920}"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08.10.2023</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12A303A5-1222-4225-B5A5-A0987D35EF62}"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MSIPCMContentMarking" descr="{&quot;HashCode&quot;:-45436510,&quot;Placement&quot;:&quot;Footer&quot;,&quot;Top&quot;:519.343,&quot;Left&quot;:0.0,&quot;SlideWidth&quot;:720,&quot;SlideHeight&quot;:540}">
            <a:extLst>
              <a:ext uri="{FF2B5EF4-FFF2-40B4-BE49-F238E27FC236}">
                <a16:creationId xmlns:a16="http://schemas.microsoft.com/office/drawing/2014/main" id="{99571CAE-C891-59E8-D38D-95A50CE2158C}"/>
              </a:ext>
            </a:extLst>
          </p:cNvPr>
          <p:cNvSpPr txBox="1"/>
          <p:nvPr userDrawn="1"/>
        </p:nvSpPr>
        <p:spPr>
          <a:xfrm>
            <a:off x="0" y="6595656"/>
            <a:ext cx="581126" cy="262344"/>
          </a:xfrm>
          <a:prstGeom prst="rect">
            <a:avLst/>
          </a:prstGeom>
          <a:noFill/>
        </p:spPr>
        <p:txBody>
          <a:bodyPr vert="horz" wrap="square" lIns="0" tIns="0" rIns="0" bIns="0" rtlCol="0" anchor="ctr" anchorCtr="1">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0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Public</a:t>
            </a:r>
          </a:p>
        </p:txBody>
      </p:sp>
    </p:spTree>
    <p:extLst>
      <p:ext uri="{BB962C8B-B14F-4D97-AF65-F5344CB8AC3E}">
        <p14:creationId xmlns:p14="http://schemas.microsoft.com/office/powerpoint/2010/main" val="246183864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emf"/><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10" Type="http://schemas.openxmlformats.org/officeDocument/2006/relationships/image" Target="../media/image14.png"/><Relationship Id="rId4" Type="http://schemas.openxmlformats.org/officeDocument/2006/relationships/image" Target="../media/image5.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hyperlink" Target="https://www.acaps.org/sites/acaps/files/resources/files/qualitative_and_quantitative_research_techniques_for_humanitarian_needs_assessment-an_introductory_brief_may_2012.pdf" TargetMode="Externa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hyperlink" Target="http://www.coordinationtoolkit.org/wp-content/uploads/ACAPS-Purposive-Sampling-and-Site-Selection.pdf" TargetMode="Externa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4.emf"/><Relationship Id="rId7"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hyperlink" Target="http://www.coordinationtoolkit.org/wp-content/uploads/ACAPS-Purposive-Sampling-and-Site-Selection.pdf" TargetMode="Externa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4.emf"/><Relationship Id="rId7"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hyperlink" Target="http://www.coordinationtoolkit.org/wp-content/uploads/ACAPS-Purposive-Sampling-and-Site-Selection.pdf" TargetMode="External"/><Relationship Id="rId4" Type="http://schemas.openxmlformats.org/officeDocument/2006/relationships/image" Target="../media/image5.png"/><Relationship Id="rId9"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5.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png"/><Relationship Id="rId3" Type="http://schemas.openxmlformats.org/officeDocument/2006/relationships/image" Target="../media/image4.emf"/><Relationship Id="rId7" Type="http://schemas.openxmlformats.org/officeDocument/2006/relationships/hyperlink" Target="https://reliefweb.int/sites/reliefweb.int/files/resources/h-humanitarian-needs-assessment-the-good-enough-guide.pdf" TargetMode="External"/><Relationship Id="rId12"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hyperlink" Target="https://fednet.ifrc.org/FedNet/Resources_and_Services/Disasters/Disaster%20and%20crisis%20management/Assessment%20and%20Planning/Needs%20assessment/Operational%20Guidance%20-%20Initial%20Rapid_EN.pdf" TargetMode="External"/><Relationship Id="rId10" Type="http://schemas.openxmlformats.org/officeDocument/2006/relationships/image" Target="../media/image27.png"/><Relationship Id="rId4" Type="http://schemas.openxmlformats.org/officeDocument/2006/relationships/image" Target="../media/image5.png"/><Relationship Id="rId9" Type="http://schemas.openxmlformats.org/officeDocument/2006/relationships/hyperlink" Target="https://interagencystandingcommittee.org/system/files/mira_manual_2015.pdf" TargetMode="External"/><Relationship Id="rId1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hyperlink" Target="https://watsanmissionassistant.org/emergency-hygiene/" TargetMode="External"/><Relationship Id="rId5" Type="http://schemas.openxmlformats.org/officeDocument/2006/relationships/image" Target="../media/image32.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hyperlink" Target="https://youtu.be/VpDejNMWPOU"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6A9ABE-EC00-9FA1-5B6F-9374A1B54C4D}"/>
              </a:ext>
            </a:extLst>
          </p:cNvPr>
          <p:cNvSpPr/>
          <p:nvPr/>
        </p:nvSpPr>
        <p:spPr>
          <a:xfrm>
            <a:off x="0" y="2873828"/>
            <a:ext cx="9144000" cy="18403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Title 8"/>
          <p:cNvSpPr>
            <a:spLocks noGrp="1"/>
          </p:cNvSpPr>
          <p:nvPr>
            <p:ph type="title"/>
          </p:nvPr>
        </p:nvSpPr>
        <p:spPr>
          <a:xfrm>
            <a:off x="1" y="2428240"/>
            <a:ext cx="9052750" cy="1944600"/>
          </a:xfrm>
        </p:spPr>
        <p:txBody>
          <a:bodyPr>
            <a:normAutofit/>
          </a:bodyPr>
          <a:lstStyle/>
          <a:p>
            <a:r>
              <a:rPr lang="en-US" sz="4000" dirty="0">
                <a:solidFill>
                  <a:schemeClr val="tx2">
                    <a:lumMod val="75000"/>
                  </a:schemeClr>
                </a:solidFill>
              </a:rPr>
              <a:t>Step </a:t>
            </a:r>
            <a:r>
              <a:rPr lang="en-US" sz="4000" dirty="0" smtClean="0">
                <a:solidFill>
                  <a:schemeClr val="tx2">
                    <a:lumMod val="75000"/>
                  </a:schemeClr>
                </a:solidFill>
              </a:rPr>
              <a:t>#</a:t>
            </a:r>
            <a:r>
              <a:rPr lang="cs-CZ" sz="4000" dirty="0" smtClean="0">
                <a:solidFill>
                  <a:schemeClr val="tx2">
                    <a:lumMod val="75000"/>
                  </a:schemeClr>
                </a:solidFill>
              </a:rPr>
              <a:t>1</a:t>
            </a:r>
            <a:r>
              <a:rPr lang="cs-CZ" sz="4000" dirty="0" smtClean="0"/>
              <a:t/>
            </a:r>
            <a:br>
              <a:rPr lang="cs-CZ" sz="4000" dirty="0" smtClean="0"/>
            </a:br>
            <a:r>
              <a:rPr lang="en-US" sz="4000" dirty="0" smtClean="0"/>
              <a:t>Identifying </a:t>
            </a:r>
            <a:r>
              <a:rPr lang="en-US" sz="4000" dirty="0"/>
              <a:t>the problem</a:t>
            </a:r>
          </a:p>
        </p:txBody>
      </p:sp>
      <p:sp>
        <p:nvSpPr>
          <p:cNvPr id="11" name="TextBox 10"/>
          <p:cNvSpPr txBox="1"/>
          <p:nvPr/>
        </p:nvSpPr>
        <p:spPr>
          <a:xfrm>
            <a:off x="5278841" y="5346879"/>
            <a:ext cx="3610707" cy="923330"/>
          </a:xfrm>
          <a:prstGeom prst="rect">
            <a:avLst/>
          </a:prstGeom>
          <a:noFill/>
        </p:spPr>
        <p:txBody>
          <a:bodyPr wrap="square" rtlCol="0">
            <a:spAutoFit/>
          </a:bodyPr>
          <a:lstStyle/>
          <a:p>
            <a:pPr algn="r"/>
            <a:r>
              <a:rPr lang="en-US" dirty="0" err="1">
                <a:solidFill>
                  <a:srgbClr val="001E5C"/>
                </a:solidFill>
                <a:latin typeface="Open Sans Light" pitchFamily="2" charset="0"/>
                <a:ea typeface="Open Sans Light" pitchFamily="2" charset="0"/>
                <a:cs typeface="Open Sans Light" pitchFamily="2" charset="0"/>
              </a:rPr>
              <a:t>Antónia</a:t>
            </a:r>
            <a:r>
              <a:rPr lang="en-US" dirty="0">
                <a:solidFill>
                  <a:srgbClr val="001E5C"/>
                </a:solidFill>
                <a:latin typeface="Open Sans Light" pitchFamily="2" charset="0"/>
                <a:ea typeface="Open Sans Light" pitchFamily="2" charset="0"/>
                <a:cs typeface="Open Sans Light" pitchFamily="2" charset="0"/>
              </a:rPr>
              <a:t> de Barros </a:t>
            </a:r>
            <a:r>
              <a:rPr lang="en-US" dirty="0" err="1">
                <a:solidFill>
                  <a:srgbClr val="001E5C"/>
                </a:solidFill>
                <a:latin typeface="Open Sans Light" pitchFamily="2" charset="0"/>
                <a:ea typeface="Open Sans Light" pitchFamily="2" charset="0"/>
                <a:cs typeface="Open Sans Light" pitchFamily="2" charset="0"/>
              </a:rPr>
              <a:t>Mota</a:t>
            </a:r>
            <a:r>
              <a:rPr lang="en-US" dirty="0">
                <a:solidFill>
                  <a:srgbClr val="001E5C"/>
                </a:solidFill>
                <a:latin typeface="Open Sans Light" pitchFamily="2" charset="0"/>
                <a:ea typeface="Open Sans Light" pitchFamily="2" charset="0"/>
                <a:cs typeface="Open Sans Light" pitchFamily="2" charset="0"/>
              </a:rPr>
              <a:t> (Toyah)</a:t>
            </a:r>
          </a:p>
          <a:p>
            <a:pPr algn="r"/>
            <a:r>
              <a:rPr lang="en-US" dirty="0">
                <a:solidFill>
                  <a:srgbClr val="001E5C"/>
                </a:solidFill>
                <a:latin typeface="Open Sans Light" pitchFamily="2" charset="0"/>
                <a:ea typeface="Open Sans Light" pitchFamily="2" charset="0"/>
                <a:cs typeface="Open Sans Light" pitchFamily="2" charset="0"/>
              </a:rPr>
              <a:t>Eva </a:t>
            </a:r>
            <a:r>
              <a:rPr lang="en-US" dirty="0" err="1">
                <a:solidFill>
                  <a:srgbClr val="001E5C"/>
                </a:solidFill>
                <a:latin typeface="Open Sans Light" pitchFamily="2" charset="0"/>
                <a:ea typeface="Open Sans Light" pitchFamily="2" charset="0"/>
                <a:cs typeface="Open Sans Light" pitchFamily="2" charset="0"/>
              </a:rPr>
              <a:t>Turró</a:t>
            </a:r>
            <a:r>
              <a:rPr lang="en-US" dirty="0">
                <a:solidFill>
                  <a:srgbClr val="001E5C"/>
                </a:solidFill>
                <a:latin typeface="Open Sans Light" pitchFamily="2" charset="0"/>
                <a:ea typeface="Open Sans Light" pitchFamily="2" charset="0"/>
                <a:cs typeface="Open Sans Light" pitchFamily="2" charset="0"/>
              </a:rPr>
              <a:t> Font</a:t>
            </a:r>
          </a:p>
          <a:p>
            <a:pPr algn="r"/>
            <a:r>
              <a:rPr lang="en-US" dirty="0">
                <a:solidFill>
                  <a:srgbClr val="001E5C"/>
                </a:solidFill>
                <a:latin typeface="Open Sans Light" pitchFamily="2" charset="0"/>
                <a:ea typeface="Open Sans Light" pitchFamily="2" charset="0"/>
                <a:cs typeface="Open Sans Light" pitchFamily="2" charset="0"/>
              </a:rPr>
              <a:t>Martina </a:t>
            </a:r>
            <a:r>
              <a:rPr lang="en-US" dirty="0" err="1">
                <a:solidFill>
                  <a:srgbClr val="001E5C"/>
                </a:solidFill>
                <a:latin typeface="Open Sans Light" pitchFamily="2" charset="0"/>
                <a:ea typeface="Open Sans Light" pitchFamily="2" charset="0"/>
                <a:cs typeface="Open Sans Light" pitchFamily="2" charset="0"/>
              </a:rPr>
              <a:t>Teschnarová</a:t>
            </a:r>
            <a:endParaRPr lang="en-US" dirty="0">
              <a:solidFill>
                <a:srgbClr val="001E5C"/>
              </a:solidFill>
              <a:latin typeface="Open Sans Light" pitchFamily="2" charset="0"/>
              <a:ea typeface="Open Sans Light" pitchFamily="2" charset="0"/>
              <a:cs typeface="Open Sans Light" pitchFamily="2" charset="0"/>
            </a:endParaRPr>
          </a:p>
        </p:txBody>
      </p:sp>
      <p:sp>
        <p:nvSpPr>
          <p:cNvPr id="13" name="Rubrik 2">
            <a:extLst>
              <a:ext uri="{FF2B5EF4-FFF2-40B4-BE49-F238E27FC236}">
                <a16:creationId xmlns:a16="http://schemas.microsoft.com/office/drawing/2014/main" id="{967802F0-BE1E-0477-4D03-15DD27164DCA}"/>
              </a:ext>
            </a:extLst>
          </p:cNvPr>
          <p:cNvSpPr txBox="1">
            <a:spLocks/>
          </p:cNvSpPr>
          <p:nvPr/>
        </p:nvSpPr>
        <p:spPr>
          <a:xfrm>
            <a:off x="2444298" y="4001232"/>
            <a:ext cx="6445250" cy="538169"/>
          </a:xfrm>
          <a:prstGeom prst="rect">
            <a:avLst/>
          </a:prstGeom>
        </p:spPr>
        <p:txBody>
          <a:bodyPr lIns="45720" tIns="22860" rIns="45720" bIns="22860" anchor="t"/>
          <a:lstStyle>
            <a:lvl1pPr algn="r" defTabSz="1371600" rtl="0" eaLnBrk="1" latinLnBrk="0" hangingPunct="1">
              <a:lnSpc>
                <a:spcPct val="80000"/>
              </a:lnSpc>
              <a:spcBef>
                <a:spcPct val="0"/>
              </a:spcBef>
              <a:buNone/>
              <a:defRPr sz="6600" b="1" i="0" kern="1200" spc="0">
                <a:solidFill>
                  <a:srgbClr val="F5333F"/>
                </a:solidFill>
                <a:latin typeface="Montserrat" pitchFamily="2" charset="77"/>
                <a:ea typeface="+mj-ea"/>
                <a:cs typeface="+mj-cs"/>
              </a:defRPr>
            </a:lvl1pPr>
          </a:lstStyle>
          <a:p>
            <a:r>
              <a:rPr lang="cs-CZ" sz="2200" b="0" i="1" dirty="0" err="1">
                <a:solidFill>
                  <a:srgbClr val="FF0000"/>
                </a:solidFill>
                <a:latin typeface="Montserrat"/>
              </a:rPr>
              <a:t>Health</a:t>
            </a:r>
            <a:r>
              <a:rPr lang="cs-CZ" sz="2200" b="0" i="1" dirty="0">
                <a:solidFill>
                  <a:srgbClr val="FF0000"/>
                </a:solidFill>
                <a:latin typeface="Montserrat"/>
              </a:rPr>
              <a:t> &amp; </a:t>
            </a:r>
            <a:r>
              <a:rPr lang="cs-CZ" sz="2200" b="0" i="1" dirty="0" err="1">
                <a:solidFill>
                  <a:srgbClr val="FF0000"/>
                </a:solidFill>
                <a:latin typeface="Montserrat"/>
              </a:rPr>
              <a:t>Hygiene</a:t>
            </a:r>
            <a:r>
              <a:rPr lang="cs-CZ" sz="2200" b="0" i="1" dirty="0">
                <a:solidFill>
                  <a:srgbClr val="FF0000"/>
                </a:solidFill>
                <a:latin typeface="Montserrat"/>
              </a:rPr>
              <a:t> </a:t>
            </a:r>
            <a:r>
              <a:rPr lang="cs-CZ" sz="2200" b="0" i="1" dirty="0" err="1">
                <a:solidFill>
                  <a:srgbClr val="FF0000"/>
                </a:solidFill>
                <a:latin typeface="Montserrat"/>
              </a:rPr>
              <a:t>Promotion</a:t>
            </a:r>
            <a:r>
              <a:rPr lang="cs-CZ" sz="2200" b="0" i="1" dirty="0">
                <a:solidFill>
                  <a:srgbClr val="FF0000"/>
                </a:solidFill>
                <a:latin typeface="Montserrat"/>
              </a:rPr>
              <a:t> in </a:t>
            </a:r>
            <a:r>
              <a:rPr lang="cs-CZ" sz="2200" b="0" i="1" dirty="0" err="1">
                <a:solidFill>
                  <a:srgbClr val="FF0000"/>
                </a:solidFill>
                <a:latin typeface="Montserrat"/>
              </a:rPr>
              <a:t>Emergencies</a:t>
            </a:r>
            <a:endParaRPr lang="en-US" sz="2200" b="0" i="1" dirty="0" err="1">
              <a:solidFill>
                <a:srgbClr val="FF0000"/>
              </a:solidFill>
            </a:endParaRPr>
          </a:p>
        </p:txBody>
      </p:sp>
    </p:spTree>
    <p:extLst>
      <p:ext uri="{BB962C8B-B14F-4D97-AF65-F5344CB8AC3E}">
        <p14:creationId xmlns:p14="http://schemas.microsoft.com/office/powerpoint/2010/main" val="1536174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DEPENDING </a:t>
            </a:r>
            <a:r>
              <a:rPr lang="es-ES" sz="2600" b="1" dirty="0">
                <a:solidFill>
                  <a:srgbClr val="FE0000"/>
                </a:solidFill>
                <a:latin typeface="Montserrat SemiBold" pitchFamily="2" charset="77"/>
              </a:rPr>
              <a:t>ON SOURCE </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 name="Rectángulo 23">
            <a:extLst>
              <a:ext uri="{FF2B5EF4-FFF2-40B4-BE49-F238E27FC236}">
                <a16:creationId xmlns:a16="http://schemas.microsoft.com/office/drawing/2014/main" id="{E9192698-E5DA-8E80-668F-30428750B72D}"/>
              </a:ext>
            </a:extLst>
          </p:cNvPr>
          <p:cNvSpPr/>
          <p:nvPr/>
        </p:nvSpPr>
        <p:spPr>
          <a:xfrm>
            <a:off x="2035569" y="2645723"/>
            <a:ext cx="1416093" cy="43268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2000" b="1" dirty="0">
                <a:solidFill>
                  <a:srgbClr val="FE0000"/>
                </a:solidFill>
                <a:latin typeface="Montserrat" pitchFamily="2" charset="77"/>
                <a:ea typeface="Open Sans Light"/>
                <a:cs typeface="Open Sans Light"/>
                <a:sym typeface="Open Sans Light"/>
              </a:rPr>
              <a:t>PRIMARY</a:t>
            </a:r>
          </a:p>
        </p:txBody>
      </p:sp>
      <p:sp>
        <p:nvSpPr>
          <p:cNvPr id="14" name="Rectángulo 23">
            <a:extLst>
              <a:ext uri="{FF2B5EF4-FFF2-40B4-BE49-F238E27FC236}">
                <a16:creationId xmlns:a16="http://schemas.microsoft.com/office/drawing/2014/main" id="{362FAF11-56EB-0E28-3517-3360E2374B27}"/>
              </a:ext>
            </a:extLst>
          </p:cNvPr>
          <p:cNvSpPr/>
          <p:nvPr/>
        </p:nvSpPr>
        <p:spPr>
          <a:xfrm>
            <a:off x="5709810" y="2621780"/>
            <a:ext cx="1822818" cy="43268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2000" b="1" dirty="0">
                <a:solidFill>
                  <a:srgbClr val="FE0000"/>
                </a:solidFill>
                <a:latin typeface="Montserrat" pitchFamily="2" charset="77"/>
                <a:ea typeface="Open Sans Light"/>
                <a:cs typeface="Open Sans Light"/>
                <a:sym typeface="Open Sans Light"/>
              </a:rPr>
              <a:t>SECONDARY</a:t>
            </a:r>
          </a:p>
        </p:txBody>
      </p:sp>
      <p:sp>
        <p:nvSpPr>
          <p:cNvPr id="35" name="Rectángulo 23">
            <a:extLst>
              <a:ext uri="{FF2B5EF4-FFF2-40B4-BE49-F238E27FC236}">
                <a16:creationId xmlns:a16="http://schemas.microsoft.com/office/drawing/2014/main" id="{B96217F7-E7E7-C329-8C9B-D012EB9C373C}"/>
              </a:ext>
            </a:extLst>
          </p:cNvPr>
          <p:cNvSpPr/>
          <p:nvPr/>
        </p:nvSpPr>
        <p:spPr>
          <a:xfrm>
            <a:off x="2035569" y="3244648"/>
            <a:ext cx="2748390" cy="2308324"/>
          </a:xfrm>
          <a:prstGeom prst="rect">
            <a:avLst/>
          </a:prstGeom>
          <a:ln w="12700">
            <a:miter lim="400000"/>
          </a:ln>
        </p:spPr>
        <p:txBody>
          <a:bodyPr wrap="square" lIns="45719" rIns="45719">
            <a:spAutoFit/>
          </a:bodyPr>
          <a:lstStyle/>
          <a:p>
            <a:pPr marL="285750" indent="-285750">
              <a:buClr>
                <a:srgbClr val="FE0000"/>
              </a:buClr>
              <a:buFont typeface="Arial" panose="020B0604020202020204" pitchFamily="34" charset="0"/>
              <a:buChar char="•"/>
            </a:pPr>
            <a:r>
              <a:rPr lang="es-ES_tradnl" sz="1600" dirty="0">
                <a:solidFill>
                  <a:srgbClr val="001E5C"/>
                </a:solidFill>
                <a:latin typeface="Montserrat Medium" pitchFamily="2" charset="77"/>
              </a:rPr>
              <a:t>Collected </a:t>
            </a:r>
            <a:r>
              <a:rPr lang="cs-CZ" sz="1600" dirty="0" err="1" smtClean="0">
                <a:solidFill>
                  <a:srgbClr val="001E5C"/>
                </a:solidFill>
                <a:latin typeface="Montserrat Medium" pitchFamily="2" charset="77"/>
              </a:rPr>
              <a:t>directly</a:t>
            </a:r>
            <a:r>
              <a:rPr lang="cs-CZ" sz="1600" dirty="0" smtClean="0">
                <a:solidFill>
                  <a:srgbClr val="001E5C"/>
                </a:solidFill>
                <a:latin typeface="Montserrat Medium" pitchFamily="2" charset="77"/>
              </a:rPr>
              <a:t> </a:t>
            </a:r>
            <a:r>
              <a:rPr lang="cs-CZ" sz="1600" dirty="0" err="1" smtClean="0">
                <a:solidFill>
                  <a:srgbClr val="001E5C"/>
                </a:solidFill>
                <a:latin typeface="Montserrat Medium" pitchFamily="2" charset="77"/>
              </a:rPr>
              <a:t>from</a:t>
            </a:r>
            <a:r>
              <a:rPr lang="cs-CZ" sz="1600" dirty="0" smtClean="0">
                <a:solidFill>
                  <a:srgbClr val="001E5C"/>
                </a:solidFill>
                <a:latin typeface="Montserrat Medium" pitchFamily="2" charset="77"/>
              </a:rPr>
              <a:t> </a:t>
            </a:r>
            <a:r>
              <a:rPr lang="es-ES_tradnl" sz="1600" dirty="0" smtClean="0">
                <a:solidFill>
                  <a:srgbClr val="001E5C"/>
                </a:solidFill>
                <a:latin typeface="Montserrat Medium" pitchFamily="2" charset="77"/>
              </a:rPr>
              <a:t>source </a:t>
            </a:r>
            <a:r>
              <a:rPr lang="es-ES_tradnl" sz="1600" dirty="0">
                <a:solidFill>
                  <a:srgbClr val="001E5C"/>
                </a:solidFill>
                <a:latin typeface="Montserrat Medium" pitchFamily="2" charset="77"/>
              </a:rPr>
              <a:t>of information (affected population</a:t>
            </a:r>
            <a:r>
              <a:rPr lang="es-ES_tradnl" sz="1600" dirty="0" smtClean="0">
                <a:solidFill>
                  <a:srgbClr val="001E5C"/>
                </a:solidFill>
                <a:latin typeface="Montserrat Medium" pitchFamily="2" charset="77"/>
              </a:rPr>
              <a:t>) </a:t>
            </a: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600" dirty="0" err="1">
                <a:solidFill>
                  <a:srgbClr val="001E5C"/>
                </a:solidFill>
                <a:latin typeface="Montserrat Medium" pitchFamily="2" charset="77"/>
              </a:rPr>
              <a:t>Unprocessed</a:t>
            </a:r>
            <a:r>
              <a:rPr lang="es-ES_tradnl" sz="1600" dirty="0">
                <a:solidFill>
                  <a:srgbClr val="001E5C"/>
                </a:solidFill>
                <a:latin typeface="Montserrat Medium" pitchFamily="2" charset="77"/>
              </a:rPr>
              <a:t> (</a:t>
            </a:r>
            <a:r>
              <a:rPr lang="es-ES_tradnl" sz="1600" dirty="0" err="1">
                <a:solidFill>
                  <a:srgbClr val="001E5C"/>
                </a:solidFill>
                <a:latin typeface="Montserrat Medium" pitchFamily="2" charset="77"/>
              </a:rPr>
              <a:t>without</a:t>
            </a:r>
            <a:r>
              <a:rPr lang="es-ES_tradnl" sz="1600" dirty="0">
                <a:solidFill>
                  <a:srgbClr val="001E5C"/>
                </a:solidFill>
                <a:latin typeface="Montserrat Medium" pitchFamily="2" charset="77"/>
              </a:rPr>
              <a:t> </a:t>
            </a:r>
            <a:r>
              <a:rPr lang="es-ES_tradnl" sz="1600" dirty="0" err="1">
                <a:solidFill>
                  <a:srgbClr val="001E5C"/>
                </a:solidFill>
                <a:latin typeface="Montserrat Medium" pitchFamily="2" charset="77"/>
              </a:rPr>
              <a:t>analysis</a:t>
            </a:r>
            <a:r>
              <a:rPr lang="es-ES_tradnl" sz="1600" dirty="0">
                <a:solidFill>
                  <a:srgbClr val="001E5C"/>
                </a:solidFill>
                <a:latin typeface="Montserrat Medium" pitchFamily="2" charset="77"/>
              </a:rPr>
              <a:t>)</a:t>
            </a:r>
          </a:p>
          <a:p>
            <a:pPr marL="285750" indent="-285750">
              <a:buClr>
                <a:srgbClr val="FE0000"/>
              </a:buClr>
              <a:buFont typeface="Arial" panose="020B0604020202020204" pitchFamily="34" charset="0"/>
              <a:buChar char="•"/>
            </a:pP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cs-CZ" sz="1600" dirty="0" err="1" smtClean="0">
                <a:solidFill>
                  <a:srgbClr val="001E5C"/>
                </a:solidFill>
                <a:latin typeface="Montserrat Medium" pitchFamily="2" charset="77"/>
              </a:rPr>
              <a:t>Collected</a:t>
            </a:r>
            <a:r>
              <a:rPr lang="cs-CZ" sz="1600" dirty="0" smtClean="0">
                <a:solidFill>
                  <a:srgbClr val="001E5C"/>
                </a:solidFill>
                <a:latin typeface="Montserrat Medium" pitchFamily="2" charset="77"/>
              </a:rPr>
              <a:t> </a:t>
            </a:r>
            <a:r>
              <a:rPr lang="es-ES_tradnl" sz="1600" dirty="0" smtClean="0">
                <a:solidFill>
                  <a:srgbClr val="001E5C"/>
                </a:solidFill>
                <a:latin typeface="Montserrat Medium" pitchFamily="2" charset="77"/>
              </a:rPr>
              <a:t>by </a:t>
            </a:r>
            <a:r>
              <a:rPr lang="es-ES_tradnl" sz="1600" dirty="0">
                <a:solidFill>
                  <a:srgbClr val="001E5C"/>
                </a:solidFill>
                <a:latin typeface="Montserrat Medium" pitchFamily="2" charset="77"/>
              </a:rPr>
              <a:t>various data collection </a:t>
            </a:r>
            <a:r>
              <a:rPr lang="cs-CZ" sz="1600" dirty="0" err="1" smtClean="0">
                <a:solidFill>
                  <a:srgbClr val="001E5C"/>
                </a:solidFill>
                <a:latin typeface="Montserrat Medium" pitchFamily="2" charset="77"/>
              </a:rPr>
              <a:t>methods</a:t>
            </a:r>
            <a:r>
              <a:rPr lang="cs-CZ" sz="1600" dirty="0" smtClean="0">
                <a:solidFill>
                  <a:srgbClr val="001E5C"/>
                </a:solidFill>
                <a:latin typeface="Montserrat Medium" pitchFamily="2" charset="77"/>
              </a:rPr>
              <a:t> </a:t>
            </a:r>
            <a:endParaRPr lang="es-ES_tradnl" sz="1600" dirty="0">
              <a:solidFill>
                <a:srgbClr val="001E5C"/>
              </a:solidFill>
              <a:latin typeface="Montserrat Medium" pitchFamily="2" charset="77"/>
            </a:endParaRPr>
          </a:p>
        </p:txBody>
      </p:sp>
      <p:sp>
        <p:nvSpPr>
          <p:cNvPr id="36" name="Rectángulo 23">
            <a:extLst>
              <a:ext uri="{FF2B5EF4-FFF2-40B4-BE49-F238E27FC236}">
                <a16:creationId xmlns:a16="http://schemas.microsoft.com/office/drawing/2014/main" id="{93A9B749-0580-96B6-DA5F-355FD6541B4D}"/>
              </a:ext>
            </a:extLst>
          </p:cNvPr>
          <p:cNvSpPr/>
          <p:nvPr/>
        </p:nvSpPr>
        <p:spPr>
          <a:xfrm>
            <a:off x="5709810" y="3248667"/>
            <a:ext cx="2748390" cy="2308324"/>
          </a:xfrm>
          <a:prstGeom prst="rect">
            <a:avLst/>
          </a:prstGeom>
          <a:ln w="12700">
            <a:miter lim="400000"/>
          </a:ln>
        </p:spPr>
        <p:txBody>
          <a:bodyPr wrap="square" lIns="45719" rIns="45719">
            <a:spAutoFit/>
          </a:bodyPr>
          <a:lstStyle/>
          <a:p>
            <a:pPr marL="285750" indent="-285750">
              <a:buClr>
                <a:srgbClr val="FE0000"/>
              </a:buClr>
              <a:buFont typeface="Arial" panose="020B0604020202020204" pitchFamily="34" charset="0"/>
              <a:buChar char="•"/>
            </a:pPr>
            <a:r>
              <a:rPr lang="es-ES_tradnl" sz="1600" dirty="0" smtClean="0">
                <a:solidFill>
                  <a:srgbClr val="001E5C"/>
                </a:solidFill>
                <a:latin typeface="Montserrat Medium" pitchFamily="2" charset="77"/>
              </a:rPr>
              <a:t>Information by researchers</a:t>
            </a: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600" dirty="0" err="1">
                <a:solidFill>
                  <a:srgbClr val="001E5C"/>
                </a:solidFill>
                <a:latin typeface="Montserrat Medium" pitchFamily="2" charset="77"/>
              </a:rPr>
              <a:t>It</a:t>
            </a:r>
            <a:r>
              <a:rPr lang="es-ES_tradnl" sz="1600" dirty="0">
                <a:solidFill>
                  <a:srgbClr val="001E5C"/>
                </a:solidFill>
                <a:latin typeface="Montserrat Medium" pitchFamily="2" charset="77"/>
              </a:rPr>
              <a:t> has </a:t>
            </a:r>
            <a:r>
              <a:rPr lang="es-ES_tradnl" sz="1600" dirty="0" err="1">
                <a:solidFill>
                  <a:srgbClr val="001E5C"/>
                </a:solidFill>
                <a:latin typeface="Montserrat Medium" pitchFamily="2" charset="77"/>
              </a:rPr>
              <a:t>been</a:t>
            </a:r>
            <a:r>
              <a:rPr lang="es-ES_tradnl" sz="1600" dirty="0">
                <a:solidFill>
                  <a:srgbClr val="001E5C"/>
                </a:solidFill>
                <a:latin typeface="Montserrat Medium" pitchFamily="2" charset="77"/>
              </a:rPr>
              <a:t> </a:t>
            </a:r>
            <a:r>
              <a:rPr lang="es-ES_tradnl" sz="1600" dirty="0" err="1">
                <a:solidFill>
                  <a:srgbClr val="001E5C"/>
                </a:solidFill>
                <a:latin typeface="Montserrat Medium" pitchFamily="2" charset="77"/>
              </a:rPr>
              <a:t>previously</a:t>
            </a:r>
            <a:r>
              <a:rPr lang="es-ES_tradnl" sz="1600" dirty="0">
                <a:solidFill>
                  <a:srgbClr val="001E5C"/>
                </a:solidFill>
                <a:latin typeface="Montserrat Medium" pitchFamily="2" charset="77"/>
              </a:rPr>
              <a:t> </a:t>
            </a:r>
            <a:r>
              <a:rPr lang="es-ES_tradnl" sz="1600" dirty="0" err="1">
                <a:solidFill>
                  <a:srgbClr val="001E5C"/>
                </a:solidFill>
                <a:latin typeface="Montserrat Medium" pitchFamily="2" charset="77"/>
              </a:rPr>
              <a:t>analysed</a:t>
            </a:r>
            <a:r>
              <a:rPr lang="es-ES_tradnl" sz="1600" dirty="0">
                <a:solidFill>
                  <a:srgbClr val="001E5C"/>
                </a:solidFill>
                <a:latin typeface="Montserrat Medium" pitchFamily="2" charset="77"/>
              </a:rPr>
              <a:t> and </a:t>
            </a:r>
            <a:r>
              <a:rPr lang="es-ES_tradnl" sz="1600" dirty="0" err="1">
                <a:solidFill>
                  <a:srgbClr val="001E5C"/>
                </a:solidFill>
                <a:latin typeface="Montserrat Medium" pitchFamily="2" charset="77"/>
              </a:rPr>
              <a:t>refined</a:t>
            </a: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6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cs-CZ" sz="1600" dirty="0">
                <a:solidFill>
                  <a:srgbClr val="001E5C"/>
                </a:solidFill>
                <a:latin typeface="Montserrat Medium" pitchFamily="2" charset="77"/>
              </a:rPr>
              <a:t>p</a:t>
            </a:r>
            <a:r>
              <a:rPr lang="es-ES_tradnl" sz="1600" dirty="0" smtClean="0">
                <a:solidFill>
                  <a:srgbClr val="001E5C"/>
                </a:solidFill>
                <a:latin typeface="Montserrat Medium" pitchFamily="2" charset="77"/>
              </a:rPr>
              <a:t>resented </a:t>
            </a:r>
            <a:r>
              <a:rPr lang="es-ES_tradnl" sz="1600" dirty="0">
                <a:solidFill>
                  <a:srgbClr val="001E5C"/>
                </a:solidFill>
                <a:latin typeface="Montserrat Medium" pitchFamily="2" charset="77"/>
              </a:rPr>
              <a:t>in different ways (reports, studies, press, etc.).</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s-ES" sz="800" i="1" dirty="0">
                <a:latin typeface="Open Sans ExtraBold" pitchFamily="2" charset="0"/>
                <a:ea typeface="Open Sans ExtraBold" pitchFamily="2" charset="0"/>
                <a:cs typeface="Open Sans ExtraBold" pitchFamily="2" charset="0"/>
              </a:rPr>
              <a:t>ACAPS. </a:t>
            </a:r>
            <a:r>
              <a:rPr lang="es-ES" sz="800" i="1" dirty="0" err="1">
                <a:latin typeface="Open Sans ExtraBold" pitchFamily="2" charset="0"/>
                <a:ea typeface="Open Sans ExtraBold" pitchFamily="2" charset="0"/>
                <a:cs typeface="Open Sans ExtraBold" pitchFamily="2" charset="0"/>
                <a:hlinkClick r:id="rId5"/>
              </a:rPr>
              <a:t>Qualitative</a:t>
            </a:r>
            <a:r>
              <a:rPr lang="es-ES" sz="800" i="1" dirty="0">
                <a:latin typeface="Open Sans ExtraBold" pitchFamily="2" charset="0"/>
                <a:ea typeface="Open Sans ExtraBold" pitchFamily="2" charset="0"/>
                <a:cs typeface="Open Sans ExtraBold" pitchFamily="2" charset="0"/>
                <a:hlinkClick r:id="rId5"/>
              </a:rPr>
              <a:t> and </a:t>
            </a:r>
            <a:r>
              <a:rPr lang="es-ES" sz="800" i="1" dirty="0" err="1">
                <a:latin typeface="Open Sans ExtraBold" pitchFamily="2" charset="0"/>
                <a:ea typeface="Open Sans ExtraBold" pitchFamily="2" charset="0"/>
                <a:cs typeface="Open Sans ExtraBold" pitchFamily="2" charset="0"/>
                <a:hlinkClick r:id="rId5"/>
              </a:rPr>
              <a:t>Quantitative</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Research</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Techniques</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for</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Humanitarian</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Needs</a:t>
            </a:r>
            <a:r>
              <a:rPr lang="es-ES" sz="800" i="1" dirty="0">
                <a:latin typeface="Open Sans ExtraBold" pitchFamily="2" charset="0"/>
                <a:ea typeface="Open Sans ExtraBold" pitchFamily="2" charset="0"/>
                <a:cs typeface="Open Sans ExtraBold" pitchFamily="2" charset="0"/>
                <a:hlinkClick r:id="rId5"/>
              </a:rPr>
              <a:t> Assessment . </a:t>
            </a:r>
            <a:r>
              <a:rPr lang="es-ES" sz="800" i="1" dirty="0" err="1">
                <a:latin typeface="Open Sans ExtraBold" pitchFamily="2" charset="0"/>
                <a:ea typeface="Open Sans ExtraBold" pitchFamily="2" charset="0"/>
                <a:cs typeface="Open Sans ExtraBold" pitchFamily="2" charset="0"/>
                <a:hlinkClick r:id="rId5"/>
              </a:rPr>
              <a:t>An</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Introductory</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Brief</a:t>
            </a:r>
            <a:r>
              <a:rPr lang="es-ES" sz="800" i="1" dirty="0">
                <a:latin typeface="Open Sans ExtraBold" pitchFamily="2" charset="0"/>
                <a:ea typeface="Open Sans ExtraBold" pitchFamily="2" charset="0"/>
                <a:cs typeface="Open Sans ExtraBold" pitchFamily="2" charset="0"/>
              </a:rPr>
              <a:t>. 2012 </a:t>
            </a:r>
          </a:p>
        </p:txBody>
      </p:sp>
      <p:cxnSp>
        <p:nvCxnSpPr>
          <p:cNvPr id="39" name="Straight Connector 38">
            <a:extLst>
              <a:ext uri="{FF2B5EF4-FFF2-40B4-BE49-F238E27FC236}">
                <a16:creationId xmlns:a16="http://schemas.microsoft.com/office/drawing/2014/main" id="{D0B70AF0-FEC2-2A88-D18D-3EEB41CCC34B}"/>
              </a:ext>
            </a:extLst>
          </p:cNvPr>
          <p:cNvCxnSpPr>
            <a:cxnSpLocks/>
          </p:cNvCxnSpPr>
          <p:nvPr/>
        </p:nvCxnSpPr>
        <p:spPr>
          <a:xfrm flipV="1">
            <a:off x="5088346" y="2833421"/>
            <a:ext cx="0" cy="3229511"/>
          </a:xfrm>
          <a:prstGeom prst="line">
            <a:avLst/>
          </a:prstGeom>
          <a:ln w="31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6568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a:t>
            </a:r>
            <a:endParaRPr lang="es-ES" sz="800" i="1" dirty="0">
              <a:latin typeface="Open Sans ExtraBold" pitchFamily="2" charset="0"/>
              <a:ea typeface="Open Sans ExtraBold" pitchFamily="2" charset="0"/>
              <a:cs typeface="Open Sans ExtraBold" pitchFamily="2" charset="0"/>
            </a:endParaRPr>
          </a:p>
        </p:txBody>
      </p:sp>
      <p:sp>
        <p:nvSpPr>
          <p:cNvPr id="2" name="TextBox 2">
            <a:extLst>
              <a:ext uri="{FF2B5EF4-FFF2-40B4-BE49-F238E27FC236}">
                <a16:creationId xmlns:a16="http://schemas.microsoft.com/office/drawing/2014/main" id="{AAB9469C-F218-6DB4-89E2-B4F08A4911D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SECONDARY</a:t>
            </a:r>
          </a:p>
        </p:txBody>
      </p:sp>
      <p:sp>
        <p:nvSpPr>
          <p:cNvPr id="6" name="Rectangle 5">
            <a:extLst>
              <a:ext uri="{FF2B5EF4-FFF2-40B4-BE49-F238E27FC236}">
                <a16:creationId xmlns:a16="http://schemas.microsoft.com/office/drawing/2014/main" id="{20E4C205-9D88-5D47-DC03-ACD743B8C6A9}"/>
              </a:ext>
            </a:extLst>
          </p:cNvPr>
          <p:cNvSpPr/>
          <p:nvPr/>
        </p:nvSpPr>
        <p:spPr>
          <a:xfrm>
            <a:off x="2578100" y="2400300"/>
            <a:ext cx="5600700" cy="3069025"/>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_tradnl" dirty="0"/>
          </a:p>
        </p:txBody>
      </p:sp>
      <p:sp>
        <p:nvSpPr>
          <p:cNvPr id="9" name="Right Triangle 8">
            <a:extLst>
              <a:ext uri="{FF2B5EF4-FFF2-40B4-BE49-F238E27FC236}">
                <a16:creationId xmlns:a16="http://schemas.microsoft.com/office/drawing/2014/main" id="{394B4B65-9794-026B-8C5F-8A726E9A6469}"/>
              </a:ext>
            </a:extLst>
          </p:cNvPr>
          <p:cNvSpPr/>
          <p:nvPr/>
        </p:nvSpPr>
        <p:spPr>
          <a:xfrm flipH="1" flipV="1">
            <a:off x="2578099" y="2389421"/>
            <a:ext cx="5600700" cy="2195275"/>
          </a:xfrm>
          <a:prstGeom prst="rtTriangle">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2" name="Right Triangle 11">
            <a:extLst>
              <a:ext uri="{FF2B5EF4-FFF2-40B4-BE49-F238E27FC236}">
                <a16:creationId xmlns:a16="http://schemas.microsoft.com/office/drawing/2014/main" id="{7B540938-228E-306B-67A8-D21635015590}"/>
              </a:ext>
            </a:extLst>
          </p:cNvPr>
          <p:cNvSpPr/>
          <p:nvPr/>
        </p:nvSpPr>
        <p:spPr>
          <a:xfrm>
            <a:off x="2578099" y="2402121"/>
            <a:ext cx="5600700" cy="3066256"/>
          </a:xfrm>
          <a:custGeom>
            <a:avLst/>
            <a:gdLst>
              <a:gd name="connsiteX0" fmla="*/ 0 w 5600700"/>
              <a:gd name="connsiteY0" fmla="*/ 3066256 h 3066256"/>
              <a:gd name="connsiteX1" fmla="*/ 0 w 5600700"/>
              <a:gd name="connsiteY1" fmla="*/ 0 h 3066256"/>
              <a:gd name="connsiteX2" fmla="*/ 5600700 w 5600700"/>
              <a:gd name="connsiteY2" fmla="*/ 3066256 h 3066256"/>
              <a:gd name="connsiteX3" fmla="*/ 0 w 5600700"/>
              <a:gd name="connsiteY3" fmla="*/ 3066256 h 3066256"/>
              <a:gd name="connsiteX0" fmla="*/ 0 w 5600700"/>
              <a:gd name="connsiteY0" fmla="*/ 3066256 h 3066256"/>
              <a:gd name="connsiteX1" fmla="*/ 0 w 5600700"/>
              <a:gd name="connsiteY1" fmla="*/ 0 h 3066256"/>
              <a:gd name="connsiteX2" fmla="*/ 5600700 w 5600700"/>
              <a:gd name="connsiteY2" fmla="*/ 3066256 h 3066256"/>
              <a:gd name="connsiteX3" fmla="*/ 0 w 5600700"/>
              <a:gd name="connsiteY3" fmla="*/ 3066256 h 3066256"/>
              <a:gd name="connsiteX0" fmla="*/ 0 w 5600700"/>
              <a:gd name="connsiteY0" fmla="*/ 3066256 h 3066256"/>
              <a:gd name="connsiteX1" fmla="*/ 0 w 5600700"/>
              <a:gd name="connsiteY1" fmla="*/ 0 h 3066256"/>
              <a:gd name="connsiteX2" fmla="*/ 5600700 w 5600700"/>
              <a:gd name="connsiteY2" fmla="*/ 3066256 h 3066256"/>
              <a:gd name="connsiteX3" fmla="*/ 0 w 5600700"/>
              <a:gd name="connsiteY3" fmla="*/ 3066256 h 3066256"/>
            </a:gdLst>
            <a:ahLst/>
            <a:cxnLst>
              <a:cxn ang="0">
                <a:pos x="connsiteX0" y="connsiteY0"/>
              </a:cxn>
              <a:cxn ang="0">
                <a:pos x="connsiteX1" y="connsiteY1"/>
              </a:cxn>
              <a:cxn ang="0">
                <a:pos x="connsiteX2" y="connsiteY2"/>
              </a:cxn>
              <a:cxn ang="0">
                <a:pos x="connsiteX3" y="connsiteY3"/>
              </a:cxn>
            </a:cxnLst>
            <a:rect l="l" t="t" r="r" b="b"/>
            <a:pathLst>
              <a:path w="5600700" h="3066256">
                <a:moveTo>
                  <a:pt x="0" y="3066256"/>
                </a:moveTo>
                <a:lnTo>
                  <a:pt x="0" y="0"/>
                </a:lnTo>
                <a:cubicBezTo>
                  <a:pt x="901700" y="2584185"/>
                  <a:pt x="723900" y="2691871"/>
                  <a:pt x="5600700" y="3066256"/>
                </a:cubicBezTo>
                <a:lnTo>
                  <a:pt x="0" y="3066256"/>
                </a:lnTo>
                <a:close/>
              </a:path>
            </a:pathLst>
          </a:custGeom>
          <a:solidFill>
            <a:srgbClr val="85B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Rectángulo 23">
            <a:extLst>
              <a:ext uri="{FF2B5EF4-FFF2-40B4-BE49-F238E27FC236}">
                <a16:creationId xmlns:a16="http://schemas.microsoft.com/office/drawing/2014/main" id="{8B98804C-DFA3-BC68-D9A9-E7BCBD6834F5}"/>
              </a:ext>
            </a:extLst>
          </p:cNvPr>
          <p:cNvSpPr/>
          <p:nvPr/>
        </p:nvSpPr>
        <p:spPr>
          <a:xfrm>
            <a:off x="2611884" y="4790265"/>
            <a:ext cx="3433316" cy="640432"/>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chemeClr val="bg1"/>
                </a:solidFill>
                <a:latin typeface="Montserrat" pitchFamily="2" charset="77"/>
                <a:ea typeface="Open Sans Light"/>
                <a:cs typeface="Open Sans Light"/>
                <a:sym typeface="Open Sans Light"/>
              </a:rPr>
              <a:t>Secondary</a:t>
            </a:r>
            <a:r>
              <a:rPr lang="es-ES" sz="1400" b="1" dirty="0">
                <a:solidFill>
                  <a:schemeClr val="bg1"/>
                </a:solidFill>
                <a:latin typeface="Montserrat" pitchFamily="2" charset="77"/>
                <a:ea typeface="Open Sans Light"/>
                <a:cs typeface="Open Sans Light"/>
                <a:sym typeface="Open Sans Light"/>
              </a:rPr>
              <a:t> </a:t>
            </a:r>
          </a:p>
          <a:p>
            <a:pPr defTabSz="457200" hangingPunct="1">
              <a:lnSpc>
                <a:spcPct val="120000"/>
              </a:lnSpc>
              <a:spcBef>
                <a:spcPts val="400"/>
              </a:spcBef>
              <a:buClr>
                <a:srgbClr val="F5333F"/>
              </a:buClr>
              <a:buSzPct val="150000"/>
            </a:pPr>
            <a:r>
              <a:rPr lang="es-ES" sz="1400" b="1" dirty="0">
                <a:solidFill>
                  <a:schemeClr val="bg1"/>
                </a:solidFill>
                <a:latin typeface="Montserrat" pitchFamily="2" charset="77"/>
                <a:ea typeface="Open Sans Light"/>
                <a:cs typeface="Open Sans Light"/>
                <a:sym typeface="Open Sans Light"/>
              </a:rPr>
              <a:t>data </a:t>
            </a:r>
            <a:r>
              <a:rPr lang="es-ES" sz="1400" b="1" dirty="0" err="1">
                <a:solidFill>
                  <a:schemeClr val="bg1"/>
                </a:solidFill>
                <a:latin typeface="Montserrat" pitchFamily="2" charset="77"/>
                <a:ea typeface="Open Sans Light"/>
                <a:cs typeface="Open Sans Light"/>
                <a:sym typeface="Open Sans Light"/>
              </a:rPr>
              <a:t>previous</a:t>
            </a:r>
            <a:r>
              <a:rPr lang="es-ES" sz="1400" b="1" dirty="0">
                <a:solidFill>
                  <a:schemeClr val="bg1"/>
                </a:solidFill>
                <a:latin typeface="Montserrat" pitchFamily="2" charset="77"/>
                <a:ea typeface="Open Sans Light"/>
                <a:cs typeface="Open Sans Light"/>
                <a:sym typeface="Open Sans Light"/>
              </a:rPr>
              <a:t> </a:t>
            </a:r>
            <a:r>
              <a:rPr lang="es-ES" sz="1400" b="1" dirty="0" err="1">
                <a:solidFill>
                  <a:schemeClr val="bg1"/>
                </a:solidFill>
                <a:latin typeface="Montserrat" pitchFamily="2" charset="77"/>
                <a:ea typeface="Open Sans Light"/>
                <a:cs typeface="Open Sans Light"/>
                <a:sym typeface="Open Sans Light"/>
              </a:rPr>
              <a:t>to</a:t>
            </a:r>
            <a:r>
              <a:rPr lang="es-ES" sz="1400" b="1" dirty="0">
                <a:solidFill>
                  <a:schemeClr val="bg1"/>
                </a:solidFill>
                <a:latin typeface="Montserrat" pitchFamily="2" charset="77"/>
                <a:ea typeface="Open Sans Light"/>
                <a:cs typeface="Open Sans Light"/>
                <a:sym typeface="Open Sans Light"/>
              </a:rPr>
              <a:t> </a:t>
            </a:r>
            <a:r>
              <a:rPr lang="es-ES" sz="1400" b="1" dirty="0" err="1">
                <a:solidFill>
                  <a:schemeClr val="bg1"/>
                </a:solidFill>
                <a:latin typeface="Montserrat" pitchFamily="2" charset="77"/>
                <a:ea typeface="Open Sans Light"/>
                <a:cs typeface="Open Sans Light"/>
                <a:sym typeface="Open Sans Light"/>
              </a:rPr>
              <a:t>emergency</a:t>
            </a:r>
            <a:endParaRPr lang="es-ES" sz="1400" b="1" dirty="0">
              <a:solidFill>
                <a:schemeClr val="bg1"/>
              </a:solidFill>
              <a:latin typeface="Montserrat" pitchFamily="2" charset="77"/>
              <a:ea typeface="Open Sans Light"/>
              <a:cs typeface="Open Sans Light"/>
              <a:sym typeface="Open Sans Light"/>
            </a:endParaRPr>
          </a:p>
        </p:txBody>
      </p:sp>
      <p:sp>
        <p:nvSpPr>
          <p:cNvPr id="31" name="Rectángulo 23">
            <a:extLst>
              <a:ext uri="{FF2B5EF4-FFF2-40B4-BE49-F238E27FC236}">
                <a16:creationId xmlns:a16="http://schemas.microsoft.com/office/drawing/2014/main" id="{ABA6BE66-B4A1-2BEA-79CC-38CC40EF16C4}"/>
              </a:ext>
            </a:extLst>
          </p:cNvPr>
          <p:cNvSpPr/>
          <p:nvPr/>
        </p:nvSpPr>
        <p:spPr>
          <a:xfrm>
            <a:off x="3843785" y="3940317"/>
            <a:ext cx="2696715" cy="589136"/>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chemeClr val="bg1"/>
                </a:solidFill>
                <a:latin typeface="Montserrat" pitchFamily="2" charset="77"/>
                <a:ea typeface="Open Sans Light"/>
                <a:cs typeface="Open Sans Light"/>
                <a:sym typeface="Open Sans Light"/>
              </a:rPr>
              <a:t>Secondary</a:t>
            </a:r>
            <a:r>
              <a:rPr lang="es-ES" sz="1400" b="1" dirty="0">
                <a:solidFill>
                  <a:schemeClr val="bg1"/>
                </a:solidFill>
                <a:latin typeface="Montserrat" pitchFamily="2" charset="77"/>
                <a:ea typeface="Open Sans Light"/>
                <a:cs typeface="Open Sans Light"/>
                <a:sym typeface="Open Sans Light"/>
              </a:rPr>
              <a:t> data </a:t>
            </a:r>
            <a:r>
              <a:rPr lang="es-ES" sz="1400" b="1" dirty="0" err="1">
                <a:solidFill>
                  <a:schemeClr val="bg1"/>
                </a:solidFill>
                <a:latin typeface="Montserrat" pitchFamily="2" charset="77"/>
                <a:ea typeface="Open Sans Light"/>
                <a:cs typeface="Open Sans Light"/>
                <a:sym typeface="Open Sans Light"/>
              </a:rPr>
              <a:t>generated</a:t>
            </a:r>
            <a:r>
              <a:rPr lang="es-ES" sz="1400" b="1" dirty="0">
                <a:solidFill>
                  <a:schemeClr val="bg1"/>
                </a:solidFill>
                <a:latin typeface="Montserrat" pitchFamily="2" charset="77"/>
                <a:ea typeface="Open Sans Light"/>
                <a:cs typeface="Open Sans Light"/>
                <a:sym typeface="Open Sans Light"/>
              </a:rPr>
              <a:t> </a:t>
            </a:r>
            <a:r>
              <a:rPr lang="es-ES" sz="1400" b="1" dirty="0" err="1">
                <a:solidFill>
                  <a:schemeClr val="bg1"/>
                </a:solidFill>
                <a:latin typeface="Montserrat" pitchFamily="2" charset="77"/>
                <a:ea typeface="Open Sans Light"/>
                <a:cs typeface="Open Sans Light"/>
                <a:sym typeface="Open Sans Light"/>
              </a:rPr>
              <a:t>during</a:t>
            </a:r>
            <a:r>
              <a:rPr lang="es-ES" sz="1400" b="1" dirty="0">
                <a:solidFill>
                  <a:schemeClr val="bg1"/>
                </a:solidFill>
                <a:latin typeface="Montserrat" pitchFamily="2" charset="77"/>
                <a:ea typeface="Open Sans Light"/>
                <a:cs typeface="Open Sans Light"/>
                <a:sym typeface="Open Sans Light"/>
              </a:rPr>
              <a:t> </a:t>
            </a:r>
            <a:r>
              <a:rPr lang="es-ES" sz="1400" b="1" dirty="0" err="1">
                <a:solidFill>
                  <a:schemeClr val="bg1"/>
                </a:solidFill>
                <a:latin typeface="Montserrat" pitchFamily="2" charset="77"/>
                <a:ea typeface="Open Sans Light"/>
                <a:cs typeface="Open Sans Light"/>
                <a:sym typeface="Open Sans Light"/>
              </a:rPr>
              <a:t>the</a:t>
            </a:r>
            <a:r>
              <a:rPr lang="es-ES" sz="1400" b="1" dirty="0">
                <a:solidFill>
                  <a:schemeClr val="bg1"/>
                </a:solidFill>
                <a:latin typeface="Montserrat" pitchFamily="2" charset="77"/>
                <a:ea typeface="Open Sans Light"/>
                <a:cs typeface="Open Sans Light"/>
                <a:sym typeface="Open Sans Light"/>
              </a:rPr>
              <a:t> </a:t>
            </a:r>
            <a:r>
              <a:rPr lang="es-ES" sz="1400" b="1" dirty="0" err="1">
                <a:solidFill>
                  <a:schemeClr val="bg1"/>
                </a:solidFill>
                <a:latin typeface="Montserrat" pitchFamily="2" charset="77"/>
                <a:ea typeface="Open Sans Light"/>
                <a:cs typeface="Open Sans Light"/>
                <a:sym typeface="Open Sans Light"/>
              </a:rPr>
              <a:t>emergency</a:t>
            </a:r>
            <a:endParaRPr lang="es-ES" sz="1400" b="1" dirty="0">
              <a:solidFill>
                <a:schemeClr val="bg1"/>
              </a:solidFill>
              <a:latin typeface="Montserrat" pitchFamily="2" charset="77"/>
              <a:ea typeface="Open Sans Light"/>
              <a:cs typeface="Open Sans Light"/>
              <a:sym typeface="Open Sans Light"/>
            </a:endParaRPr>
          </a:p>
        </p:txBody>
      </p:sp>
      <p:sp>
        <p:nvSpPr>
          <p:cNvPr id="32" name="Rectángulo 23">
            <a:extLst>
              <a:ext uri="{FF2B5EF4-FFF2-40B4-BE49-F238E27FC236}">
                <a16:creationId xmlns:a16="http://schemas.microsoft.com/office/drawing/2014/main" id="{534FA1F7-79B9-62F5-F044-15BA7159D70A}"/>
              </a:ext>
            </a:extLst>
          </p:cNvPr>
          <p:cNvSpPr/>
          <p:nvPr/>
        </p:nvSpPr>
        <p:spPr>
          <a:xfrm>
            <a:off x="5850385" y="2707421"/>
            <a:ext cx="1416093"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chemeClr val="bg1"/>
                </a:solidFill>
                <a:latin typeface="Montserrat" pitchFamily="2" charset="77"/>
                <a:ea typeface="Open Sans Light"/>
                <a:cs typeface="Open Sans Light"/>
                <a:sym typeface="Open Sans Light"/>
              </a:rPr>
              <a:t>Primary</a:t>
            </a:r>
            <a:r>
              <a:rPr lang="es-ES" sz="1400" b="1" dirty="0">
                <a:solidFill>
                  <a:schemeClr val="bg1"/>
                </a:solidFill>
                <a:latin typeface="Montserrat" pitchFamily="2" charset="77"/>
                <a:ea typeface="Open Sans Light"/>
                <a:cs typeface="Open Sans Light"/>
                <a:sym typeface="Open Sans Light"/>
              </a:rPr>
              <a:t> data</a:t>
            </a:r>
          </a:p>
        </p:txBody>
      </p:sp>
      <p:sp>
        <p:nvSpPr>
          <p:cNvPr id="34" name="Rectángulo 23">
            <a:extLst>
              <a:ext uri="{FF2B5EF4-FFF2-40B4-BE49-F238E27FC236}">
                <a16:creationId xmlns:a16="http://schemas.microsoft.com/office/drawing/2014/main" id="{8761A252-346F-E917-F65C-4FB05E05A0E8}"/>
              </a:ext>
            </a:extLst>
          </p:cNvPr>
          <p:cNvSpPr/>
          <p:nvPr/>
        </p:nvSpPr>
        <p:spPr>
          <a:xfrm>
            <a:off x="2548384" y="5570899"/>
            <a:ext cx="1416093" cy="364587"/>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600" b="1" dirty="0">
                <a:latin typeface="Montserrat" pitchFamily="2" charset="77"/>
                <a:ea typeface="Open Sans Light"/>
                <a:cs typeface="Open Sans Light"/>
                <a:sym typeface="Open Sans Light"/>
              </a:rPr>
              <a:t>Time</a:t>
            </a:r>
          </a:p>
        </p:txBody>
      </p:sp>
      <p:sp>
        <p:nvSpPr>
          <p:cNvPr id="37" name="Rectángulo 23">
            <a:extLst>
              <a:ext uri="{FF2B5EF4-FFF2-40B4-BE49-F238E27FC236}">
                <a16:creationId xmlns:a16="http://schemas.microsoft.com/office/drawing/2014/main" id="{0DCA5B94-83EF-7F90-457B-26FC7AE177A5}"/>
              </a:ext>
            </a:extLst>
          </p:cNvPr>
          <p:cNvSpPr/>
          <p:nvPr/>
        </p:nvSpPr>
        <p:spPr>
          <a:xfrm rot="16200000">
            <a:off x="1018654" y="3930639"/>
            <a:ext cx="2559021" cy="364587"/>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600" b="1" dirty="0">
                <a:latin typeface="Montserrat" pitchFamily="2" charset="77"/>
                <a:ea typeface="Open Sans Light"/>
                <a:cs typeface="Open Sans Light"/>
                <a:sym typeface="Open Sans Light"/>
              </a:rPr>
              <a:t>Data </a:t>
            </a:r>
            <a:r>
              <a:rPr lang="es-ES" sz="1600" b="1" dirty="0" err="1">
                <a:latin typeface="Montserrat" pitchFamily="2" charset="77"/>
                <a:ea typeface="Open Sans Light"/>
                <a:cs typeface="Open Sans Light"/>
                <a:sym typeface="Open Sans Light"/>
              </a:rPr>
              <a:t>available</a:t>
            </a:r>
            <a:endParaRPr lang="es-ES" sz="1600" b="1" dirty="0">
              <a:latin typeface="Montserrat" pitchFamily="2" charset="77"/>
              <a:ea typeface="Open Sans Light"/>
              <a:cs typeface="Open Sans Light"/>
              <a:sym typeface="Open Sans Light"/>
            </a:endParaRPr>
          </a:p>
        </p:txBody>
      </p:sp>
      <p:sp>
        <p:nvSpPr>
          <p:cNvPr id="40" name="Right Arrow 39">
            <a:extLst>
              <a:ext uri="{FF2B5EF4-FFF2-40B4-BE49-F238E27FC236}">
                <a16:creationId xmlns:a16="http://schemas.microsoft.com/office/drawing/2014/main" id="{B96069CD-2CE5-495A-3044-E40EC3C95609}"/>
              </a:ext>
            </a:extLst>
          </p:cNvPr>
          <p:cNvSpPr/>
          <p:nvPr/>
        </p:nvSpPr>
        <p:spPr>
          <a:xfrm>
            <a:off x="3256430" y="5764711"/>
            <a:ext cx="4572000"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153102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SECONDARY</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Guidelines</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for</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assessment</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IFRC, ICRC, 2008</a:t>
            </a:r>
            <a:endParaRPr lang="es-ES" sz="800" i="1" dirty="0">
              <a:latin typeface="Open Sans ExtraBold" pitchFamily="2" charset="0"/>
              <a:ea typeface="Open Sans ExtraBold" pitchFamily="2" charset="0"/>
              <a:cs typeface="Open Sans ExtraBold" pitchFamily="2" charset="0"/>
            </a:endParaRPr>
          </a:p>
        </p:txBody>
      </p:sp>
      <p:sp>
        <p:nvSpPr>
          <p:cNvPr id="2" name="Rectángulo 23">
            <a:extLst>
              <a:ext uri="{FF2B5EF4-FFF2-40B4-BE49-F238E27FC236}">
                <a16:creationId xmlns:a16="http://schemas.microsoft.com/office/drawing/2014/main" id="{554E22B2-1B15-085F-4858-FF714527B4EF}"/>
              </a:ext>
            </a:extLst>
          </p:cNvPr>
          <p:cNvSpPr/>
          <p:nvPr/>
        </p:nvSpPr>
        <p:spPr>
          <a:xfrm>
            <a:off x="2114680" y="2574766"/>
            <a:ext cx="6229220" cy="3108543"/>
          </a:xfrm>
          <a:prstGeom prst="rect">
            <a:avLst/>
          </a:prstGeom>
          <a:ln w="12700">
            <a:miter lim="400000"/>
          </a:ln>
        </p:spPr>
        <p:txBody>
          <a:bodyPr wrap="square" lIns="45719" rIns="45719">
            <a:spAutoFit/>
          </a:bodyPr>
          <a:lstStyle/>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cs-CZ" sz="1400" dirty="0" smtClean="0">
                <a:solidFill>
                  <a:srgbClr val="001E5C"/>
                </a:solidFill>
                <a:latin typeface="Montserrat Medium" pitchFamily="2" charset="77"/>
              </a:rPr>
              <a:t>RCRC </a:t>
            </a:r>
            <a:r>
              <a:rPr lang="es-ES_tradnl" sz="1400" dirty="0" smtClean="0">
                <a:solidFill>
                  <a:srgbClr val="001E5C"/>
                </a:solidFill>
                <a:latin typeface="Montserrat Medium" pitchFamily="2" charset="77"/>
              </a:rPr>
              <a:t>Field </a:t>
            </a:r>
            <a:r>
              <a:rPr lang="es-ES_tradnl" sz="1400" dirty="0">
                <a:solidFill>
                  <a:srgbClr val="001E5C"/>
                </a:solidFill>
                <a:latin typeface="Montserrat Medium" pitchFamily="2" charset="77"/>
              </a:rPr>
              <a:t>assessment reports from </a:t>
            </a:r>
            <a:r>
              <a:rPr lang="es-ES_tradnl" sz="1400" dirty="0" smtClean="0">
                <a:solidFill>
                  <a:srgbClr val="001E5C"/>
                </a:solidFill>
                <a:latin typeface="Montserrat Medium" pitchFamily="2" charset="77"/>
              </a:rPr>
              <a:t>or </a:t>
            </a:r>
            <a:r>
              <a:rPr lang="es-ES_tradnl" sz="1400" dirty="0">
                <a:solidFill>
                  <a:srgbClr val="001E5C"/>
                </a:solidFill>
                <a:latin typeface="Montserrat Medium" pitchFamily="2" charset="77"/>
              </a:rPr>
              <a:t>other agencies</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Media </a:t>
            </a:r>
            <a:r>
              <a:rPr lang="es-ES_tradnl" sz="1400" dirty="0" err="1">
                <a:solidFill>
                  <a:srgbClr val="001E5C"/>
                </a:solidFill>
                <a:latin typeface="Montserrat Medium" pitchFamily="2" charset="77"/>
              </a:rPr>
              <a:t>reports</a:t>
            </a: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cs-CZ" sz="1400" dirty="0" err="1" smtClean="0">
                <a:solidFill>
                  <a:srgbClr val="001E5C"/>
                </a:solidFill>
                <a:latin typeface="Montserrat Medium" pitchFamily="2" charset="77"/>
              </a:rPr>
              <a:t>Studies</a:t>
            </a:r>
            <a:r>
              <a:rPr lang="cs-CZ" sz="1400" dirty="0" smtClean="0">
                <a:solidFill>
                  <a:srgbClr val="001E5C"/>
                </a:solidFill>
                <a:latin typeface="Montserrat Medium" pitchFamily="2" charset="77"/>
              </a:rPr>
              <a:t> (</a:t>
            </a:r>
            <a:r>
              <a:rPr lang="es-ES_tradnl" sz="1400" dirty="0" smtClean="0">
                <a:solidFill>
                  <a:srgbClr val="001E5C"/>
                </a:solidFill>
                <a:latin typeface="Montserrat Medium" pitchFamily="2" charset="77"/>
              </a:rPr>
              <a:t>Social</a:t>
            </a:r>
            <a:r>
              <a:rPr lang="es-ES_tradnl" sz="1400" dirty="0">
                <a:solidFill>
                  <a:srgbClr val="001E5C"/>
                </a:solidFill>
                <a:latin typeface="Montserrat Medium" pitchFamily="2" charset="77"/>
              </a:rPr>
              <a:t>, economic, political and </a:t>
            </a:r>
            <a:r>
              <a:rPr lang="es-ES_tradnl" sz="1400" dirty="0" smtClean="0">
                <a:solidFill>
                  <a:srgbClr val="001E5C"/>
                </a:solidFill>
                <a:latin typeface="Montserrat Medium" pitchFamily="2" charset="77"/>
              </a:rPr>
              <a:t>historical</a:t>
            </a:r>
            <a:r>
              <a:rPr lang="cs-CZ" sz="1400" dirty="0">
                <a:solidFill>
                  <a:srgbClr val="001E5C"/>
                </a:solidFill>
                <a:latin typeface="Montserrat Medium" pitchFamily="2" charset="77"/>
              </a:rPr>
              <a:t>)</a:t>
            </a:r>
            <a:r>
              <a:rPr lang="es-ES_tradnl" sz="1400" dirty="0" smtClean="0">
                <a:solidFill>
                  <a:srgbClr val="001E5C"/>
                </a:solidFill>
                <a:latin typeface="Montserrat Medium" pitchFamily="2" charset="77"/>
              </a:rPr>
              <a:t>  </a:t>
            </a:r>
            <a:r>
              <a:rPr lang="es-ES_tradnl" sz="1400" dirty="0">
                <a:solidFill>
                  <a:srgbClr val="001E5C"/>
                </a:solidFill>
                <a:latin typeface="Montserrat Medium" pitchFamily="2" charset="77"/>
              </a:rPr>
              <a:t>by governments, </a:t>
            </a:r>
            <a:r>
              <a:rPr lang="cs-CZ" sz="1400" dirty="0" smtClean="0">
                <a:solidFill>
                  <a:srgbClr val="001E5C"/>
                </a:solidFill>
                <a:latin typeface="Montserrat Medium" pitchFamily="2" charset="77"/>
              </a:rPr>
              <a:t>   </a:t>
            </a:r>
            <a:r>
              <a:rPr lang="cs-CZ" sz="1400" dirty="0" smtClean="0">
                <a:solidFill>
                  <a:srgbClr val="001E5C"/>
                </a:solidFill>
                <a:latin typeface="Montserrat Medium" pitchFamily="2" charset="77"/>
              </a:rPr>
              <a:t>      </a:t>
            </a:r>
            <a:r>
              <a:rPr lang="es-ES_tradnl" sz="1400" dirty="0" smtClean="0">
                <a:solidFill>
                  <a:srgbClr val="001E5C"/>
                </a:solidFill>
                <a:latin typeface="Montserrat Medium" pitchFamily="2" charset="77"/>
              </a:rPr>
              <a:t>universities </a:t>
            </a:r>
            <a:r>
              <a:rPr lang="es-ES_tradnl" sz="1400" dirty="0">
                <a:solidFill>
                  <a:srgbClr val="001E5C"/>
                </a:solidFill>
                <a:latin typeface="Montserrat Medium" pitchFamily="2" charset="77"/>
              </a:rPr>
              <a:t>and research groups</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Technical surveys from government ministries, universities, </a:t>
            </a:r>
            <a:r>
              <a:rPr lang="es-ES_tradnl" sz="1400" dirty="0" smtClean="0">
                <a:solidFill>
                  <a:srgbClr val="001E5C"/>
                </a:solidFill>
                <a:latin typeface="Montserrat Medium" pitchFamily="2" charset="77"/>
              </a:rPr>
              <a:t>NGO</a:t>
            </a:r>
            <a:r>
              <a:rPr lang="cs-CZ" sz="1400" dirty="0" smtClean="0">
                <a:solidFill>
                  <a:srgbClr val="001E5C"/>
                </a:solidFill>
                <a:latin typeface="Montserrat Medium" pitchFamily="2" charset="77"/>
              </a:rPr>
              <a:t>´s</a:t>
            </a:r>
            <a:r>
              <a:rPr lang="es-ES_tradnl" sz="1400" dirty="0" smtClean="0">
                <a:solidFill>
                  <a:srgbClr val="001E5C"/>
                </a:solidFill>
                <a:latin typeface="Montserrat Medium" pitchFamily="2" charset="77"/>
              </a:rPr>
              <a:t>, </a:t>
            </a:r>
            <a:r>
              <a:rPr lang="cs-CZ" sz="1400" dirty="0" smtClean="0">
                <a:solidFill>
                  <a:srgbClr val="001E5C"/>
                </a:solidFill>
                <a:latin typeface="Montserrat Medium" pitchFamily="2" charset="77"/>
              </a:rPr>
              <a:t>      </a:t>
            </a:r>
            <a:r>
              <a:rPr lang="es-ES_tradnl" sz="1400" dirty="0" smtClean="0">
                <a:solidFill>
                  <a:srgbClr val="001E5C"/>
                </a:solidFill>
                <a:latin typeface="Montserrat Medium" pitchFamily="2" charset="77"/>
              </a:rPr>
              <a:t>UN </a:t>
            </a:r>
            <a:r>
              <a:rPr lang="es-ES_tradnl" sz="1400" dirty="0">
                <a:solidFill>
                  <a:srgbClr val="001E5C"/>
                </a:solidFill>
                <a:latin typeface="Montserrat Medium" pitchFamily="2" charset="77"/>
              </a:rPr>
              <a:t>agencies</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cs-CZ" sz="1400" dirty="0" smtClean="0">
                <a:solidFill>
                  <a:srgbClr val="001E5C"/>
                </a:solidFill>
                <a:latin typeface="Montserrat Medium" pitchFamily="2" charset="77"/>
              </a:rPr>
              <a:t>RCRC </a:t>
            </a:r>
            <a:r>
              <a:rPr lang="es-ES_tradnl" sz="1400" dirty="0" smtClean="0">
                <a:solidFill>
                  <a:srgbClr val="001E5C"/>
                </a:solidFill>
                <a:latin typeface="Montserrat Medium" pitchFamily="2" charset="77"/>
              </a:rPr>
              <a:t>vulnerability </a:t>
            </a:r>
            <a:r>
              <a:rPr lang="es-ES_tradnl" sz="1400" dirty="0">
                <a:solidFill>
                  <a:srgbClr val="001E5C"/>
                </a:solidFill>
                <a:latin typeface="Montserrat Medium" pitchFamily="2" charset="77"/>
              </a:rPr>
              <a:t>and capacity assessments (VCA)</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Government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census</a:t>
            </a:r>
            <a:r>
              <a:rPr lang="es-ES_tradnl" sz="1400" dirty="0">
                <a:solidFill>
                  <a:srgbClr val="001E5C"/>
                </a:solidFill>
                <a:latin typeface="Montserrat Medium" pitchFamily="2" charset="77"/>
              </a:rPr>
              <a:t> data</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Meteorological</a:t>
            </a:r>
            <a:r>
              <a:rPr lang="es-ES_tradnl" sz="1400" dirty="0">
                <a:solidFill>
                  <a:srgbClr val="001E5C"/>
                </a:solidFill>
                <a:latin typeface="Montserrat Medium" pitchFamily="2" charset="77"/>
              </a:rPr>
              <a:t> data</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Maps</a:t>
            </a: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Eyewitness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accounts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people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who</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have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recently</a:t>
            </a:r>
            <a:r>
              <a:rPr lang="es-ES_tradnl" sz="1400" dirty="0">
                <a:solidFill>
                  <a:srgbClr val="001E5C"/>
                </a:solidFill>
                <a:latin typeface="Montserrat Medium" pitchFamily="2" charset="77"/>
              </a:rPr>
              <a:t> come </a:t>
            </a:r>
            <a:r>
              <a:rPr lang="es-ES_tradnl" sz="1400" dirty="0" err="1">
                <a:solidFill>
                  <a:srgbClr val="001E5C"/>
                </a:solidFill>
                <a:latin typeface="Montserrat Medium" pitchFamily="2" charset="77"/>
              </a:rPr>
              <a:t>from</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affected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area</a:t>
            </a:r>
            <a:r>
              <a:rPr lang="es-ES_tradnl" sz="1400" dirty="0">
                <a:solidFill>
                  <a:srgbClr val="001E5C"/>
                </a:solidFill>
                <a:latin typeface="Montserrat Medium" pitchFamily="2" charset="77"/>
              </a:rPr>
              <a:t>)</a:t>
            </a: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  Verbal </a:t>
            </a:r>
            <a:r>
              <a:rPr lang="es-ES_tradnl" sz="1400" dirty="0" err="1">
                <a:solidFill>
                  <a:srgbClr val="001E5C"/>
                </a:solidFill>
                <a:latin typeface="Montserrat Medium" pitchFamily="2" charset="77"/>
              </a:rPr>
              <a:t>communication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with</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experts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affected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area</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relevant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technical</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issues</a:t>
            </a:r>
            <a:endParaRPr lang="es-ES_tradnl" sz="1400" dirty="0">
              <a:solidFill>
                <a:srgbClr val="001E5C"/>
              </a:solidFill>
              <a:latin typeface="Montserrat Medium" pitchFamily="2" charset="77"/>
            </a:endParaRPr>
          </a:p>
        </p:txBody>
      </p:sp>
      <p:sp>
        <p:nvSpPr>
          <p:cNvPr id="3" name="Rectángulo 23">
            <a:extLst>
              <a:ext uri="{FF2B5EF4-FFF2-40B4-BE49-F238E27FC236}">
                <a16:creationId xmlns:a16="http://schemas.microsoft.com/office/drawing/2014/main" id="{98AB444E-5AFC-5BC8-69F2-A5D99E73E4EF}"/>
              </a:ext>
            </a:extLst>
          </p:cNvPr>
          <p:cNvSpPr/>
          <p:nvPr/>
        </p:nvSpPr>
        <p:spPr>
          <a:xfrm>
            <a:off x="2114680" y="2039256"/>
            <a:ext cx="6711385" cy="43268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2000" b="1" dirty="0" smtClean="0">
                <a:solidFill>
                  <a:srgbClr val="FE0000"/>
                </a:solidFill>
                <a:latin typeface="Montserrat" pitchFamily="2" charset="77"/>
                <a:ea typeface="Open Sans Light"/>
                <a:cs typeface="Open Sans Light"/>
                <a:sym typeface="Open Sans Light"/>
              </a:rPr>
              <a:t>Examples</a:t>
            </a:r>
            <a:endParaRPr lang="es-ES" sz="2000" b="1" dirty="0">
              <a:solidFill>
                <a:srgbClr val="FE0000"/>
              </a:solidFill>
              <a:latin typeface="Montserrat" pitchFamily="2" charset="77"/>
              <a:ea typeface="Open Sans Light"/>
              <a:cs typeface="Open Sans Light"/>
              <a:sym typeface="Open Sans Light"/>
            </a:endParaRPr>
          </a:p>
        </p:txBody>
      </p:sp>
      <p:pic>
        <p:nvPicPr>
          <p:cNvPr id="12" name="Picture 11">
            <a:extLst>
              <a:ext uri="{FF2B5EF4-FFF2-40B4-BE49-F238E27FC236}">
                <a16:creationId xmlns:a16="http://schemas.microsoft.com/office/drawing/2014/main" id="{AA00EFBD-9370-F22F-EA62-98A01F60A7F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384927" y="786294"/>
            <a:ext cx="1311126" cy="1311126"/>
          </a:xfrm>
          <a:prstGeom prst="rect">
            <a:avLst/>
          </a:prstGeom>
        </p:spPr>
      </p:pic>
    </p:spTree>
    <p:extLst>
      <p:ext uri="{BB962C8B-B14F-4D97-AF65-F5344CB8AC3E}">
        <p14:creationId xmlns:p14="http://schemas.microsoft.com/office/powerpoint/2010/main" val="173858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calcmode="lin" valueType="num">
                                      <p:cBhvr additive="base">
                                        <p:cTn id="2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 calcmode="lin" valueType="num">
                                      <p:cBhvr additive="base">
                                        <p:cTn id="3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 calcmode="lin" valueType="num">
                                      <p:cBhvr additive="base">
                                        <p:cTn id="3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 calcmode="lin" valueType="num">
                                      <p:cBhvr additive="base">
                                        <p:cTn id="43"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SECONDARY</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a:t>
            </a:r>
            <a:endParaRPr lang="es-ES" sz="800" i="1" dirty="0">
              <a:latin typeface="Open Sans ExtraBold" pitchFamily="2" charset="0"/>
              <a:ea typeface="Open Sans ExtraBold" pitchFamily="2" charset="0"/>
              <a:cs typeface="Open Sans ExtraBold" pitchFamily="2" charset="0"/>
            </a:endParaRPr>
          </a:p>
        </p:txBody>
      </p:sp>
      <p:graphicFrame>
        <p:nvGraphicFramePr>
          <p:cNvPr id="6" name="Tabla 2">
            <a:extLst>
              <a:ext uri="{FF2B5EF4-FFF2-40B4-BE49-F238E27FC236}">
                <a16:creationId xmlns:a16="http://schemas.microsoft.com/office/drawing/2014/main" id="{B96D7529-0C00-87EC-A5BF-D80D9FDFBDC7}"/>
              </a:ext>
            </a:extLst>
          </p:cNvPr>
          <p:cNvGraphicFramePr>
            <a:graphicFrameLocks noGrp="1"/>
          </p:cNvGraphicFramePr>
          <p:nvPr>
            <p:extLst>
              <p:ext uri="{D42A27DB-BD31-4B8C-83A1-F6EECF244321}">
                <p14:modId xmlns:p14="http://schemas.microsoft.com/office/powerpoint/2010/main" val="1008891117"/>
              </p:ext>
            </p:extLst>
          </p:nvPr>
        </p:nvGraphicFramePr>
        <p:xfrm>
          <a:off x="1874809" y="1926998"/>
          <a:ext cx="6986315" cy="4335419"/>
        </p:xfrm>
        <a:graphic>
          <a:graphicData uri="http://schemas.openxmlformats.org/drawingml/2006/table">
            <a:tbl>
              <a:tblPr firstRow="1" firstCol="1" bandRow="1">
                <a:tableStyleId>{5940675A-B579-460E-94D1-54222C63F5DA}</a:tableStyleId>
              </a:tblPr>
              <a:tblGrid>
                <a:gridCol w="1504756">
                  <a:extLst>
                    <a:ext uri="{9D8B030D-6E8A-4147-A177-3AD203B41FA5}">
                      <a16:colId xmlns:a16="http://schemas.microsoft.com/office/drawing/2014/main" val="988274214"/>
                    </a:ext>
                  </a:extLst>
                </a:gridCol>
                <a:gridCol w="2449569">
                  <a:extLst>
                    <a:ext uri="{9D8B030D-6E8A-4147-A177-3AD203B41FA5}">
                      <a16:colId xmlns:a16="http://schemas.microsoft.com/office/drawing/2014/main" val="2066505439"/>
                    </a:ext>
                  </a:extLst>
                </a:gridCol>
                <a:gridCol w="3031990">
                  <a:extLst>
                    <a:ext uri="{9D8B030D-6E8A-4147-A177-3AD203B41FA5}">
                      <a16:colId xmlns:a16="http://schemas.microsoft.com/office/drawing/2014/main" val="557454448"/>
                    </a:ext>
                  </a:extLst>
                </a:gridCol>
              </a:tblGrid>
              <a:tr h="213087">
                <a:tc>
                  <a:txBody>
                    <a:bodyPr/>
                    <a:lstStyle/>
                    <a:p>
                      <a:pPr algn="l">
                        <a:lnSpc>
                          <a:spcPct val="115000"/>
                        </a:lnSpc>
                        <a:spcAft>
                          <a:spcPts val="1000"/>
                        </a:spcAft>
                      </a:pPr>
                      <a:r>
                        <a:rPr lang="es-ES" sz="9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rPr>
                        <a:t>ASK YOURSELF...</a:t>
                      </a:r>
                      <a:endParaRPr lang="es-ES" sz="11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endParaRPr>
                    </a:p>
                  </a:txBody>
                  <a:tcPr marL="68580" marR="68580" marT="0" marB="0" anchor="ctr">
                    <a:solidFill>
                      <a:srgbClr val="011E41"/>
                    </a:solidFill>
                  </a:tcPr>
                </a:tc>
                <a:tc>
                  <a:txBody>
                    <a:bodyPr/>
                    <a:lstStyle/>
                    <a:p>
                      <a:pPr algn="l">
                        <a:lnSpc>
                          <a:spcPct val="115000"/>
                        </a:lnSpc>
                        <a:spcAft>
                          <a:spcPts val="1000"/>
                        </a:spcAft>
                      </a:pPr>
                      <a:r>
                        <a:rPr lang="es-ES" sz="9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rPr>
                        <a:t>VERIFY</a:t>
                      </a:r>
                      <a:endParaRPr lang="es-ES" sz="11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endParaRPr>
                    </a:p>
                  </a:txBody>
                  <a:tcPr marL="68580" marR="68580" marT="0" marB="0" anchor="ctr">
                    <a:solidFill>
                      <a:srgbClr val="011E41"/>
                    </a:solidFill>
                  </a:tcPr>
                </a:tc>
                <a:tc>
                  <a:txBody>
                    <a:bodyPr/>
                    <a:lstStyle/>
                    <a:p>
                      <a:pPr algn="l">
                        <a:lnSpc>
                          <a:spcPct val="115000"/>
                        </a:lnSpc>
                        <a:spcAft>
                          <a:spcPts val="1000"/>
                        </a:spcAft>
                      </a:pPr>
                      <a:r>
                        <a:rPr lang="es-ES" sz="9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rPr>
                        <a:t>SCALE</a:t>
                      </a:r>
                      <a:endParaRPr lang="es-ES" sz="1100" b="1" noProof="0" dirty="0">
                        <a:solidFill>
                          <a:schemeClr val="bg1"/>
                        </a:solidFill>
                        <a:effectLst/>
                        <a:latin typeface="Open Sans ExtraBold" panose="020B0606030504020204" pitchFamily="34" charset="0"/>
                        <a:ea typeface="Open Sans ExtraBold" panose="020B0606030504020204" pitchFamily="34" charset="0"/>
                        <a:cs typeface="Open Sans ExtraBold" panose="020B0606030504020204" pitchFamily="34" charset="0"/>
                      </a:endParaRPr>
                    </a:p>
                  </a:txBody>
                  <a:tcPr marL="68580" marR="68580" marT="0" marB="0" anchor="ctr">
                    <a:solidFill>
                      <a:srgbClr val="011E41"/>
                    </a:solidFill>
                  </a:tcPr>
                </a:tc>
                <a:extLst>
                  <a:ext uri="{0D108BD9-81ED-4DB2-BD59-A6C34878D82A}">
                    <a16:rowId xmlns:a16="http://schemas.microsoft.com/office/drawing/2014/main" val="2348121941"/>
                  </a:ext>
                </a:extLst>
              </a:tr>
              <a:tr h="1261790">
                <a:tc>
                  <a:txBody>
                    <a:bodyPr/>
                    <a:lstStyle/>
                    <a:p>
                      <a:pPr marL="0" marR="0" indent="0" algn="l" defTabSz="914400" rtl="0" eaLnBrk="1" latinLnBrk="0" hangingPunct="1">
                        <a:lnSpc>
                          <a:spcPct val="115000"/>
                        </a:lnSpc>
                        <a:spcBef>
                          <a:spcPts val="0"/>
                        </a:spcBef>
                        <a:spcAft>
                          <a:spcPts val="1000"/>
                        </a:spcAft>
                        <a:buClrTx/>
                        <a:buSzTx/>
                        <a:buFontTx/>
                        <a:buNone/>
                        <a:tabLst/>
                      </a:pPr>
                      <a:r>
                        <a:rPr lang="es-ES" sz="12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Can </a:t>
                      </a:r>
                      <a:r>
                        <a:rPr lang="es-ES" sz="12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this</a:t>
                      </a:r>
                      <a:r>
                        <a:rPr lang="es-ES" sz="12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data/</a:t>
                      </a:r>
                      <a:r>
                        <a:rPr lang="es-ES" sz="12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this</a:t>
                      </a:r>
                      <a:r>
                        <a:rPr lang="es-ES" sz="12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2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information</a:t>
                      </a:r>
                      <a:r>
                        <a:rPr lang="es-ES" sz="12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be </a:t>
                      </a:r>
                      <a:r>
                        <a:rPr lang="es-ES" sz="12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used</a:t>
                      </a:r>
                      <a:r>
                        <a:rPr lang="es-ES" sz="12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a:t>
                      </a:r>
                    </a:p>
                  </a:txBody>
                  <a:tcPr marL="68580" marR="68580" marT="0" marB="0" anchor="ctr"/>
                </a:tc>
                <a:tc>
                  <a:txBody>
                    <a:bodyPr/>
                    <a:lstStyle/>
                    <a:p>
                      <a:pPr algn="l">
                        <a:lnSpc>
                          <a:spcPct val="115000"/>
                        </a:lnSpc>
                        <a:spcAft>
                          <a:spcPts val="1000"/>
                        </a:spcAft>
                      </a:pPr>
                      <a:r>
                        <a:rPr lang="es-ES" sz="900" b="1" i="0" u="none" strike="noStrike" cap="none" spc="0" baseline="0" noProof="0" dirty="0" err="1">
                          <a:solidFill>
                            <a:srgbClr val="F5333F"/>
                          </a:solidFill>
                          <a:effectLst/>
                          <a:uFillTx/>
                          <a:latin typeface="Open Sans ExtraBold"/>
                          <a:ea typeface="Open Sans ExtraBold"/>
                          <a:cs typeface="Open Sans ExtraBold"/>
                          <a:sym typeface="Calibri"/>
                        </a:rPr>
                        <a:t>Relevance</a:t>
                      </a:r>
                      <a:r>
                        <a:rPr lang="es-ES" sz="900" b="1" i="0" u="none" strike="noStrike" cap="none" spc="0" baseline="0" noProof="0" dirty="0">
                          <a:solidFill>
                            <a:srgbClr val="F5333F"/>
                          </a:solidFill>
                          <a:effectLst/>
                          <a:uFillTx/>
                          <a:latin typeface="Open Sans ExtraBold"/>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to</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purpose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of</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assessment</a:t>
                      </a:r>
                      <a:endPar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endParaRPr>
                    </a:p>
                    <a:p>
                      <a:pPr algn="l">
                        <a:lnSpc>
                          <a:spcPct val="115000"/>
                        </a:lnSpc>
                        <a:spcAft>
                          <a:spcPts val="1000"/>
                        </a:spcAft>
                      </a:pPr>
                      <a:r>
                        <a:rPr lang="es-ES" sz="900" b="1" i="0" u="none" strike="noStrike" cap="none" spc="0" baseline="0" noProof="0" dirty="0" err="1">
                          <a:solidFill>
                            <a:srgbClr val="F5333F"/>
                          </a:solidFill>
                          <a:effectLst/>
                          <a:uFillTx/>
                          <a:latin typeface="Open Sans ExtraBold"/>
                          <a:ea typeface="Open Sans ExtraBold"/>
                          <a:cs typeface="Open Sans ExtraBold"/>
                          <a:sym typeface="Calibri"/>
                        </a:rPr>
                        <a:t>Relevance</a:t>
                      </a:r>
                      <a:r>
                        <a:rPr lang="es-ES" sz="900" b="1" i="0" u="none" strike="noStrike" cap="none" spc="0" baseline="0" noProof="0" dirty="0">
                          <a:solidFill>
                            <a:srgbClr val="F5333F"/>
                          </a:solidFill>
                          <a:effectLst/>
                          <a:uFillTx/>
                          <a:latin typeface="Open Sans ExtraBold"/>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Does</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information</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add</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anything</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to</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analysis</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a:t>
                      </a:r>
                    </a:p>
                    <a:p>
                      <a:pPr algn="l">
                        <a:lnSpc>
                          <a:spcPct val="115000"/>
                        </a:lnSpc>
                        <a:spcAft>
                          <a:spcPts val="1000"/>
                        </a:spcAft>
                      </a:pPr>
                      <a:r>
                        <a:rPr lang="es-ES" sz="900" b="1" i="0" u="none" strike="noStrike" cap="none" spc="0" baseline="0" noProof="0" dirty="0" err="1">
                          <a:solidFill>
                            <a:srgbClr val="F5333F"/>
                          </a:solidFill>
                          <a:effectLst/>
                          <a:uFillTx/>
                          <a:latin typeface="Open Sans ExtraBold"/>
                          <a:ea typeface="Open Sans ExtraBold"/>
                          <a:cs typeface="Open Sans ExtraBold"/>
                          <a:sym typeface="Calibri"/>
                        </a:rPr>
                        <a:t>Completeness</a:t>
                      </a:r>
                      <a:r>
                        <a:rPr lang="es-ES" sz="900" b="1" i="0" u="none" strike="noStrike" cap="none" spc="0" baseline="0" noProof="0" dirty="0">
                          <a:solidFill>
                            <a:srgbClr val="F5333F"/>
                          </a:solidFill>
                          <a:effectLst/>
                          <a:uFillTx/>
                          <a:latin typeface="Open Sans ExtraBold"/>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Is</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all</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necessary</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information</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cap="none" spc="0" baseline="0" noProof="0" dirty="0" err="1">
                          <a:solidFill>
                            <a:schemeClr val="tx1"/>
                          </a:solidFill>
                          <a:effectLst/>
                          <a:uFillTx/>
                          <a:latin typeface="Montserrat Medium" pitchFamily="2" charset="77"/>
                          <a:ea typeface="Open Sans ExtraBold"/>
                          <a:cs typeface="Open Sans ExtraBold"/>
                          <a:sym typeface="Calibri"/>
                        </a:rPr>
                        <a:t>available</a:t>
                      </a:r>
                      <a:r>
                        <a:rPr lang="es-ES" sz="900" b="0" i="0" u="none" strike="noStrike" cap="none" spc="0" baseline="0" noProof="0" dirty="0">
                          <a:solidFill>
                            <a:schemeClr val="tx1"/>
                          </a:solidFill>
                          <a:effectLst/>
                          <a:uFillTx/>
                          <a:latin typeface="Montserrat Medium" pitchFamily="2" charset="77"/>
                          <a:ea typeface="Open Sans ExtraBold"/>
                          <a:cs typeface="Open Sans ExtraBold"/>
                          <a:sym typeface="Calibri"/>
                        </a:rPr>
                        <a:t>?</a:t>
                      </a:r>
                      <a:endParaRPr lang="es-ES" sz="1100" b="0" i="0" noProof="0" dirty="0">
                        <a:solidFill>
                          <a:schemeClr val="tx1"/>
                        </a:solidFill>
                        <a:effectLst/>
                        <a:latin typeface="Montserrat Medium" pitchFamily="2" charset="77"/>
                        <a:ea typeface="Open Sans Light" panose="020B0606030504020204" pitchFamily="34" charset="0"/>
                        <a:cs typeface="Open Sans Light" panose="020B0606030504020204" pitchFamily="34" charset="0"/>
                      </a:endParaRPr>
                    </a:p>
                  </a:txBody>
                  <a:tcPr marL="68580" marR="68580" marT="0" marB="0"/>
                </a:tc>
                <a:tc>
                  <a:txBody>
                    <a:bodyPr/>
                    <a:lstStyle/>
                    <a:p>
                      <a:pPr algn="l">
                        <a:lnSpc>
                          <a:spcPct val="115000"/>
                        </a:lnSpc>
                        <a:spcAft>
                          <a:spcPts val="1000"/>
                        </a:spcAft>
                      </a:pPr>
                      <a:r>
                        <a:rPr lang="es-ES" sz="700" noProof="0" dirty="0">
                          <a:effectLst/>
                          <a:latin typeface="Open Sans Light" panose="020B0606030504020204" pitchFamily="34" charset="0"/>
                          <a:ea typeface="Open Sans Light" panose="020B0606030504020204" pitchFamily="34" charset="0"/>
                          <a:cs typeface="Open Sans Light" panose="020B0606030504020204" pitchFamily="34" charset="0"/>
                        </a:rPr>
                        <a:t> </a:t>
                      </a: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p>
                      <a:pPr algn="l">
                        <a:lnSpc>
                          <a:spcPct val="115000"/>
                        </a:lnSpc>
                        <a:spcAft>
                          <a:spcPts val="1000"/>
                        </a:spcAft>
                      </a:pPr>
                      <a:r>
                        <a:rPr lang="es-ES" sz="700" noProof="0" dirty="0">
                          <a:effectLst/>
                          <a:latin typeface="Open Sans Light" panose="020B0606030504020204" pitchFamily="34" charset="0"/>
                          <a:ea typeface="Open Sans Light" panose="020B0606030504020204" pitchFamily="34" charset="0"/>
                          <a:cs typeface="Open Sans Light" panose="020B0606030504020204" pitchFamily="34" charset="0"/>
                        </a:rPr>
                        <a:t> </a:t>
                      </a: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p>
                      <a:pPr algn="ctr">
                        <a:lnSpc>
                          <a:spcPct val="115000"/>
                        </a:lnSpc>
                        <a:spcAft>
                          <a:spcPts val="1000"/>
                        </a:spcAft>
                      </a:pP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txBody>
                  <a:tcPr marL="68580" marR="68580" marT="0" marB="0"/>
                </a:tc>
                <a:extLst>
                  <a:ext uri="{0D108BD9-81ED-4DB2-BD59-A6C34878D82A}">
                    <a16:rowId xmlns:a16="http://schemas.microsoft.com/office/drawing/2014/main" val="143811851"/>
                  </a:ext>
                </a:extLst>
              </a:tr>
              <a:tr h="1744443">
                <a:tc>
                  <a:txBody>
                    <a:bodyPr/>
                    <a:lstStyle/>
                    <a:p>
                      <a:pPr marL="0" marR="0" indent="0" algn="l" defTabSz="914400" rtl="0" eaLnBrk="1" latinLnBrk="0" hangingPunct="1">
                        <a:lnSpc>
                          <a:spcPct val="115000"/>
                        </a:lnSpc>
                        <a:spcBef>
                          <a:spcPts val="0"/>
                        </a:spcBef>
                        <a:spcAft>
                          <a:spcPts val="1000"/>
                        </a:spcAft>
                        <a:buClrTx/>
                        <a:buSzTx/>
                        <a:buFontTx/>
                        <a:buNone/>
                        <a:tabLst/>
                      </a:pPr>
                      <a:r>
                        <a:rPr lang="es-ES" sz="14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Is</a:t>
                      </a:r>
                      <a:r>
                        <a:rPr lang="es-ES" sz="14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4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the</a:t>
                      </a:r>
                      <a:r>
                        <a:rPr lang="es-ES" sz="14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4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source</a:t>
                      </a:r>
                      <a:r>
                        <a:rPr lang="es-ES" sz="14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400" b="1" i="0" u="none" strike="noStrike"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reliable</a:t>
                      </a:r>
                      <a:r>
                        <a:rPr lang="es-ES" sz="1400" b="1" i="0" u="none" strike="noStrike"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a:t>
                      </a:r>
                    </a:p>
                  </a:txBody>
                  <a:tcPr marL="68580" marR="68580" marT="0" marB="0" anchor="ctr"/>
                </a:tc>
                <a:tc>
                  <a:txBody>
                    <a:bodyPr/>
                    <a:lstStyle/>
                    <a:p>
                      <a:pPr marL="0" algn="l" defTabSz="914400" rtl="0" eaLnBrk="1" latinLnBrk="0" hangingPunct="1">
                        <a:lnSpc>
                          <a:spcPct val="115000"/>
                        </a:lnSpc>
                        <a:spcAft>
                          <a:spcPts val="1000"/>
                        </a:spcAft>
                      </a:pP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sym typeface="Calibri"/>
                        </a:rPr>
                        <a:t>Qualification</a:t>
                      </a:r>
                      <a:r>
                        <a:rPr lang="es-ES" sz="900" b="1" i="0" u="none" strike="noStrike" kern="1200" cap="none" spc="0" baseline="0" noProof="0" dirty="0">
                          <a:solidFill>
                            <a:srgbClr val="FE0000"/>
                          </a:solidFill>
                          <a:effectLst/>
                          <a:uFillTx/>
                          <a:latin typeface="Montserrat"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Is</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source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qualified</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for</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information</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I am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seeking</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providing</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a:t>
                      </a:r>
                    </a:p>
                    <a:p>
                      <a:pPr marL="0" algn="l" defTabSz="914400" rtl="0" eaLnBrk="1" latinLnBrk="0" hangingPunct="1">
                        <a:lnSpc>
                          <a:spcPct val="115000"/>
                        </a:lnSpc>
                        <a:spcAft>
                          <a:spcPts val="1000"/>
                        </a:spcAft>
                      </a:pP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sym typeface="Calibri"/>
                        </a:rPr>
                        <a:t>Reputation</a:t>
                      </a:r>
                      <a:r>
                        <a:rPr lang="es-ES" sz="900" b="1" i="0" u="none" strike="noStrike" kern="1200" cap="none" spc="0" baseline="0" noProof="0" dirty="0">
                          <a:solidFill>
                            <a:srgbClr val="FE0000"/>
                          </a:solidFill>
                          <a:effectLst/>
                          <a:uFillTx/>
                          <a:latin typeface="Montserrat"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What</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is</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reputation</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of</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source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a:t>
                      </a:r>
                    </a:p>
                    <a:p>
                      <a:pPr marL="0" algn="l" defTabSz="914400" rtl="0" eaLnBrk="1" latinLnBrk="0" hangingPunct="1">
                        <a:lnSpc>
                          <a:spcPct val="115000"/>
                        </a:lnSpc>
                        <a:spcAft>
                          <a:spcPts val="1000"/>
                        </a:spcAft>
                      </a:pPr>
                      <a:r>
                        <a:rPr lang="es-ES" sz="900" b="1" i="0" u="none" strike="noStrike" kern="1200" cap="none" spc="0" baseline="0" noProof="0" dirty="0">
                          <a:solidFill>
                            <a:srgbClr val="FE0000"/>
                          </a:solidFill>
                          <a:effectLst/>
                          <a:uFillTx/>
                          <a:latin typeface="Montserrat" pitchFamily="2" charset="77"/>
                          <a:ea typeface="Open Sans ExtraBold"/>
                          <a:cs typeface="Open Sans ExtraBold"/>
                          <a:sym typeface="Calibri"/>
                        </a:rPr>
                        <a:t>Motives </a:t>
                      </a: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sym typeface="Calibri"/>
                        </a:rPr>
                        <a:t>or</a:t>
                      </a:r>
                      <a:r>
                        <a:rPr lang="es-ES" sz="900" b="1" i="0" u="none" strike="noStrike" kern="1200" cap="none" spc="0" baseline="0" noProof="0" dirty="0">
                          <a:solidFill>
                            <a:srgbClr val="FE0000"/>
                          </a:solidFill>
                          <a:effectLst/>
                          <a:uFillTx/>
                          <a:latin typeface="Montserrat" pitchFamily="2" charset="77"/>
                          <a:ea typeface="Open Sans ExtraBold"/>
                          <a:cs typeface="Open Sans ExtraBold"/>
                          <a:sym typeface="Calibri"/>
                        </a:rPr>
                        <a:t> </a:t>
                      </a: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sym typeface="Calibri"/>
                        </a:rPr>
                        <a:t>deviations</a:t>
                      </a:r>
                      <a:r>
                        <a:rPr lang="es-ES" sz="900" b="1" i="0" u="none" strike="noStrike" kern="1200" cap="none" spc="0" baseline="0" noProof="0" dirty="0">
                          <a:solidFill>
                            <a:srgbClr val="FE0000"/>
                          </a:solidFill>
                          <a:effectLst/>
                          <a:uFillTx/>
                          <a:latin typeface="Montserrat"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Does</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the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source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have</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specific</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motive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interest</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or</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sym typeface="Calibri"/>
                        </a:rPr>
                        <a:t>deviation</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sym typeface="Calibri"/>
                        </a:rPr>
                        <a:t>?</a:t>
                      </a:r>
                      <a:endParaRPr lang="es-ES" sz="900" b="0" i="0" u="none" strike="noStrike" kern="1200" cap="none" spc="0" baseline="0" noProof="0" dirty="0">
                        <a:solidFill>
                          <a:schemeClr val="tx1"/>
                        </a:solidFill>
                        <a:effectLst/>
                        <a:uFillTx/>
                        <a:latin typeface="Montserrat Medium" pitchFamily="2" charset="77"/>
                        <a:ea typeface="Open Sans ExtraBold"/>
                        <a:cs typeface="Open Sans ExtraBold"/>
                      </a:endParaRPr>
                    </a:p>
                  </a:txBody>
                  <a:tcPr marL="68580" marR="68580" marT="0" marB="0" anchor="ctr"/>
                </a:tc>
                <a:tc>
                  <a:txBody>
                    <a:bodyPr/>
                    <a:lstStyle/>
                    <a:p>
                      <a:pPr algn="l">
                        <a:lnSpc>
                          <a:spcPct val="115000"/>
                        </a:lnSpc>
                        <a:spcAft>
                          <a:spcPts val="1000"/>
                        </a:spcAft>
                      </a:pP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txBody>
                  <a:tcPr marL="68580" marR="68580" marT="0" marB="0"/>
                </a:tc>
                <a:extLst>
                  <a:ext uri="{0D108BD9-81ED-4DB2-BD59-A6C34878D82A}">
                    <a16:rowId xmlns:a16="http://schemas.microsoft.com/office/drawing/2014/main" val="278880595"/>
                  </a:ext>
                </a:extLst>
              </a:tr>
              <a:tr h="1116099">
                <a:tc>
                  <a:txBody>
                    <a:bodyPr/>
                    <a:lstStyle/>
                    <a:p>
                      <a:pPr marL="0" marR="0" indent="0" algn="l" defTabSz="914400" rtl="0" eaLnBrk="1" latinLnBrk="0" hangingPunct="1">
                        <a:lnSpc>
                          <a:spcPct val="115000"/>
                        </a:lnSpc>
                        <a:spcBef>
                          <a:spcPts val="0"/>
                        </a:spcBef>
                        <a:spcAft>
                          <a:spcPts val="1000"/>
                        </a:spcAft>
                        <a:buClrTx/>
                        <a:buSzTx/>
                        <a:buFontTx/>
                        <a:buNone/>
                        <a:tabLst/>
                      </a:pP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Does</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the</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appropriate</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a:t>
                      </a: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methodology</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produce </a:t>
                      </a: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quality</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 data/</a:t>
                      </a:r>
                      <a:r>
                        <a:rPr lang="es-ES" sz="1050" b="1" i="0" u="none" strike="noStrike" kern="1200" cap="none" spc="0" baseline="0" noProof="0" dirty="0" err="1">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information</a:t>
                      </a:r>
                      <a:r>
                        <a:rPr lang="es-ES" sz="1050" b="1" i="0" u="none" strike="noStrike" kern="1200" cap="none" spc="0" baseline="0" noProof="0" dirty="0">
                          <a:solidFill>
                            <a:schemeClr val="tx1"/>
                          </a:solidFill>
                          <a:effectLst/>
                          <a:uFillTx/>
                          <a:latin typeface="Montserrat SemiBold" pitchFamily="2" charset="77"/>
                          <a:ea typeface="Open Sans ExtraBold" panose="020B0606030504020204" pitchFamily="34" charset="0"/>
                          <a:cs typeface="Open Sans ExtraBold" panose="020B0606030504020204" pitchFamily="34" charset="0"/>
                          <a:sym typeface="Calibri"/>
                        </a:rPr>
                        <a:t>?</a:t>
                      </a:r>
                    </a:p>
                  </a:txBody>
                  <a:tcPr marL="68580" marR="68580" marT="0" marB="0" anchor="ctr"/>
                </a:tc>
                <a:tc>
                  <a:txBody>
                    <a:bodyPr/>
                    <a:lstStyle/>
                    <a:p>
                      <a:pPr marL="0" algn="l" defTabSz="914400" rtl="0" eaLnBrk="1" latinLnBrk="0" hangingPunct="1">
                        <a:lnSpc>
                          <a:spcPct val="115000"/>
                        </a:lnSpc>
                        <a:spcAft>
                          <a:spcPts val="1000"/>
                        </a:spcAft>
                      </a:pP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rPr>
                        <a:t>Validity</a:t>
                      </a:r>
                      <a:r>
                        <a:rPr lang="es-ES" sz="900" b="1" i="0" u="none" strike="noStrike" kern="1200" cap="none" spc="0" baseline="0" noProof="0" dirty="0">
                          <a:solidFill>
                            <a:srgbClr val="FE0000"/>
                          </a:solidFill>
                          <a:effectLst/>
                          <a:uFillTx/>
                          <a:latin typeface="Montserrat"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Accuracy</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of</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information</a:t>
                      </a:r>
                      <a:endParaRPr lang="es-ES" sz="900" b="0" i="0" u="none" strike="noStrike" kern="1200" cap="none" spc="0" baseline="0" noProof="0" dirty="0">
                        <a:solidFill>
                          <a:schemeClr val="tx1"/>
                        </a:solidFill>
                        <a:effectLst/>
                        <a:uFillTx/>
                        <a:latin typeface="Montserrat Medium" pitchFamily="2" charset="77"/>
                        <a:ea typeface="Open Sans ExtraBold"/>
                        <a:cs typeface="Open Sans ExtraBold"/>
                      </a:endParaRPr>
                    </a:p>
                    <a:p>
                      <a:pPr marL="0" algn="l" defTabSz="914400" rtl="0" eaLnBrk="1" latinLnBrk="0" hangingPunct="1">
                        <a:lnSpc>
                          <a:spcPct val="115000"/>
                        </a:lnSpc>
                        <a:spcAft>
                          <a:spcPts val="1000"/>
                        </a:spcAft>
                      </a:pPr>
                      <a:r>
                        <a:rPr lang="es-ES" sz="900" b="1" i="0" u="none" strike="noStrike" kern="1200" cap="none" spc="0" baseline="0" noProof="0" dirty="0" err="1">
                          <a:solidFill>
                            <a:srgbClr val="FE0000"/>
                          </a:solidFill>
                          <a:effectLst/>
                          <a:uFillTx/>
                          <a:latin typeface="Montserrat" pitchFamily="2" charset="77"/>
                          <a:ea typeface="Open Sans ExtraBold"/>
                          <a:cs typeface="Open Sans ExtraBold"/>
                        </a:rPr>
                        <a:t>Reliability</a:t>
                      </a:r>
                      <a:r>
                        <a:rPr lang="es-ES" sz="900" b="1" i="0" u="none" strike="noStrike" kern="1200" cap="none" spc="0" baseline="0" noProof="0" dirty="0">
                          <a:solidFill>
                            <a:srgbClr val="FE0000"/>
                          </a:solidFill>
                          <a:effectLst/>
                          <a:uFillTx/>
                          <a:latin typeface="Montserrat"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Consistency</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of</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rPr>
                        <a:t> </a:t>
                      </a:r>
                      <a:r>
                        <a:rPr lang="es-ES" sz="900" b="0" i="0" u="none" strike="noStrike" kern="1200" cap="none" spc="0" baseline="0" noProof="0" dirty="0" err="1">
                          <a:solidFill>
                            <a:schemeClr val="tx1"/>
                          </a:solidFill>
                          <a:effectLst/>
                          <a:uFillTx/>
                          <a:latin typeface="Montserrat Medium" pitchFamily="2" charset="77"/>
                          <a:ea typeface="Open Sans ExtraBold"/>
                          <a:cs typeface="Open Sans ExtraBold"/>
                        </a:rPr>
                        <a:t>information</a:t>
                      </a:r>
                      <a:r>
                        <a:rPr lang="es-ES" sz="900" b="0" i="0" u="none" strike="noStrike" kern="1200" cap="none" spc="0" baseline="0" noProof="0" dirty="0">
                          <a:solidFill>
                            <a:schemeClr val="tx1"/>
                          </a:solidFill>
                          <a:effectLst/>
                          <a:uFillTx/>
                          <a:latin typeface="Montserrat Medium" pitchFamily="2" charset="77"/>
                          <a:ea typeface="Open Sans ExtraBold"/>
                          <a:cs typeface="Open Sans ExtraBold"/>
                        </a:rPr>
                        <a:t> </a:t>
                      </a:r>
                    </a:p>
                  </a:txBody>
                  <a:tcPr marL="68580" marR="68580" marT="0" marB="0"/>
                </a:tc>
                <a:tc>
                  <a:txBody>
                    <a:bodyPr/>
                    <a:lstStyle/>
                    <a:p>
                      <a:pPr algn="l">
                        <a:lnSpc>
                          <a:spcPct val="115000"/>
                        </a:lnSpc>
                        <a:spcAft>
                          <a:spcPts val="1000"/>
                        </a:spcAft>
                      </a:pP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p>
                      <a:pPr algn="ctr">
                        <a:lnSpc>
                          <a:spcPct val="115000"/>
                        </a:lnSpc>
                        <a:spcAft>
                          <a:spcPts val="1000"/>
                        </a:spcAft>
                      </a:pPr>
                      <a:endParaRPr lang="es-ES" sz="1000" noProof="0" dirty="0">
                        <a:effectLst/>
                        <a:latin typeface="Open Sans Light" panose="020B0606030504020204" pitchFamily="34" charset="0"/>
                        <a:ea typeface="Open Sans Light" panose="020B0606030504020204" pitchFamily="34" charset="0"/>
                        <a:cs typeface="Open Sans Light" panose="020B0606030504020204" pitchFamily="34" charset="0"/>
                      </a:endParaRPr>
                    </a:p>
                  </a:txBody>
                  <a:tcPr marL="68580" marR="68580" marT="0" marB="0"/>
                </a:tc>
                <a:extLst>
                  <a:ext uri="{0D108BD9-81ED-4DB2-BD59-A6C34878D82A}">
                    <a16:rowId xmlns:a16="http://schemas.microsoft.com/office/drawing/2014/main" val="608339660"/>
                  </a:ext>
                </a:extLst>
              </a:tr>
            </a:tbl>
          </a:graphicData>
        </a:graphic>
      </p:graphicFrame>
      <p:grpSp>
        <p:nvGrpSpPr>
          <p:cNvPr id="8" name="Grupo 5">
            <a:extLst>
              <a:ext uri="{FF2B5EF4-FFF2-40B4-BE49-F238E27FC236}">
                <a16:creationId xmlns:a16="http://schemas.microsoft.com/office/drawing/2014/main" id="{870B53DF-39E3-A902-B2F0-9715D4CBAB42}"/>
              </a:ext>
            </a:extLst>
          </p:cNvPr>
          <p:cNvGrpSpPr/>
          <p:nvPr/>
        </p:nvGrpSpPr>
        <p:grpSpPr>
          <a:xfrm>
            <a:off x="6326213" y="2466167"/>
            <a:ext cx="2156431" cy="522585"/>
            <a:chOff x="7025468" y="3410712"/>
            <a:chExt cx="4320000" cy="341604"/>
          </a:xfrm>
        </p:grpSpPr>
        <p:sp>
          <p:nvSpPr>
            <p:cNvPr id="10" name="Rectangle 294">
              <a:extLst>
                <a:ext uri="{FF2B5EF4-FFF2-40B4-BE49-F238E27FC236}">
                  <a16:creationId xmlns:a16="http://schemas.microsoft.com/office/drawing/2014/main" id="{F736FE42-1CE3-AE2A-7AA2-D08B1BF595C0}"/>
                </a:ext>
              </a:extLst>
            </p:cNvPr>
            <p:cNvSpPr/>
            <p:nvPr/>
          </p:nvSpPr>
          <p:spPr>
            <a:xfrm>
              <a:off x="9185468" y="3410712"/>
              <a:ext cx="2160000" cy="341604"/>
            </a:xfrm>
            <a:prstGeom prst="rect">
              <a:avLst/>
            </a:prstGeom>
            <a:solidFill>
              <a:srgbClr val="F5333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CH" sz="1000" dirty="0">
                  <a:solidFill>
                    <a:schemeClr val="tx1"/>
                  </a:solidFill>
                  <a:effectLst/>
                  <a:latin typeface="Open Sans Light" pitchFamily="2" charset="0"/>
                  <a:ea typeface="Open Sans Light" pitchFamily="2" charset="0"/>
                  <a:cs typeface="Open Sans Light" pitchFamily="2" charset="0"/>
                </a:rPr>
                <a:t>Non usable</a:t>
              </a:r>
              <a:endParaRPr lang="es-ES" sz="1400" dirty="0">
                <a:solidFill>
                  <a:schemeClr val="tx1"/>
                </a:solidFill>
                <a:effectLst/>
                <a:latin typeface="Open Sans Light" pitchFamily="2" charset="0"/>
                <a:ea typeface="Open Sans Light" pitchFamily="2" charset="0"/>
                <a:cs typeface="Open Sans Light" pitchFamily="2" charset="0"/>
              </a:endParaRPr>
            </a:p>
          </p:txBody>
        </p:sp>
        <p:sp>
          <p:nvSpPr>
            <p:cNvPr id="12" name="Rectangle 295">
              <a:extLst>
                <a:ext uri="{FF2B5EF4-FFF2-40B4-BE49-F238E27FC236}">
                  <a16:creationId xmlns:a16="http://schemas.microsoft.com/office/drawing/2014/main" id="{8DBAFEF4-36ED-46AD-6659-408CB4DDE898}"/>
                </a:ext>
              </a:extLst>
            </p:cNvPr>
            <p:cNvSpPr/>
            <p:nvPr/>
          </p:nvSpPr>
          <p:spPr>
            <a:xfrm>
              <a:off x="7025468" y="3410712"/>
              <a:ext cx="2160000" cy="341604"/>
            </a:xfrm>
            <a:prstGeom prst="rect">
              <a:avLst/>
            </a:prstGeom>
            <a:solidFill>
              <a:srgbClr val="A4EADD"/>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CH" sz="1000" dirty="0">
                  <a:solidFill>
                    <a:schemeClr val="tx1"/>
                  </a:solidFill>
                  <a:effectLst/>
                  <a:latin typeface="Open Sans Light" pitchFamily="2" charset="0"/>
                  <a:ea typeface="Open Sans Light" pitchFamily="2" charset="0"/>
                  <a:cs typeface="Open Sans Light" pitchFamily="2" charset="0"/>
                </a:rPr>
                <a:t>Usable</a:t>
              </a:r>
              <a:endParaRPr lang="es-ES" sz="1400" dirty="0">
                <a:solidFill>
                  <a:schemeClr val="tx1"/>
                </a:solidFill>
                <a:effectLst/>
                <a:latin typeface="Open Sans Light" pitchFamily="2" charset="0"/>
                <a:ea typeface="Open Sans Light" pitchFamily="2" charset="0"/>
                <a:cs typeface="Open Sans Light" pitchFamily="2" charset="0"/>
              </a:endParaRPr>
            </a:p>
          </p:txBody>
        </p:sp>
      </p:grpSp>
      <p:grpSp>
        <p:nvGrpSpPr>
          <p:cNvPr id="13" name="Grupo 3">
            <a:extLst>
              <a:ext uri="{FF2B5EF4-FFF2-40B4-BE49-F238E27FC236}">
                <a16:creationId xmlns:a16="http://schemas.microsoft.com/office/drawing/2014/main" id="{2B603CB6-38D0-8652-46F4-4BCCF08499CB}"/>
              </a:ext>
            </a:extLst>
          </p:cNvPr>
          <p:cNvGrpSpPr/>
          <p:nvPr/>
        </p:nvGrpSpPr>
        <p:grpSpPr>
          <a:xfrm>
            <a:off x="5865970" y="3622067"/>
            <a:ext cx="2960095" cy="972798"/>
            <a:chOff x="6552513" y="5205817"/>
            <a:chExt cx="5613107" cy="266701"/>
          </a:xfrm>
        </p:grpSpPr>
        <p:sp>
          <p:nvSpPr>
            <p:cNvPr id="14" name="Rectangle 299">
              <a:extLst>
                <a:ext uri="{FF2B5EF4-FFF2-40B4-BE49-F238E27FC236}">
                  <a16:creationId xmlns:a16="http://schemas.microsoft.com/office/drawing/2014/main" id="{F055907A-DFFD-9B1C-0AB2-A3F93E8B8826}"/>
                </a:ext>
              </a:extLst>
            </p:cNvPr>
            <p:cNvSpPr/>
            <p:nvPr/>
          </p:nvSpPr>
          <p:spPr>
            <a:xfrm>
              <a:off x="6552513" y="5205817"/>
              <a:ext cx="1260000" cy="266700"/>
            </a:xfrm>
            <a:prstGeom prst="rect">
              <a:avLst/>
            </a:prstGeom>
            <a:solidFill>
              <a:srgbClr val="F5333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050" dirty="0">
                  <a:solidFill>
                    <a:schemeClr val="tx1"/>
                  </a:solidFill>
                  <a:effectLst/>
                  <a:latin typeface="Open Sans Light" pitchFamily="2" charset="0"/>
                  <a:ea typeface="Open Sans Light" pitchFamily="2" charset="0"/>
                  <a:cs typeface="Open Sans Light" pitchFamily="2" charset="0"/>
                </a:rPr>
                <a:t>I </a:t>
              </a:r>
              <a:r>
                <a:rPr lang="es-ES" sz="1050" dirty="0" err="1">
                  <a:solidFill>
                    <a:schemeClr val="tx1"/>
                  </a:solidFill>
                  <a:effectLst/>
                  <a:latin typeface="Open Sans Light" pitchFamily="2" charset="0"/>
                  <a:ea typeface="Open Sans Light" pitchFamily="2" charset="0"/>
                  <a:cs typeface="Open Sans Light" pitchFamily="2" charset="0"/>
                </a:rPr>
                <a:t>don’t</a:t>
              </a:r>
              <a:r>
                <a:rPr lang="es-ES" sz="1050" dirty="0">
                  <a:solidFill>
                    <a:schemeClr val="tx1"/>
                  </a:solidFill>
                  <a:effectLst/>
                  <a:latin typeface="Open Sans Light" pitchFamily="2" charset="0"/>
                  <a:ea typeface="Open Sans Light" pitchFamily="2" charset="0"/>
                  <a:cs typeface="Open Sans Light" pitchFamily="2" charset="0"/>
                </a:rPr>
                <a:t> </a:t>
              </a:r>
              <a:r>
                <a:rPr lang="es-ES" sz="1050" dirty="0" err="1">
                  <a:solidFill>
                    <a:schemeClr val="tx1"/>
                  </a:solidFill>
                  <a:effectLst/>
                  <a:latin typeface="Open Sans Light" pitchFamily="2" charset="0"/>
                  <a:ea typeface="Open Sans Light" pitchFamily="2" charset="0"/>
                  <a:cs typeface="Open Sans Light" pitchFamily="2" charset="0"/>
                </a:rPr>
                <a:t>know</a:t>
              </a:r>
              <a:endParaRPr lang="es-ES" sz="1600" dirty="0">
                <a:solidFill>
                  <a:schemeClr val="tx1"/>
                </a:solidFill>
                <a:effectLst/>
                <a:latin typeface="Open Sans Light" pitchFamily="2" charset="0"/>
                <a:ea typeface="Open Sans Light" pitchFamily="2" charset="0"/>
                <a:cs typeface="Open Sans Light" pitchFamily="2" charset="0"/>
              </a:endParaRPr>
            </a:p>
          </p:txBody>
        </p:sp>
        <p:sp>
          <p:nvSpPr>
            <p:cNvPr id="31" name="Rectangle 298">
              <a:extLst>
                <a:ext uri="{FF2B5EF4-FFF2-40B4-BE49-F238E27FC236}">
                  <a16:creationId xmlns:a16="http://schemas.microsoft.com/office/drawing/2014/main" id="{4A69F1AE-6BB3-61EB-F536-A82692BF0977}"/>
                </a:ext>
              </a:extLst>
            </p:cNvPr>
            <p:cNvSpPr/>
            <p:nvPr/>
          </p:nvSpPr>
          <p:spPr>
            <a:xfrm>
              <a:off x="7812513" y="5205817"/>
              <a:ext cx="1491738" cy="266700"/>
            </a:xfrm>
            <a:prstGeom prst="rect">
              <a:avLst/>
            </a:prstGeom>
            <a:solidFill>
              <a:srgbClr val="F5333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900" dirty="0" err="1">
                  <a:solidFill>
                    <a:schemeClr val="tx1"/>
                  </a:solidFill>
                  <a:effectLst/>
                  <a:latin typeface="Open Sans Light" pitchFamily="2" charset="0"/>
                  <a:ea typeface="Open Sans Light" pitchFamily="2" charset="0"/>
                  <a:cs typeface="Open Sans Light" pitchFamily="2" charset="0"/>
                </a:rPr>
                <a:t>Unreliable</a:t>
              </a:r>
              <a:endParaRPr lang="es-ES" sz="1200" dirty="0">
                <a:solidFill>
                  <a:schemeClr val="tx1"/>
                </a:solidFill>
                <a:effectLst/>
                <a:latin typeface="Open Sans Light" pitchFamily="2" charset="0"/>
                <a:ea typeface="Open Sans Light" pitchFamily="2" charset="0"/>
                <a:cs typeface="Open Sans Light" pitchFamily="2" charset="0"/>
              </a:endParaRPr>
            </a:p>
          </p:txBody>
        </p:sp>
        <p:sp>
          <p:nvSpPr>
            <p:cNvPr id="32" name="Rectangle 297">
              <a:extLst>
                <a:ext uri="{FF2B5EF4-FFF2-40B4-BE49-F238E27FC236}">
                  <a16:creationId xmlns:a16="http://schemas.microsoft.com/office/drawing/2014/main" id="{1FD0EC3F-8AE0-EB72-DCA2-02349D42236F}"/>
                </a:ext>
              </a:extLst>
            </p:cNvPr>
            <p:cNvSpPr/>
            <p:nvPr/>
          </p:nvSpPr>
          <p:spPr>
            <a:xfrm>
              <a:off x="9304252" y="5205817"/>
              <a:ext cx="1619999" cy="266700"/>
            </a:xfrm>
            <a:prstGeom prst="rect">
              <a:avLst/>
            </a:prstGeom>
            <a:solidFill>
              <a:srgbClr val="A4EADD"/>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100" dirty="0" err="1">
                  <a:solidFill>
                    <a:schemeClr val="tx1"/>
                  </a:solidFill>
                  <a:effectLst/>
                  <a:latin typeface="Open Sans Light" pitchFamily="2" charset="0"/>
                  <a:ea typeface="Open Sans Light" pitchFamily="2" charset="0"/>
                  <a:cs typeface="Open Sans Light" pitchFamily="2" charset="0"/>
                </a:rPr>
                <a:t>Fairly</a:t>
              </a:r>
              <a:endParaRPr lang="es-ES" dirty="0">
                <a:solidFill>
                  <a:schemeClr val="tx1"/>
                </a:solidFill>
                <a:effectLst/>
                <a:latin typeface="Open Sans Light" pitchFamily="2" charset="0"/>
                <a:ea typeface="Open Sans Light" pitchFamily="2" charset="0"/>
                <a:cs typeface="Open Sans Light" pitchFamily="2" charset="0"/>
              </a:endParaRPr>
            </a:p>
          </p:txBody>
        </p:sp>
        <p:sp>
          <p:nvSpPr>
            <p:cNvPr id="34" name="Rectangle 296">
              <a:extLst>
                <a:ext uri="{FF2B5EF4-FFF2-40B4-BE49-F238E27FC236}">
                  <a16:creationId xmlns:a16="http://schemas.microsoft.com/office/drawing/2014/main" id="{BD89FB51-4C4C-7C7D-A92E-39909E82D0BF}"/>
                </a:ext>
              </a:extLst>
            </p:cNvPr>
            <p:cNvSpPr/>
            <p:nvPr/>
          </p:nvSpPr>
          <p:spPr>
            <a:xfrm>
              <a:off x="10924253" y="5205818"/>
              <a:ext cx="1241367" cy="266700"/>
            </a:xfrm>
            <a:prstGeom prst="rect">
              <a:avLst/>
            </a:prstGeom>
            <a:solidFill>
              <a:srgbClr val="A4EADD"/>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900" b="0" i="0" u="none" strike="noStrike" dirty="0">
                  <a:solidFill>
                    <a:srgbClr val="1B1E25"/>
                  </a:solidFill>
                  <a:effectLst/>
                  <a:latin typeface="Open Sans Light" pitchFamily="2" charset="0"/>
                  <a:ea typeface="Open Sans Light" pitchFamily="2" charset="0"/>
                  <a:cs typeface="Open Sans Light" pitchFamily="2" charset="0"/>
                </a:rPr>
                <a:t>Typically</a:t>
              </a:r>
            </a:p>
          </p:txBody>
        </p:sp>
      </p:grpSp>
      <p:grpSp>
        <p:nvGrpSpPr>
          <p:cNvPr id="35" name="Grupo 41">
            <a:extLst>
              <a:ext uri="{FF2B5EF4-FFF2-40B4-BE49-F238E27FC236}">
                <a16:creationId xmlns:a16="http://schemas.microsoft.com/office/drawing/2014/main" id="{51148F3C-D688-4D12-AFD5-53A42E2104C7}"/>
              </a:ext>
            </a:extLst>
          </p:cNvPr>
          <p:cNvGrpSpPr/>
          <p:nvPr/>
        </p:nvGrpSpPr>
        <p:grpSpPr>
          <a:xfrm>
            <a:off x="5865970" y="5455677"/>
            <a:ext cx="2960095" cy="513402"/>
            <a:chOff x="6552513" y="5205817"/>
            <a:chExt cx="5613107" cy="266700"/>
          </a:xfrm>
        </p:grpSpPr>
        <p:sp>
          <p:nvSpPr>
            <p:cNvPr id="36" name="Rectangle 299">
              <a:extLst>
                <a:ext uri="{FF2B5EF4-FFF2-40B4-BE49-F238E27FC236}">
                  <a16:creationId xmlns:a16="http://schemas.microsoft.com/office/drawing/2014/main" id="{0343C0A0-10FF-87EA-F137-F47062C1755D}"/>
                </a:ext>
              </a:extLst>
            </p:cNvPr>
            <p:cNvSpPr/>
            <p:nvPr/>
          </p:nvSpPr>
          <p:spPr>
            <a:xfrm>
              <a:off x="6552513" y="5205817"/>
              <a:ext cx="1260000" cy="266700"/>
            </a:xfrm>
            <a:prstGeom prst="rect">
              <a:avLst/>
            </a:prstGeom>
            <a:solidFill>
              <a:srgbClr val="F5333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000" dirty="0">
                  <a:solidFill>
                    <a:schemeClr val="tx1"/>
                  </a:solidFill>
                  <a:effectLst/>
                  <a:latin typeface="Open Sans Light" pitchFamily="2" charset="0"/>
                  <a:ea typeface="Open Sans Light" pitchFamily="2" charset="0"/>
                  <a:cs typeface="Open Sans Light" pitchFamily="2" charset="0"/>
                </a:rPr>
                <a:t>I </a:t>
              </a:r>
              <a:r>
                <a:rPr lang="es-ES" sz="1000" dirty="0" err="1">
                  <a:solidFill>
                    <a:schemeClr val="tx1"/>
                  </a:solidFill>
                  <a:effectLst/>
                  <a:latin typeface="Open Sans Light" pitchFamily="2" charset="0"/>
                  <a:ea typeface="Open Sans Light" pitchFamily="2" charset="0"/>
                  <a:cs typeface="Open Sans Light" pitchFamily="2" charset="0"/>
                </a:rPr>
                <a:t>don’t</a:t>
              </a:r>
              <a:r>
                <a:rPr lang="es-ES" sz="1000" dirty="0">
                  <a:solidFill>
                    <a:schemeClr val="tx1"/>
                  </a:solidFill>
                  <a:effectLst/>
                  <a:latin typeface="Open Sans Light" pitchFamily="2" charset="0"/>
                  <a:ea typeface="Open Sans Light" pitchFamily="2" charset="0"/>
                  <a:cs typeface="Open Sans Light" pitchFamily="2" charset="0"/>
                </a:rPr>
                <a:t> </a:t>
              </a:r>
              <a:r>
                <a:rPr lang="es-ES" sz="1000" dirty="0" err="1">
                  <a:solidFill>
                    <a:schemeClr val="tx1"/>
                  </a:solidFill>
                  <a:effectLst/>
                  <a:latin typeface="Open Sans Light" pitchFamily="2" charset="0"/>
                  <a:ea typeface="Open Sans Light" pitchFamily="2" charset="0"/>
                  <a:cs typeface="Open Sans Light" pitchFamily="2" charset="0"/>
                </a:rPr>
                <a:t>know</a:t>
              </a:r>
              <a:endParaRPr lang="es-ES" sz="1400" dirty="0">
                <a:solidFill>
                  <a:schemeClr val="tx1"/>
                </a:solidFill>
                <a:effectLst/>
                <a:latin typeface="Open Sans Light" pitchFamily="2" charset="0"/>
                <a:ea typeface="Open Sans Light" pitchFamily="2" charset="0"/>
                <a:cs typeface="Open Sans Light" pitchFamily="2" charset="0"/>
              </a:endParaRPr>
            </a:p>
          </p:txBody>
        </p:sp>
        <p:sp>
          <p:nvSpPr>
            <p:cNvPr id="37" name="Rectangle 298">
              <a:extLst>
                <a:ext uri="{FF2B5EF4-FFF2-40B4-BE49-F238E27FC236}">
                  <a16:creationId xmlns:a16="http://schemas.microsoft.com/office/drawing/2014/main" id="{4C4A31D8-EEBC-E373-0612-FC13FDCC119F}"/>
                </a:ext>
              </a:extLst>
            </p:cNvPr>
            <p:cNvSpPr/>
            <p:nvPr/>
          </p:nvSpPr>
          <p:spPr>
            <a:xfrm>
              <a:off x="7812513" y="5205817"/>
              <a:ext cx="1260000" cy="266700"/>
            </a:xfrm>
            <a:prstGeom prst="rect">
              <a:avLst/>
            </a:prstGeom>
            <a:solidFill>
              <a:srgbClr val="F5333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0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Low </a:t>
              </a:r>
              <a:r>
                <a:rPr lang="es-ES" sz="1000" dirty="0" err="1">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quality</a:t>
              </a:r>
              <a:endParaRPr lang="es-ES" sz="14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39" name="Rectangle 297">
              <a:extLst>
                <a:ext uri="{FF2B5EF4-FFF2-40B4-BE49-F238E27FC236}">
                  <a16:creationId xmlns:a16="http://schemas.microsoft.com/office/drawing/2014/main" id="{B50B7342-B45A-502D-E2E0-D57D1C8B1C1B}"/>
                </a:ext>
              </a:extLst>
            </p:cNvPr>
            <p:cNvSpPr/>
            <p:nvPr/>
          </p:nvSpPr>
          <p:spPr>
            <a:xfrm>
              <a:off x="9072513" y="5205817"/>
              <a:ext cx="1620000" cy="266700"/>
            </a:xfrm>
            <a:prstGeom prst="rect">
              <a:avLst/>
            </a:prstGeom>
            <a:solidFill>
              <a:srgbClr val="A4EADD"/>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0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Medium </a:t>
              </a:r>
              <a:r>
                <a:rPr lang="es-ES" sz="1000" dirty="0" err="1">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quality</a:t>
              </a:r>
              <a:endParaRPr lang="es-ES" sz="14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40" name="Rectangle 296">
              <a:extLst>
                <a:ext uri="{FF2B5EF4-FFF2-40B4-BE49-F238E27FC236}">
                  <a16:creationId xmlns:a16="http://schemas.microsoft.com/office/drawing/2014/main" id="{9DB8CBE3-DE6D-78D2-B1BD-0953B602FFC2}"/>
                </a:ext>
              </a:extLst>
            </p:cNvPr>
            <p:cNvSpPr/>
            <p:nvPr/>
          </p:nvSpPr>
          <p:spPr>
            <a:xfrm>
              <a:off x="10725620" y="5205817"/>
              <a:ext cx="1440000" cy="266700"/>
            </a:xfrm>
            <a:prstGeom prst="rect">
              <a:avLst/>
            </a:prstGeom>
            <a:solidFill>
              <a:srgbClr val="A4EADD"/>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ES" sz="10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High </a:t>
              </a:r>
              <a:r>
                <a:rPr lang="es-ES" sz="1000" dirty="0" err="1">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rPr>
                <a:t>quality</a:t>
              </a:r>
              <a:endParaRPr lang="es-ES" sz="1400" dirty="0">
                <a:solidFill>
                  <a:schemeClr val="tx1"/>
                </a:solidFill>
                <a:effectLst/>
                <a:latin typeface="Open Sans Light" panose="020B0606030504020204" pitchFamily="34" charset="0"/>
                <a:ea typeface="Open Sans Light" panose="020B0606030504020204" pitchFamily="34" charset="0"/>
                <a:cs typeface="Open Sans Light" panose="020B0606030504020204" pitchFamily="34" charset="0"/>
              </a:endParaRPr>
            </a:p>
          </p:txBody>
        </p:sp>
      </p:grpSp>
      <p:pic>
        <p:nvPicPr>
          <p:cNvPr id="41" name="Picture 40">
            <a:extLst>
              <a:ext uri="{FF2B5EF4-FFF2-40B4-BE49-F238E27FC236}">
                <a16:creationId xmlns:a16="http://schemas.microsoft.com/office/drawing/2014/main" id="{36C031A4-23C1-CF48-5572-1D9EF1A4A30D}"/>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384927" y="786294"/>
            <a:ext cx="1311126" cy="1311126"/>
          </a:xfrm>
          <a:prstGeom prst="rect">
            <a:avLst/>
          </a:prstGeom>
        </p:spPr>
      </p:pic>
    </p:spTree>
    <p:extLst>
      <p:ext uri="{BB962C8B-B14F-4D97-AF65-F5344CB8AC3E}">
        <p14:creationId xmlns:p14="http://schemas.microsoft.com/office/powerpoint/2010/main" val="1240432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SECONDARY</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s-ES" sz="800" i="1" dirty="0">
                <a:latin typeface="Open Sans ExtraBold" pitchFamily="2" charset="0"/>
                <a:ea typeface="Open Sans ExtraBold" pitchFamily="2" charset="0"/>
                <a:cs typeface="Open Sans ExtraBold" pitchFamily="2" charset="0"/>
              </a:rPr>
              <a:t>ACAPS. </a:t>
            </a:r>
            <a:r>
              <a:rPr lang="es-ES" sz="800" i="1" dirty="0" err="1">
                <a:latin typeface="Open Sans ExtraBold" pitchFamily="2" charset="0"/>
                <a:ea typeface="Open Sans ExtraBold" pitchFamily="2" charset="0"/>
                <a:cs typeface="Open Sans ExtraBold" pitchFamily="2" charset="0"/>
                <a:hlinkClick r:id="rId5"/>
              </a:rPr>
              <a:t>Qualitative</a:t>
            </a:r>
            <a:r>
              <a:rPr lang="es-ES" sz="800" i="1" dirty="0">
                <a:latin typeface="Open Sans ExtraBold" pitchFamily="2" charset="0"/>
                <a:ea typeface="Open Sans ExtraBold" pitchFamily="2" charset="0"/>
                <a:cs typeface="Open Sans ExtraBold" pitchFamily="2" charset="0"/>
                <a:hlinkClick r:id="rId5"/>
              </a:rPr>
              <a:t> and </a:t>
            </a:r>
            <a:r>
              <a:rPr lang="es-ES" sz="800" i="1" dirty="0" err="1">
                <a:latin typeface="Open Sans ExtraBold" pitchFamily="2" charset="0"/>
                <a:ea typeface="Open Sans ExtraBold" pitchFamily="2" charset="0"/>
                <a:cs typeface="Open Sans ExtraBold" pitchFamily="2" charset="0"/>
                <a:hlinkClick r:id="rId5"/>
              </a:rPr>
              <a:t>Quantitative</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Research</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Techniques</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for</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Humanitarian</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Needs</a:t>
            </a:r>
            <a:r>
              <a:rPr lang="es-ES" sz="800" i="1" dirty="0">
                <a:latin typeface="Open Sans ExtraBold" pitchFamily="2" charset="0"/>
                <a:ea typeface="Open Sans ExtraBold" pitchFamily="2" charset="0"/>
                <a:cs typeface="Open Sans ExtraBold" pitchFamily="2" charset="0"/>
                <a:hlinkClick r:id="rId5"/>
              </a:rPr>
              <a:t> Assessment . </a:t>
            </a:r>
            <a:r>
              <a:rPr lang="es-ES" sz="800" i="1" dirty="0" err="1">
                <a:latin typeface="Open Sans ExtraBold" pitchFamily="2" charset="0"/>
                <a:ea typeface="Open Sans ExtraBold" pitchFamily="2" charset="0"/>
                <a:cs typeface="Open Sans ExtraBold" pitchFamily="2" charset="0"/>
                <a:hlinkClick r:id="rId5"/>
              </a:rPr>
              <a:t>An</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Introductory</a:t>
            </a:r>
            <a:r>
              <a:rPr lang="es-ES" sz="800" i="1" dirty="0">
                <a:latin typeface="Open Sans ExtraBold" pitchFamily="2" charset="0"/>
                <a:ea typeface="Open Sans ExtraBold" pitchFamily="2" charset="0"/>
                <a:cs typeface="Open Sans ExtraBold" pitchFamily="2" charset="0"/>
                <a:hlinkClick r:id="rId5"/>
              </a:rPr>
              <a:t> </a:t>
            </a:r>
            <a:r>
              <a:rPr lang="es-ES" sz="800" i="1" dirty="0" err="1">
                <a:latin typeface="Open Sans ExtraBold" pitchFamily="2" charset="0"/>
                <a:ea typeface="Open Sans ExtraBold" pitchFamily="2" charset="0"/>
                <a:cs typeface="Open Sans ExtraBold" pitchFamily="2" charset="0"/>
                <a:hlinkClick r:id="rId5"/>
              </a:rPr>
              <a:t>Brief</a:t>
            </a:r>
            <a:r>
              <a:rPr lang="es-ES" sz="800" i="1" dirty="0">
                <a:latin typeface="Open Sans ExtraBold" pitchFamily="2" charset="0"/>
                <a:ea typeface="Open Sans ExtraBold" pitchFamily="2" charset="0"/>
                <a:cs typeface="Open Sans ExtraBold" pitchFamily="2" charset="0"/>
              </a:rPr>
              <a:t>. 2012 </a:t>
            </a:r>
          </a:p>
        </p:txBody>
      </p:sp>
      <p:sp>
        <p:nvSpPr>
          <p:cNvPr id="2" name="Rectángulo 23">
            <a:extLst>
              <a:ext uri="{FF2B5EF4-FFF2-40B4-BE49-F238E27FC236}">
                <a16:creationId xmlns:a16="http://schemas.microsoft.com/office/drawing/2014/main" id="{554E22B2-1B15-085F-4858-FF714527B4EF}"/>
              </a:ext>
            </a:extLst>
          </p:cNvPr>
          <p:cNvSpPr/>
          <p:nvPr/>
        </p:nvSpPr>
        <p:spPr>
          <a:xfrm>
            <a:off x="2114680" y="2574766"/>
            <a:ext cx="5940031" cy="3108543"/>
          </a:xfrm>
          <a:prstGeom prst="rect">
            <a:avLst/>
          </a:prstGeom>
          <a:ln w="12700">
            <a:miter lim="400000"/>
          </a:ln>
        </p:spPr>
        <p:txBody>
          <a:bodyPr wrap="square" lIns="45719" rIns="45719">
            <a:spAutoFit/>
          </a:bodyPr>
          <a:lstStyle/>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Collect</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only</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what</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you</a:t>
            </a:r>
            <a:r>
              <a:rPr lang="es-ES_tradnl" sz="1400" b="1" dirty="0">
                <a:solidFill>
                  <a:srgbClr val="001E5C"/>
                </a:solidFill>
                <a:latin typeface="Montserrat" pitchFamily="2" charset="77"/>
              </a:rPr>
              <a:t> can use: </a:t>
            </a:r>
            <a:r>
              <a:rPr lang="es-ES_tradnl" sz="1400" dirty="0" err="1">
                <a:solidFill>
                  <a:srgbClr val="001E5C"/>
                </a:solidFill>
                <a:latin typeface="Montserrat Medium" pitchFamily="2" charset="77"/>
              </a:rPr>
              <a:t>remember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your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objectives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information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needs</a:t>
            </a:r>
            <a:r>
              <a:rPr lang="es-ES_tradnl" sz="1400" dirty="0">
                <a:solidFill>
                  <a:srgbClr val="001E5C"/>
                </a:solidFill>
                <a:latin typeface="Montserrat Medium" pitchFamily="2" charset="77"/>
              </a:rPr>
              <a:t> and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time </a:t>
            </a:r>
            <a:r>
              <a:rPr lang="es-ES_tradnl" sz="1400" dirty="0" err="1">
                <a:solidFill>
                  <a:srgbClr val="001E5C"/>
                </a:solidFill>
                <a:latin typeface="Montserrat Medium" pitchFamily="2" charset="77"/>
              </a:rPr>
              <a:t>available</a:t>
            </a:r>
            <a:r>
              <a:rPr lang="es-ES_tradnl" sz="1400" dirty="0">
                <a:solidFill>
                  <a:srgbClr val="001E5C"/>
                </a:solidFill>
                <a:latin typeface="Montserrat Medium" pitchFamily="2" charset="77"/>
              </a:rPr>
              <a:t>.</a:t>
            </a: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Judge</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the</a:t>
            </a:r>
            <a:r>
              <a:rPr lang="es-ES_tradnl" sz="1400" b="1" dirty="0">
                <a:solidFill>
                  <a:srgbClr val="001E5C"/>
                </a:solidFill>
                <a:latin typeface="Montserrat" pitchFamily="2" charset="77"/>
              </a:rPr>
              <a:t> data: </a:t>
            </a:r>
            <a:r>
              <a:rPr lang="es-ES_tradnl" sz="1400" dirty="0" err="1">
                <a:solidFill>
                  <a:srgbClr val="001E5C"/>
                </a:solidFill>
                <a:latin typeface="Montserrat Medium" pitchFamily="2" charset="77"/>
              </a:rPr>
              <a:t>it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important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to</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assess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reliability</a:t>
            </a:r>
            <a:r>
              <a:rPr lang="es-ES_tradnl" sz="1400" dirty="0">
                <a:solidFill>
                  <a:srgbClr val="001E5C"/>
                </a:solidFill>
                <a:latin typeface="Montserrat Medium" pitchFamily="2" charset="77"/>
              </a:rPr>
              <a:t> and </a:t>
            </a:r>
            <a:r>
              <a:rPr lang="es-ES_tradnl" sz="1400" dirty="0" err="1">
                <a:solidFill>
                  <a:srgbClr val="001E5C"/>
                </a:solidFill>
                <a:latin typeface="Montserrat Medium" pitchFamily="2" charset="77"/>
              </a:rPr>
              <a:t>credibility</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of</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secondary</a:t>
            </a:r>
            <a:r>
              <a:rPr lang="es-ES_tradnl" sz="1400" dirty="0">
                <a:solidFill>
                  <a:srgbClr val="001E5C"/>
                </a:solidFill>
                <a:latin typeface="Montserrat Medium" pitchFamily="2" charset="77"/>
              </a:rPr>
              <a:t> data </a:t>
            </a:r>
            <a:r>
              <a:rPr lang="es-ES_tradnl" sz="1400" dirty="0" err="1">
                <a:solidFill>
                  <a:srgbClr val="001E5C"/>
                </a:solidFill>
                <a:latin typeface="Montserrat Medium" pitchFamily="2" charset="77"/>
              </a:rPr>
              <a:t>before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using</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it</a:t>
            </a:r>
            <a:r>
              <a:rPr lang="es-ES_tradnl" sz="1400" dirty="0">
                <a:solidFill>
                  <a:srgbClr val="001E5C"/>
                </a:solidFill>
                <a:latin typeface="Montserrat Medium" pitchFamily="2" charset="77"/>
              </a:rPr>
              <a:t>.</a:t>
            </a: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a:solidFill>
                  <a:srgbClr val="001E5C"/>
                </a:solidFill>
                <a:latin typeface="Montserrat" pitchFamily="2" charset="77"/>
              </a:rPr>
              <a:t>Be </a:t>
            </a:r>
            <a:r>
              <a:rPr lang="es-ES_tradnl" sz="1400" b="1" dirty="0" err="1">
                <a:solidFill>
                  <a:srgbClr val="001E5C"/>
                </a:solidFill>
                <a:latin typeface="Montserrat" pitchFamily="2" charset="77"/>
              </a:rPr>
              <a:t>cautious</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with</a:t>
            </a:r>
            <a:r>
              <a:rPr lang="es-ES_tradnl" sz="1400" b="1" dirty="0">
                <a:solidFill>
                  <a:srgbClr val="001E5C"/>
                </a:solidFill>
                <a:latin typeface="Montserrat" pitchFamily="2" charset="77"/>
              </a:rPr>
              <a:t> figures: </a:t>
            </a:r>
            <a:r>
              <a:rPr lang="es-ES_tradnl" sz="1400" dirty="0">
                <a:solidFill>
                  <a:srgbClr val="001E5C"/>
                </a:solidFill>
                <a:latin typeface="Montserrat Medium" pitchFamily="2" charset="77"/>
              </a:rPr>
              <a:t>figures are </a:t>
            </a:r>
            <a:r>
              <a:rPr lang="es-ES_tradnl" sz="1400" dirty="0" err="1">
                <a:solidFill>
                  <a:srgbClr val="001E5C"/>
                </a:solidFill>
                <a:latin typeface="Montserrat Medium" pitchFamily="2" charset="77"/>
              </a:rPr>
              <a:t>always</a:t>
            </a:r>
            <a:r>
              <a:rPr lang="es-ES_tradnl" sz="1400" dirty="0">
                <a:solidFill>
                  <a:srgbClr val="001E5C"/>
                </a:solidFill>
                <a:latin typeface="Montserrat Medium" pitchFamily="2" charset="77"/>
              </a:rPr>
              <a:t> a </a:t>
            </a:r>
            <a:r>
              <a:rPr lang="es-ES_tradnl" sz="1400" dirty="0" err="1">
                <a:solidFill>
                  <a:srgbClr val="001E5C"/>
                </a:solidFill>
                <a:latin typeface="Montserrat Medium" pitchFamily="2" charset="77"/>
              </a:rPr>
              <a:t>source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of</a:t>
            </a:r>
            <a:r>
              <a:rPr lang="es-ES_tradnl" sz="1400" dirty="0">
                <a:solidFill>
                  <a:srgbClr val="001E5C"/>
                </a:solidFill>
                <a:latin typeface="Montserrat Medium" pitchFamily="2" charset="77"/>
              </a:rPr>
              <a:t> dispute and </a:t>
            </a:r>
            <a:r>
              <a:rPr lang="es-ES_tradnl" sz="1400" dirty="0" err="1">
                <a:solidFill>
                  <a:srgbClr val="001E5C"/>
                </a:solidFill>
                <a:latin typeface="Montserrat Medium" pitchFamily="2" charset="77"/>
              </a:rPr>
              <a:t>most</a:t>
            </a:r>
            <a:r>
              <a:rPr lang="es-ES_tradnl" sz="1400" dirty="0">
                <a:solidFill>
                  <a:srgbClr val="001E5C"/>
                </a:solidFill>
                <a:latin typeface="Montserrat Medium" pitchFamily="2" charset="77"/>
              </a:rPr>
              <a:t> figures </a:t>
            </a:r>
            <a:r>
              <a:rPr lang="es-ES_tradnl" sz="1400" dirty="0" err="1">
                <a:solidFill>
                  <a:srgbClr val="001E5C"/>
                </a:solidFill>
                <a:latin typeface="Montserrat Medium" pitchFamily="2" charset="77"/>
              </a:rPr>
              <a:t>found</a:t>
            </a:r>
            <a:r>
              <a:rPr lang="es-ES_tradnl" sz="1400" dirty="0">
                <a:solidFill>
                  <a:srgbClr val="001E5C"/>
                </a:solidFill>
                <a:latin typeface="Montserrat Medium" pitchFamily="2" charset="77"/>
              </a:rPr>
              <a:t> are rough </a:t>
            </a:r>
            <a:r>
              <a:rPr lang="es-ES_tradnl" sz="1400" dirty="0" err="1">
                <a:solidFill>
                  <a:srgbClr val="001E5C"/>
                </a:solidFill>
                <a:latin typeface="Montserrat Medium" pitchFamily="2" charset="77"/>
              </a:rPr>
              <a:t>estimates</a:t>
            </a:r>
            <a:r>
              <a:rPr lang="es-ES_tradnl" sz="1400" dirty="0">
                <a:solidFill>
                  <a:srgbClr val="001E5C"/>
                </a:solidFill>
                <a:latin typeface="Montserrat Medium" pitchFamily="2" charset="77"/>
              </a:rPr>
              <a:t>.</a:t>
            </a: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Ensure</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comparability</a:t>
            </a:r>
            <a:r>
              <a:rPr lang="es-ES_tradnl" sz="1400" b="1" dirty="0">
                <a:solidFill>
                  <a:srgbClr val="001E5C"/>
                </a:solidFill>
                <a:latin typeface="Montserrat" pitchFamily="2" charset="77"/>
              </a:rPr>
              <a:t> </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family</a:t>
            </a:r>
            <a:r>
              <a:rPr lang="es-ES_tradnl" sz="1400" dirty="0">
                <a:solidFill>
                  <a:srgbClr val="001E5C"/>
                </a:solidFill>
                <a:latin typeface="Montserrat Medium" pitchFamily="2" charset="77"/>
              </a:rPr>
              <a:t> vs. HH, administrative </a:t>
            </a:r>
            <a:r>
              <a:rPr lang="es-ES_tradnl" sz="1400" dirty="0" err="1">
                <a:solidFill>
                  <a:srgbClr val="001E5C"/>
                </a:solidFill>
                <a:latin typeface="Montserrat Medium" pitchFamily="2" charset="77"/>
              </a:rPr>
              <a:t>levels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apples</a:t>
            </a:r>
            <a:r>
              <a:rPr lang="es-ES_tradnl" sz="1400" dirty="0">
                <a:solidFill>
                  <a:srgbClr val="001E5C"/>
                </a:solidFill>
                <a:latin typeface="Montserrat Medium" pitchFamily="2" charset="77"/>
              </a:rPr>
              <a:t> vs. </a:t>
            </a:r>
            <a:r>
              <a:rPr lang="es-ES_tradnl" sz="1400" dirty="0" err="1">
                <a:solidFill>
                  <a:srgbClr val="001E5C"/>
                </a:solidFill>
                <a:latin typeface="Montserrat Medium" pitchFamily="2" charset="77"/>
              </a:rPr>
              <a:t>pears</a:t>
            </a:r>
            <a:r>
              <a:rPr lang="es-ES_tradnl" sz="1400" dirty="0">
                <a:solidFill>
                  <a:srgbClr val="001E5C"/>
                </a:solidFill>
                <a:latin typeface="Montserrat Medium" pitchFamily="2" charset="77"/>
              </a:rPr>
              <a:t>, etc.</a:t>
            </a: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Know</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your</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information</a:t>
            </a:r>
            <a:r>
              <a:rPr lang="es-ES_tradnl" sz="1400" b="1" dirty="0">
                <a:solidFill>
                  <a:srgbClr val="001E5C"/>
                </a:solidFill>
                <a:latin typeface="Montserrat" pitchFamily="2" charset="77"/>
              </a:rPr>
              <a:t> gaps </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within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data and </a:t>
            </a:r>
            <a:r>
              <a:rPr lang="es-ES_tradnl" sz="1400" dirty="0" err="1">
                <a:solidFill>
                  <a:srgbClr val="001E5C"/>
                </a:solidFill>
                <a:latin typeface="Montserrat Medium" pitchFamily="2" charset="77"/>
              </a:rPr>
              <a:t>for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purpose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of</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your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assessment</a:t>
            </a:r>
            <a:r>
              <a:rPr lang="es-ES_tradnl" sz="1400" dirty="0">
                <a:solidFill>
                  <a:srgbClr val="001E5C"/>
                </a:solidFill>
                <a:latin typeface="Montserrat Medium" pitchFamily="2" charset="77"/>
              </a:rPr>
              <a:t>.</a:t>
            </a:r>
          </a:p>
        </p:txBody>
      </p:sp>
      <p:pic>
        <p:nvPicPr>
          <p:cNvPr id="8" name="Picture 7">
            <a:extLst>
              <a:ext uri="{FF2B5EF4-FFF2-40B4-BE49-F238E27FC236}">
                <a16:creationId xmlns:a16="http://schemas.microsoft.com/office/drawing/2014/main" id="{A5BB3155-0048-5BC6-DF1A-B7B587A19321}"/>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560946" y="5157772"/>
            <a:ext cx="1375229" cy="1375229"/>
          </a:xfrm>
          <a:prstGeom prst="rect">
            <a:avLst/>
          </a:prstGeom>
        </p:spPr>
      </p:pic>
    </p:spTree>
    <p:extLst>
      <p:ext uri="{BB962C8B-B14F-4D97-AF65-F5344CB8AC3E}">
        <p14:creationId xmlns:p14="http://schemas.microsoft.com/office/powerpoint/2010/main" val="3382477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PRIMARY</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Guidelines</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for</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assessment</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IFRC, ICRC, 2008</a:t>
            </a:r>
            <a:endParaRPr lang="es-ES" sz="800" i="1" dirty="0">
              <a:latin typeface="Open Sans ExtraBold" pitchFamily="2" charset="0"/>
              <a:ea typeface="Open Sans ExtraBold" pitchFamily="2" charset="0"/>
              <a:cs typeface="Open Sans ExtraBold" pitchFamily="2" charset="0"/>
            </a:endParaRPr>
          </a:p>
        </p:txBody>
      </p:sp>
      <p:sp>
        <p:nvSpPr>
          <p:cNvPr id="2" name="Rectángulo 23">
            <a:extLst>
              <a:ext uri="{FF2B5EF4-FFF2-40B4-BE49-F238E27FC236}">
                <a16:creationId xmlns:a16="http://schemas.microsoft.com/office/drawing/2014/main" id="{554E22B2-1B15-085F-4858-FF714527B4EF}"/>
              </a:ext>
            </a:extLst>
          </p:cNvPr>
          <p:cNvSpPr/>
          <p:nvPr/>
        </p:nvSpPr>
        <p:spPr>
          <a:xfrm>
            <a:off x="2126779" y="2455329"/>
            <a:ext cx="6612821" cy="3323987"/>
          </a:xfrm>
          <a:prstGeom prst="rect">
            <a:avLst/>
          </a:prstGeom>
          <a:ln w="12700">
            <a:miter lim="400000"/>
          </a:ln>
        </p:spPr>
        <p:txBody>
          <a:bodyPr wrap="square" lIns="45719" rIns="45719">
            <a:spAutoFit/>
          </a:bodyPr>
          <a:lstStyle/>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Primary</a:t>
            </a:r>
            <a:r>
              <a:rPr lang="es-ES_tradnl" sz="1400" b="1" dirty="0">
                <a:solidFill>
                  <a:srgbClr val="001E5C"/>
                </a:solidFill>
                <a:latin typeface="Montserrat" pitchFamily="2" charset="77"/>
              </a:rPr>
              <a:t> data </a:t>
            </a:r>
            <a:r>
              <a:rPr lang="es-ES_tradnl" sz="1400" b="1" dirty="0" err="1">
                <a:solidFill>
                  <a:srgbClr val="001E5C"/>
                </a:solidFill>
                <a:latin typeface="Montserrat" pitchFamily="2" charset="77"/>
              </a:rPr>
              <a:t>collection</a:t>
            </a:r>
            <a:r>
              <a:rPr lang="es-ES_tradnl" sz="1400" b="1" dirty="0">
                <a:solidFill>
                  <a:srgbClr val="001E5C"/>
                </a:solidFill>
                <a:latin typeface="Montserrat" pitchFamily="2" charset="77"/>
              </a:rPr>
              <a:t> alone </a:t>
            </a:r>
            <a:r>
              <a:rPr lang="es-ES_tradnl" sz="1400" b="1" dirty="0" err="1">
                <a:solidFill>
                  <a:srgbClr val="001E5C"/>
                </a:solidFill>
                <a:latin typeface="Montserrat" pitchFamily="2" charset="77"/>
              </a:rPr>
              <a:t>does</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not</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equate</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to</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an</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assessment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which</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is</a:t>
            </a:r>
            <a:r>
              <a:rPr lang="es-ES_tradnl" sz="1400" dirty="0">
                <a:solidFill>
                  <a:srgbClr val="001E5C"/>
                </a:solidFill>
                <a:latin typeface="Montserrat Medium" pitchFamily="2" charset="77"/>
              </a:rPr>
              <a:t> a </a:t>
            </a:r>
            <a:r>
              <a:rPr lang="es-ES_tradnl" sz="1400" dirty="0" err="1">
                <a:solidFill>
                  <a:srgbClr val="001E5C"/>
                </a:solidFill>
                <a:latin typeface="Montserrat Medium" pitchFamily="2" charset="77"/>
              </a:rPr>
              <a:t>common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mistake</a:t>
            </a: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dirty="0" err="1">
                <a:solidFill>
                  <a:srgbClr val="001E5C"/>
                </a:solidFill>
                <a:latin typeface="Montserrat Medium" pitchFamily="2" charset="77"/>
              </a:rPr>
              <a:t>Know</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what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you</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know</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now</a:t>
            </a:r>
            <a:r>
              <a:rPr lang="es-ES_tradnl" sz="1400" dirty="0">
                <a:solidFill>
                  <a:srgbClr val="001E5C"/>
                </a:solidFill>
                <a:latin typeface="Montserrat Medium" pitchFamily="2" charset="77"/>
              </a:rPr>
              <a:t>, and </a:t>
            </a:r>
            <a:r>
              <a:rPr lang="es-ES_tradnl" sz="1400" b="1" dirty="0">
                <a:solidFill>
                  <a:srgbClr val="001E5C"/>
                </a:solidFill>
                <a:latin typeface="Montserrat" pitchFamily="2" charset="77"/>
              </a:rPr>
              <a:t>plan </a:t>
            </a:r>
            <a:r>
              <a:rPr lang="es-ES_tradnl" sz="1400" b="1" dirty="0" err="1">
                <a:solidFill>
                  <a:srgbClr val="001E5C"/>
                </a:solidFill>
                <a:latin typeface="Montserrat" pitchFamily="2" charset="77"/>
              </a:rPr>
              <a:t>primary</a:t>
            </a:r>
            <a:r>
              <a:rPr lang="es-ES_tradnl" sz="1400" b="1" dirty="0">
                <a:solidFill>
                  <a:srgbClr val="001E5C"/>
                </a:solidFill>
                <a:latin typeface="Montserrat" pitchFamily="2" charset="77"/>
              </a:rPr>
              <a:t> data </a:t>
            </a:r>
            <a:r>
              <a:rPr lang="es-ES_tradnl" sz="1400" b="1" dirty="0" err="1">
                <a:solidFill>
                  <a:srgbClr val="001E5C"/>
                </a:solidFill>
                <a:latin typeface="Montserrat" pitchFamily="2" charset="77"/>
              </a:rPr>
              <a:t>collection</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accordingly</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to</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fill</a:t>
            </a:r>
            <a:r>
              <a:rPr lang="es-ES_tradnl" sz="1400" b="1" dirty="0">
                <a:solidFill>
                  <a:srgbClr val="001E5C"/>
                </a:solidFill>
                <a:latin typeface="Montserrat" pitchFamily="2" charset="77"/>
              </a:rPr>
              <a:t> in </a:t>
            </a:r>
            <a:r>
              <a:rPr lang="es-ES_tradnl" sz="1400" b="1" dirty="0" err="1">
                <a:solidFill>
                  <a:srgbClr val="001E5C"/>
                </a:solidFill>
                <a:latin typeface="Montserrat" pitchFamily="2" charset="77"/>
              </a:rPr>
              <a:t>the</a:t>
            </a:r>
            <a:r>
              <a:rPr lang="es-ES_tradnl" sz="1400" b="1" dirty="0">
                <a:solidFill>
                  <a:srgbClr val="001E5C"/>
                </a:solidFill>
                <a:latin typeface="Montserrat" pitchFamily="2" charset="77"/>
              </a:rPr>
              <a:t> gaps</a:t>
            </a:r>
          </a:p>
          <a:p>
            <a:pPr marL="285750" indent="-285750">
              <a:buClr>
                <a:srgbClr val="FE0000"/>
              </a:buClr>
              <a:buFont typeface="Arial" panose="020B0604020202020204" pitchFamily="34" charset="0"/>
              <a:buChar char="•"/>
            </a:pPr>
            <a:endParaRPr lang="es-ES_tradnl" sz="1400" b="1" dirty="0">
              <a:solidFill>
                <a:srgbClr val="001E5C"/>
              </a:solidFill>
              <a:latin typeface="Montserrat" pitchFamily="2" charset="77"/>
            </a:endParaRPr>
          </a:p>
          <a:p>
            <a:pPr marL="285750" indent="-285750">
              <a:buClr>
                <a:srgbClr val="FE0000"/>
              </a:buClr>
              <a:buFont typeface="Arial" panose="020B0604020202020204" pitchFamily="34" charset="0"/>
              <a:buChar char="•"/>
            </a:pPr>
            <a:r>
              <a:rPr lang="es-ES_tradnl" sz="1400" dirty="0">
                <a:solidFill>
                  <a:srgbClr val="001E5C"/>
                </a:solidFill>
                <a:latin typeface="Montserrat Medium" pitchFamily="2" charset="77"/>
              </a:rPr>
              <a:t>A </a:t>
            </a:r>
            <a:r>
              <a:rPr lang="es-ES_tradnl" sz="1400" b="1" dirty="0" err="1">
                <a:solidFill>
                  <a:srgbClr val="001E5C"/>
                </a:solidFill>
                <a:latin typeface="Montserrat" pitchFamily="2" charset="77"/>
              </a:rPr>
              <a:t>primary</a:t>
            </a:r>
            <a:r>
              <a:rPr lang="es-ES_tradnl" sz="1400" b="1" dirty="0">
                <a:solidFill>
                  <a:srgbClr val="001E5C"/>
                </a:solidFill>
                <a:latin typeface="Montserrat" pitchFamily="2" charset="77"/>
              </a:rPr>
              <a:t> data </a:t>
            </a:r>
            <a:r>
              <a:rPr lang="es-ES_tradnl" sz="1400" b="1" dirty="0" err="1">
                <a:solidFill>
                  <a:srgbClr val="001E5C"/>
                </a:solidFill>
                <a:latin typeface="Montserrat" pitchFamily="2" charset="77"/>
              </a:rPr>
              <a:t>collection</a:t>
            </a:r>
            <a:r>
              <a:rPr lang="es-ES_tradnl" sz="1400" b="1" dirty="0">
                <a:solidFill>
                  <a:srgbClr val="001E5C"/>
                </a:solidFill>
                <a:latin typeface="Montserrat" pitchFamily="2" charset="77"/>
              </a:rPr>
              <a:t> plan </a:t>
            </a:r>
            <a:r>
              <a:rPr lang="es-ES_tradnl" sz="1400" dirty="0" err="1">
                <a:solidFill>
                  <a:srgbClr val="001E5C"/>
                </a:solidFill>
                <a:latin typeface="Montserrat Medium" pitchFamily="2" charset="77"/>
              </a:rPr>
              <a:t>should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include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details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related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to</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logistics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security</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team</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composition</a:t>
            </a:r>
            <a:r>
              <a:rPr lang="es-ES_tradnl" sz="1400" dirty="0">
                <a:solidFill>
                  <a:srgbClr val="001E5C"/>
                </a:solidFill>
                <a:latin typeface="Montserrat Medium" pitchFamily="2" charset="77"/>
              </a:rPr>
              <a:t>, data </a:t>
            </a:r>
            <a:r>
              <a:rPr lang="es-ES_tradnl" sz="1400" dirty="0" err="1">
                <a:solidFill>
                  <a:srgbClr val="001E5C"/>
                </a:solidFill>
                <a:latin typeface="Montserrat Medium" pitchFamily="2" charset="77"/>
              </a:rPr>
              <a:t>collection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analysis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reporting</a:t>
            </a:r>
            <a:r>
              <a:rPr lang="es-ES_tradnl" sz="1400" dirty="0">
                <a:solidFill>
                  <a:srgbClr val="001E5C"/>
                </a:solidFill>
                <a:latin typeface="Montserrat Medium" pitchFamily="2" charset="77"/>
              </a:rPr>
              <a:t>, etc. </a:t>
            </a:r>
            <a:r>
              <a:rPr lang="es-ES_tradnl" sz="1400" dirty="0" err="1">
                <a:solidFill>
                  <a:srgbClr val="001E5C"/>
                </a:solidFill>
                <a:latin typeface="Montserrat Medium" pitchFamily="2" charset="77"/>
              </a:rPr>
              <a:t>It</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operation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within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operation</a:t>
            </a: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err="1">
                <a:solidFill>
                  <a:srgbClr val="001E5C"/>
                </a:solidFill>
                <a:latin typeface="Montserrat" pitchFamily="2" charset="77"/>
              </a:rPr>
              <a:t>Purposive</a:t>
            </a:r>
            <a:r>
              <a:rPr lang="es-ES_tradnl" sz="1400" b="1" dirty="0">
                <a:solidFill>
                  <a:srgbClr val="001E5C"/>
                </a:solidFill>
                <a:latin typeface="Montserrat" pitchFamily="2" charset="77"/>
              </a:rPr>
              <a:t> </a:t>
            </a:r>
            <a:r>
              <a:rPr lang="es-ES_tradnl" sz="1400" b="1" dirty="0" err="1">
                <a:solidFill>
                  <a:srgbClr val="001E5C"/>
                </a:solidFill>
                <a:latin typeface="Montserrat" pitchFamily="2" charset="77"/>
              </a:rPr>
              <a:t>sampling</a:t>
            </a:r>
            <a:r>
              <a:rPr lang="es-ES_tradnl" sz="1400" b="1" dirty="0">
                <a:solidFill>
                  <a:srgbClr val="001E5C"/>
                </a:solidFill>
                <a:latin typeface="Montserrat" pitchFamily="2" charset="77"/>
              </a:rPr>
              <a:t> </a:t>
            </a:r>
            <a:r>
              <a:rPr lang="es-ES_tradnl" sz="1400" dirty="0" err="1">
                <a:solidFill>
                  <a:srgbClr val="001E5C"/>
                </a:solidFill>
                <a:latin typeface="Montserrat Medium" pitchFamily="2" charset="77"/>
              </a:rPr>
              <a:t>is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preferred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sampling</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method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for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emergency</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needs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assessments</a:t>
            </a: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endParaRPr lang="es-ES_tradnl" sz="1400" dirty="0">
              <a:solidFill>
                <a:srgbClr val="001E5C"/>
              </a:solidFill>
              <a:latin typeface="Montserrat Medium" pitchFamily="2" charset="77"/>
            </a:endParaRPr>
          </a:p>
          <a:p>
            <a:pPr marL="285750" indent="-285750">
              <a:buClr>
                <a:srgbClr val="FE0000"/>
              </a:buClr>
              <a:buFont typeface="Arial" panose="020B0604020202020204" pitchFamily="34" charset="0"/>
              <a:buChar char="•"/>
            </a:pPr>
            <a:r>
              <a:rPr lang="es-ES_tradnl" sz="1400" b="1" dirty="0">
                <a:solidFill>
                  <a:srgbClr val="001E5C"/>
                </a:solidFill>
                <a:latin typeface="Montserrat" pitchFamily="2" charset="77"/>
              </a:rPr>
              <a:t>Site </a:t>
            </a:r>
            <a:r>
              <a:rPr lang="es-ES_tradnl" sz="1400" b="1" dirty="0" err="1">
                <a:solidFill>
                  <a:srgbClr val="001E5C"/>
                </a:solidFill>
                <a:latin typeface="Montserrat" pitchFamily="2" charset="77"/>
              </a:rPr>
              <a:t>selection</a:t>
            </a:r>
            <a:r>
              <a:rPr lang="es-ES_tradnl" sz="1400" b="1" dirty="0">
                <a:solidFill>
                  <a:srgbClr val="001E5C"/>
                </a:solidFill>
                <a:latin typeface="Montserrat" pitchFamily="2" charset="77"/>
              </a:rPr>
              <a:t> </a:t>
            </a:r>
            <a:r>
              <a:rPr lang="es-ES_tradnl" sz="1400" dirty="0" err="1">
                <a:solidFill>
                  <a:srgbClr val="001E5C"/>
                </a:solidFill>
                <a:latin typeface="Montserrat Medium" pitchFamily="2" charset="77"/>
              </a:rPr>
              <a:t>is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based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on</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information</a:t>
            </a:r>
            <a:r>
              <a:rPr lang="es-ES_tradnl" sz="1400" dirty="0">
                <a:solidFill>
                  <a:srgbClr val="001E5C"/>
                </a:solidFill>
                <a:latin typeface="Montserrat Medium" pitchFamily="2" charset="77"/>
              </a:rPr>
              <a:t> gaps and </a:t>
            </a:r>
            <a:r>
              <a:rPr lang="es-ES_tradnl" sz="1400" dirty="0" err="1">
                <a:solidFill>
                  <a:srgbClr val="001E5C"/>
                </a:solidFill>
                <a:latin typeface="Montserrat Medium" pitchFamily="2" charset="77"/>
              </a:rPr>
              <a:t>needs</a:t>
            </a:r>
            <a:r>
              <a:rPr lang="es-ES_tradnl" sz="1400" dirty="0">
                <a:solidFill>
                  <a:srgbClr val="001E5C"/>
                </a:solidFill>
                <a:latin typeface="Montserrat Medium" pitchFamily="2" charset="77"/>
              </a:rPr>
              <a:t> and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agreed</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objectives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for</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the</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emergency</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needs</a:t>
            </a:r>
            <a:r>
              <a:rPr lang="es-ES_tradnl" sz="1400" dirty="0">
                <a:solidFill>
                  <a:srgbClr val="001E5C"/>
                </a:solidFill>
                <a:latin typeface="Montserrat Medium" pitchFamily="2" charset="77"/>
              </a:rPr>
              <a:t> </a:t>
            </a:r>
            <a:r>
              <a:rPr lang="es-ES_tradnl" sz="1400" dirty="0" err="1">
                <a:solidFill>
                  <a:srgbClr val="001E5C"/>
                </a:solidFill>
                <a:latin typeface="Montserrat Medium" pitchFamily="2" charset="77"/>
              </a:rPr>
              <a:t>assessment</a:t>
            </a:r>
            <a:endParaRPr lang="es-ES_tradnl" sz="1400" dirty="0">
              <a:solidFill>
                <a:srgbClr val="001E5C"/>
              </a:solidFill>
              <a:latin typeface="Montserrat Medium" pitchFamily="2" charset="77"/>
            </a:endParaRPr>
          </a:p>
        </p:txBody>
      </p:sp>
      <p:pic>
        <p:nvPicPr>
          <p:cNvPr id="9" name="Picture 8">
            <a:extLst>
              <a:ext uri="{FF2B5EF4-FFF2-40B4-BE49-F238E27FC236}">
                <a16:creationId xmlns:a16="http://schemas.microsoft.com/office/drawing/2014/main" id="{B30A6756-76E7-60CF-6DBF-BBBECA80CA7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225071" y="635376"/>
            <a:ext cx="1346126" cy="1346126"/>
          </a:xfrm>
          <a:prstGeom prst="rect">
            <a:avLst/>
          </a:prstGeom>
        </p:spPr>
      </p:pic>
    </p:spTree>
    <p:extLst>
      <p:ext uri="{BB962C8B-B14F-4D97-AF65-F5344CB8AC3E}">
        <p14:creationId xmlns:p14="http://schemas.microsoft.com/office/powerpoint/2010/main" val="42673952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 </a:t>
            </a:r>
            <a:r>
              <a:rPr lang="es-ES" sz="2600" b="1" dirty="0">
                <a:solidFill>
                  <a:srgbClr val="FE0000"/>
                </a:solidFill>
                <a:latin typeface="Montserrat SemiBold" pitchFamily="2" charset="77"/>
              </a:rPr>
              <a:t>PRIMARY</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20167" y="6549000"/>
            <a:ext cx="9184333" cy="33855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ExtraBold" pitchFamily="2" charset="0"/>
                <a:ea typeface="Open Sans ExtraBold" pitchFamily="2" charset="0"/>
                <a:cs typeface="Open Sans ExtraBold" pitchFamily="2" charset="0"/>
              </a:rPr>
              <a:t>ACAPS. </a:t>
            </a:r>
            <a:r>
              <a:rPr lang="es-ES" sz="800" i="1" dirty="0">
                <a:latin typeface="Open Sans ExtraBold" pitchFamily="2" charset="0"/>
                <a:ea typeface="Open Sans ExtraBold" pitchFamily="2" charset="0"/>
                <a:cs typeface="Open Sans ExtraBold" pitchFamily="2" charset="0"/>
              </a:rPr>
              <a:t>. </a:t>
            </a:r>
            <a:r>
              <a:rPr lang="es-ES" sz="800" i="1" dirty="0">
                <a:latin typeface="Open Sans ExtraBold" pitchFamily="2" charset="0"/>
                <a:ea typeface="Open Sans ExtraBold" pitchFamily="2" charset="0"/>
                <a:cs typeface="Open Sans ExtraBold" pitchFamily="2" charset="0"/>
                <a:hlinkClick r:id="rId5"/>
              </a:rPr>
              <a:t>Qualitative and Quantitative Research Techniques for Humanitarian Needs Assessment . An Introductory Brief</a:t>
            </a:r>
            <a:r>
              <a:rPr lang="es-ES" sz="800" i="1" dirty="0">
                <a:latin typeface="Open Sans ExtraBold" pitchFamily="2" charset="0"/>
                <a:ea typeface="Open Sans ExtraBold" pitchFamily="2" charset="0"/>
                <a:cs typeface="Open Sans ExtraBold" pitchFamily="2" charset="0"/>
              </a:rPr>
              <a:t>. 2012 </a:t>
            </a:r>
            <a:endParaRPr lang="en-US" sz="800" i="1" dirty="0">
              <a:latin typeface="Open Sans ExtraBold" pitchFamily="2" charset="0"/>
              <a:ea typeface="Open Sans ExtraBold" pitchFamily="2" charset="0"/>
              <a:cs typeface="Open Sans ExtraBold" pitchFamily="2" charset="0"/>
            </a:endParaRPr>
          </a:p>
        </p:txBody>
      </p:sp>
      <p:pic>
        <p:nvPicPr>
          <p:cNvPr id="9" name="Picture 8">
            <a:extLst>
              <a:ext uri="{FF2B5EF4-FFF2-40B4-BE49-F238E27FC236}">
                <a16:creationId xmlns:a16="http://schemas.microsoft.com/office/drawing/2014/main" id="{B30A6756-76E7-60CF-6DBF-BBBECA80CA7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6225071" y="635376"/>
            <a:ext cx="1346126" cy="1346126"/>
          </a:xfrm>
          <a:prstGeom prst="rect">
            <a:avLst/>
          </a:prstGeom>
        </p:spPr>
      </p:pic>
      <p:sp>
        <p:nvSpPr>
          <p:cNvPr id="3" name="Rectángulo 23">
            <a:extLst>
              <a:ext uri="{FF2B5EF4-FFF2-40B4-BE49-F238E27FC236}">
                <a16:creationId xmlns:a16="http://schemas.microsoft.com/office/drawing/2014/main" id="{B8B01E96-ABAC-1646-CA3D-6D29EE412D1A}"/>
              </a:ext>
            </a:extLst>
          </p:cNvPr>
          <p:cNvSpPr/>
          <p:nvPr/>
        </p:nvSpPr>
        <p:spPr>
          <a:xfrm>
            <a:off x="2114680" y="2642723"/>
            <a:ext cx="6711385" cy="43268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2000" b="1" dirty="0" err="1">
                <a:solidFill>
                  <a:srgbClr val="FE0000"/>
                </a:solidFill>
                <a:latin typeface="Montserrat" pitchFamily="2" charset="77"/>
                <a:ea typeface="Open Sans Light"/>
                <a:cs typeface="Open Sans Light"/>
                <a:sym typeface="Open Sans Light"/>
              </a:rPr>
              <a:t>Main</a:t>
            </a:r>
            <a:r>
              <a:rPr lang="es-ES" sz="2000" b="1" dirty="0">
                <a:solidFill>
                  <a:srgbClr val="FE0000"/>
                </a:solidFill>
                <a:latin typeface="Montserrat" pitchFamily="2" charset="77"/>
                <a:ea typeface="Open Sans Light"/>
                <a:cs typeface="Open Sans Light"/>
                <a:sym typeface="Open Sans Light"/>
              </a:rPr>
              <a:t> </a:t>
            </a:r>
            <a:r>
              <a:rPr lang="es-ES" sz="2000" b="1" dirty="0" err="1">
                <a:solidFill>
                  <a:srgbClr val="FE0000"/>
                </a:solidFill>
                <a:latin typeface="Montserrat" pitchFamily="2" charset="77"/>
                <a:ea typeface="Open Sans Light"/>
                <a:cs typeface="Open Sans Light"/>
                <a:sym typeface="Open Sans Light"/>
              </a:rPr>
              <a:t>techniques</a:t>
            </a:r>
            <a:endParaRPr lang="es-ES" sz="2000" b="1" dirty="0">
              <a:solidFill>
                <a:srgbClr val="FE0000"/>
              </a:solidFill>
              <a:latin typeface="Montserrat" pitchFamily="2" charset="77"/>
              <a:ea typeface="Open Sans Light"/>
              <a:cs typeface="Open Sans Light"/>
              <a:sym typeface="Open Sans Light"/>
            </a:endParaRPr>
          </a:p>
        </p:txBody>
      </p:sp>
      <p:sp>
        <p:nvSpPr>
          <p:cNvPr id="6" name="TextBox 2">
            <a:extLst>
              <a:ext uri="{FF2B5EF4-FFF2-40B4-BE49-F238E27FC236}">
                <a16:creationId xmlns:a16="http://schemas.microsoft.com/office/drawing/2014/main" id="{3FD0B02A-961A-877A-EF0B-EFCCC3D0D2F1}"/>
              </a:ext>
            </a:extLst>
          </p:cNvPr>
          <p:cNvSpPr txBox="1">
            <a:spLocks/>
          </p:cNvSpPr>
          <p:nvPr/>
        </p:nvSpPr>
        <p:spPr>
          <a:xfrm>
            <a:off x="2114680" y="4859153"/>
            <a:ext cx="1788839" cy="487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eaLnBrk="1" hangingPunct="1">
              <a:lnSpc>
                <a:spcPct val="80000"/>
              </a:lnSpc>
              <a:defRPr sz="3200">
                <a:solidFill>
                  <a:srgbClr val="F5333F"/>
                </a:solidFill>
                <a:latin typeface="Montserrat Bold"/>
                <a:ea typeface="Montserrat Bold"/>
                <a:cs typeface="Montserrat Bold"/>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r>
              <a:rPr lang="es-ES" sz="1600" b="1" dirty="0">
                <a:solidFill>
                  <a:srgbClr val="001E5C"/>
                </a:solidFill>
                <a:latin typeface="Montserrat" pitchFamily="2" charset="77"/>
              </a:rPr>
              <a:t>Key </a:t>
            </a:r>
            <a:r>
              <a:rPr lang="es-ES" sz="1600" b="1" dirty="0" err="1">
                <a:solidFill>
                  <a:srgbClr val="001E5C"/>
                </a:solidFill>
                <a:latin typeface="Montserrat" pitchFamily="2" charset="77"/>
              </a:rPr>
              <a:t>Informant</a:t>
            </a:r>
            <a:r>
              <a:rPr lang="es-ES" sz="1600" b="1" dirty="0">
                <a:solidFill>
                  <a:srgbClr val="001E5C"/>
                </a:solidFill>
                <a:latin typeface="Montserrat" pitchFamily="2" charset="77"/>
              </a:rPr>
              <a:t> Interviews</a:t>
            </a:r>
          </a:p>
        </p:txBody>
      </p:sp>
      <p:sp>
        <p:nvSpPr>
          <p:cNvPr id="8" name="TextBox 2">
            <a:extLst>
              <a:ext uri="{FF2B5EF4-FFF2-40B4-BE49-F238E27FC236}">
                <a16:creationId xmlns:a16="http://schemas.microsoft.com/office/drawing/2014/main" id="{E09C648D-A704-52A4-7CFC-61CD16664A0C}"/>
              </a:ext>
            </a:extLst>
          </p:cNvPr>
          <p:cNvSpPr txBox="1">
            <a:spLocks/>
          </p:cNvSpPr>
          <p:nvPr/>
        </p:nvSpPr>
        <p:spPr>
          <a:xfrm>
            <a:off x="6584924" y="3530558"/>
            <a:ext cx="1927825" cy="487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eaLnBrk="1" hangingPunct="1">
              <a:lnSpc>
                <a:spcPct val="80000"/>
              </a:lnSpc>
              <a:defRPr sz="3200">
                <a:solidFill>
                  <a:srgbClr val="F5333F"/>
                </a:solidFill>
                <a:latin typeface="Montserrat Bold"/>
                <a:ea typeface="Montserrat Bold"/>
                <a:cs typeface="Montserrat Bold"/>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r>
              <a:rPr lang="es-ES" sz="1600" b="1" dirty="0">
                <a:solidFill>
                  <a:srgbClr val="001E5C"/>
                </a:solidFill>
                <a:latin typeface="Montserrat" pitchFamily="2" charset="77"/>
              </a:rPr>
              <a:t>Focus </a:t>
            </a:r>
            <a:r>
              <a:rPr lang="es-ES" sz="1600" b="1" dirty="0" err="1">
                <a:solidFill>
                  <a:srgbClr val="001E5C"/>
                </a:solidFill>
                <a:latin typeface="Montserrat" pitchFamily="2" charset="77"/>
              </a:rPr>
              <a:t>Group</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Discussion</a:t>
            </a:r>
            <a:r>
              <a:rPr lang="es-ES" sz="1600" b="1" dirty="0">
                <a:solidFill>
                  <a:srgbClr val="001E5C"/>
                </a:solidFill>
                <a:latin typeface="Montserrat" pitchFamily="2" charset="77"/>
              </a:rPr>
              <a:t> (FGD)</a:t>
            </a:r>
          </a:p>
        </p:txBody>
      </p:sp>
      <p:sp>
        <p:nvSpPr>
          <p:cNvPr id="10" name="TextBox 2">
            <a:extLst>
              <a:ext uri="{FF2B5EF4-FFF2-40B4-BE49-F238E27FC236}">
                <a16:creationId xmlns:a16="http://schemas.microsoft.com/office/drawing/2014/main" id="{4E811F92-3800-01E4-F7F8-148382B9C2CA}"/>
              </a:ext>
            </a:extLst>
          </p:cNvPr>
          <p:cNvSpPr txBox="1">
            <a:spLocks/>
          </p:cNvSpPr>
          <p:nvPr/>
        </p:nvSpPr>
        <p:spPr>
          <a:xfrm>
            <a:off x="2136292" y="3563956"/>
            <a:ext cx="1449820" cy="487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eaLnBrk="1" hangingPunct="1">
              <a:lnSpc>
                <a:spcPct val="80000"/>
              </a:lnSpc>
              <a:defRPr sz="3200">
                <a:solidFill>
                  <a:srgbClr val="F5333F"/>
                </a:solidFill>
                <a:latin typeface="Montserrat Bold"/>
                <a:ea typeface="Montserrat Bold"/>
                <a:cs typeface="Montserrat Bold"/>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r>
              <a:rPr lang="es-ES" sz="1600" b="1" dirty="0">
                <a:solidFill>
                  <a:srgbClr val="001E5C"/>
                </a:solidFill>
                <a:latin typeface="Montserrat" pitchFamily="2" charset="77"/>
              </a:rPr>
              <a:t>Direct </a:t>
            </a:r>
            <a:r>
              <a:rPr lang="es-ES" sz="1600" b="1" dirty="0" err="1">
                <a:solidFill>
                  <a:srgbClr val="001E5C"/>
                </a:solidFill>
                <a:latin typeface="Montserrat" pitchFamily="2" charset="77"/>
              </a:rPr>
              <a:t>observation</a:t>
            </a:r>
            <a:endParaRPr lang="es-ES" sz="1600" b="1" dirty="0">
              <a:solidFill>
                <a:srgbClr val="001E5C"/>
              </a:solidFill>
              <a:latin typeface="Montserrat" pitchFamily="2" charset="77"/>
            </a:endParaRPr>
          </a:p>
        </p:txBody>
      </p:sp>
      <p:sp>
        <p:nvSpPr>
          <p:cNvPr id="12" name="TextBox 2">
            <a:extLst>
              <a:ext uri="{FF2B5EF4-FFF2-40B4-BE49-F238E27FC236}">
                <a16:creationId xmlns:a16="http://schemas.microsoft.com/office/drawing/2014/main" id="{8A9565FF-6192-28EB-95D7-9ED8D0C2A4BC}"/>
              </a:ext>
            </a:extLst>
          </p:cNvPr>
          <p:cNvSpPr txBox="1">
            <a:spLocks/>
          </p:cNvSpPr>
          <p:nvPr/>
        </p:nvSpPr>
        <p:spPr>
          <a:xfrm>
            <a:off x="6586147" y="4808819"/>
            <a:ext cx="2011293" cy="2941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eaLnBrk="1" hangingPunct="1">
              <a:lnSpc>
                <a:spcPct val="80000"/>
              </a:lnSpc>
              <a:defRPr sz="3200">
                <a:solidFill>
                  <a:srgbClr val="F5333F"/>
                </a:solidFill>
                <a:latin typeface="Montserrat Bold"/>
                <a:ea typeface="Montserrat Bold"/>
                <a:cs typeface="Montserrat Bold"/>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r>
              <a:rPr lang="es-ES" sz="1600" b="1" dirty="0" err="1">
                <a:solidFill>
                  <a:srgbClr val="001E5C"/>
                </a:solidFill>
                <a:latin typeface="Montserrat" pitchFamily="2" charset="77"/>
              </a:rPr>
              <a:t>Questionnaire</a:t>
            </a:r>
            <a:endParaRPr lang="es-ES" sz="1600" b="1" dirty="0">
              <a:solidFill>
                <a:srgbClr val="001E5C"/>
              </a:solidFill>
              <a:latin typeface="Montserrat" pitchFamily="2" charset="77"/>
            </a:endParaRPr>
          </a:p>
        </p:txBody>
      </p:sp>
      <p:pic>
        <p:nvPicPr>
          <p:cNvPr id="14" name="Picture 13">
            <a:extLst>
              <a:ext uri="{FF2B5EF4-FFF2-40B4-BE49-F238E27FC236}">
                <a16:creationId xmlns:a16="http://schemas.microsoft.com/office/drawing/2014/main" id="{C464A2C3-2807-E91A-6EA0-C4C952E206C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3969805" y="3226111"/>
            <a:ext cx="1204390" cy="1204390"/>
          </a:xfrm>
          <a:prstGeom prst="rect">
            <a:avLst/>
          </a:prstGeom>
        </p:spPr>
      </p:pic>
      <p:pic>
        <p:nvPicPr>
          <p:cNvPr id="32" name="Picture 31">
            <a:extLst>
              <a:ext uri="{FF2B5EF4-FFF2-40B4-BE49-F238E27FC236}">
                <a16:creationId xmlns:a16="http://schemas.microsoft.com/office/drawing/2014/main" id="{396413F0-2566-2CCA-8D2B-C866EE268A3B}"/>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3885951" y="4483252"/>
            <a:ext cx="1188694" cy="1188694"/>
          </a:xfrm>
          <a:prstGeom prst="rect">
            <a:avLst/>
          </a:prstGeom>
        </p:spPr>
      </p:pic>
      <p:pic>
        <p:nvPicPr>
          <p:cNvPr id="35" name="Picture 34">
            <a:extLst>
              <a:ext uri="{FF2B5EF4-FFF2-40B4-BE49-F238E27FC236}">
                <a16:creationId xmlns:a16="http://schemas.microsoft.com/office/drawing/2014/main" id="{C6B09D5E-936E-68B8-40CA-E10644E149FA}"/>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5410034" y="3291445"/>
            <a:ext cx="939611" cy="939611"/>
          </a:xfrm>
          <a:prstGeom prst="rect">
            <a:avLst/>
          </a:prstGeom>
        </p:spPr>
      </p:pic>
      <p:pic>
        <p:nvPicPr>
          <p:cNvPr id="37" name="Picture 36">
            <a:extLst>
              <a:ext uri="{FF2B5EF4-FFF2-40B4-BE49-F238E27FC236}">
                <a16:creationId xmlns:a16="http://schemas.microsoft.com/office/drawing/2014/main" id="{A836004B-AD84-1628-7A4A-3984A6343CB6}"/>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5258050" y="4483252"/>
            <a:ext cx="1091595" cy="1091595"/>
          </a:xfrm>
          <a:prstGeom prst="rect">
            <a:avLst/>
          </a:prstGeom>
        </p:spPr>
      </p:pic>
      <p:cxnSp>
        <p:nvCxnSpPr>
          <p:cNvPr id="39" name="Straight Connector 38">
            <a:extLst>
              <a:ext uri="{FF2B5EF4-FFF2-40B4-BE49-F238E27FC236}">
                <a16:creationId xmlns:a16="http://schemas.microsoft.com/office/drawing/2014/main" id="{EE37DF3B-5227-F7ED-436A-71A2E42E8DD6}"/>
              </a:ext>
            </a:extLst>
          </p:cNvPr>
          <p:cNvCxnSpPr>
            <a:cxnSpLocks/>
          </p:cNvCxnSpPr>
          <p:nvPr/>
        </p:nvCxnSpPr>
        <p:spPr>
          <a:xfrm flipV="1">
            <a:off x="5253436" y="3161186"/>
            <a:ext cx="0" cy="2538630"/>
          </a:xfrm>
          <a:prstGeom prst="line">
            <a:avLst/>
          </a:prstGeom>
          <a:ln w="31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D10E033-2371-1882-5B55-618D0E1D0218}"/>
              </a:ext>
            </a:extLst>
          </p:cNvPr>
          <p:cNvCxnSpPr>
            <a:cxnSpLocks/>
          </p:cNvCxnSpPr>
          <p:nvPr/>
        </p:nvCxnSpPr>
        <p:spPr>
          <a:xfrm>
            <a:off x="2114680" y="4430501"/>
            <a:ext cx="6583842" cy="0"/>
          </a:xfrm>
          <a:prstGeom prst="line">
            <a:avLst/>
          </a:prstGeom>
          <a:ln w="31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2786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a:t>
            </a:r>
            <a:r>
              <a:rPr lang="es-ES" sz="2600" b="1" dirty="0" smtClean="0">
                <a:solidFill>
                  <a:srgbClr val="001E5C"/>
                </a:solidFill>
                <a:latin typeface="Montserrat SemiBold" pitchFamily="2" charset="77"/>
              </a:rPr>
              <a:t>DATA</a:t>
            </a:r>
            <a:endParaRPr lang="es-ES" sz="2600" b="1" dirty="0">
              <a:solidFill>
                <a:srgbClr val="FE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20167" y="6549000"/>
            <a:ext cx="9184333" cy="33855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ExtraBold" pitchFamily="2" charset="0"/>
                <a:ea typeface="Open Sans ExtraBold" pitchFamily="2" charset="0"/>
                <a:cs typeface="Open Sans ExtraBold" pitchFamily="2" charset="0"/>
              </a:rPr>
              <a:t>ACAPS. </a:t>
            </a:r>
            <a:r>
              <a:rPr lang="es-ES" sz="800" i="1" dirty="0">
                <a:latin typeface="Open Sans ExtraBold" pitchFamily="2" charset="0"/>
                <a:ea typeface="Open Sans ExtraBold" pitchFamily="2" charset="0"/>
                <a:cs typeface="Open Sans ExtraBold" pitchFamily="2" charset="0"/>
              </a:rPr>
              <a:t>. </a:t>
            </a:r>
            <a:r>
              <a:rPr lang="es-ES" sz="800" i="1" dirty="0">
                <a:latin typeface="Open Sans ExtraBold" pitchFamily="2" charset="0"/>
                <a:ea typeface="Open Sans ExtraBold" pitchFamily="2" charset="0"/>
                <a:cs typeface="Open Sans ExtraBold" pitchFamily="2" charset="0"/>
                <a:hlinkClick r:id="rId5"/>
              </a:rPr>
              <a:t>Qualitative and Quantitative Research Techniques for Humanitarian Needs Assessment . An Introductory Brief</a:t>
            </a:r>
            <a:r>
              <a:rPr lang="es-ES" sz="800" i="1" dirty="0">
                <a:latin typeface="Open Sans ExtraBold" pitchFamily="2" charset="0"/>
                <a:ea typeface="Open Sans ExtraBold" pitchFamily="2" charset="0"/>
                <a:cs typeface="Open Sans ExtraBold" pitchFamily="2" charset="0"/>
              </a:rPr>
              <a:t>. 2012 </a:t>
            </a:r>
            <a:endParaRPr lang="en-US" sz="800" i="1" dirty="0">
              <a:latin typeface="Open Sans ExtraBold" pitchFamily="2" charset="0"/>
              <a:ea typeface="Open Sans ExtraBold" pitchFamily="2" charset="0"/>
              <a:cs typeface="Open Sans ExtraBold" pitchFamily="2" charset="0"/>
            </a:endParaRPr>
          </a:p>
        </p:txBody>
      </p:sp>
      <p:sp>
        <p:nvSpPr>
          <p:cNvPr id="43"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A1D98A51-A48E-EBC3-A84E-7FBA296D3D8E}"/>
              </a:ext>
            </a:extLst>
          </p:cNvPr>
          <p:cNvSpPr txBox="1">
            <a:spLocks/>
          </p:cNvSpPr>
          <p:nvPr/>
        </p:nvSpPr>
        <p:spPr>
          <a:xfrm>
            <a:off x="1923743" y="3421509"/>
            <a:ext cx="3484337" cy="20108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457200" rtl="0" eaLnBrk="1" latinLnBrk="0" hangingPunct="1">
              <a:lnSpc>
                <a:spcPct val="120000"/>
              </a:lnSpc>
              <a:spcBef>
                <a:spcPts val="400"/>
              </a:spcBef>
              <a:spcAft>
                <a:spcPts val="0"/>
              </a:spcAft>
              <a:buClrTx/>
              <a:buSzTx/>
              <a:buFontTx/>
              <a:buNone/>
              <a:tabLst/>
              <a:defRPr sz="1700" b="0" i="0" u="none" strike="noStrike" cap="none" spc="0" baseline="0">
                <a:solidFill>
                  <a:srgbClr val="081D3F"/>
                </a:solidFill>
                <a:uFillTx/>
                <a:latin typeface="Open Sans Light"/>
                <a:ea typeface="Open Sans Light"/>
                <a:cs typeface="Open Sans Light"/>
                <a:sym typeface="Open Sans Light"/>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Seek</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precise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measurements</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quantify</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confirm</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hypotheses</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Provides</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an</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overview</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Provides</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demographic</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characteristics</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Objective</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and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reliable</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Suitable</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for</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generalisation</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Objectively</a:t>
            </a: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verifiable</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a:p>
            <a:pPr marL="285750" marR="0" lvl="0" indent="-285750" algn="l" defTabSz="457200" rtl="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a:ln>
                  <a:noFill/>
                </a:ln>
                <a:solidFill>
                  <a:srgbClr val="001E5C"/>
                </a:solidFill>
                <a:effectLst/>
                <a:uLnTx/>
                <a:uFillTx/>
                <a:latin typeface="Montserrat Medium" pitchFamily="2" charset="77"/>
                <a:sym typeface="Calibri"/>
              </a:rPr>
              <a:t>Predictive, causal </a:t>
            </a:r>
            <a:r>
              <a:rPr kumimoji="0" lang="es-ES" sz="1100" u="none" strike="noStrike" kern="0" cap="none" spc="0" normalizeH="0" baseline="0" noProof="0" dirty="0" err="1">
                <a:ln>
                  <a:noFill/>
                </a:ln>
                <a:solidFill>
                  <a:srgbClr val="001E5C"/>
                </a:solidFill>
                <a:effectLst/>
                <a:uLnTx/>
                <a:uFillTx/>
                <a:latin typeface="Montserrat Medium" pitchFamily="2" charset="77"/>
                <a:sym typeface="Calibri"/>
              </a:rPr>
              <a:t>explanation</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p:txBody>
      </p:sp>
      <p:sp>
        <p:nvSpPr>
          <p:cNvPr id="44" name="TextBox 2">
            <a:extLst>
              <a:ext uri="{FF2B5EF4-FFF2-40B4-BE49-F238E27FC236}">
                <a16:creationId xmlns:a16="http://schemas.microsoft.com/office/drawing/2014/main" id="{F8D86548-C1B0-D697-D605-4C9D4DCD5C8F}"/>
              </a:ext>
            </a:extLst>
          </p:cNvPr>
          <p:cNvSpPr txBox="1">
            <a:spLocks/>
          </p:cNvSpPr>
          <p:nvPr/>
        </p:nvSpPr>
        <p:spPr>
          <a:xfrm>
            <a:off x="1993116" y="2737574"/>
            <a:ext cx="1800671" cy="290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err="1">
                <a:ln>
                  <a:noFill/>
                </a:ln>
                <a:solidFill>
                  <a:srgbClr val="011E41"/>
                </a:solidFill>
                <a:effectLst/>
                <a:uLnTx/>
                <a:uFillTx/>
                <a:latin typeface="Montserrat ExtraBold" pitchFamily="2" charset="77"/>
                <a:sym typeface="Montserrat Bold"/>
              </a:rPr>
              <a:t>Quantitative</a:t>
            </a:r>
            <a:endPar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endParaRPr>
          </a:p>
        </p:txBody>
      </p:sp>
      <p:sp>
        <p:nvSpPr>
          <p:cNvPr id="45" name="TextBox 2">
            <a:extLst>
              <a:ext uri="{FF2B5EF4-FFF2-40B4-BE49-F238E27FC236}">
                <a16:creationId xmlns:a16="http://schemas.microsoft.com/office/drawing/2014/main" id="{A5E8E616-E103-C147-14D7-90A3C39A2EFA}"/>
              </a:ext>
            </a:extLst>
          </p:cNvPr>
          <p:cNvSpPr txBox="1">
            <a:spLocks/>
          </p:cNvSpPr>
          <p:nvPr/>
        </p:nvSpPr>
        <p:spPr>
          <a:xfrm>
            <a:off x="1874809" y="3043777"/>
            <a:ext cx="2325635" cy="2277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2200" b="0" i="0" u="none" strike="noStrike" cap="none" spc="0" baseline="0">
                <a:solidFill>
                  <a:schemeClr val="accent3"/>
                </a:solidFill>
                <a:uFillTx/>
                <a:latin typeface="Montserrat Regular"/>
                <a:ea typeface="Montserrat Regular"/>
                <a:cs typeface="Montserrat Regular"/>
                <a:sym typeface="Montserrat Regular"/>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algn="ctr">
              <a:defRPr/>
            </a:pPr>
            <a:r>
              <a:rPr kumimoji="0" lang="es-ES" sz="1100" b="0" i="1" u="none" strike="noStrike" kern="0" cap="none" spc="0" normalizeH="0" baseline="0" noProof="0" dirty="0" smtClean="0">
                <a:ln>
                  <a:noFill/>
                </a:ln>
                <a:solidFill>
                  <a:srgbClr val="F5333F"/>
                </a:solidFill>
                <a:effectLst/>
                <a:uLnTx/>
                <a:uFillTx/>
                <a:latin typeface="Montserrat Regular"/>
                <a:sym typeface="Montserrat Regular"/>
              </a:rPr>
              <a:t>How </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much</a:t>
            </a:r>
            <a:r>
              <a:rPr kumimoji="0" lang="es-ES" sz="1100" b="0" i="1" u="none" strike="noStrike" kern="0" cap="none" spc="0" normalizeH="0" baseline="0" noProof="0" dirty="0" smtClean="0">
                <a:ln>
                  <a:noFill/>
                </a:ln>
                <a:solidFill>
                  <a:srgbClr val="F5333F"/>
                </a:solidFill>
                <a:effectLst/>
                <a:uLnTx/>
                <a:uFillTx/>
                <a:latin typeface="Montserrat Regular"/>
                <a:sym typeface="Montserrat Regular"/>
              </a:rPr>
              <a:t>?</a:t>
            </a:r>
            <a:r>
              <a:rPr lang="cs-CZ" sz="1100" i="1" kern="0" dirty="0">
                <a:solidFill>
                  <a:srgbClr val="F5333F"/>
                </a:solidFill>
              </a:rPr>
              <a:t> </a:t>
            </a:r>
            <a:r>
              <a:rPr lang="cs-CZ" sz="1100" i="1" kern="0" dirty="0" err="1" smtClean="0">
                <a:solidFill>
                  <a:srgbClr val="F5333F"/>
                </a:solidFill>
              </a:rPr>
              <a:t>Numerical</a:t>
            </a:r>
            <a:r>
              <a:rPr lang="cs-CZ" sz="1100" i="1" kern="0" dirty="0" smtClean="0">
                <a:solidFill>
                  <a:srgbClr val="F5333F"/>
                </a:solidFill>
              </a:rPr>
              <a:t> </a:t>
            </a:r>
            <a:r>
              <a:rPr lang="cs-CZ" sz="1100" i="1" kern="0" dirty="0" err="1">
                <a:solidFill>
                  <a:srgbClr val="F5333F"/>
                </a:solidFill>
              </a:rPr>
              <a:t>values</a:t>
            </a:r>
            <a:endParaRPr kumimoji="0" lang="es-ES" sz="1100" b="0" i="1" u="none" strike="noStrike" kern="0" cap="none" spc="0" normalizeH="0" baseline="0" noProof="0" dirty="0">
              <a:ln>
                <a:noFill/>
              </a:ln>
              <a:solidFill>
                <a:srgbClr val="F5333F"/>
              </a:solidFill>
              <a:effectLst/>
              <a:uLnTx/>
              <a:uFillTx/>
              <a:latin typeface="Montserrat Regular"/>
              <a:sym typeface="Montserrat Regular"/>
            </a:endParaRPr>
          </a:p>
        </p:txBody>
      </p:sp>
      <p:sp>
        <p:nvSpPr>
          <p:cNvPr id="4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FFFF1A1-8629-EBCD-1E3F-A1DC52EC96E8}"/>
              </a:ext>
            </a:extLst>
          </p:cNvPr>
          <p:cNvSpPr txBox="1">
            <a:spLocks/>
          </p:cNvSpPr>
          <p:nvPr/>
        </p:nvSpPr>
        <p:spPr>
          <a:xfrm>
            <a:off x="5521896" y="3421509"/>
            <a:ext cx="3304169" cy="20584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285750" indent="-285750" defTabSz="457200" eaLnBrk="1" hangingPunct="1">
              <a:lnSpc>
                <a:spcPct val="120000"/>
              </a:lnSpc>
              <a:spcBef>
                <a:spcPts val="400"/>
              </a:spcBef>
              <a:buClr>
                <a:srgbClr val="F5333F"/>
              </a:buClr>
              <a:buSzPct val="150000"/>
              <a:buFont typeface="Arial" panose="020B0604020202020204" pitchFamily="34" charset="0"/>
              <a:buChar char="•"/>
              <a:defRPr sz="2400">
                <a:solidFill>
                  <a:schemeClr val="tx1"/>
                </a:solidFill>
                <a:latin typeface="Open Sans Light"/>
                <a:ea typeface="Open Sans Light"/>
                <a:cs typeface="Open Sans Light"/>
                <a:sym typeface="Open Sans Light"/>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pPr marL="285750" marR="0" lvl="0" indent="-285750" defTabSz="45720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Explore,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understand</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phenomena</a:t>
            </a:r>
            <a:endParaRPr kumimoji="0" lang="es-ES" sz="1100" u="none" strike="noStrike" kern="0" cap="none" spc="0" normalizeH="0" baseline="0" noProof="0" dirty="0">
              <a:ln>
                <a:noFill/>
              </a:ln>
              <a:solidFill>
                <a:srgbClr val="001E5C"/>
              </a:solidFill>
              <a:effectLst/>
              <a:uLnTx/>
              <a:uFillTx/>
              <a:latin typeface="Montserrat Medium" pitchFamily="2" charset="77"/>
              <a:sym typeface="Open Sans Light"/>
            </a:endParaRPr>
          </a:p>
          <a:p>
            <a:pPr marL="285750" marR="0" lvl="0" indent="-285750" defTabSz="45720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Provides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in-</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depth</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understanding</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of</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specific</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issues</a:t>
            </a:r>
            <a:endParaRPr kumimoji="0" lang="es-ES" sz="1100" u="none" strike="noStrike" kern="0" cap="none" spc="0" normalizeH="0" baseline="0" noProof="0" dirty="0">
              <a:ln>
                <a:noFill/>
              </a:ln>
              <a:solidFill>
                <a:srgbClr val="001E5C"/>
              </a:solidFill>
              <a:effectLst/>
              <a:uLnTx/>
              <a:uFillTx/>
              <a:latin typeface="Montserrat Medium" pitchFamily="2" charset="77"/>
              <a:sym typeface="Open Sans Light"/>
            </a:endParaRPr>
          </a:p>
          <a:p>
            <a:pPr marL="285750" marR="0" lvl="0" indent="-285750" defTabSz="45720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Detailed</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and comprehensive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information</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contextualisation</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interpretation</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and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description</a:t>
            </a:r>
            <a:endParaRPr kumimoji="0" lang="es-ES" sz="1100" u="none" strike="noStrike" kern="0" cap="none" spc="0" normalizeH="0" baseline="0" noProof="0" dirty="0">
              <a:ln>
                <a:noFill/>
              </a:ln>
              <a:solidFill>
                <a:srgbClr val="001E5C"/>
              </a:solidFill>
              <a:effectLst/>
              <a:uLnTx/>
              <a:uFillTx/>
              <a:latin typeface="Montserrat Medium" pitchFamily="2" charset="77"/>
              <a:sym typeface="Open Sans Light"/>
            </a:endParaRPr>
          </a:p>
          <a:p>
            <a:pPr marL="285750" marR="0" lvl="0" indent="-285750" defTabSz="457200" eaLnBrk="1" fontAlgn="auto" latinLnBrk="0" hangingPunct="1">
              <a:lnSpc>
                <a:spcPct val="120000"/>
              </a:lnSpc>
              <a:spcBef>
                <a:spcPts val="400"/>
              </a:spcBef>
              <a:spcAft>
                <a:spcPts val="0"/>
              </a:spcAft>
              <a:buClr>
                <a:srgbClr val="F5333F"/>
              </a:buClr>
              <a:buSzPct val="150000"/>
              <a:buFont typeface="Arial" panose="020B0604020202020204" pitchFamily="34" charset="0"/>
              <a:buChar char="•"/>
              <a:tabLst/>
              <a:defRPr/>
            </a:pP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Perspectives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opinions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and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explanations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of</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affected</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populations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towards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events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beliefs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or</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 </a:t>
            </a:r>
            <a:r>
              <a:rPr kumimoji="0" lang="es-ES" sz="1100" u="none" strike="noStrike" kern="0" cap="none" spc="0" normalizeH="0" baseline="0" noProof="0" dirty="0" err="1">
                <a:ln>
                  <a:noFill/>
                </a:ln>
                <a:solidFill>
                  <a:srgbClr val="001E5C"/>
                </a:solidFill>
                <a:effectLst/>
                <a:uLnTx/>
                <a:uFillTx/>
                <a:latin typeface="Montserrat Medium" pitchFamily="2" charset="77"/>
                <a:sym typeface="Open Sans Light"/>
              </a:rPr>
              <a:t>practices</a:t>
            </a:r>
            <a:r>
              <a:rPr kumimoji="0" lang="es-ES" sz="1100" u="none" strike="noStrike" kern="0" cap="none" spc="0" normalizeH="0" baseline="0" noProof="0" dirty="0">
                <a:ln>
                  <a:noFill/>
                </a:ln>
                <a:solidFill>
                  <a:srgbClr val="001E5C"/>
                </a:solidFill>
                <a:effectLst/>
                <a:uLnTx/>
                <a:uFillTx/>
                <a:latin typeface="Montserrat Medium" pitchFamily="2" charset="77"/>
                <a:sym typeface="Open Sans Light"/>
              </a:rPr>
              <a:t>.</a:t>
            </a:r>
          </a:p>
        </p:txBody>
      </p:sp>
      <p:sp>
        <p:nvSpPr>
          <p:cNvPr id="47" name="TextBox 2">
            <a:extLst>
              <a:ext uri="{FF2B5EF4-FFF2-40B4-BE49-F238E27FC236}">
                <a16:creationId xmlns:a16="http://schemas.microsoft.com/office/drawing/2014/main" id="{11B667B6-A3AC-897A-E928-AD268ED9A14E}"/>
              </a:ext>
            </a:extLst>
          </p:cNvPr>
          <p:cNvSpPr txBox="1">
            <a:spLocks/>
          </p:cNvSpPr>
          <p:nvPr/>
        </p:nvSpPr>
        <p:spPr>
          <a:xfrm>
            <a:off x="5635108" y="2731655"/>
            <a:ext cx="2545225" cy="2941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err="1">
                <a:ln>
                  <a:noFill/>
                </a:ln>
                <a:solidFill>
                  <a:srgbClr val="011E41"/>
                </a:solidFill>
                <a:effectLst/>
                <a:uLnTx/>
                <a:uFillTx/>
                <a:latin typeface="Montserrat ExtraBold" pitchFamily="2" charset="77"/>
                <a:sym typeface="Montserrat Bold"/>
              </a:rPr>
              <a:t>Qualitative</a:t>
            </a:r>
            <a:endPar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endParaRPr>
          </a:p>
        </p:txBody>
      </p:sp>
      <p:sp>
        <p:nvSpPr>
          <p:cNvPr id="48" name="TextBox 2">
            <a:extLst>
              <a:ext uri="{FF2B5EF4-FFF2-40B4-BE49-F238E27FC236}">
                <a16:creationId xmlns:a16="http://schemas.microsoft.com/office/drawing/2014/main" id="{315E00CC-4E96-5E25-4E06-47BC4509EF01}"/>
              </a:ext>
            </a:extLst>
          </p:cNvPr>
          <p:cNvSpPr txBox="1">
            <a:spLocks/>
          </p:cNvSpPr>
          <p:nvPr/>
        </p:nvSpPr>
        <p:spPr>
          <a:xfrm>
            <a:off x="5635108" y="3032438"/>
            <a:ext cx="3108284" cy="231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2200" b="0" i="0" u="none" strike="noStrike" cap="none" spc="0" baseline="0">
                <a:solidFill>
                  <a:schemeClr val="accent3"/>
                </a:solidFill>
                <a:uFillTx/>
                <a:latin typeface="Montserrat Regular"/>
                <a:ea typeface="Montserrat Regular"/>
                <a:cs typeface="Montserrat Regular"/>
                <a:sym typeface="Montserrat Regular"/>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Why</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 </a:t>
            </a: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how</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 </a:t>
            </a: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what</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 do I </a:t>
            </a: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need</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 </a:t>
            </a: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to</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 look at in more </a:t>
            </a:r>
            <a:r>
              <a:rPr kumimoji="0" lang="es-ES" sz="1100" b="0" i="1" u="none" strike="noStrike" kern="0" cap="none" spc="0" normalizeH="0" baseline="0" noProof="0" dirty="0" err="1">
                <a:ln>
                  <a:noFill/>
                </a:ln>
                <a:solidFill>
                  <a:srgbClr val="F5333F"/>
                </a:solidFill>
                <a:effectLst/>
                <a:uLnTx/>
                <a:uFillTx/>
                <a:latin typeface="Montserrat Regular"/>
                <a:sym typeface="Montserrat Regular"/>
              </a:rPr>
              <a:t>detail</a:t>
            </a:r>
            <a:r>
              <a:rPr kumimoji="0" lang="es-ES" sz="1100" b="0" i="1" u="none" strike="noStrike" kern="0" cap="none" spc="0" normalizeH="0" baseline="0" noProof="0" dirty="0">
                <a:ln>
                  <a:noFill/>
                </a:ln>
                <a:solidFill>
                  <a:srgbClr val="F5333F"/>
                </a:solidFill>
                <a:effectLst/>
                <a:uLnTx/>
                <a:uFillTx/>
                <a:latin typeface="Montserrat Regular"/>
                <a:sym typeface="Montserrat Regular"/>
              </a:rPr>
              <a:t>?</a:t>
            </a:r>
          </a:p>
        </p:txBody>
      </p:sp>
      <p:sp>
        <p:nvSpPr>
          <p:cNvPr id="49" name="TextBox 2">
            <a:extLst>
              <a:ext uri="{FF2B5EF4-FFF2-40B4-BE49-F238E27FC236}">
                <a16:creationId xmlns:a16="http://schemas.microsoft.com/office/drawing/2014/main" id="{FEA34AB1-7006-DB71-B991-AED3090BF64D}"/>
              </a:ext>
            </a:extLst>
          </p:cNvPr>
          <p:cNvSpPr txBox="1">
            <a:spLocks/>
          </p:cNvSpPr>
          <p:nvPr/>
        </p:nvSpPr>
        <p:spPr>
          <a:xfrm>
            <a:off x="2987043" y="5994595"/>
            <a:ext cx="3997407" cy="2311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s-ES" sz="1100" b="0" i="1" u="none" strike="noStrike" kern="0" cap="none" spc="0" normalizeH="0" baseline="0" noProof="0" dirty="0" err="1">
                <a:ln>
                  <a:noFill/>
                </a:ln>
                <a:solidFill>
                  <a:srgbClr val="011E41"/>
                </a:solidFill>
                <a:effectLst/>
                <a:uLnTx/>
                <a:uFillTx/>
                <a:latin typeface="Montserrat Bold"/>
                <a:sym typeface="Montserrat Bold"/>
              </a:rPr>
              <a:t>Both</a:t>
            </a:r>
            <a:r>
              <a:rPr kumimoji="0" lang="es-ES" sz="1100" b="0" i="1" u="none" strike="noStrike" kern="0" cap="none" spc="0" normalizeH="0" baseline="0" noProof="0" dirty="0">
                <a:ln>
                  <a:noFill/>
                </a:ln>
                <a:solidFill>
                  <a:srgbClr val="011E41"/>
                </a:solidFill>
                <a:effectLst/>
                <a:uLnTx/>
                <a:uFillTx/>
                <a:latin typeface="Montserrat Bold"/>
                <a:sym typeface="Montserrat Bold"/>
              </a:rPr>
              <a:t> can be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obtained</a:t>
            </a:r>
            <a:r>
              <a:rPr kumimoji="0" lang="es-ES" sz="1100" b="0" i="1" u="none" strike="noStrike" kern="0" cap="none" spc="0" normalizeH="0" baseline="0" noProof="0" dirty="0">
                <a:ln>
                  <a:noFill/>
                </a:ln>
                <a:solidFill>
                  <a:srgbClr val="011E41"/>
                </a:solidFill>
                <a:effectLst/>
                <a:uLnTx/>
                <a:uFillTx/>
                <a:latin typeface="Montserrat Bold"/>
                <a:sym typeface="Montserrat Bold"/>
              </a:rPr>
              <a:t>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from</a:t>
            </a:r>
            <a:r>
              <a:rPr kumimoji="0" lang="es-ES" sz="1100" b="0" i="1" u="none" strike="noStrike" kern="0" cap="none" spc="0" normalizeH="0" baseline="0" noProof="0" dirty="0">
                <a:ln>
                  <a:noFill/>
                </a:ln>
                <a:solidFill>
                  <a:srgbClr val="011E41"/>
                </a:solidFill>
                <a:effectLst/>
                <a:uLnTx/>
                <a:uFillTx/>
                <a:latin typeface="Montserrat Bold"/>
                <a:sym typeface="Montserrat Bold"/>
              </a:rPr>
              <a:t>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primary</a:t>
            </a:r>
            <a:r>
              <a:rPr kumimoji="0" lang="es-ES" sz="1100" b="0" i="1" u="none" strike="noStrike" kern="0" cap="none" spc="0" normalizeH="0" baseline="0" noProof="0" dirty="0">
                <a:ln>
                  <a:noFill/>
                </a:ln>
                <a:solidFill>
                  <a:srgbClr val="011E41"/>
                </a:solidFill>
                <a:effectLst/>
                <a:uLnTx/>
                <a:uFillTx/>
                <a:latin typeface="Montserrat Bold"/>
                <a:sym typeface="Montserrat Bold"/>
              </a:rPr>
              <a:t>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or</a:t>
            </a:r>
            <a:r>
              <a:rPr kumimoji="0" lang="es-ES" sz="1100" b="0" i="1" u="none" strike="noStrike" kern="0" cap="none" spc="0" normalizeH="0" baseline="0" noProof="0" dirty="0">
                <a:ln>
                  <a:noFill/>
                </a:ln>
                <a:solidFill>
                  <a:srgbClr val="011E41"/>
                </a:solidFill>
                <a:effectLst/>
                <a:uLnTx/>
                <a:uFillTx/>
                <a:latin typeface="Montserrat Bold"/>
                <a:sym typeface="Montserrat Bold"/>
              </a:rPr>
              <a:t>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secondary</a:t>
            </a:r>
            <a:r>
              <a:rPr kumimoji="0" lang="es-ES" sz="1100" b="0" i="1" u="none" strike="noStrike" kern="0" cap="none" spc="0" normalizeH="0" baseline="0" noProof="0" dirty="0">
                <a:ln>
                  <a:noFill/>
                </a:ln>
                <a:solidFill>
                  <a:srgbClr val="011E41"/>
                </a:solidFill>
                <a:effectLst/>
                <a:uLnTx/>
                <a:uFillTx/>
                <a:latin typeface="Montserrat Bold"/>
                <a:sym typeface="Montserrat Bold"/>
              </a:rPr>
              <a:t> </a:t>
            </a:r>
            <a:r>
              <a:rPr kumimoji="0" lang="es-ES" sz="1100" b="0" i="1" u="none" strike="noStrike" kern="0" cap="none" spc="0" normalizeH="0" baseline="0" noProof="0" dirty="0" err="1">
                <a:ln>
                  <a:noFill/>
                </a:ln>
                <a:solidFill>
                  <a:srgbClr val="011E41"/>
                </a:solidFill>
                <a:effectLst/>
                <a:uLnTx/>
                <a:uFillTx/>
                <a:latin typeface="Montserrat Bold"/>
                <a:sym typeface="Montserrat Bold"/>
              </a:rPr>
              <a:t>sources</a:t>
            </a:r>
            <a:endParaRPr kumimoji="0" lang="es-ES" sz="1100" b="0" i="1" u="none" strike="noStrike" kern="0" cap="none" spc="0" normalizeH="0" baseline="0" noProof="0" dirty="0">
              <a:ln>
                <a:noFill/>
              </a:ln>
              <a:solidFill>
                <a:srgbClr val="011E41"/>
              </a:solidFill>
              <a:effectLst/>
              <a:uLnTx/>
              <a:uFillTx/>
              <a:latin typeface="Montserrat Bold"/>
              <a:sym typeface="Montserrat Bold"/>
            </a:endParaRPr>
          </a:p>
        </p:txBody>
      </p:sp>
    </p:spTree>
    <p:extLst>
      <p:ext uri="{BB962C8B-B14F-4D97-AF65-F5344CB8AC3E}">
        <p14:creationId xmlns:p14="http://schemas.microsoft.com/office/powerpoint/2010/main" val="61438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a:t>
            </a:r>
            <a:r>
              <a:rPr lang="es-ES" sz="2600" b="1" dirty="0">
                <a:solidFill>
                  <a:srgbClr val="FE0000"/>
                </a:solidFill>
                <a:latin typeface="Montserrat SemiBold" pitchFamily="2" charset="77"/>
              </a:rPr>
              <a:t>QUANTITATIVE</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20167" y="6549000"/>
            <a:ext cx="9184333" cy="33855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ExtraBold" pitchFamily="2" charset="0"/>
                <a:ea typeface="Open Sans ExtraBold" pitchFamily="2" charset="0"/>
                <a:cs typeface="Open Sans ExtraBold" pitchFamily="2" charset="0"/>
              </a:rPr>
              <a:t>ACAPS. </a:t>
            </a:r>
            <a:r>
              <a:rPr lang="es-ES" sz="800" i="1" dirty="0">
                <a:latin typeface="Open Sans ExtraBold" pitchFamily="2" charset="0"/>
                <a:ea typeface="Open Sans ExtraBold" pitchFamily="2" charset="0"/>
                <a:cs typeface="Open Sans ExtraBold" pitchFamily="2" charset="0"/>
              </a:rPr>
              <a:t>. </a:t>
            </a:r>
            <a:r>
              <a:rPr lang="es-ES" sz="800" i="1" dirty="0">
                <a:latin typeface="Open Sans ExtraBold" pitchFamily="2" charset="0"/>
                <a:ea typeface="Open Sans ExtraBold" pitchFamily="2" charset="0"/>
                <a:cs typeface="Open Sans ExtraBold" pitchFamily="2" charset="0"/>
                <a:hlinkClick r:id="rId5"/>
              </a:rPr>
              <a:t>Qualitative and Quantitative Research Techniques for Humanitarian Needs Assessment . An Introductory Brief</a:t>
            </a:r>
            <a:r>
              <a:rPr lang="es-ES" sz="800" i="1" dirty="0">
                <a:latin typeface="Open Sans ExtraBold" pitchFamily="2" charset="0"/>
                <a:ea typeface="Open Sans ExtraBold" pitchFamily="2" charset="0"/>
                <a:cs typeface="Open Sans ExtraBold" pitchFamily="2" charset="0"/>
              </a:rPr>
              <a:t>. 2012 </a:t>
            </a:r>
            <a:endParaRPr lang="en-US" sz="800" i="1" dirty="0">
              <a:latin typeface="Open Sans ExtraBold" pitchFamily="2" charset="0"/>
              <a:ea typeface="Open Sans ExtraBold" pitchFamily="2" charset="0"/>
              <a:cs typeface="Open Sans ExtraBold" pitchFamily="2" charset="0"/>
            </a:endParaRPr>
          </a:p>
        </p:txBody>
      </p:sp>
      <p:sp>
        <p:nvSpPr>
          <p:cNvPr id="43"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A1D98A51-A48E-EBC3-A84E-7FBA296D3D8E}"/>
              </a:ext>
            </a:extLst>
          </p:cNvPr>
          <p:cNvSpPr txBox="1">
            <a:spLocks/>
          </p:cNvSpPr>
          <p:nvPr/>
        </p:nvSpPr>
        <p:spPr>
          <a:xfrm>
            <a:off x="1923743" y="3110222"/>
            <a:ext cx="3484337" cy="2721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457200" rtl="0" eaLnBrk="1" latinLnBrk="0" hangingPunct="1">
              <a:lnSpc>
                <a:spcPct val="120000"/>
              </a:lnSpc>
              <a:spcBef>
                <a:spcPts val="400"/>
              </a:spcBef>
              <a:spcAft>
                <a:spcPts val="0"/>
              </a:spcAft>
              <a:buClrTx/>
              <a:buSzTx/>
              <a:buFontTx/>
              <a:buNone/>
              <a:tabLst/>
              <a:defRPr sz="1700" b="0" i="0" u="none" strike="noStrike" cap="none" spc="0" baseline="0">
                <a:solidFill>
                  <a:srgbClr val="081D3F"/>
                </a:solidFill>
                <a:uFillTx/>
                <a:latin typeface="Open Sans Light"/>
                <a:ea typeface="Open Sans Light"/>
                <a:cs typeface="Open Sans Light"/>
                <a:sym typeface="Open Sans Light"/>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Provide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numerical</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estimates</a:t>
            </a:r>
            <a:r>
              <a:rPr lang="es-ES" sz="1100" kern="0" dirty="0">
                <a:solidFill>
                  <a:srgbClr val="001E5C"/>
                </a:solidFill>
                <a:latin typeface="Montserrat Medium" pitchFamily="2" charset="77"/>
                <a:sym typeface="Calibri"/>
              </a:rPr>
              <a:t> </a:t>
            </a:r>
          </a:p>
          <a:p>
            <a:pPr marL="285750" lvl="0" indent="-285750">
              <a:buClr>
                <a:srgbClr val="F5333F"/>
              </a:buClr>
              <a:buSzPct val="150000"/>
              <a:buFont typeface="Arial" panose="020B0604020202020204" pitchFamily="34" charset="0"/>
              <a:buChar char="•"/>
            </a:pP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Relatively</a:t>
            </a:r>
            <a:r>
              <a:rPr lang="es-ES" sz="1100" kern="0" dirty="0">
                <a:solidFill>
                  <a:srgbClr val="001E5C"/>
                </a:solidFill>
                <a:latin typeface="Montserrat Medium" pitchFamily="2" charset="77"/>
                <a:sym typeface="Calibri"/>
              </a:rPr>
              <a:t> simple data </a:t>
            </a:r>
            <a:r>
              <a:rPr lang="es-ES" sz="1100" kern="0" dirty="0" err="1">
                <a:solidFill>
                  <a:srgbClr val="001E5C"/>
                </a:solidFill>
                <a:latin typeface="Montserrat Medium" pitchFamily="2" charset="77"/>
                <a:sym typeface="Calibri"/>
              </a:rPr>
              <a:t>analysis</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Verifiability</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Comparability</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between</a:t>
            </a:r>
            <a:r>
              <a:rPr lang="es-ES" sz="1100" kern="0" dirty="0">
                <a:solidFill>
                  <a:srgbClr val="001E5C"/>
                </a:solidFill>
                <a:latin typeface="Montserrat Medium" pitchFamily="2" charset="77"/>
                <a:sym typeface="Calibri"/>
              </a:rPr>
              <a:t> data </a:t>
            </a:r>
            <a:r>
              <a:rPr lang="es-ES" sz="1100" kern="0" dirty="0" err="1">
                <a:solidFill>
                  <a:srgbClr val="001E5C"/>
                </a:solidFill>
                <a:latin typeface="Montserrat Medium" pitchFamily="2" charset="77"/>
                <a:sym typeface="Calibri"/>
              </a:rPr>
              <a:t>from</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different</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locations</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Important</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to</a:t>
            </a:r>
            <a:r>
              <a:rPr lang="es-ES" sz="1100" kern="0" dirty="0">
                <a:solidFill>
                  <a:srgbClr val="001E5C"/>
                </a:solidFill>
                <a:latin typeface="Montserrat Medium" pitchFamily="2" charset="77"/>
                <a:sym typeface="Calibri"/>
              </a:rPr>
              <a:t> decide </a:t>
            </a:r>
            <a:r>
              <a:rPr lang="es-ES" sz="1100" kern="0" dirty="0" err="1">
                <a:solidFill>
                  <a:srgbClr val="001E5C"/>
                </a:solidFill>
                <a:latin typeface="Montserrat Medium" pitchFamily="2" charset="77"/>
                <a:sym typeface="Calibri"/>
              </a:rPr>
              <a:t>how</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information</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will</a:t>
            </a:r>
            <a:r>
              <a:rPr lang="es-ES" sz="1100" kern="0" dirty="0">
                <a:solidFill>
                  <a:srgbClr val="001E5C"/>
                </a:solidFill>
                <a:latin typeface="Montserrat Medium" pitchFamily="2" charset="77"/>
                <a:sym typeface="Calibri"/>
              </a:rPr>
              <a:t> be </a:t>
            </a:r>
            <a:r>
              <a:rPr lang="es-ES" sz="1100" kern="0" dirty="0" err="1">
                <a:solidFill>
                  <a:srgbClr val="001E5C"/>
                </a:solidFill>
                <a:latin typeface="Montserrat Medium" pitchFamily="2" charset="77"/>
                <a:sym typeface="Calibri"/>
              </a:rPr>
              <a:t>presented</a:t>
            </a:r>
            <a:r>
              <a:rPr lang="es-ES" sz="1100" kern="0" dirty="0">
                <a:solidFill>
                  <a:srgbClr val="001E5C"/>
                </a:solidFill>
                <a:latin typeface="Montserrat Medium" pitchFamily="2" charset="77"/>
                <a:sym typeface="Calibri"/>
              </a:rPr>
              <a:t> in </a:t>
            </a:r>
            <a:r>
              <a:rPr lang="es-ES" sz="1100" kern="0" dirty="0" err="1">
                <a:solidFill>
                  <a:srgbClr val="001E5C"/>
                </a:solidFill>
                <a:latin typeface="Montserrat Medium" pitchFamily="2" charset="77"/>
                <a:sym typeface="Calibri"/>
              </a:rPr>
              <a:t>the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dissemination</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process</a:t>
            </a:r>
            <a:r>
              <a:rPr lang="es-ES" sz="1100" kern="0" dirty="0">
                <a:solidFill>
                  <a:srgbClr val="001E5C"/>
                </a:solidFill>
                <a:latin typeface="Montserrat Medium" pitchFamily="2" charset="77"/>
                <a:sym typeface="Calibri"/>
              </a:rPr>
              <a:t>.</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p:txBody>
      </p:sp>
      <p:sp>
        <p:nvSpPr>
          <p:cNvPr id="44" name="TextBox 2">
            <a:extLst>
              <a:ext uri="{FF2B5EF4-FFF2-40B4-BE49-F238E27FC236}">
                <a16:creationId xmlns:a16="http://schemas.microsoft.com/office/drawing/2014/main" id="{F8D86548-C1B0-D697-D605-4C9D4DCD5C8F}"/>
              </a:ext>
            </a:extLst>
          </p:cNvPr>
          <p:cNvSpPr txBox="1">
            <a:spLocks/>
          </p:cNvSpPr>
          <p:nvPr/>
        </p:nvSpPr>
        <p:spPr>
          <a:xfrm>
            <a:off x="1993117" y="2426287"/>
            <a:ext cx="750084" cy="290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rPr>
              <a:t>PROS</a:t>
            </a:r>
          </a:p>
        </p:txBody>
      </p:sp>
      <p:sp>
        <p:nvSpPr>
          <p:cNvPr id="4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FFFF1A1-8629-EBCD-1E3F-A1DC52EC96E8}"/>
              </a:ext>
            </a:extLst>
          </p:cNvPr>
          <p:cNvSpPr txBox="1">
            <a:spLocks/>
          </p:cNvSpPr>
          <p:nvPr/>
        </p:nvSpPr>
        <p:spPr>
          <a:xfrm>
            <a:off x="5521896" y="3110222"/>
            <a:ext cx="3304169" cy="2312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285750" indent="-285750" defTabSz="457200" eaLnBrk="1" hangingPunct="1">
              <a:lnSpc>
                <a:spcPct val="120000"/>
              </a:lnSpc>
              <a:spcBef>
                <a:spcPts val="400"/>
              </a:spcBef>
              <a:buClr>
                <a:srgbClr val="F5333F"/>
              </a:buClr>
              <a:buSzPct val="150000"/>
              <a:buFont typeface="Arial" panose="020B0604020202020204" pitchFamily="34" charset="0"/>
              <a:buChar char="•"/>
              <a:defRPr sz="2400">
                <a:solidFill>
                  <a:schemeClr val="tx1"/>
                </a:solidFill>
                <a:latin typeface="Open Sans Light"/>
                <a:ea typeface="Open Sans Light"/>
                <a:cs typeface="Open Sans Light"/>
                <a:sym typeface="Open Sans Light"/>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pPr lvl="0">
              <a:defRPr/>
            </a:pPr>
            <a:r>
              <a:rPr lang="es-ES" sz="1100" kern="0" dirty="0">
                <a:solidFill>
                  <a:srgbClr val="001E5C"/>
                </a:solidFill>
                <a:latin typeface="Montserrat Medium" pitchFamily="2" charset="77"/>
              </a:rPr>
              <a:t>Data gaps: </a:t>
            </a:r>
            <a:r>
              <a:rPr lang="es-ES" sz="1100" kern="0" dirty="0" err="1">
                <a:solidFill>
                  <a:srgbClr val="001E5C"/>
                </a:solidFill>
                <a:latin typeface="Montserrat Medium" pitchFamily="2" charset="77"/>
              </a:rPr>
              <a:t>issues</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that</a:t>
            </a:r>
            <a:r>
              <a:rPr lang="es-ES" sz="1100" kern="0" dirty="0">
                <a:solidFill>
                  <a:srgbClr val="001E5C"/>
                </a:solidFill>
                <a:latin typeface="Montserrat Medium" pitchFamily="2" charset="77"/>
              </a:rPr>
              <a:t> are </a:t>
            </a:r>
            <a:r>
              <a:rPr lang="es-ES" sz="1100" kern="0" dirty="0" err="1">
                <a:solidFill>
                  <a:srgbClr val="001E5C"/>
                </a:solidFill>
                <a:latin typeface="Montserrat Medium" pitchFamily="2" charset="77"/>
              </a:rPr>
              <a:t>not</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included</a:t>
            </a:r>
            <a:r>
              <a:rPr lang="es-ES" sz="1100" kern="0" dirty="0">
                <a:solidFill>
                  <a:srgbClr val="001E5C"/>
                </a:solidFill>
                <a:latin typeface="Montserrat Medium" pitchFamily="2" charset="77"/>
              </a:rPr>
              <a:t> in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questionnaire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or</a:t>
            </a:r>
            <a:r>
              <a:rPr lang="es-ES" sz="1100" kern="0" dirty="0">
                <a:solidFill>
                  <a:srgbClr val="001E5C"/>
                </a:solidFill>
                <a:latin typeface="Montserrat Medium" pitchFamily="2" charset="77"/>
              </a:rPr>
              <a:t> in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list</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of</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secondary</a:t>
            </a:r>
            <a:r>
              <a:rPr lang="es-ES" sz="1100" kern="0" dirty="0">
                <a:solidFill>
                  <a:srgbClr val="001E5C"/>
                </a:solidFill>
                <a:latin typeface="Montserrat Medium" pitchFamily="2" charset="77"/>
              </a:rPr>
              <a:t> data </a:t>
            </a:r>
            <a:r>
              <a:rPr lang="es-ES" sz="1100" kern="0" dirty="0" err="1">
                <a:solidFill>
                  <a:srgbClr val="001E5C"/>
                </a:solidFill>
                <a:latin typeface="Montserrat Medium" pitchFamily="2" charset="77"/>
              </a:rPr>
              <a:t>will</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not</a:t>
            </a:r>
            <a:r>
              <a:rPr lang="es-ES" sz="1100" kern="0" dirty="0">
                <a:solidFill>
                  <a:srgbClr val="001E5C"/>
                </a:solidFill>
                <a:latin typeface="Montserrat Medium" pitchFamily="2" charset="77"/>
              </a:rPr>
              <a:t> be </a:t>
            </a:r>
            <a:r>
              <a:rPr lang="es-ES" sz="1100" kern="0" dirty="0" err="1">
                <a:solidFill>
                  <a:srgbClr val="001E5C"/>
                </a:solidFill>
                <a:latin typeface="Montserrat Medium" pitchFamily="2" charset="77"/>
              </a:rPr>
              <a:t>included</a:t>
            </a:r>
            <a:r>
              <a:rPr lang="es-ES" sz="1100" kern="0" dirty="0">
                <a:solidFill>
                  <a:srgbClr val="001E5C"/>
                </a:solidFill>
                <a:latin typeface="Montserrat Medium" pitchFamily="2" charset="77"/>
              </a:rPr>
              <a:t> in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analysis</a:t>
            </a:r>
            <a:r>
              <a:rPr lang="es-ES" sz="1100" kern="0" dirty="0">
                <a:solidFill>
                  <a:srgbClr val="001E5C"/>
                </a:solidFill>
                <a:latin typeface="Montserrat Medium" pitchFamily="2" charset="77"/>
              </a:rPr>
              <a:t>.</a:t>
            </a:r>
          </a:p>
          <a:p>
            <a:pPr lvl="0">
              <a:defRPr/>
            </a:pPr>
            <a:endParaRPr lang="es-ES" sz="1100" kern="0" dirty="0">
              <a:solidFill>
                <a:srgbClr val="001E5C"/>
              </a:solidFill>
              <a:latin typeface="Montserrat Medium" pitchFamily="2" charset="77"/>
            </a:endParaRPr>
          </a:p>
          <a:p>
            <a:pPr lvl="0">
              <a:defRPr/>
            </a:pPr>
            <a:r>
              <a:rPr lang="es-ES" sz="1100" kern="0" dirty="0" err="1">
                <a:solidFill>
                  <a:srgbClr val="001E5C"/>
                </a:solidFill>
                <a:latin typeface="Montserrat Medium" pitchFamily="2" charset="77"/>
              </a:rPr>
              <a:t>Laborious</a:t>
            </a:r>
            <a:r>
              <a:rPr lang="es-ES" sz="1100" kern="0" dirty="0">
                <a:solidFill>
                  <a:srgbClr val="001E5C"/>
                </a:solidFill>
                <a:latin typeface="Montserrat Medium" pitchFamily="2" charset="77"/>
              </a:rPr>
              <a:t> data </a:t>
            </a:r>
            <a:r>
              <a:rPr lang="es-ES" sz="1100" kern="0" dirty="0" err="1">
                <a:solidFill>
                  <a:srgbClr val="001E5C"/>
                </a:solidFill>
                <a:latin typeface="Montserrat Medium" pitchFamily="2" charset="77"/>
              </a:rPr>
              <a:t>collection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process</a:t>
            </a:r>
            <a:endParaRPr lang="es-ES" sz="1100" kern="0" dirty="0">
              <a:solidFill>
                <a:srgbClr val="001E5C"/>
              </a:solidFill>
              <a:latin typeface="Montserrat Medium" pitchFamily="2" charset="77"/>
            </a:endParaRPr>
          </a:p>
          <a:p>
            <a:pPr lvl="0">
              <a:defRPr/>
            </a:pPr>
            <a:endParaRPr lang="es-ES" sz="1100" kern="0" dirty="0">
              <a:solidFill>
                <a:srgbClr val="001E5C"/>
              </a:solidFill>
              <a:latin typeface="Montserrat Medium" pitchFamily="2" charset="77"/>
            </a:endParaRPr>
          </a:p>
          <a:p>
            <a:pPr lvl="0">
              <a:defRPr/>
            </a:pPr>
            <a:r>
              <a:rPr lang="es-ES" sz="1100" kern="0" dirty="0" err="1">
                <a:solidFill>
                  <a:srgbClr val="001E5C"/>
                </a:solidFill>
                <a:latin typeface="Montserrat Medium" pitchFamily="2" charset="77"/>
              </a:rPr>
              <a:t>Limited</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participation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of</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affected</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population</a:t>
            </a:r>
            <a:r>
              <a:rPr lang="es-ES" sz="1100" kern="0" dirty="0">
                <a:solidFill>
                  <a:srgbClr val="001E5C"/>
                </a:solidFill>
                <a:latin typeface="Montserrat Medium" pitchFamily="2" charset="77"/>
              </a:rPr>
              <a:t> in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questions</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or</a:t>
            </a:r>
            <a:r>
              <a:rPr lang="es-ES" sz="1100" kern="0" dirty="0">
                <a:solidFill>
                  <a:srgbClr val="001E5C"/>
                </a:solidFill>
                <a:latin typeface="Montserrat Medium" pitchFamily="2" charset="77"/>
              </a:rPr>
              <a:t> data </a:t>
            </a:r>
            <a:r>
              <a:rPr lang="es-ES" sz="1100" kern="0" dirty="0" err="1">
                <a:solidFill>
                  <a:srgbClr val="001E5C"/>
                </a:solidFill>
                <a:latin typeface="Montserrat Medium" pitchFamily="2" charset="77"/>
              </a:rPr>
              <a:t>collection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process</a:t>
            </a:r>
            <a:r>
              <a:rPr lang="es-ES" sz="1100" kern="0" dirty="0">
                <a:solidFill>
                  <a:srgbClr val="001E5C"/>
                </a:solidFill>
                <a:latin typeface="Montserrat Medium" pitchFamily="2" charset="77"/>
              </a:rPr>
              <a:t>.</a:t>
            </a:r>
            <a:endParaRPr kumimoji="0" lang="es-ES" sz="1100" u="none" strike="noStrike" kern="0" cap="none" spc="0" normalizeH="0" baseline="0" noProof="0" dirty="0">
              <a:ln>
                <a:noFill/>
              </a:ln>
              <a:solidFill>
                <a:srgbClr val="001E5C"/>
              </a:solidFill>
              <a:effectLst/>
              <a:uLnTx/>
              <a:uFillTx/>
              <a:latin typeface="Montserrat Medium" pitchFamily="2" charset="77"/>
              <a:sym typeface="Open Sans Light"/>
            </a:endParaRPr>
          </a:p>
        </p:txBody>
      </p:sp>
      <p:sp>
        <p:nvSpPr>
          <p:cNvPr id="47" name="TextBox 2">
            <a:extLst>
              <a:ext uri="{FF2B5EF4-FFF2-40B4-BE49-F238E27FC236}">
                <a16:creationId xmlns:a16="http://schemas.microsoft.com/office/drawing/2014/main" id="{11B667B6-A3AC-897A-E928-AD268ED9A14E}"/>
              </a:ext>
            </a:extLst>
          </p:cNvPr>
          <p:cNvSpPr txBox="1">
            <a:spLocks/>
          </p:cNvSpPr>
          <p:nvPr/>
        </p:nvSpPr>
        <p:spPr>
          <a:xfrm>
            <a:off x="5635108" y="2420368"/>
            <a:ext cx="765693" cy="2941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rPr>
              <a:t>CONS</a:t>
            </a:r>
          </a:p>
        </p:txBody>
      </p:sp>
      <p:grpSp>
        <p:nvGrpSpPr>
          <p:cNvPr id="9" name="Group 8">
            <a:extLst>
              <a:ext uri="{FF2B5EF4-FFF2-40B4-BE49-F238E27FC236}">
                <a16:creationId xmlns:a16="http://schemas.microsoft.com/office/drawing/2014/main" id="{63D0DE06-CB69-2597-C808-2B903D798C44}"/>
              </a:ext>
            </a:extLst>
          </p:cNvPr>
          <p:cNvGrpSpPr/>
          <p:nvPr/>
        </p:nvGrpSpPr>
        <p:grpSpPr>
          <a:xfrm>
            <a:off x="2743201" y="2196059"/>
            <a:ext cx="638491" cy="648901"/>
            <a:chOff x="2743201" y="2507346"/>
            <a:chExt cx="638491" cy="648901"/>
          </a:xfrm>
        </p:grpSpPr>
        <p:sp>
          <p:nvSpPr>
            <p:cNvPr id="2" name="TextBox 2">
              <a:extLst>
                <a:ext uri="{FF2B5EF4-FFF2-40B4-BE49-F238E27FC236}">
                  <a16:creationId xmlns:a16="http://schemas.microsoft.com/office/drawing/2014/main" id="{96C12E68-F633-9424-031D-94142439F380}"/>
                </a:ext>
              </a:extLst>
            </p:cNvPr>
            <p:cNvSpPr txBox="1">
              <a:spLocks/>
            </p:cNvSpPr>
            <p:nvPr/>
          </p:nvSpPr>
          <p:spPr>
            <a:xfrm>
              <a:off x="2780381" y="2507346"/>
              <a:ext cx="601311"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85BF00"/>
                  </a:solidFill>
                  <a:effectLst/>
                  <a:uLnTx/>
                  <a:uFillTx/>
                  <a:latin typeface="Montserrat ExtraBold" pitchFamily="2" charset="77"/>
                  <a:sym typeface="Montserrat Bold"/>
                </a:rPr>
                <a:t>. .</a:t>
              </a:r>
            </a:p>
          </p:txBody>
        </p:sp>
        <p:sp>
          <p:nvSpPr>
            <p:cNvPr id="6" name="TextBox 2">
              <a:extLst>
                <a:ext uri="{FF2B5EF4-FFF2-40B4-BE49-F238E27FC236}">
                  <a16:creationId xmlns:a16="http://schemas.microsoft.com/office/drawing/2014/main" id="{028A593A-4288-FC33-FE34-C773FE36C923}"/>
                </a:ext>
              </a:extLst>
            </p:cNvPr>
            <p:cNvSpPr txBox="1">
              <a:spLocks/>
            </p:cNvSpPr>
            <p:nvPr/>
          </p:nvSpPr>
          <p:spPr>
            <a:xfrm rot="5400000">
              <a:off x="2892453" y="2766698"/>
              <a:ext cx="240297"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85BF00"/>
                  </a:solidFill>
                  <a:effectLst/>
                  <a:uLnTx/>
                  <a:uFillTx/>
                  <a:latin typeface="Montserrat ExtraBold" pitchFamily="2" charset="77"/>
                  <a:sym typeface="Montserrat Bold"/>
                </a:rPr>
                <a:t>)</a:t>
              </a:r>
            </a:p>
          </p:txBody>
        </p:sp>
      </p:grpSp>
      <p:grpSp>
        <p:nvGrpSpPr>
          <p:cNvPr id="10" name="Group 9">
            <a:extLst>
              <a:ext uri="{FF2B5EF4-FFF2-40B4-BE49-F238E27FC236}">
                <a16:creationId xmlns:a16="http://schemas.microsoft.com/office/drawing/2014/main" id="{4BA9489B-8BA6-062F-80AD-19B43B033527}"/>
              </a:ext>
            </a:extLst>
          </p:cNvPr>
          <p:cNvGrpSpPr/>
          <p:nvPr/>
        </p:nvGrpSpPr>
        <p:grpSpPr>
          <a:xfrm>
            <a:off x="6399035" y="2180235"/>
            <a:ext cx="603077" cy="627521"/>
            <a:chOff x="6399035" y="2491522"/>
            <a:chExt cx="603077" cy="627521"/>
          </a:xfrm>
        </p:grpSpPr>
        <p:sp>
          <p:nvSpPr>
            <p:cNvPr id="3" name="TextBox 2">
              <a:extLst>
                <a:ext uri="{FF2B5EF4-FFF2-40B4-BE49-F238E27FC236}">
                  <a16:creationId xmlns:a16="http://schemas.microsoft.com/office/drawing/2014/main" id="{DE640A90-264C-DF49-361C-3B7FA8B3F413}"/>
                </a:ext>
              </a:extLst>
            </p:cNvPr>
            <p:cNvSpPr txBox="1">
              <a:spLocks/>
            </p:cNvSpPr>
            <p:nvPr/>
          </p:nvSpPr>
          <p:spPr>
            <a:xfrm>
              <a:off x="6400801" y="2491522"/>
              <a:ext cx="601311"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FE0000"/>
                  </a:solidFill>
                  <a:effectLst/>
                  <a:uLnTx/>
                  <a:uFillTx/>
                  <a:latin typeface="Montserrat ExtraBold" pitchFamily="2" charset="77"/>
                  <a:sym typeface="Montserrat Bold"/>
                </a:rPr>
                <a:t>. .</a:t>
              </a:r>
            </a:p>
          </p:txBody>
        </p:sp>
        <p:sp>
          <p:nvSpPr>
            <p:cNvPr id="8" name="TextBox 2">
              <a:extLst>
                <a:ext uri="{FF2B5EF4-FFF2-40B4-BE49-F238E27FC236}">
                  <a16:creationId xmlns:a16="http://schemas.microsoft.com/office/drawing/2014/main" id="{B616B8DF-A61F-7FE7-AEA9-BCE03999166F}"/>
                </a:ext>
              </a:extLst>
            </p:cNvPr>
            <p:cNvSpPr txBox="1">
              <a:spLocks/>
            </p:cNvSpPr>
            <p:nvPr/>
          </p:nvSpPr>
          <p:spPr>
            <a:xfrm rot="16200000">
              <a:off x="6548287" y="2729494"/>
              <a:ext cx="240297"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FE0000"/>
                  </a:solidFill>
                  <a:effectLst/>
                  <a:uLnTx/>
                  <a:uFillTx/>
                  <a:latin typeface="Montserrat ExtraBold" pitchFamily="2" charset="77"/>
                  <a:sym typeface="Montserrat Bold"/>
                </a:rPr>
                <a:t>)</a:t>
              </a:r>
            </a:p>
          </p:txBody>
        </p:sp>
      </p:grpSp>
    </p:spTree>
    <p:extLst>
      <p:ext uri="{BB962C8B-B14F-4D97-AF65-F5344CB8AC3E}">
        <p14:creationId xmlns:p14="http://schemas.microsoft.com/office/powerpoint/2010/main" val="22874173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TYPES OF DATA |</a:t>
            </a:r>
            <a:r>
              <a:rPr lang="es-ES" sz="2600" b="1" dirty="0">
                <a:solidFill>
                  <a:srgbClr val="FE0000"/>
                </a:solidFill>
                <a:latin typeface="Montserrat SemiBold" pitchFamily="2" charset="77"/>
              </a:rPr>
              <a:t>QUALITATIVE</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8" name="Rectángulo 9">
            <a:extLst>
              <a:ext uri="{FF2B5EF4-FFF2-40B4-BE49-F238E27FC236}">
                <a16:creationId xmlns:a16="http://schemas.microsoft.com/office/drawing/2014/main" id="{7B59D669-0FB6-9024-8644-740ACBAC1AFF}"/>
              </a:ext>
            </a:extLst>
          </p:cNvPr>
          <p:cNvSpPr/>
          <p:nvPr/>
        </p:nvSpPr>
        <p:spPr>
          <a:xfrm>
            <a:off x="-20167" y="6549000"/>
            <a:ext cx="9184333" cy="33855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ExtraBold" pitchFamily="2" charset="0"/>
                <a:ea typeface="Open Sans ExtraBold" pitchFamily="2" charset="0"/>
                <a:cs typeface="Open Sans ExtraBold" pitchFamily="2" charset="0"/>
              </a:rPr>
              <a:t>ACAPS. </a:t>
            </a:r>
            <a:r>
              <a:rPr lang="es-ES" sz="800" i="1" dirty="0">
                <a:latin typeface="Open Sans ExtraBold" pitchFamily="2" charset="0"/>
                <a:ea typeface="Open Sans ExtraBold" pitchFamily="2" charset="0"/>
                <a:cs typeface="Open Sans ExtraBold" pitchFamily="2" charset="0"/>
              </a:rPr>
              <a:t>. </a:t>
            </a:r>
            <a:r>
              <a:rPr lang="es-ES" sz="800" i="1" dirty="0">
                <a:latin typeface="Open Sans ExtraBold" pitchFamily="2" charset="0"/>
                <a:ea typeface="Open Sans ExtraBold" pitchFamily="2" charset="0"/>
                <a:cs typeface="Open Sans ExtraBold" pitchFamily="2" charset="0"/>
                <a:hlinkClick r:id="rId5"/>
              </a:rPr>
              <a:t>Qualitative and Quantitative Research Techniques for Humanitarian Needs Assessment . An Introductory Brief</a:t>
            </a:r>
            <a:r>
              <a:rPr lang="es-ES" sz="800" i="1" dirty="0">
                <a:latin typeface="Open Sans ExtraBold" pitchFamily="2" charset="0"/>
                <a:ea typeface="Open Sans ExtraBold" pitchFamily="2" charset="0"/>
                <a:cs typeface="Open Sans ExtraBold" pitchFamily="2" charset="0"/>
              </a:rPr>
              <a:t>. 2012 </a:t>
            </a:r>
            <a:endParaRPr lang="en-US" sz="800" i="1" dirty="0">
              <a:latin typeface="Open Sans ExtraBold" pitchFamily="2" charset="0"/>
              <a:ea typeface="Open Sans ExtraBold" pitchFamily="2" charset="0"/>
              <a:cs typeface="Open Sans ExtraBold" pitchFamily="2" charset="0"/>
            </a:endParaRPr>
          </a:p>
        </p:txBody>
      </p:sp>
      <p:sp>
        <p:nvSpPr>
          <p:cNvPr id="43"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A1D98A51-A48E-EBC3-A84E-7FBA296D3D8E}"/>
              </a:ext>
            </a:extLst>
          </p:cNvPr>
          <p:cNvSpPr txBox="1">
            <a:spLocks/>
          </p:cNvSpPr>
          <p:nvPr/>
        </p:nvSpPr>
        <p:spPr>
          <a:xfrm>
            <a:off x="1923743" y="2974036"/>
            <a:ext cx="3484337" cy="2516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457200" rtl="0" eaLnBrk="1" latinLnBrk="0" hangingPunct="1">
              <a:lnSpc>
                <a:spcPct val="120000"/>
              </a:lnSpc>
              <a:spcBef>
                <a:spcPts val="400"/>
              </a:spcBef>
              <a:spcAft>
                <a:spcPts val="0"/>
              </a:spcAft>
              <a:buClrTx/>
              <a:buSzTx/>
              <a:buFontTx/>
              <a:buNone/>
              <a:tabLst/>
              <a:defRPr sz="1700" b="0" i="0" u="none" strike="noStrike" cap="none" spc="0" baseline="0">
                <a:solidFill>
                  <a:srgbClr val="081D3F"/>
                </a:solidFill>
                <a:uFillTx/>
                <a:latin typeface="Open Sans Light"/>
                <a:ea typeface="Open Sans Light"/>
                <a:cs typeface="Open Sans Light"/>
                <a:sym typeface="Open Sans Light"/>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Rich</a:t>
            </a:r>
            <a:r>
              <a:rPr lang="es-ES" sz="1100" kern="0" dirty="0">
                <a:solidFill>
                  <a:srgbClr val="001E5C"/>
                </a:solidFill>
                <a:latin typeface="Montserrat Medium" pitchFamily="2" charset="77"/>
                <a:sym typeface="Calibri"/>
              </a:rPr>
              <a:t> and </a:t>
            </a:r>
            <a:r>
              <a:rPr lang="es-ES" sz="1100" kern="0" dirty="0" err="1">
                <a:solidFill>
                  <a:srgbClr val="001E5C"/>
                </a:solidFill>
                <a:latin typeface="Montserrat Medium" pitchFamily="2" charset="77"/>
                <a:sym typeface="Calibri"/>
              </a:rPr>
              <a:t>detailed</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information</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on</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affected</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populations</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Provides</a:t>
            </a:r>
            <a:r>
              <a:rPr lang="es-ES" sz="1100" kern="0" dirty="0">
                <a:solidFill>
                  <a:srgbClr val="001E5C"/>
                </a:solidFill>
                <a:latin typeface="Montserrat Medium" pitchFamily="2" charset="77"/>
                <a:sym typeface="Calibri"/>
              </a:rPr>
              <a:t> a </a:t>
            </a:r>
            <a:r>
              <a:rPr lang="es-ES" sz="1100" kern="0" dirty="0" err="1">
                <a:solidFill>
                  <a:srgbClr val="001E5C"/>
                </a:solidFill>
                <a:latin typeface="Montserrat Medium" pitchFamily="2" charset="77"/>
                <a:sym typeface="Calibri"/>
              </a:rPr>
              <a:t>perspective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on</a:t>
            </a:r>
            <a:r>
              <a:rPr lang="es-ES" sz="1100" kern="0" dirty="0">
                <a:solidFill>
                  <a:srgbClr val="001E5C"/>
                </a:solidFill>
                <a:latin typeface="Montserrat Medium" pitchFamily="2" charset="77"/>
                <a:sym typeface="Calibri"/>
              </a:rPr>
              <a:t> social and cultural </a:t>
            </a:r>
            <a:r>
              <a:rPr lang="es-ES" sz="1100" kern="0" dirty="0" err="1">
                <a:solidFill>
                  <a:srgbClr val="001E5C"/>
                </a:solidFill>
                <a:latin typeface="Montserrat Medium" pitchFamily="2" charset="77"/>
                <a:sym typeface="Calibri"/>
              </a:rPr>
              <a:t>contexts</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Allows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for</a:t>
            </a:r>
            <a:r>
              <a:rPr lang="es-ES" sz="1100" kern="0" dirty="0">
                <a:solidFill>
                  <a:srgbClr val="001E5C"/>
                </a:solidFill>
                <a:latin typeface="Montserrat Medium" pitchFamily="2" charset="77"/>
                <a:sym typeface="Calibri"/>
              </a:rPr>
              <a:t> a diverse and representative </a:t>
            </a:r>
            <a:r>
              <a:rPr lang="es-ES" sz="1100" kern="0" dirty="0" err="1">
                <a:solidFill>
                  <a:srgbClr val="001E5C"/>
                </a:solidFill>
                <a:latin typeface="Montserrat Medium" pitchFamily="2" charset="77"/>
                <a:sym typeface="Calibri"/>
              </a:rPr>
              <a:t>cross-sectional</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picture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of</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affected</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people</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Allows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for</a:t>
            </a:r>
            <a:r>
              <a:rPr lang="es-ES" sz="1100" kern="0" dirty="0">
                <a:solidFill>
                  <a:srgbClr val="001E5C"/>
                </a:solidFill>
                <a:latin typeface="Montserrat Medium" pitchFamily="2" charset="77"/>
                <a:sym typeface="Calibri"/>
              </a:rPr>
              <a:t> in-</a:t>
            </a:r>
            <a:r>
              <a:rPr lang="es-ES" sz="1100" kern="0" dirty="0" err="1">
                <a:solidFill>
                  <a:srgbClr val="001E5C"/>
                </a:solidFill>
                <a:latin typeface="Montserrat Medium" pitchFamily="2" charset="77"/>
                <a:sym typeface="Calibri"/>
              </a:rPr>
              <a:t>depth</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analysis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of</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the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impact</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of</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the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emergency</a:t>
            </a:r>
            <a:endParaRPr lang="es-ES" sz="1100" kern="0" dirty="0">
              <a:solidFill>
                <a:srgbClr val="001E5C"/>
              </a:solidFill>
              <a:latin typeface="Montserrat Medium" pitchFamily="2" charset="77"/>
              <a:sym typeface="Calibri"/>
            </a:endParaRPr>
          </a:p>
          <a:p>
            <a:pPr marL="285750" lvl="0" indent="-285750">
              <a:buClr>
                <a:srgbClr val="F5333F"/>
              </a:buClr>
              <a:buSzPct val="150000"/>
              <a:buFont typeface="Arial" panose="020B0604020202020204" pitchFamily="34" charset="0"/>
              <a:buChar char="•"/>
            </a:pPr>
            <a:r>
              <a:rPr lang="es-ES" sz="1100" kern="0" dirty="0" err="1">
                <a:solidFill>
                  <a:srgbClr val="001E5C"/>
                </a:solidFill>
                <a:latin typeface="Montserrat Medium" pitchFamily="2" charset="77"/>
                <a:sym typeface="Calibri"/>
              </a:rPr>
              <a:t>The</a:t>
            </a:r>
            <a:r>
              <a:rPr lang="es-ES" sz="1100" kern="0" dirty="0">
                <a:solidFill>
                  <a:srgbClr val="001E5C"/>
                </a:solidFill>
                <a:latin typeface="Montserrat Medium" pitchFamily="2" charset="77"/>
                <a:sym typeface="Calibri"/>
              </a:rPr>
              <a:t> data </a:t>
            </a:r>
            <a:r>
              <a:rPr lang="es-ES" sz="1100" kern="0" dirty="0" err="1">
                <a:solidFill>
                  <a:srgbClr val="001E5C"/>
                </a:solidFill>
                <a:latin typeface="Montserrat Medium" pitchFamily="2" charset="77"/>
                <a:sym typeface="Calibri"/>
              </a:rPr>
              <a:t>collection</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process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does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not</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require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many</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respondents</a:t>
            </a:r>
            <a:r>
              <a:rPr lang="es-ES" sz="1100" kern="0" dirty="0">
                <a:solidFill>
                  <a:srgbClr val="001E5C"/>
                </a:solidFill>
                <a:latin typeface="Montserrat Medium" pitchFamily="2" charset="77"/>
                <a:sym typeface="Calibri"/>
              </a:rPr>
              <a:t> (and </a:t>
            </a:r>
            <a:r>
              <a:rPr lang="es-ES" sz="1100" kern="0" dirty="0" err="1">
                <a:solidFill>
                  <a:srgbClr val="001E5C"/>
                </a:solidFill>
                <a:latin typeface="Montserrat Medium" pitchFamily="2" charset="77"/>
                <a:sym typeface="Calibri"/>
              </a:rPr>
              <a:t>does</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not</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require</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many</a:t>
            </a:r>
            <a:r>
              <a:rPr lang="es-ES" sz="1100" kern="0" dirty="0">
                <a:solidFill>
                  <a:srgbClr val="001E5C"/>
                </a:solidFill>
                <a:latin typeface="Montserrat Medium" pitchFamily="2" charset="77"/>
                <a:sym typeface="Calibri"/>
              </a:rPr>
              <a:t> </a:t>
            </a:r>
            <a:r>
              <a:rPr lang="es-ES" sz="1100" kern="0" dirty="0" err="1">
                <a:solidFill>
                  <a:srgbClr val="001E5C"/>
                </a:solidFill>
                <a:latin typeface="Montserrat Medium" pitchFamily="2" charset="77"/>
                <a:sym typeface="Calibri"/>
              </a:rPr>
              <a:t>resources</a:t>
            </a:r>
            <a:r>
              <a:rPr lang="es-ES" sz="1100" kern="0" dirty="0">
                <a:solidFill>
                  <a:srgbClr val="001E5C"/>
                </a:solidFill>
                <a:latin typeface="Montserrat Medium" pitchFamily="2" charset="77"/>
                <a:sym typeface="Calibri"/>
              </a:rPr>
              <a:t>).</a:t>
            </a:r>
            <a:endParaRPr kumimoji="0" lang="es-ES" sz="1100" u="none" strike="noStrike" kern="0" cap="none" spc="0" normalizeH="0" baseline="0" noProof="0" dirty="0">
              <a:ln>
                <a:noFill/>
              </a:ln>
              <a:solidFill>
                <a:srgbClr val="001E5C"/>
              </a:solidFill>
              <a:effectLst/>
              <a:uLnTx/>
              <a:uFillTx/>
              <a:latin typeface="Montserrat Medium" pitchFamily="2" charset="77"/>
              <a:sym typeface="Calibri"/>
            </a:endParaRPr>
          </a:p>
        </p:txBody>
      </p:sp>
      <p:sp>
        <p:nvSpPr>
          <p:cNvPr id="4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FFFF1A1-8629-EBCD-1E3F-A1DC52EC96E8}"/>
              </a:ext>
            </a:extLst>
          </p:cNvPr>
          <p:cNvSpPr txBox="1">
            <a:spLocks/>
          </p:cNvSpPr>
          <p:nvPr/>
        </p:nvSpPr>
        <p:spPr>
          <a:xfrm>
            <a:off x="5521896" y="2974036"/>
            <a:ext cx="3304169" cy="11946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285750" indent="-285750" defTabSz="457200" eaLnBrk="1" hangingPunct="1">
              <a:lnSpc>
                <a:spcPct val="120000"/>
              </a:lnSpc>
              <a:spcBef>
                <a:spcPts val="400"/>
              </a:spcBef>
              <a:buClr>
                <a:srgbClr val="F5333F"/>
              </a:buClr>
              <a:buSzPct val="150000"/>
              <a:buFont typeface="Arial" panose="020B0604020202020204" pitchFamily="34" charset="0"/>
              <a:buChar char="•"/>
              <a:defRPr sz="2400">
                <a:solidFill>
                  <a:schemeClr val="tx1"/>
                </a:solidFill>
                <a:latin typeface="Open Sans Light"/>
                <a:ea typeface="Open Sans Light"/>
                <a:cs typeface="Open Sans Light"/>
                <a:sym typeface="Open Sans Light"/>
              </a:defRPr>
            </a:lvl1pPr>
            <a:lvl2pPr marL="1085850" indent="-400050" defTabSz="1371600" eaLnBrk="1" hangingPunct="1">
              <a:lnSpc>
                <a:spcPct val="90000"/>
              </a:lnSpc>
              <a:spcBef>
                <a:spcPts val="1500"/>
              </a:spcBef>
              <a:buSzPct val="100000"/>
              <a:buFont typeface="Arial"/>
              <a:buChar char="•"/>
              <a:defRPr sz="4200"/>
            </a:lvl2pPr>
            <a:lvl3pPr marL="1851660" indent="-480060" defTabSz="1371600" eaLnBrk="1" hangingPunct="1">
              <a:lnSpc>
                <a:spcPct val="90000"/>
              </a:lnSpc>
              <a:spcBef>
                <a:spcPts val="1500"/>
              </a:spcBef>
              <a:buSzPct val="100000"/>
              <a:buFont typeface="Arial"/>
              <a:buChar char="•"/>
              <a:defRPr sz="4200"/>
            </a:lvl3pPr>
            <a:lvl4pPr marL="2590800" indent="-533400" defTabSz="1371600" eaLnBrk="1" hangingPunct="1">
              <a:lnSpc>
                <a:spcPct val="90000"/>
              </a:lnSpc>
              <a:spcBef>
                <a:spcPts val="1500"/>
              </a:spcBef>
              <a:buSzPct val="100000"/>
              <a:buFont typeface="Arial"/>
              <a:buChar char="•"/>
              <a:defRPr sz="4200"/>
            </a:lvl4pPr>
            <a:lvl5pPr marL="3276600" indent="-533400" defTabSz="1371600" eaLnBrk="1" hangingPunct="1">
              <a:lnSpc>
                <a:spcPct val="90000"/>
              </a:lnSpc>
              <a:spcBef>
                <a:spcPts val="1500"/>
              </a:spcBef>
              <a:buSzPct val="100000"/>
              <a:buFont typeface="Arial"/>
              <a:buChar char="•"/>
              <a:defRPr sz="4200"/>
            </a:lvl5pPr>
            <a:lvl6pPr marL="3962400" indent="-533400" defTabSz="1371600" eaLnBrk="1" hangingPunct="1">
              <a:lnSpc>
                <a:spcPct val="90000"/>
              </a:lnSpc>
              <a:spcBef>
                <a:spcPts val="1500"/>
              </a:spcBef>
              <a:buSzPct val="100000"/>
              <a:buFont typeface="Arial"/>
              <a:buChar char="•"/>
              <a:defRPr sz="4200"/>
            </a:lvl6pPr>
            <a:lvl7pPr marL="4648200" indent="-533400" defTabSz="1371600" eaLnBrk="1" hangingPunct="1">
              <a:lnSpc>
                <a:spcPct val="90000"/>
              </a:lnSpc>
              <a:spcBef>
                <a:spcPts val="1500"/>
              </a:spcBef>
              <a:buSzPct val="100000"/>
              <a:buFont typeface="Arial"/>
              <a:buChar char="•"/>
              <a:defRPr sz="4200"/>
            </a:lvl7pPr>
            <a:lvl8pPr marL="5334000" indent="-533400" defTabSz="1371600" eaLnBrk="1" hangingPunct="1">
              <a:lnSpc>
                <a:spcPct val="90000"/>
              </a:lnSpc>
              <a:spcBef>
                <a:spcPts val="1500"/>
              </a:spcBef>
              <a:buSzPct val="100000"/>
              <a:buFont typeface="Arial"/>
              <a:buChar char="•"/>
              <a:defRPr sz="4200"/>
            </a:lvl8pPr>
            <a:lvl9pPr marL="6019800" indent="-533400" defTabSz="1371600" eaLnBrk="1" hangingPunct="1">
              <a:lnSpc>
                <a:spcPct val="90000"/>
              </a:lnSpc>
              <a:spcBef>
                <a:spcPts val="1500"/>
              </a:spcBef>
              <a:buSzPct val="100000"/>
              <a:buFont typeface="Arial"/>
              <a:buChar char="•"/>
              <a:defRPr sz="4200"/>
            </a:lvl9pPr>
          </a:lstStyle>
          <a:p>
            <a:pPr lvl="0">
              <a:defRPr/>
            </a:pPr>
            <a:r>
              <a:rPr lang="es-ES" sz="1100" kern="0" dirty="0">
                <a:solidFill>
                  <a:srgbClr val="001E5C"/>
                </a:solidFill>
                <a:latin typeface="Montserrat Medium" pitchFamily="2" charset="77"/>
              </a:rPr>
              <a:t>Data </a:t>
            </a:r>
            <a:r>
              <a:rPr lang="es-ES" sz="1100" kern="0" dirty="0" err="1">
                <a:solidFill>
                  <a:srgbClr val="001E5C"/>
                </a:solidFill>
                <a:latin typeface="Montserrat Medium" pitchFamily="2" charset="77"/>
              </a:rPr>
              <a:t>not</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objectively</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verifiable</a:t>
            </a:r>
            <a:r>
              <a:rPr lang="es-ES" sz="1100" kern="0" dirty="0">
                <a:solidFill>
                  <a:srgbClr val="001E5C"/>
                </a:solidFill>
                <a:latin typeface="Montserrat Medium" pitchFamily="2" charset="77"/>
              </a:rPr>
              <a:t> </a:t>
            </a:r>
          </a:p>
          <a:p>
            <a:pPr lvl="0">
              <a:defRPr/>
            </a:pPr>
            <a:r>
              <a:rPr lang="es-ES" sz="1100" kern="0" dirty="0">
                <a:solidFill>
                  <a:srgbClr val="001E5C"/>
                </a:solidFill>
                <a:latin typeface="Montserrat Medium" pitchFamily="2" charset="77"/>
              </a:rPr>
              <a:t>Time-</a:t>
            </a:r>
            <a:r>
              <a:rPr lang="es-ES" sz="1100" kern="0" dirty="0" err="1">
                <a:solidFill>
                  <a:srgbClr val="001E5C"/>
                </a:solidFill>
                <a:latin typeface="Montserrat Medium" pitchFamily="2" charset="77"/>
              </a:rPr>
              <a:t>consuming</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analysis</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process</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categorisation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recoding</a:t>
            </a:r>
            <a:r>
              <a:rPr lang="es-ES" sz="1100" kern="0" dirty="0">
                <a:solidFill>
                  <a:srgbClr val="001E5C"/>
                </a:solidFill>
                <a:latin typeface="Montserrat Medium" pitchFamily="2" charset="77"/>
              </a:rPr>
              <a:t>, etc.)</a:t>
            </a:r>
          </a:p>
          <a:p>
            <a:pPr lvl="0">
              <a:defRPr/>
            </a:pPr>
            <a:r>
              <a:rPr lang="es-ES" sz="1100" kern="0" dirty="0" err="1">
                <a:solidFill>
                  <a:srgbClr val="001E5C"/>
                </a:solidFill>
                <a:latin typeface="Montserrat Medium" pitchFamily="2" charset="77"/>
              </a:rPr>
              <a:t>For</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the</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collection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of</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primary</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information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qualification</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is</a:t>
            </a:r>
            <a:r>
              <a:rPr lang="es-ES" sz="1100" kern="0" dirty="0">
                <a:solidFill>
                  <a:srgbClr val="001E5C"/>
                </a:solidFill>
                <a:latin typeface="Montserrat Medium" pitchFamily="2" charset="77"/>
              </a:rPr>
              <a:t> </a:t>
            </a:r>
            <a:r>
              <a:rPr lang="es-ES" sz="1100" kern="0" dirty="0" err="1">
                <a:solidFill>
                  <a:srgbClr val="001E5C"/>
                </a:solidFill>
                <a:latin typeface="Montserrat Medium" pitchFamily="2" charset="77"/>
              </a:rPr>
              <a:t>needed</a:t>
            </a:r>
            <a:r>
              <a:rPr lang="es-ES" sz="1100" kern="0" dirty="0">
                <a:solidFill>
                  <a:srgbClr val="001E5C"/>
                </a:solidFill>
                <a:latin typeface="Montserrat Medium" pitchFamily="2" charset="77"/>
              </a:rPr>
              <a:t>.</a:t>
            </a:r>
            <a:endParaRPr kumimoji="0" lang="es-ES" sz="1100" u="none" strike="noStrike" kern="0" cap="none" spc="0" normalizeH="0" baseline="0" noProof="0" dirty="0">
              <a:ln>
                <a:noFill/>
              </a:ln>
              <a:solidFill>
                <a:srgbClr val="001E5C"/>
              </a:solidFill>
              <a:effectLst/>
              <a:uLnTx/>
              <a:uFillTx/>
              <a:latin typeface="Montserrat Medium" pitchFamily="2" charset="77"/>
              <a:sym typeface="Open Sans Light"/>
            </a:endParaRPr>
          </a:p>
        </p:txBody>
      </p:sp>
      <p:sp>
        <p:nvSpPr>
          <p:cNvPr id="2" name="TextBox 2">
            <a:extLst>
              <a:ext uri="{FF2B5EF4-FFF2-40B4-BE49-F238E27FC236}">
                <a16:creationId xmlns:a16="http://schemas.microsoft.com/office/drawing/2014/main" id="{751A4CE9-8FDC-BDB7-1BB6-C6BCA5140822}"/>
              </a:ext>
            </a:extLst>
          </p:cNvPr>
          <p:cNvSpPr txBox="1">
            <a:spLocks/>
          </p:cNvSpPr>
          <p:nvPr/>
        </p:nvSpPr>
        <p:spPr>
          <a:xfrm>
            <a:off x="1993117" y="2290101"/>
            <a:ext cx="750084" cy="290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rPr>
              <a:t>PROS</a:t>
            </a:r>
          </a:p>
        </p:txBody>
      </p:sp>
      <p:sp>
        <p:nvSpPr>
          <p:cNvPr id="3" name="TextBox 2">
            <a:extLst>
              <a:ext uri="{FF2B5EF4-FFF2-40B4-BE49-F238E27FC236}">
                <a16:creationId xmlns:a16="http://schemas.microsoft.com/office/drawing/2014/main" id="{E723CF91-2020-47B6-1851-DDEC3FDEE4A7}"/>
              </a:ext>
            </a:extLst>
          </p:cNvPr>
          <p:cNvSpPr txBox="1">
            <a:spLocks/>
          </p:cNvSpPr>
          <p:nvPr/>
        </p:nvSpPr>
        <p:spPr>
          <a:xfrm>
            <a:off x="5635108" y="2284182"/>
            <a:ext cx="765693" cy="2941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1600" b="1" u="none" strike="noStrike" kern="0" cap="none" spc="0" normalizeH="0" baseline="0" noProof="0" dirty="0">
                <a:ln>
                  <a:noFill/>
                </a:ln>
                <a:solidFill>
                  <a:srgbClr val="011E41"/>
                </a:solidFill>
                <a:effectLst/>
                <a:uLnTx/>
                <a:uFillTx/>
                <a:latin typeface="Montserrat ExtraBold" pitchFamily="2" charset="77"/>
                <a:sym typeface="Montserrat Bold"/>
              </a:rPr>
              <a:t>CONS</a:t>
            </a:r>
          </a:p>
        </p:txBody>
      </p:sp>
      <p:grpSp>
        <p:nvGrpSpPr>
          <p:cNvPr id="6" name="Group 5">
            <a:extLst>
              <a:ext uri="{FF2B5EF4-FFF2-40B4-BE49-F238E27FC236}">
                <a16:creationId xmlns:a16="http://schemas.microsoft.com/office/drawing/2014/main" id="{00329525-D5CE-84FF-131D-4B2EF26B8354}"/>
              </a:ext>
            </a:extLst>
          </p:cNvPr>
          <p:cNvGrpSpPr/>
          <p:nvPr/>
        </p:nvGrpSpPr>
        <p:grpSpPr>
          <a:xfrm>
            <a:off x="2743201" y="2059873"/>
            <a:ext cx="638491" cy="648901"/>
            <a:chOff x="2743201" y="2507346"/>
            <a:chExt cx="638491" cy="648901"/>
          </a:xfrm>
        </p:grpSpPr>
        <p:sp>
          <p:nvSpPr>
            <p:cNvPr id="8" name="TextBox 2">
              <a:extLst>
                <a:ext uri="{FF2B5EF4-FFF2-40B4-BE49-F238E27FC236}">
                  <a16:creationId xmlns:a16="http://schemas.microsoft.com/office/drawing/2014/main" id="{504329D5-9631-0D3E-2178-931829134378}"/>
                </a:ext>
              </a:extLst>
            </p:cNvPr>
            <p:cNvSpPr txBox="1">
              <a:spLocks/>
            </p:cNvSpPr>
            <p:nvPr/>
          </p:nvSpPr>
          <p:spPr>
            <a:xfrm>
              <a:off x="2780381" y="2507346"/>
              <a:ext cx="601311"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85BF00"/>
                  </a:solidFill>
                  <a:effectLst/>
                  <a:uLnTx/>
                  <a:uFillTx/>
                  <a:latin typeface="Montserrat ExtraBold" pitchFamily="2" charset="77"/>
                  <a:sym typeface="Montserrat Bold"/>
                </a:rPr>
                <a:t>. .</a:t>
              </a:r>
            </a:p>
          </p:txBody>
        </p:sp>
        <p:sp>
          <p:nvSpPr>
            <p:cNvPr id="9" name="TextBox 2">
              <a:extLst>
                <a:ext uri="{FF2B5EF4-FFF2-40B4-BE49-F238E27FC236}">
                  <a16:creationId xmlns:a16="http://schemas.microsoft.com/office/drawing/2014/main" id="{50D9960D-5CB2-FE73-4384-2C4832CEA4F0}"/>
                </a:ext>
              </a:extLst>
            </p:cNvPr>
            <p:cNvSpPr txBox="1">
              <a:spLocks/>
            </p:cNvSpPr>
            <p:nvPr/>
          </p:nvSpPr>
          <p:spPr>
            <a:xfrm rot="5400000">
              <a:off x="2892453" y="2766698"/>
              <a:ext cx="240297"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85BF00"/>
                  </a:solidFill>
                  <a:effectLst/>
                  <a:uLnTx/>
                  <a:uFillTx/>
                  <a:latin typeface="Montserrat ExtraBold" pitchFamily="2" charset="77"/>
                  <a:sym typeface="Montserrat Bold"/>
                </a:rPr>
                <a:t>)</a:t>
              </a:r>
            </a:p>
          </p:txBody>
        </p:sp>
      </p:grpSp>
      <p:grpSp>
        <p:nvGrpSpPr>
          <p:cNvPr id="10" name="Group 9">
            <a:extLst>
              <a:ext uri="{FF2B5EF4-FFF2-40B4-BE49-F238E27FC236}">
                <a16:creationId xmlns:a16="http://schemas.microsoft.com/office/drawing/2014/main" id="{5523CB69-98E6-94D9-1DF8-53CADAEA0F2C}"/>
              </a:ext>
            </a:extLst>
          </p:cNvPr>
          <p:cNvGrpSpPr/>
          <p:nvPr/>
        </p:nvGrpSpPr>
        <p:grpSpPr>
          <a:xfrm>
            <a:off x="6399035" y="2044049"/>
            <a:ext cx="603077" cy="627521"/>
            <a:chOff x="6399035" y="2491522"/>
            <a:chExt cx="603077" cy="627521"/>
          </a:xfrm>
        </p:grpSpPr>
        <p:sp>
          <p:nvSpPr>
            <p:cNvPr id="12" name="TextBox 11">
              <a:extLst>
                <a:ext uri="{FF2B5EF4-FFF2-40B4-BE49-F238E27FC236}">
                  <a16:creationId xmlns:a16="http://schemas.microsoft.com/office/drawing/2014/main" id="{1DFBD8A6-B116-24C1-7772-1ED62CFDEE89}"/>
                </a:ext>
              </a:extLst>
            </p:cNvPr>
            <p:cNvSpPr txBox="1">
              <a:spLocks/>
            </p:cNvSpPr>
            <p:nvPr/>
          </p:nvSpPr>
          <p:spPr>
            <a:xfrm>
              <a:off x="6400801" y="2491522"/>
              <a:ext cx="601311"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FE0000"/>
                  </a:solidFill>
                  <a:effectLst/>
                  <a:uLnTx/>
                  <a:uFillTx/>
                  <a:latin typeface="Montserrat ExtraBold" pitchFamily="2" charset="77"/>
                  <a:sym typeface="Montserrat Bold"/>
                </a:rPr>
                <a:t>. .</a:t>
              </a:r>
            </a:p>
          </p:txBody>
        </p:sp>
        <p:sp>
          <p:nvSpPr>
            <p:cNvPr id="13" name="TextBox 2">
              <a:extLst>
                <a:ext uri="{FF2B5EF4-FFF2-40B4-BE49-F238E27FC236}">
                  <a16:creationId xmlns:a16="http://schemas.microsoft.com/office/drawing/2014/main" id="{D7E504EF-0552-F997-3280-52FAA1C0B7AA}"/>
                </a:ext>
              </a:extLst>
            </p:cNvPr>
            <p:cNvSpPr txBox="1">
              <a:spLocks/>
            </p:cNvSpPr>
            <p:nvPr/>
          </p:nvSpPr>
          <p:spPr>
            <a:xfrm rot="16200000">
              <a:off x="6548287" y="2729494"/>
              <a:ext cx="240297" cy="538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3600" b="1" u="none" strike="noStrike" kern="0" cap="none" spc="0" normalizeH="0" baseline="0" noProof="0" dirty="0">
                  <a:ln>
                    <a:noFill/>
                  </a:ln>
                  <a:solidFill>
                    <a:srgbClr val="FE0000"/>
                  </a:solidFill>
                  <a:effectLst/>
                  <a:uLnTx/>
                  <a:uFillTx/>
                  <a:latin typeface="Montserrat ExtraBold" pitchFamily="2" charset="77"/>
                  <a:sym typeface="Montserrat Bold"/>
                </a:rPr>
                <a:t>)</a:t>
              </a:r>
            </a:p>
          </p:txBody>
        </p:sp>
      </p:grpSp>
      <p:sp>
        <p:nvSpPr>
          <p:cNvPr id="14" name="TextBox 13">
            <a:extLst>
              <a:ext uri="{FF2B5EF4-FFF2-40B4-BE49-F238E27FC236}">
                <a16:creationId xmlns:a16="http://schemas.microsoft.com/office/drawing/2014/main" id="{933E3D2D-7AE8-C56D-7CE9-A22AD08CAD72}"/>
              </a:ext>
            </a:extLst>
          </p:cNvPr>
          <p:cNvSpPr txBox="1"/>
          <p:nvPr/>
        </p:nvSpPr>
        <p:spPr>
          <a:xfrm>
            <a:off x="1969142" y="5987399"/>
            <a:ext cx="6877875" cy="430887"/>
          </a:xfrm>
          <a:prstGeom prst="rect">
            <a:avLst/>
          </a:prstGeom>
          <a:noFill/>
        </p:spPr>
        <p:txBody>
          <a:bodyPr wrap="square" rtlCol="0">
            <a:spAutoFit/>
          </a:bodyPr>
          <a:lstStyle/>
          <a:p>
            <a:r>
              <a:rPr lang="es-ES_tradnl" sz="1100" i="1" dirty="0">
                <a:solidFill>
                  <a:srgbClr val="FF0000"/>
                </a:solidFill>
                <a:latin typeface="Montserrat Medium" pitchFamily="2" charset="77"/>
              </a:rPr>
              <a:t>**In </a:t>
            </a:r>
            <a:r>
              <a:rPr lang="es-ES_tradnl" sz="1100" i="1" dirty="0" err="1">
                <a:solidFill>
                  <a:srgbClr val="FF0000"/>
                </a:solidFill>
                <a:latin typeface="Montserrat Medium" pitchFamily="2" charset="77"/>
              </a:rPr>
              <a:t>qualitative</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research</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the</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instrument</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of</a:t>
            </a:r>
            <a:r>
              <a:rPr lang="es-ES_tradnl" sz="1100" i="1" dirty="0">
                <a:solidFill>
                  <a:srgbClr val="FF0000"/>
                </a:solidFill>
                <a:latin typeface="Montserrat Medium" pitchFamily="2" charset="77"/>
              </a:rPr>
              <a:t> data </a:t>
            </a:r>
            <a:r>
              <a:rPr lang="es-ES_tradnl" sz="1100" i="1" dirty="0" err="1">
                <a:solidFill>
                  <a:srgbClr val="FF0000"/>
                </a:solidFill>
                <a:latin typeface="Montserrat Medium" pitchFamily="2" charset="77"/>
              </a:rPr>
              <a:t>collection</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is</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the</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researcher</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him</a:t>
            </a:r>
            <a:r>
              <a:rPr lang="es-ES_tradnl" sz="1100" i="1" dirty="0">
                <a:solidFill>
                  <a:srgbClr val="FF0000"/>
                </a:solidFill>
                <a:latin typeface="Montserrat Medium" pitchFamily="2" charset="77"/>
              </a:rPr>
              <a:t>/</a:t>
            </a:r>
            <a:r>
              <a:rPr lang="es-ES_tradnl" sz="1100" i="1" dirty="0" err="1">
                <a:solidFill>
                  <a:srgbClr val="FF0000"/>
                </a:solidFill>
                <a:latin typeface="Montserrat Medium" pitchFamily="2" charset="77"/>
              </a:rPr>
              <a:t>herself</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the</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evaluation</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team</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is</a:t>
            </a:r>
            <a:r>
              <a:rPr lang="es-ES_tradnl" sz="1100" i="1" dirty="0">
                <a:solidFill>
                  <a:srgbClr val="FF0000"/>
                </a:solidFill>
                <a:latin typeface="Montserrat Medium" pitchFamily="2" charset="77"/>
              </a:rPr>
              <a:t> KEY in </a:t>
            </a:r>
            <a:r>
              <a:rPr lang="es-ES_tradnl" sz="1100" i="1" dirty="0" err="1">
                <a:solidFill>
                  <a:srgbClr val="FF0000"/>
                </a:solidFill>
                <a:latin typeface="Montserrat Medium" pitchFamily="2" charset="77"/>
              </a:rPr>
              <a:t>both</a:t>
            </a:r>
            <a:r>
              <a:rPr lang="es-ES_tradnl" sz="1100" i="1" dirty="0">
                <a:solidFill>
                  <a:srgbClr val="FF0000"/>
                </a:solidFill>
                <a:latin typeface="Montserrat Medium" pitchFamily="2" charset="77"/>
              </a:rPr>
              <a:t> </a:t>
            </a:r>
            <a:r>
              <a:rPr lang="es-ES_tradnl" sz="1100" i="1" dirty="0" err="1">
                <a:solidFill>
                  <a:srgbClr val="FF0000"/>
                </a:solidFill>
                <a:latin typeface="Montserrat Medium" pitchFamily="2" charset="77"/>
              </a:rPr>
              <a:t>observation</a:t>
            </a:r>
            <a:r>
              <a:rPr lang="es-ES_tradnl" sz="1100" i="1" dirty="0">
                <a:solidFill>
                  <a:srgbClr val="FF0000"/>
                </a:solidFill>
                <a:latin typeface="Montserrat Medium" pitchFamily="2" charset="77"/>
              </a:rPr>
              <a:t> and </a:t>
            </a:r>
            <a:r>
              <a:rPr lang="es-ES_tradnl" sz="1100" i="1" dirty="0" err="1">
                <a:solidFill>
                  <a:srgbClr val="FF0000"/>
                </a:solidFill>
                <a:latin typeface="Montserrat Medium" pitchFamily="2" charset="77"/>
              </a:rPr>
              <a:t>analysis</a:t>
            </a:r>
            <a:r>
              <a:rPr lang="es-ES_tradnl" sz="1100" i="1" dirty="0">
                <a:solidFill>
                  <a:srgbClr val="FF0000"/>
                </a:solidFill>
                <a:latin typeface="Montserrat Medium" pitchFamily="2" charset="77"/>
              </a:rPr>
              <a:t> (ACAPS).</a:t>
            </a:r>
          </a:p>
        </p:txBody>
      </p:sp>
    </p:spTree>
    <p:extLst>
      <p:ext uri="{BB962C8B-B14F-4D97-AF65-F5344CB8AC3E}">
        <p14:creationId xmlns:p14="http://schemas.microsoft.com/office/powerpoint/2010/main" val="19188349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2"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C21BAE-6866-4C7A-A7EC-C1B2E572D5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FD85A9A6-F5E2-C26C-9E74-083F92C317BB}"/>
              </a:ext>
            </a:extLst>
          </p:cNvPr>
          <p:cNvSpPr/>
          <p:nvPr/>
        </p:nvSpPr>
        <p:spPr>
          <a:xfrm>
            <a:off x="0" y="23564"/>
            <a:ext cx="9144000" cy="6858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7E7D0C94-08B4-48AE-8813-CC4D60294F4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609600"/>
            <a:ext cx="4029076"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0A879D4-5157-FC6A-66E1-B3BA7F2C294F}"/>
              </a:ext>
            </a:extLst>
          </p:cNvPr>
          <p:cNvSpPr>
            <a:spLocks noGrp="1"/>
          </p:cNvSpPr>
          <p:nvPr>
            <p:ph type="title"/>
          </p:nvPr>
        </p:nvSpPr>
        <p:spPr>
          <a:xfrm>
            <a:off x="610464" y="882168"/>
            <a:ext cx="3976577" cy="798714"/>
          </a:xfrm>
        </p:spPr>
        <p:txBody>
          <a:bodyPr>
            <a:normAutofit fontScale="90000"/>
          </a:bodyPr>
          <a:lstStyle/>
          <a:p>
            <a:r>
              <a:rPr lang="cs-CZ" sz="2800" b="1" dirty="0" err="1">
                <a:solidFill>
                  <a:srgbClr val="002060"/>
                </a:solidFill>
                <a:latin typeface="Montserrat SemiBold"/>
              </a:rPr>
              <a:t>Objective</a:t>
            </a:r>
            <a:r>
              <a:rPr lang="cs-CZ" sz="2800" b="1" dirty="0">
                <a:solidFill>
                  <a:srgbClr val="002060"/>
                </a:solidFill>
                <a:latin typeface="Montserrat SemiBold"/>
              </a:rPr>
              <a:t> </a:t>
            </a:r>
            <a:r>
              <a:rPr lang="cs-CZ" sz="2800" b="1" dirty="0" err="1">
                <a:solidFill>
                  <a:srgbClr val="002060"/>
                </a:solidFill>
                <a:latin typeface="Montserrat SemiBold"/>
              </a:rPr>
              <a:t>of</a:t>
            </a:r>
            <a:r>
              <a:rPr lang="cs-CZ" sz="2800" b="1" dirty="0">
                <a:solidFill>
                  <a:srgbClr val="002060"/>
                </a:solidFill>
                <a:latin typeface="Montserrat SemiBold"/>
              </a:rPr>
              <a:t> </a:t>
            </a:r>
            <a:r>
              <a:rPr lang="cs-CZ" sz="2800" b="1" dirty="0" err="1">
                <a:solidFill>
                  <a:srgbClr val="002060"/>
                </a:solidFill>
                <a:latin typeface="Montserrat SemiBold"/>
              </a:rPr>
              <a:t>the</a:t>
            </a:r>
            <a:r>
              <a:rPr lang="cs-CZ" sz="2800" b="1" dirty="0">
                <a:solidFill>
                  <a:srgbClr val="002060"/>
                </a:solidFill>
                <a:latin typeface="Montserrat SemiBold"/>
              </a:rPr>
              <a:t> session</a:t>
            </a:r>
            <a:endParaRPr lang="x-none" sz="2800" b="1" dirty="0">
              <a:solidFill>
                <a:srgbClr val="002060"/>
              </a:solidFill>
              <a:latin typeface="Montserrat SemiBold"/>
            </a:endParaRPr>
          </a:p>
        </p:txBody>
      </p:sp>
      <p:sp>
        <p:nvSpPr>
          <p:cNvPr id="14" name="Rectangle 6">
            <a:extLst>
              <a:ext uri="{FF2B5EF4-FFF2-40B4-BE49-F238E27FC236}">
                <a16:creationId xmlns:a16="http://schemas.microsoft.com/office/drawing/2014/main" id="{F0C518C2-0AA4-470C-87B9-9CBF428FBA2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399531"/>
            <a:ext cx="1280813"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FD78D29-DEF5-6AF7-D8E8-4B2EB7E5544F}"/>
              </a:ext>
            </a:extLst>
          </p:cNvPr>
          <p:cNvSpPr>
            <a:spLocks noGrp="1"/>
          </p:cNvSpPr>
          <p:nvPr>
            <p:ph idx="1"/>
          </p:nvPr>
        </p:nvSpPr>
        <p:spPr>
          <a:xfrm>
            <a:off x="744783" y="1680883"/>
            <a:ext cx="3716006" cy="3887090"/>
          </a:xfrm>
        </p:spPr>
        <p:txBody>
          <a:bodyPr anchor="ctr">
            <a:noAutofit/>
          </a:bodyPr>
          <a:lstStyle/>
          <a:p>
            <a:pPr marL="342900" indent="-342900"/>
            <a:r>
              <a:rPr lang="cs-CZ" sz="2000" dirty="0">
                <a:solidFill>
                  <a:srgbClr val="002060"/>
                </a:solidFill>
                <a:latin typeface="Montserrat SemiBold"/>
              </a:rPr>
              <a:t>List </a:t>
            </a:r>
            <a:r>
              <a:rPr lang="cs-CZ" sz="2000" dirty="0" err="1">
                <a:solidFill>
                  <a:srgbClr val="002060"/>
                </a:solidFill>
                <a:latin typeface="Montserrat SemiBold"/>
              </a:rPr>
              <a:t>what</a:t>
            </a:r>
            <a:r>
              <a:rPr lang="cs-CZ" sz="2000" dirty="0">
                <a:solidFill>
                  <a:srgbClr val="002060"/>
                </a:solidFill>
                <a:latin typeface="Montserrat SemiBold"/>
              </a:rPr>
              <a:t> </a:t>
            </a:r>
            <a:r>
              <a:rPr lang="cs-CZ" sz="2000" dirty="0" err="1">
                <a:solidFill>
                  <a:srgbClr val="002060"/>
                </a:solidFill>
                <a:latin typeface="Montserrat SemiBold"/>
              </a:rPr>
              <a:t>information</a:t>
            </a:r>
            <a:r>
              <a:rPr lang="cs-CZ" sz="2000" dirty="0">
                <a:solidFill>
                  <a:srgbClr val="002060"/>
                </a:solidFill>
                <a:latin typeface="Montserrat SemiBold"/>
              </a:rPr>
              <a:t> </a:t>
            </a:r>
            <a:r>
              <a:rPr lang="cs-CZ" sz="2000" dirty="0" err="1">
                <a:solidFill>
                  <a:srgbClr val="002060"/>
                </a:solidFill>
                <a:latin typeface="Montserrat SemiBold"/>
              </a:rPr>
              <a:t>is</a:t>
            </a:r>
            <a:r>
              <a:rPr lang="cs-CZ" sz="2000" dirty="0">
                <a:solidFill>
                  <a:srgbClr val="002060"/>
                </a:solidFill>
                <a:latin typeface="Montserrat SemiBold"/>
              </a:rPr>
              <a:t> </a:t>
            </a:r>
            <a:r>
              <a:rPr lang="cs-CZ" sz="2000" dirty="0" err="1">
                <a:solidFill>
                  <a:srgbClr val="002060"/>
                </a:solidFill>
                <a:latin typeface="Montserrat SemiBold"/>
              </a:rPr>
              <a:t>important</a:t>
            </a:r>
            <a:r>
              <a:rPr lang="cs-CZ" sz="2000" dirty="0">
                <a:solidFill>
                  <a:srgbClr val="002060"/>
                </a:solidFill>
                <a:latin typeface="Montserrat SemiBold"/>
              </a:rPr>
              <a:t> to </a:t>
            </a:r>
            <a:r>
              <a:rPr lang="cs-CZ" sz="2000" dirty="0" err="1">
                <a:solidFill>
                  <a:srgbClr val="002060"/>
                </a:solidFill>
                <a:latin typeface="Montserrat SemiBold"/>
              </a:rPr>
              <a:t>collect</a:t>
            </a:r>
            <a:r>
              <a:rPr lang="cs-CZ" sz="2000" dirty="0">
                <a:solidFill>
                  <a:srgbClr val="002060"/>
                </a:solidFill>
                <a:latin typeface="Montserrat SemiBold"/>
              </a:rPr>
              <a:t> as part </a:t>
            </a:r>
            <a:r>
              <a:rPr lang="cs-CZ" sz="2000" dirty="0" err="1">
                <a:solidFill>
                  <a:srgbClr val="002060"/>
                </a:solidFill>
                <a:latin typeface="Montserrat SemiBold"/>
              </a:rPr>
              <a:t>of</a:t>
            </a:r>
            <a:r>
              <a:rPr lang="cs-CZ" sz="2000" dirty="0">
                <a:solidFill>
                  <a:srgbClr val="002060"/>
                </a:solidFill>
                <a:latin typeface="Montserrat SemiBold"/>
              </a:rPr>
              <a:t> </a:t>
            </a:r>
            <a:r>
              <a:rPr lang="cs-CZ" sz="2000" dirty="0" err="1">
                <a:solidFill>
                  <a:srgbClr val="002060"/>
                </a:solidFill>
                <a:latin typeface="Montserrat SemiBold"/>
              </a:rPr>
              <a:t>an</a:t>
            </a:r>
            <a:r>
              <a:rPr lang="cs-CZ" sz="2000" dirty="0">
                <a:solidFill>
                  <a:srgbClr val="002060"/>
                </a:solidFill>
                <a:latin typeface="Montserrat SemiBold"/>
              </a:rPr>
              <a:t> </a:t>
            </a:r>
            <a:r>
              <a:rPr lang="cs-CZ" sz="2000" dirty="0" err="1">
                <a:solidFill>
                  <a:srgbClr val="002060"/>
                </a:solidFill>
                <a:latin typeface="Montserrat SemiBold"/>
              </a:rPr>
              <a:t>emergency</a:t>
            </a:r>
            <a:r>
              <a:rPr lang="cs-CZ" sz="2000" dirty="0">
                <a:solidFill>
                  <a:srgbClr val="002060"/>
                </a:solidFill>
                <a:latin typeface="Montserrat SemiBold"/>
              </a:rPr>
              <a:t> rapid </a:t>
            </a:r>
            <a:r>
              <a:rPr lang="cs-CZ" sz="2000" dirty="0" err="1">
                <a:solidFill>
                  <a:srgbClr val="002060"/>
                </a:solidFill>
                <a:latin typeface="Montserrat SemiBold"/>
              </a:rPr>
              <a:t>needs</a:t>
            </a:r>
            <a:r>
              <a:rPr lang="cs-CZ" sz="2000" dirty="0">
                <a:solidFill>
                  <a:srgbClr val="002060"/>
                </a:solidFill>
                <a:latin typeface="Montserrat SemiBold"/>
              </a:rPr>
              <a:t> </a:t>
            </a:r>
            <a:r>
              <a:rPr lang="cs-CZ" sz="2000" dirty="0" err="1">
                <a:solidFill>
                  <a:srgbClr val="002060"/>
                </a:solidFill>
                <a:latin typeface="Montserrat SemiBold"/>
              </a:rPr>
              <a:t>assessment</a:t>
            </a:r>
            <a:r>
              <a:rPr lang="cs-CZ" sz="2000" dirty="0">
                <a:solidFill>
                  <a:srgbClr val="002060"/>
                </a:solidFill>
                <a:latin typeface="Montserrat SemiBold"/>
              </a:rPr>
              <a:t>  </a:t>
            </a:r>
          </a:p>
          <a:p>
            <a:pPr marL="342900" indent="-342900"/>
            <a:r>
              <a:rPr lang="cs-CZ" sz="2000" dirty="0" err="1">
                <a:solidFill>
                  <a:srgbClr val="002060"/>
                </a:solidFill>
                <a:latin typeface="Montserrat SemiBold"/>
              </a:rPr>
              <a:t>Understand</a:t>
            </a:r>
            <a:r>
              <a:rPr lang="cs-CZ" sz="2000" dirty="0">
                <a:solidFill>
                  <a:srgbClr val="002060"/>
                </a:solidFill>
                <a:latin typeface="Montserrat SemiBold"/>
              </a:rPr>
              <a:t> </a:t>
            </a:r>
            <a:r>
              <a:rPr lang="cs-CZ" sz="2000" dirty="0" err="1">
                <a:solidFill>
                  <a:srgbClr val="002060"/>
                </a:solidFill>
                <a:latin typeface="Montserrat SemiBold"/>
              </a:rPr>
              <a:t>the</a:t>
            </a:r>
            <a:r>
              <a:rPr lang="cs-CZ" sz="2000" dirty="0">
                <a:solidFill>
                  <a:srgbClr val="002060"/>
                </a:solidFill>
                <a:latin typeface="Montserrat SemiBold"/>
              </a:rPr>
              <a:t> </a:t>
            </a:r>
            <a:r>
              <a:rPr lang="cs-CZ" sz="2000" dirty="0" err="1">
                <a:solidFill>
                  <a:srgbClr val="002060"/>
                </a:solidFill>
                <a:latin typeface="Montserrat SemiBold"/>
              </a:rPr>
              <a:t>different</a:t>
            </a:r>
            <a:r>
              <a:rPr lang="cs-CZ" sz="2000" dirty="0">
                <a:solidFill>
                  <a:srgbClr val="002060"/>
                </a:solidFill>
                <a:latin typeface="Montserrat SemiBold"/>
              </a:rPr>
              <a:t> </a:t>
            </a:r>
            <a:r>
              <a:rPr lang="cs-CZ" sz="2000" dirty="0" err="1">
                <a:solidFill>
                  <a:srgbClr val="002060"/>
                </a:solidFill>
                <a:latin typeface="Montserrat SemiBold"/>
              </a:rPr>
              <a:t>methods</a:t>
            </a:r>
            <a:r>
              <a:rPr lang="cs-CZ" sz="2000" dirty="0">
                <a:solidFill>
                  <a:srgbClr val="002060"/>
                </a:solidFill>
                <a:latin typeface="Montserrat SemiBold"/>
              </a:rPr>
              <a:t> </a:t>
            </a:r>
            <a:r>
              <a:rPr lang="cs-CZ" sz="2000" dirty="0" err="1">
                <a:solidFill>
                  <a:srgbClr val="002060"/>
                </a:solidFill>
                <a:latin typeface="Montserrat SemiBold"/>
              </a:rPr>
              <a:t>used</a:t>
            </a:r>
            <a:r>
              <a:rPr lang="cs-CZ" sz="2000" dirty="0">
                <a:solidFill>
                  <a:srgbClr val="002060"/>
                </a:solidFill>
                <a:latin typeface="Montserrat SemiBold"/>
              </a:rPr>
              <a:t> </a:t>
            </a:r>
            <a:r>
              <a:rPr lang="cs-CZ" sz="2000" dirty="0" err="1">
                <a:solidFill>
                  <a:srgbClr val="002060"/>
                </a:solidFill>
                <a:latin typeface="Montserrat SemiBold"/>
              </a:rPr>
              <a:t>for</a:t>
            </a:r>
            <a:r>
              <a:rPr lang="cs-CZ" sz="2000" dirty="0">
                <a:solidFill>
                  <a:srgbClr val="002060"/>
                </a:solidFill>
                <a:latin typeface="Montserrat SemiBold"/>
              </a:rPr>
              <a:t> </a:t>
            </a:r>
            <a:r>
              <a:rPr lang="cs-CZ" sz="2000" dirty="0" err="1">
                <a:solidFill>
                  <a:srgbClr val="002060"/>
                </a:solidFill>
                <a:latin typeface="Montserrat SemiBold"/>
              </a:rPr>
              <a:t>conducting</a:t>
            </a:r>
            <a:r>
              <a:rPr lang="cs-CZ" sz="2000" dirty="0">
                <a:solidFill>
                  <a:srgbClr val="002060"/>
                </a:solidFill>
                <a:latin typeface="Montserrat SemiBold"/>
              </a:rPr>
              <a:t> a rapid </a:t>
            </a:r>
            <a:r>
              <a:rPr lang="cs-CZ" sz="2000" dirty="0" err="1">
                <a:solidFill>
                  <a:srgbClr val="002060"/>
                </a:solidFill>
                <a:latin typeface="Montserrat SemiBold"/>
              </a:rPr>
              <a:t>needs</a:t>
            </a:r>
            <a:r>
              <a:rPr lang="cs-CZ" sz="2000" dirty="0">
                <a:solidFill>
                  <a:srgbClr val="002060"/>
                </a:solidFill>
                <a:latin typeface="Montserrat SemiBold"/>
              </a:rPr>
              <a:t> </a:t>
            </a:r>
            <a:r>
              <a:rPr lang="cs-CZ" sz="2000" dirty="0" err="1">
                <a:solidFill>
                  <a:srgbClr val="002060"/>
                </a:solidFill>
                <a:latin typeface="Montserrat SemiBold"/>
              </a:rPr>
              <a:t>assessment</a:t>
            </a:r>
            <a:r>
              <a:rPr lang="cs-CZ" sz="2000" dirty="0">
                <a:solidFill>
                  <a:srgbClr val="002060"/>
                </a:solidFill>
                <a:latin typeface="Montserrat SemiBold"/>
              </a:rPr>
              <a:t> </a:t>
            </a:r>
          </a:p>
          <a:p>
            <a:pPr marL="342900" indent="-342900"/>
            <a:r>
              <a:rPr lang="cs-CZ" sz="2000" dirty="0" err="1">
                <a:solidFill>
                  <a:srgbClr val="002060"/>
                </a:solidFill>
                <a:latin typeface="Montserrat SemiBold"/>
              </a:rPr>
              <a:t>Describe</a:t>
            </a:r>
            <a:r>
              <a:rPr lang="cs-CZ" sz="2000" dirty="0">
                <a:solidFill>
                  <a:srgbClr val="002060"/>
                </a:solidFill>
                <a:latin typeface="Montserrat SemiBold"/>
              </a:rPr>
              <a:t> </a:t>
            </a:r>
            <a:r>
              <a:rPr lang="cs-CZ" sz="2000" dirty="0" err="1">
                <a:solidFill>
                  <a:srgbClr val="002060"/>
                </a:solidFill>
                <a:latin typeface="Montserrat SemiBold"/>
              </a:rPr>
              <a:t>how</a:t>
            </a:r>
            <a:r>
              <a:rPr lang="cs-CZ" sz="2000" dirty="0">
                <a:solidFill>
                  <a:srgbClr val="002060"/>
                </a:solidFill>
                <a:latin typeface="Montserrat SemiBold"/>
              </a:rPr>
              <a:t> to do a rapid </a:t>
            </a:r>
            <a:r>
              <a:rPr lang="cs-CZ" sz="2000" dirty="0" err="1">
                <a:solidFill>
                  <a:srgbClr val="002060"/>
                </a:solidFill>
                <a:latin typeface="Montserrat SemiBold"/>
              </a:rPr>
              <a:t>assessment</a:t>
            </a:r>
            <a:r>
              <a:rPr lang="cs-CZ" sz="2000" dirty="0">
                <a:solidFill>
                  <a:srgbClr val="002060"/>
                </a:solidFill>
                <a:latin typeface="Montserrat SemiBold"/>
              </a:rPr>
              <a:t> </a:t>
            </a:r>
            <a:r>
              <a:rPr lang="cs-CZ" sz="2000" dirty="0" err="1">
                <a:solidFill>
                  <a:srgbClr val="002060"/>
                </a:solidFill>
                <a:latin typeface="Montserrat SemiBold"/>
              </a:rPr>
              <a:t>for</a:t>
            </a:r>
            <a:r>
              <a:rPr lang="cs-CZ" sz="2000" dirty="0">
                <a:solidFill>
                  <a:srgbClr val="002060"/>
                </a:solidFill>
                <a:latin typeface="Montserrat SemiBold"/>
              </a:rPr>
              <a:t> </a:t>
            </a:r>
            <a:r>
              <a:rPr lang="cs-CZ" sz="2000" dirty="0" err="1">
                <a:solidFill>
                  <a:srgbClr val="002060"/>
                </a:solidFill>
                <a:latin typeface="Montserrat SemiBold"/>
              </a:rPr>
              <a:t>hygiene</a:t>
            </a:r>
            <a:r>
              <a:rPr lang="cs-CZ" sz="2000" dirty="0">
                <a:solidFill>
                  <a:srgbClr val="002060"/>
                </a:solidFill>
                <a:latin typeface="Montserrat SemiBold"/>
              </a:rPr>
              <a:t> </a:t>
            </a:r>
            <a:r>
              <a:rPr lang="cs-CZ" sz="2000" dirty="0" err="1">
                <a:solidFill>
                  <a:srgbClr val="002060"/>
                </a:solidFill>
                <a:latin typeface="Montserrat SemiBold"/>
              </a:rPr>
              <a:t>promotion</a:t>
            </a:r>
            <a:r>
              <a:rPr lang="cs-CZ" sz="2000" dirty="0">
                <a:solidFill>
                  <a:srgbClr val="002060"/>
                </a:solidFill>
                <a:latin typeface="Montserrat SemiBold"/>
              </a:rPr>
              <a:t> </a:t>
            </a:r>
            <a:r>
              <a:rPr lang="cs-CZ" sz="2000" dirty="0" err="1">
                <a:solidFill>
                  <a:srgbClr val="002060"/>
                </a:solidFill>
                <a:latin typeface="Montserrat SemiBold"/>
              </a:rPr>
              <a:t>programmes</a:t>
            </a:r>
            <a:r>
              <a:rPr lang="cs-CZ" sz="2400" b="1" dirty="0">
                <a:solidFill>
                  <a:srgbClr val="002060"/>
                </a:solidFill>
                <a:latin typeface="Montserrat SemiBold"/>
              </a:rPr>
              <a:t> </a:t>
            </a:r>
          </a:p>
        </p:txBody>
      </p:sp>
      <p:pic>
        <p:nvPicPr>
          <p:cNvPr id="9"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13" name="Picture 12"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76" y="23564"/>
            <a:ext cx="877818" cy="842231"/>
          </a:xfrm>
          <a:prstGeom prst="rect">
            <a:avLst/>
          </a:prstGeom>
        </p:spPr>
      </p:pic>
    </p:spTree>
    <p:extLst>
      <p:ext uri="{BB962C8B-B14F-4D97-AF65-F5344CB8AC3E}">
        <p14:creationId xmlns:p14="http://schemas.microsoft.com/office/powerpoint/2010/main" val="17541353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SAMPLING</a:t>
            </a:r>
            <a:endParaRPr lang="es-ES" sz="2600" b="1" dirty="0">
              <a:solidFill>
                <a:srgbClr val="FE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1" name="Rectángulo 9">
            <a:extLst>
              <a:ext uri="{FF2B5EF4-FFF2-40B4-BE49-F238E27FC236}">
                <a16:creationId xmlns:a16="http://schemas.microsoft.com/office/drawing/2014/main" id="{C88E10AA-3658-D856-BBE6-16EBC5FE971C}"/>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Light" panose="020B0606030504020204" pitchFamily="34" charset="0"/>
                <a:ea typeface="Open Sans Light" panose="020B0606030504020204" pitchFamily="34" charset="0"/>
                <a:cs typeface="Open Sans Light" panose="020B0606030504020204" pitchFamily="34" charset="0"/>
              </a:rPr>
              <a:t>ACAPS. Technical Brief: </a:t>
            </a:r>
            <a:r>
              <a:rPr lang="en-US" sz="800" i="1" dirty="0">
                <a:latin typeface="Open Sans ExtraBold" panose="020B0606030504020204" pitchFamily="34" charset="0"/>
                <a:ea typeface="Open Sans ExtraBold" panose="020B0606030504020204" pitchFamily="34" charset="0"/>
                <a:cs typeface="Open Sans ExtraBold" panose="020B0606030504020204" pitchFamily="34" charset="0"/>
                <a:hlinkClick r:id="rId5"/>
              </a:rPr>
              <a:t>Purposive sampling and site selection in Phase 2 </a:t>
            </a:r>
            <a:r>
              <a:rPr lang="en-US" sz="800" i="1" dirty="0">
                <a:latin typeface="Open Sans Light" panose="020B0606030504020204" pitchFamily="34" charset="0"/>
                <a:ea typeface="Open Sans Light" panose="020B0606030504020204" pitchFamily="34" charset="0"/>
                <a:cs typeface="Open Sans Light" panose="020B0606030504020204" pitchFamily="34" charset="0"/>
              </a:rPr>
              <a:t>. 2011</a:t>
            </a:r>
            <a:endParaRPr lang="es-ES" sz="800" i="1" dirty="0">
              <a:latin typeface="Open Sans Light" panose="020B0606030504020204" pitchFamily="34" charset="0"/>
              <a:ea typeface="Open Sans Light" panose="020B0606030504020204" pitchFamily="34" charset="0"/>
              <a:cs typeface="Open Sans Light" panose="020B0606030504020204" pitchFamily="34" charset="0"/>
            </a:endParaRPr>
          </a:p>
        </p:txBody>
      </p:sp>
      <p:grpSp>
        <p:nvGrpSpPr>
          <p:cNvPr id="32" name="Gruppe 1">
            <a:extLst>
              <a:ext uri="{FF2B5EF4-FFF2-40B4-BE49-F238E27FC236}">
                <a16:creationId xmlns:a16="http://schemas.microsoft.com/office/drawing/2014/main" id="{7AA6A785-2C61-68E3-FD6F-1BF02DB8CA36}"/>
              </a:ext>
            </a:extLst>
          </p:cNvPr>
          <p:cNvGrpSpPr/>
          <p:nvPr/>
        </p:nvGrpSpPr>
        <p:grpSpPr>
          <a:xfrm>
            <a:off x="4833429" y="3943762"/>
            <a:ext cx="3667900" cy="1937347"/>
            <a:chOff x="323528" y="2165396"/>
            <a:chExt cx="8298022" cy="4853166"/>
          </a:xfrm>
        </p:grpSpPr>
        <p:sp>
          <p:nvSpPr>
            <p:cNvPr id="34" name="TextBox 33">
              <a:extLst>
                <a:ext uri="{FF2B5EF4-FFF2-40B4-BE49-F238E27FC236}">
                  <a16:creationId xmlns:a16="http://schemas.microsoft.com/office/drawing/2014/main" id="{F3F3F11E-E339-0DE3-D036-7BB42312A169}"/>
                </a:ext>
              </a:extLst>
            </p:cNvPr>
            <p:cNvSpPr txBox="1"/>
            <p:nvPr/>
          </p:nvSpPr>
          <p:spPr>
            <a:xfrm>
              <a:off x="323528" y="3418298"/>
              <a:ext cx="783332" cy="1837545"/>
            </a:xfrm>
            <a:prstGeom prst="rect">
              <a:avLst/>
            </a:prstGeom>
            <a:noFill/>
          </p:spPr>
          <p:txBody>
            <a:bodyPr vert="vert270" wrap="none">
              <a:spAutoFit/>
            </a:bodyPr>
            <a:lstStyle/>
            <a:p>
              <a:pPr>
                <a:defRPr/>
              </a:pPr>
              <a:r>
                <a:rPr lang="en-US" sz="1050" b="1" dirty="0">
                  <a:latin typeface="Montserrat SemiBold" pitchFamily="2" charset="77"/>
                </a:rPr>
                <a:t>Precision</a:t>
              </a:r>
            </a:p>
          </p:txBody>
        </p:sp>
        <p:cxnSp>
          <p:nvCxnSpPr>
            <p:cNvPr id="35" name="Straight Arrow Connector 16">
              <a:extLst>
                <a:ext uri="{FF2B5EF4-FFF2-40B4-BE49-F238E27FC236}">
                  <a16:creationId xmlns:a16="http://schemas.microsoft.com/office/drawing/2014/main" id="{8905D9A7-CCB9-B339-7144-8446ECCF30EC}"/>
                </a:ext>
              </a:extLst>
            </p:cNvPr>
            <p:cNvCxnSpPr/>
            <p:nvPr/>
          </p:nvCxnSpPr>
          <p:spPr>
            <a:xfrm flipV="1">
              <a:off x="948267" y="2165396"/>
              <a:ext cx="33866" cy="4233334"/>
            </a:xfrm>
            <a:prstGeom prst="straightConnector1">
              <a:avLst/>
            </a:prstGeom>
            <a:ln w="63500">
              <a:solidFill>
                <a:srgbClr val="9F3C88"/>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17">
              <a:extLst>
                <a:ext uri="{FF2B5EF4-FFF2-40B4-BE49-F238E27FC236}">
                  <a16:creationId xmlns:a16="http://schemas.microsoft.com/office/drawing/2014/main" id="{DE3C4EA1-5BF7-4F53-B731-A12592A572E3}"/>
                </a:ext>
              </a:extLst>
            </p:cNvPr>
            <p:cNvSpPr/>
            <p:nvPr/>
          </p:nvSpPr>
          <p:spPr>
            <a:xfrm>
              <a:off x="952190" y="6002258"/>
              <a:ext cx="971600" cy="392771"/>
            </a:xfrm>
            <a:prstGeom prst="rect">
              <a:avLst/>
            </a:prstGeom>
            <a:solidFill>
              <a:srgbClr val="9F3C88"/>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b="1" dirty="0">
                  <a:solidFill>
                    <a:schemeClr val="tx1"/>
                  </a:solidFill>
                </a:rPr>
                <a:t>Phase I</a:t>
              </a:r>
            </a:p>
          </p:txBody>
        </p:sp>
        <p:sp>
          <p:nvSpPr>
            <p:cNvPr id="37" name="Rectangle 18">
              <a:extLst>
                <a:ext uri="{FF2B5EF4-FFF2-40B4-BE49-F238E27FC236}">
                  <a16:creationId xmlns:a16="http://schemas.microsoft.com/office/drawing/2014/main" id="{EAF2ADBD-05B1-DA6D-BBBC-ED2CB50A45C5}"/>
                </a:ext>
              </a:extLst>
            </p:cNvPr>
            <p:cNvSpPr/>
            <p:nvPr/>
          </p:nvSpPr>
          <p:spPr>
            <a:xfrm>
              <a:off x="1888294" y="6002258"/>
              <a:ext cx="1764603" cy="392771"/>
            </a:xfrm>
            <a:prstGeom prst="rect">
              <a:avLst/>
            </a:prstGeom>
            <a:solidFill>
              <a:srgbClr val="9F3C8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Phase II</a:t>
              </a:r>
            </a:p>
          </p:txBody>
        </p:sp>
        <p:sp>
          <p:nvSpPr>
            <p:cNvPr id="39" name="Right Arrow 25">
              <a:extLst>
                <a:ext uri="{FF2B5EF4-FFF2-40B4-BE49-F238E27FC236}">
                  <a16:creationId xmlns:a16="http://schemas.microsoft.com/office/drawing/2014/main" id="{9E54F89E-F1C3-FC3E-8C96-805577F3A46E}"/>
                </a:ext>
              </a:extLst>
            </p:cNvPr>
            <p:cNvSpPr/>
            <p:nvPr/>
          </p:nvSpPr>
          <p:spPr>
            <a:xfrm>
              <a:off x="3637219" y="5805872"/>
              <a:ext cx="4984331" cy="785542"/>
            </a:xfrm>
            <a:prstGeom prst="rightArrow">
              <a:avLst/>
            </a:prstGeom>
            <a:solidFill>
              <a:srgbClr val="9F3C88">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Phase III &amp; IV</a:t>
              </a:r>
            </a:p>
          </p:txBody>
        </p:sp>
        <p:sp>
          <p:nvSpPr>
            <p:cNvPr id="40" name="TextBox 20">
              <a:extLst>
                <a:ext uri="{FF2B5EF4-FFF2-40B4-BE49-F238E27FC236}">
                  <a16:creationId xmlns:a16="http://schemas.microsoft.com/office/drawing/2014/main" id="{35D013C9-8A3A-6BEB-5514-2A3242E662F9}"/>
                </a:ext>
              </a:extLst>
            </p:cNvPr>
            <p:cNvSpPr txBox="1"/>
            <p:nvPr/>
          </p:nvSpPr>
          <p:spPr>
            <a:xfrm>
              <a:off x="3257029" y="6382488"/>
              <a:ext cx="2629961" cy="636074"/>
            </a:xfrm>
            <a:prstGeom prst="rect">
              <a:avLst/>
            </a:prstGeom>
            <a:noFill/>
          </p:spPr>
          <p:txBody>
            <a:bodyPr wrap="none" rtlCol="0">
              <a:spAutoFit/>
            </a:bodyPr>
            <a:lstStyle/>
            <a:p>
              <a:pPr algn="ctr"/>
              <a:r>
                <a:rPr lang="en-US" sz="1050" b="1" dirty="0">
                  <a:latin typeface="Montserrat SemiBold" pitchFamily="2" charset="77"/>
                </a:rPr>
                <a:t>Time and cost</a:t>
              </a:r>
            </a:p>
          </p:txBody>
        </p:sp>
        <p:cxnSp>
          <p:nvCxnSpPr>
            <p:cNvPr id="41" name="Straight Arrow Connector 21">
              <a:extLst>
                <a:ext uri="{FF2B5EF4-FFF2-40B4-BE49-F238E27FC236}">
                  <a16:creationId xmlns:a16="http://schemas.microsoft.com/office/drawing/2014/main" id="{780CE79C-0E35-7CE0-6598-203226DF18FD}"/>
                </a:ext>
              </a:extLst>
            </p:cNvPr>
            <p:cNvCxnSpPr/>
            <p:nvPr/>
          </p:nvCxnSpPr>
          <p:spPr>
            <a:xfrm flipV="1">
              <a:off x="982133" y="2182329"/>
              <a:ext cx="7298267" cy="3826935"/>
            </a:xfrm>
            <a:prstGeom prst="straightConnector1">
              <a:avLst/>
            </a:prstGeom>
            <a:ln w="31750">
              <a:solidFill>
                <a:srgbClr val="9F3C88"/>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42" name="Picture 22">
              <a:extLst>
                <a:ext uri="{FF2B5EF4-FFF2-40B4-BE49-F238E27FC236}">
                  <a16:creationId xmlns:a16="http://schemas.microsoft.com/office/drawing/2014/main" id="{9E1B4249-1F2F-42D5-E275-8E919980D5F0}"/>
                </a:ext>
              </a:extLst>
            </p:cNvPr>
            <p:cNvPicPr>
              <a:picLocks noChangeAspect="1" noChangeArrowheads="1"/>
            </p:cNvPicPr>
            <p:nvPr/>
          </p:nvPicPr>
          <p:blipFill>
            <a:blip r:embed="rId6" cstate="print"/>
            <a:srcRect l="49199" r="24401" b="26081"/>
            <a:stretch>
              <a:fillRect/>
            </a:stretch>
          </p:blipFill>
          <p:spPr bwMode="auto">
            <a:xfrm>
              <a:off x="1294219" y="4759106"/>
              <a:ext cx="1188149" cy="1188133"/>
            </a:xfrm>
            <a:prstGeom prst="ellipse">
              <a:avLst/>
            </a:prstGeom>
            <a:noFill/>
            <a:ln w="9525">
              <a:noFill/>
              <a:miter lim="800000"/>
              <a:headEnd/>
              <a:tailEnd/>
            </a:ln>
          </p:spPr>
        </p:pic>
        <p:pic>
          <p:nvPicPr>
            <p:cNvPr id="44" name="Picture 23">
              <a:extLst>
                <a:ext uri="{FF2B5EF4-FFF2-40B4-BE49-F238E27FC236}">
                  <a16:creationId xmlns:a16="http://schemas.microsoft.com/office/drawing/2014/main" id="{D0F15E12-DEE8-1367-498B-F1F198CC974F}"/>
                </a:ext>
              </a:extLst>
            </p:cNvPr>
            <p:cNvPicPr>
              <a:picLocks noChangeAspect="1" noChangeArrowheads="1"/>
            </p:cNvPicPr>
            <p:nvPr/>
          </p:nvPicPr>
          <p:blipFill>
            <a:blip r:embed="rId6" cstate="print"/>
            <a:srcRect l="24000" r="49600" b="26667"/>
            <a:stretch>
              <a:fillRect/>
            </a:stretch>
          </p:blipFill>
          <p:spPr bwMode="auto">
            <a:xfrm>
              <a:off x="3760188" y="3678948"/>
              <a:ext cx="1188149" cy="1178714"/>
            </a:xfrm>
            <a:prstGeom prst="ellipse">
              <a:avLst/>
            </a:prstGeom>
            <a:noFill/>
            <a:ln w="9525">
              <a:noFill/>
              <a:miter lim="800000"/>
              <a:headEnd/>
              <a:tailEnd/>
            </a:ln>
          </p:spPr>
        </p:pic>
        <p:pic>
          <p:nvPicPr>
            <p:cNvPr id="45" name="Picture 24">
              <a:extLst>
                <a:ext uri="{FF2B5EF4-FFF2-40B4-BE49-F238E27FC236}">
                  <a16:creationId xmlns:a16="http://schemas.microsoft.com/office/drawing/2014/main" id="{73C06CC6-1D04-7789-2277-1B41026AEC18}"/>
                </a:ext>
              </a:extLst>
            </p:cNvPr>
            <p:cNvPicPr>
              <a:picLocks noChangeAspect="1" noChangeArrowheads="1"/>
            </p:cNvPicPr>
            <p:nvPr/>
          </p:nvPicPr>
          <p:blipFill>
            <a:blip r:embed="rId6" cstate="print"/>
            <a:srcRect l="75599" t="3360" b="24493"/>
            <a:stretch>
              <a:fillRect/>
            </a:stretch>
          </p:blipFill>
          <p:spPr bwMode="auto">
            <a:xfrm>
              <a:off x="6948264" y="2216718"/>
              <a:ext cx="1098182" cy="1159650"/>
            </a:xfrm>
            <a:prstGeom prst="ellipse">
              <a:avLst/>
            </a:prstGeom>
            <a:noFill/>
            <a:ln w="9525">
              <a:noFill/>
              <a:miter lim="800000"/>
              <a:headEnd/>
              <a:tailEnd/>
            </a:ln>
          </p:spPr>
        </p:pic>
      </p:grpSp>
      <p:sp>
        <p:nvSpPr>
          <p:cNvPr id="47" name="TextBox 2">
            <a:extLst>
              <a:ext uri="{FF2B5EF4-FFF2-40B4-BE49-F238E27FC236}">
                <a16:creationId xmlns:a16="http://schemas.microsoft.com/office/drawing/2014/main" id="{C391F2E7-CDC9-B91C-4A67-F6D408A9B837}"/>
              </a:ext>
            </a:extLst>
          </p:cNvPr>
          <p:cNvSpPr txBox="1">
            <a:spLocks/>
          </p:cNvSpPr>
          <p:nvPr/>
        </p:nvSpPr>
        <p:spPr>
          <a:xfrm>
            <a:off x="1863742" y="2275069"/>
            <a:ext cx="6763833" cy="11277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2200" b="0" i="0" u="none" strike="noStrike" cap="none" spc="0" baseline="0">
                <a:solidFill>
                  <a:schemeClr val="accent3"/>
                </a:solidFill>
                <a:uFillTx/>
                <a:latin typeface="Montserrat Regular"/>
                <a:ea typeface="Montserrat Regular"/>
                <a:cs typeface="Montserrat Regular"/>
                <a:sym typeface="Montserrat Regular"/>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type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sampling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determined</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by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timing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assessment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3 </a:t>
            </a:r>
            <a:r>
              <a:rPr lang="es-ES" sz="1400" b="1" kern="0" dirty="0" err="1">
                <a:solidFill>
                  <a:srgbClr val="001E5C"/>
                </a:solidFill>
                <a:latin typeface="Montserrat SemiBold" pitchFamily="2" charset="77"/>
              </a:rPr>
              <a:t>basic</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types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sampling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we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will</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consider</a:t>
            </a:r>
            <a:r>
              <a:rPr lang="es-ES" sz="1400" b="1" kern="0" dirty="0">
                <a:solidFill>
                  <a:srgbClr val="001E5C"/>
                </a:solidFill>
                <a:latin typeface="Montserrat SemiBold" pitchFamily="2" charset="77"/>
              </a:rPr>
              <a:t> are:</a:t>
            </a:r>
          </a:p>
          <a:p>
            <a:pPr lvl="0"/>
            <a:endParaRPr lang="es-ES" sz="1400" b="1" kern="0" dirty="0">
              <a:solidFill>
                <a:srgbClr val="001E5C"/>
              </a:solidFill>
              <a:latin typeface="Montserrat SemiBold" pitchFamily="2" charset="77"/>
            </a:endParaRPr>
          </a:p>
          <a:p>
            <a:pPr marL="171450" lvl="0" indent="-171450">
              <a:buClr>
                <a:srgbClr val="FE0000"/>
              </a:buClr>
              <a:buFont typeface="Arial" panose="020B0604020202020204" pitchFamily="34" charset="0"/>
              <a:buChar char="•"/>
            </a:pPr>
            <a:r>
              <a:rPr lang="es-ES" sz="1400" b="1" kern="0" dirty="0" err="1">
                <a:solidFill>
                  <a:srgbClr val="001E5C"/>
                </a:solidFill>
                <a:latin typeface="Montserrat SemiBold" pitchFamily="2" charset="77"/>
              </a:rPr>
              <a:t>Convenience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sampling</a:t>
            </a:r>
            <a:endParaRPr lang="es-ES" sz="1400" b="1" kern="0" dirty="0">
              <a:solidFill>
                <a:srgbClr val="001E5C"/>
              </a:solidFill>
              <a:latin typeface="Montserrat SemiBold" pitchFamily="2" charset="77"/>
            </a:endParaRPr>
          </a:p>
          <a:p>
            <a:pPr marL="171450" lvl="0" indent="-171450">
              <a:buClr>
                <a:srgbClr val="FE0000"/>
              </a:buClr>
              <a:buFont typeface="Arial" panose="020B0604020202020204" pitchFamily="34" charset="0"/>
              <a:buChar char="•"/>
            </a:pPr>
            <a:r>
              <a:rPr lang="es-ES" sz="1400" b="1" kern="0" dirty="0" err="1">
                <a:solidFill>
                  <a:srgbClr val="001E5C"/>
                </a:solidFill>
                <a:latin typeface="Montserrat SemiBold" pitchFamily="2" charset="77"/>
              </a:rPr>
              <a:t>Purposive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sampling</a:t>
            </a:r>
            <a:endParaRPr lang="es-ES" sz="1400" b="1" kern="0" dirty="0">
              <a:solidFill>
                <a:srgbClr val="001E5C"/>
              </a:solidFill>
              <a:latin typeface="Montserrat SemiBold" pitchFamily="2" charset="77"/>
            </a:endParaRPr>
          </a:p>
          <a:p>
            <a:pPr marL="171450" lvl="0" indent="-171450">
              <a:buClr>
                <a:srgbClr val="FE0000"/>
              </a:buClr>
              <a:buFont typeface="Arial" panose="020B0604020202020204" pitchFamily="34" charset="0"/>
              <a:buChar char="•"/>
            </a:pPr>
            <a:r>
              <a:rPr lang="es-ES" sz="1400" b="1" kern="0" dirty="0">
                <a:solidFill>
                  <a:srgbClr val="001E5C"/>
                </a:solidFill>
                <a:latin typeface="Montserrat SemiBold" pitchFamily="2" charset="77"/>
              </a:rPr>
              <a:t>Representative </a:t>
            </a:r>
            <a:r>
              <a:rPr lang="es-ES" sz="1400" b="1" kern="0" dirty="0" err="1">
                <a:solidFill>
                  <a:srgbClr val="001E5C"/>
                </a:solidFill>
                <a:latin typeface="Montserrat SemiBold" pitchFamily="2" charset="77"/>
              </a:rPr>
              <a:t>sampling</a:t>
            </a:r>
            <a:endParaRPr kumimoji="0" lang="es-ES" sz="1400" b="1" u="none" strike="noStrike" kern="0" cap="none" spc="0" normalizeH="0" baseline="0" noProof="0" dirty="0">
              <a:ln>
                <a:noFill/>
              </a:ln>
              <a:solidFill>
                <a:srgbClr val="001E5C"/>
              </a:solidFill>
              <a:effectLst/>
              <a:uLnTx/>
              <a:uFillTx/>
              <a:latin typeface="Montserrat SemiBold" pitchFamily="2" charset="77"/>
              <a:sym typeface="Montserrat Regular"/>
            </a:endParaRPr>
          </a:p>
        </p:txBody>
      </p:sp>
      <p:sp>
        <p:nvSpPr>
          <p:cNvPr id="48" name="TextBox 47">
            <a:extLst>
              <a:ext uri="{FF2B5EF4-FFF2-40B4-BE49-F238E27FC236}">
                <a16:creationId xmlns:a16="http://schemas.microsoft.com/office/drawing/2014/main" id="{3FEB6A81-5992-CCA5-7B14-BF1A809810E5}"/>
              </a:ext>
            </a:extLst>
          </p:cNvPr>
          <p:cNvSpPr txBox="1"/>
          <p:nvPr/>
        </p:nvSpPr>
        <p:spPr>
          <a:xfrm>
            <a:off x="1877534" y="3882975"/>
            <a:ext cx="2895029" cy="1938992"/>
          </a:xfrm>
          <a:prstGeom prst="rect">
            <a:avLst/>
          </a:prstGeom>
          <a:noFill/>
        </p:spPr>
        <p:txBody>
          <a:bodyPr wrap="square" rtlCol="0">
            <a:spAutoFit/>
          </a:bodyPr>
          <a:lstStyle/>
          <a:p>
            <a:r>
              <a:rPr lang="es-ES_tradnl" sz="1000" dirty="0">
                <a:solidFill>
                  <a:srgbClr val="001E5C"/>
                </a:solidFill>
                <a:latin typeface="Montserrat Medium" pitchFamily="2" charset="77"/>
              </a:rPr>
              <a:t>In </a:t>
            </a:r>
            <a:r>
              <a:rPr lang="es-ES_tradnl" sz="1000" dirty="0" err="1">
                <a:solidFill>
                  <a:srgbClr val="001E5C"/>
                </a:solidFill>
                <a:latin typeface="Montserrat Medium" pitchFamily="2" charset="77"/>
              </a:rPr>
              <a:t>any</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evaluation</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process</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there</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will</a:t>
            </a:r>
            <a:r>
              <a:rPr lang="es-ES_tradnl" sz="1000" dirty="0">
                <a:solidFill>
                  <a:srgbClr val="001E5C"/>
                </a:solidFill>
                <a:latin typeface="Montserrat Medium" pitchFamily="2" charset="77"/>
              </a:rPr>
              <a:t> be a </a:t>
            </a:r>
            <a:r>
              <a:rPr lang="es-ES_tradnl" sz="1000" b="1" dirty="0">
                <a:solidFill>
                  <a:srgbClr val="FE0000"/>
                </a:solidFill>
                <a:latin typeface="Montserrat SemiBold" pitchFamily="2" charset="77"/>
              </a:rPr>
              <a:t>balance </a:t>
            </a:r>
            <a:r>
              <a:rPr lang="es-ES_tradnl" sz="1000" b="1" dirty="0" err="1">
                <a:solidFill>
                  <a:srgbClr val="FE0000"/>
                </a:solidFill>
                <a:latin typeface="Montserrat SemiBold" pitchFamily="2" charset="77"/>
              </a:rPr>
              <a:t>between</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the</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representativeness</a:t>
            </a:r>
            <a:r>
              <a:rPr lang="es-ES_tradnl" sz="1000" b="1" dirty="0">
                <a:solidFill>
                  <a:srgbClr val="FE0000"/>
                </a:solidFill>
                <a:latin typeface="Montserrat SemiBold" pitchFamily="2" charset="77"/>
              </a:rPr>
              <a:t> and </a:t>
            </a:r>
            <a:r>
              <a:rPr lang="es-ES_tradnl" sz="1000" b="1" dirty="0" err="1">
                <a:solidFill>
                  <a:srgbClr val="FE0000"/>
                </a:solidFill>
                <a:latin typeface="Montserrat SemiBold" pitchFamily="2" charset="77"/>
              </a:rPr>
              <a:t>diversity</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of</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the</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sample</a:t>
            </a:r>
            <a:r>
              <a:rPr lang="es-ES_tradnl" sz="1000" b="1" dirty="0">
                <a:solidFill>
                  <a:srgbClr val="FE0000"/>
                </a:solidFill>
                <a:latin typeface="Montserrat SemiBold" pitchFamily="2" charset="77"/>
              </a:rPr>
              <a:t> </a:t>
            </a:r>
            <a:r>
              <a:rPr lang="es-ES_tradnl" sz="1000" dirty="0">
                <a:solidFill>
                  <a:srgbClr val="001E5C"/>
                </a:solidFill>
                <a:latin typeface="Montserrat Medium" pitchFamily="2" charset="77"/>
              </a:rPr>
              <a:t>and </a:t>
            </a:r>
            <a:r>
              <a:rPr lang="es-ES_tradnl" sz="1000" dirty="0" err="1">
                <a:solidFill>
                  <a:srgbClr val="001E5C"/>
                </a:solidFill>
                <a:latin typeface="Montserrat Medium" pitchFamily="2" charset="77"/>
              </a:rPr>
              <a:t>the</a:t>
            </a:r>
            <a:r>
              <a:rPr lang="es-ES_tradnl" sz="1000" dirty="0">
                <a:solidFill>
                  <a:srgbClr val="001E5C"/>
                </a:solidFill>
                <a:latin typeface="Montserrat Medium" pitchFamily="2" charset="77"/>
              </a:rPr>
              <a:t> </a:t>
            </a:r>
            <a:r>
              <a:rPr lang="es-ES_tradnl" sz="1000" b="1" dirty="0" err="1">
                <a:solidFill>
                  <a:srgbClr val="FE0000"/>
                </a:solidFill>
                <a:latin typeface="Montserrat SemiBold" pitchFamily="2" charset="77"/>
              </a:rPr>
              <a:t>efficiency</a:t>
            </a:r>
            <a:r>
              <a:rPr lang="es-ES_tradnl" sz="1000" b="1" dirty="0">
                <a:solidFill>
                  <a:srgbClr val="FE0000"/>
                </a:solidFill>
                <a:latin typeface="Montserrat SemiBold" pitchFamily="2" charset="77"/>
              </a:rPr>
              <a:t> and </a:t>
            </a:r>
            <a:r>
              <a:rPr lang="es-ES_tradnl" sz="1000" b="1" dirty="0" err="1">
                <a:solidFill>
                  <a:srgbClr val="FE0000"/>
                </a:solidFill>
                <a:latin typeface="Montserrat SemiBold" pitchFamily="2" charset="77"/>
              </a:rPr>
              <a:t>speed</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with</a:t>
            </a:r>
            <a:r>
              <a:rPr lang="es-ES_tradnl" sz="1000" b="1" dirty="0">
                <a:solidFill>
                  <a:srgbClr val="FE0000"/>
                </a:solidFill>
                <a:latin typeface="Montserrat SemiBold" pitchFamily="2" charset="77"/>
              </a:rPr>
              <a:t> </a:t>
            </a:r>
            <a:r>
              <a:rPr lang="es-ES_tradnl" sz="1000" b="1" dirty="0" err="1">
                <a:solidFill>
                  <a:srgbClr val="FE0000"/>
                </a:solidFill>
                <a:latin typeface="Montserrat SemiBold" pitchFamily="2" charset="77"/>
              </a:rPr>
              <a:t>which</a:t>
            </a:r>
            <a:r>
              <a:rPr lang="es-ES_tradnl" sz="1000" b="1" dirty="0">
                <a:solidFill>
                  <a:srgbClr val="FE0000"/>
                </a:solidFill>
                <a:latin typeface="Montserrat SemiBold" pitchFamily="2" charset="77"/>
              </a:rPr>
              <a:t> data can be </a:t>
            </a:r>
            <a:r>
              <a:rPr lang="es-ES_tradnl" sz="1000" b="1" dirty="0" err="1">
                <a:solidFill>
                  <a:srgbClr val="FE0000"/>
                </a:solidFill>
                <a:latin typeface="Montserrat SemiBold" pitchFamily="2" charset="77"/>
              </a:rPr>
              <a:t>collected</a:t>
            </a:r>
            <a:r>
              <a:rPr lang="es-ES_tradnl" sz="1000" dirty="0">
                <a:solidFill>
                  <a:srgbClr val="001E5C"/>
                </a:solidFill>
                <a:latin typeface="Montserrat Medium" pitchFamily="2" charset="77"/>
              </a:rPr>
              <a:t>. </a:t>
            </a:r>
          </a:p>
          <a:p>
            <a:r>
              <a:rPr lang="es-ES_tradnl" sz="1000" dirty="0" err="1">
                <a:solidFill>
                  <a:srgbClr val="001E5C"/>
                </a:solidFill>
                <a:latin typeface="Montserrat Medium" pitchFamily="2" charset="77"/>
              </a:rPr>
              <a:t>Phase</a:t>
            </a:r>
            <a:r>
              <a:rPr lang="es-ES_tradnl" sz="1000" dirty="0">
                <a:solidFill>
                  <a:srgbClr val="001E5C"/>
                </a:solidFill>
                <a:latin typeface="Montserrat Medium" pitchFamily="2" charset="77"/>
              </a:rPr>
              <a:t> 1 and 2 </a:t>
            </a:r>
            <a:r>
              <a:rPr lang="es-ES_tradnl" sz="1000" dirty="0" err="1">
                <a:solidFill>
                  <a:srgbClr val="001E5C"/>
                </a:solidFill>
                <a:latin typeface="Montserrat Medium" pitchFamily="2" charset="77"/>
              </a:rPr>
              <a:t>evaluations</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need</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not</a:t>
            </a:r>
            <a:r>
              <a:rPr lang="es-ES_tradnl" sz="1000" dirty="0">
                <a:solidFill>
                  <a:srgbClr val="001E5C"/>
                </a:solidFill>
                <a:latin typeface="Montserrat Medium" pitchFamily="2" charset="77"/>
              </a:rPr>
              <a:t> be as representative as </a:t>
            </a:r>
            <a:r>
              <a:rPr lang="es-ES_tradnl" sz="1000" dirty="0" err="1">
                <a:solidFill>
                  <a:srgbClr val="001E5C"/>
                </a:solidFill>
                <a:latin typeface="Montserrat Medium" pitchFamily="2" charset="77"/>
              </a:rPr>
              <a:t>they</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need</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to</a:t>
            </a:r>
            <a:r>
              <a:rPr lang="es-ES_tradnl" sz="1000" dirty="0">
                <a:solidFill>
                  <a:srgbClr val="001E5C"/>
                </a:solidFill>
                <a:latin typeface="Montserrat Medium" pitchFamily="2" charset="77"/>
              </a:rPr>
              <a:t> be </a:t>
            </a:r>
            <a:r>
              <a:rPr lang="es-ES_tradnl" sz="1000" dirty="0" err="1">
                <a:solidFill>
                  <a:srgbClr val="001E5C"/>
                </a:solidFill>
                <a:latin typeface="Montserrat Medium" pitchFamily="2" charset="77"/>
              </a:rPr>
              <a:t>quick</a:t>
            </a:r>
            <a:r>
              <a:rPr lang="es-ES_tradnl" sz="1000" dirty="0">
                <a:solidFill>
                  <a:srgbClr val="001E5C"/>
                </a:solidFill>
                <a:latin typeface="Montserrat Medium" pitchFamily="2" charset="77"/>
              </a:rPr>
              <a:t>. Time and </a:t>
            </a:r>
            <a:r>
              <a:rPr lang="es-ES_tradnl" sz="1000" dirty="0" err="1">
                <a:solidFill>
                  <a:srgbClr val="001E5C"/>
                </a:solidFill>
                <a:latin typeface="Montserrat Medium" pitchFamily="2" charset="77"/>
              </a:rPr>
              <a:t>information</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constraints</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will</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not</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normally</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allow</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for</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random</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or</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statistically</a:t>
            </a:r>
            <a:r>
              <a:rPr lang="es-ES_tradnl" sz="1000" dirty="0">
                <a:solidFill>
                  <a:srgbClr val="001E5C"/>
                </a:solidFill>
                <a:latin typeface="Montserrat Medium" pitchFamily="2" charset="77"/>
              </a:rPr>
              <a:t> representative </a:t>
            </a:r>
            <a:r>
              <a:rPr lang="es-ES_tradnl" sz="1000" dirty="0" err="1">
                <a:solidFill>
                  <a:srgbClr val="001E5C"/>
                </a:solidFill>
                <a:latin typeface="Montserrat Medium" pitchFamily="2" charset="77"/>
              </a:rPr>
              <a:t>sampling</a:t>
            </a:r>
            <a:r>
              <a:rPr lang="es-ES_tradnl" sz="1000" dirty="0">
                <a:solidFill>
                  <a:srgbClr val="001E5C"/>
                </a:solidFill>
                <a:latin typeface="Montserrat Medium" pitchFamily="2" charset="77"/>
              </a:rPr>
              <a:t>, so </a:t>
            </a:r>
            <a:r>
              <a:rPr lang="es-ES_tradnl" sz="1000" dirty="0" err="1">
                <a:solidFill>
                  <a:srgbClr val="001E5C"/>
                </a:solidFill>
                <a:latin typeface="Montserrat Medium" pitchFamily="2" charset="77"/>
              </a:rPr>
              <a:t>purposive</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sampling</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is</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the</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most</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appropriate</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solution</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for</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these</a:t>
            </a:r>
            <a:r>
              <a:rPr lang="es-ES_tradnl" sz="1000" dirty="0">
                <a:solidFill>
                  <a:srgbClr val="001E5C"/>
                </a:solidFill>
                <a:latin typeface="Montserrat Medium" pitchFamily="2" charset="77"/>
              </a:rPr>
              <a:t> </a:t>
            </a:r>
            <a:r>
              <a:rPr lang="es-ES_tradnl" sz="1000" dirty="0" err="1">
                <a:solidFill>
                  <a:srgbClr val="001E5C"/>
                </a:solidFill>
                <a:latin typeface="Montserrat Medium" pitchFamily="2" charset="77"/>
              </a:rPr>
              <a:t>phases</a:t>
            </a:r>
            <a:r>
              <a:rPr lang="es-ES_tradnl" sz="1000" dirty="0">
                <a:solidFill>
                  <a:srgbClr val="001E5C"/>
                </a:solidFill>
                <a:latin typeface="Montserrat Medium" pitchFamily="2" charset="77"/>
              </a:rPr>
              <a:t>.</a:t>
            </a:r>
          </a:p>
        </p:txBody>
      </p:sp>
      <p:sp>
        <p:nvSpPr>
          <p:cNvPr id="49" name="Left Arrow 48">
            <a:extLst>
              <a:ext uri="{FF2B5EF4-FFF2-40B4-BE49-F238E27FC236}">
                <a16:creationId xmlns:a16="http://schemas.microsoft.com/office/drawing/2014/main" id="{30D4EF7E-2E93-3143-87FC-562C7E32C53F}"/>
              </a:ext>
            </a:extLst>
          </p:cNvPr>
          <p:cNvSpPr/>
          <p:nvPr/>
        </p:nvSpPr>
        <p:spPr>
          <a:xfrm>
            <a:off x="3966577" y="2930697"/>
            <a:ext cx="2286000" cy="322066"/>
          </a:xfrm>
          <a:prstGeom prst="leftArrow">
            <a:avLst/>
          </a:prstGeom>
          <a:solidFill>
            <a:srgbClr val="FE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989438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1" nodeType="click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49"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SAMPLING |</a:t>
            </a:r>
            <a:r>
              <a:rPr lang="es-ES" sz="2600" b="1" dirty="0">
                <a:solidFill>
                  <a:srgbClr val="FE0000"/>
                </a:solidFill>
                <a:latin typeface="Montserrat SemiBold" pitchFamily="2" charset="77"/>
              </a:rPr>
              <a:t>TYPES</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1" name="Rectángulo 9">
            <a:extLst>
              <a:ext uri="{FF2B5EF4-FFF2-40B4-BE49-F238E27FC236}">
                <a16:creationId xmlns:a16="http://schemas.microsoft.com/office/drawing/2014/main" id="{C88E10AA-3658-D856-BBE6-16EBC5FE971C}"/>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  - </a:t>
            </a:r>
            <a:r>
              <a:rPr lang="en-US" sz="800" i="1" dirty="0">
                <a:latin typeface="Open Sans Light" panose="020B0606030504020204" pitchFamily="34" charset="0"/>
                <a:ea typeface="Open Sans Light" panose="020B0606030504020204" pitchFamily="34" charset="0"/>
                <a:cs typeface="Open Sans Light" panose="020B0606030504020204" pitchFamily="34" charset="0"/>
              </a:rPr>
              <a:t>ACAPS. Technical Brief: </a:t>
            </a:r>
            <a:r>
              <a:rPr lang="en-US" sz="800" i="1" dirty="0">
                <a:latin typeface="Open Sans ExtraBold" panose="020B0606030504020204" pitchFamily="34" charset="0"/>
                <a:ea typeface="Open Sans ExtraBold" panose="020B0606030504020204" pitchFamily="34" charset="0"/>
                <a:cs typeface="Open Sans ExtraBold" panose="020B0606030504020204" pitchFamily="34" charset="0"/>
                <a:hlinkClick r:id="rId5"/>
              </a:rPr>
              <a:t>Purposive sampling and site selection in Phase 2 </a:t>
            </a:r>
            <a:r>
              <a:rPr lang="en-US" sz="800" i="1" dirty="0">
                <a:latin typeface="Open Sans Light" panose="020B0606030504020204" pitchFamily="34" charset="0"/>
                <a:ea typeface="Open Sans Light" panose="020B0606030504020204" pitchFamily="34" charset="0"/>
                <a:cs typeface="Open Sans Light" panose="020B0606030504020204" pitchFamily="34" charset="0"/>
              </a:rPr>
              <a:t>. 2011</a:t>
            </a:r>
            <a:endParaRPr lang="es-ES" sz="800" i="1" dirty="0">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2" name="Rectángulo 23">
            <a:extLst>
              <a:ext uri="{FF2B5EF4-FFF2-40B4-BE49-F238E27FC236}">
                <a16:creationId xmlns:a16="http://schemas.microsoft.com/office/drawing/2014/main" id="{F57947F8-4A12-3B45-C70A-B508712FA649}"/>
              </a:ext>
            </a:extLst>
          </p:cNvPr>
          <p:cNvSpPr/>
          <p:nvPr/>
        </p:nvSpPr>
        <p:spPr>
          <a:xfrm>
            <a:off x="1821979" y="2476059"/>
            <a:ext cx="2265308" cy="2112630"/>
          </a:xfrm>
          <a:prstGeom prst="rect">
            <a:avLst/>
          </a:prstGeom>
          <a:ln w="12700">
            <a:miter lim="400000"/>
          </a:ln>
        </p:spPr>
        <p:txBody>
          <a:bodyPr wrap="square" lIns="45719" rIns="45719">
            <a:spAutoFit/>
          </a:bodyPr>
          <a:lstStyle/>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900" dirty="0" err="1">
                <a:solidFill>
                  <a:srgbClr val="081D3F"/>
                </a:solidFill>
                <a:latin typeface="Montserrat" pitchFamily="2" charset="77"/>
                <a:ea typeface="Open Sans Light"/>
                <a:cs typeface="Open Sans Light"/>
                <a:sym typeface="Open Sans Light"/>
              </a:rPr>
              <a:t>The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first</a:t>
            </a:r>
            <a:r>
              <a:rPr lang="es-ES" sz="900" dirty="0">
                <a:solidFill>
                  <a:srgbClr val="081D3F"/>
                </a:solidFill>
                <a:latin typeface="Montserrat" pitchFamily="2" charset="77"/>
                <a:ea typeface="Open Sans Light"/>
                <a:cs typeface="Open Sans Light"/>
                <a:sym typeface="Open Sans Light"/>
              </a:rPr>
              <a:t> and </a:t>
            </a:r>
            <a:r>
              <a:rPr lang="es-ES" sz="900" dirty="0" err="1">
                <a:solidFill>
                  <a:srgbClr val="081D3F"/>
                </a:solidFill>
                <a:latin typeface="Montserrat" pitchFamily="2" charset="77"/>
                <a:ea typeface="Open Sans Light"/>
                <a:cs typeface="Open Sans Light"/>
                <a:sym typeface="Open Sans Light"/>
              </a:rPr>
              <a:t>the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best</a:t>
            </a:r>
            <a:r>
              <a:rPr lang="es-ES" sz="900" dirty="0">
                <a:solidFill>
                  <a:srgbClr val="081D3F"/>
                </a:solidFill>
                <a:latin typeface="Montserrat" pitchFamily="2" charset="77"/>
                <a:ea typeface="Open Sans Light"/>
                <a:cs typeface="Open Sans Light"/>
                <a:sym typeface="Open Sans Light"/>
              </a:rPr>
              <a:t> (as </a:t>
            </a:r>
            <a:r>
              <a:rPr lang="es-ES" sz="900" dirty="0" err="1">
                <a:solidFill>
                  <a:srgbClr val="081D3F"/>
                </a:solidFill>
                <a:latin typeface="Montserrat" pitchFamily="2" charset="77"/>
                <a:ea typeface="Open Sans Light"/>
                <a:cs typeface="Open Sans Light"/>
                <a:sym typeface="Open Sans Light"/>
              </a:rPr>
              <a:t>an</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immediate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option</a:t>
            </a:r>
            <a:r>
              <a:rPr lang="es-ES" sz="9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900" dirty="0" err="1">
                <a:solidFill>
                  <a:srgbClr val="081D3F"/>
                </a:solidFill>
                <a:latin typeface="Montserrat" pitchFamily="2" charset="77"/>
                <a:ea typeface="Open Sans Light"/>
                <a:cs typeface="Open Sans Light"/>
                <a:sym typeface="Open Sans Light"/>
              </a:rPr>
              <a:t>The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choice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lies</a:t>
            </a:r>
            <a:r>
              <a:rPr lang="es-ES" sz="900" dirty="0">
                <a:solidFill>
                  <a:srgbClr val="081D3F"/>
                </a:solidFill>
                <a:latin typeface="Montserrat" pitchFamily="2" charset="77"/>
                <a:ea typeface="Open Sans Light"/>
                <a:cs typeface="Open Sans Light"/>
                <a:sym typeface="Open Sans Light"/>
              </a:rPr>
              <a:t> in </a:t>
            </a:r>
            <a:r>
              <a:rPr lang="es-ES" sz="900" dirty="0" err="1">
                <a:solidFill>
                  <a:srgbClr val="081D3F"/>
                </a:solidFill>
                <a:latin typeface="Montserrat" pitchFamily="2" charset="77"/>
                <a:ea typeface="Open Sans Light"/>
                <a:cs typeface="Open Sans Light"/>
                <a:sym typeface="Open Sans Light"/>
              </a:rPr>
              <a:t>easy</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accessibility</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or</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willingness</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to</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cooperate</a:t>
            </a:r>
            <a:r>
              <a:rPr lang="es-ES" sz="9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900" dirty="0" err="1">
                <a:solidFill>
                  <a:srgbClr val="081D3F"/>
                </a:solidFill>
                <a:latin typeface="Montserrat" pitchFamily="2" charset="77"/>
                <a:ea typeface="Open Sans Light"/>
                <a:cs typeface="Open Sans Light"/>
                <a:sym typeface="Open Sans Light"/>
              </a:rPr>
              <a:t>Efficient</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fast</a:t>
            </a:r>
            <a:r>
              <a:rPr lang="es-ES" sz="900" dirty="0">
                <a:solidFill>
                  <a:srgbClr val="081D3F"/>
                </a:solidFill>
                <a:latin typeface="Montserrat" pitchFamily="2" charset="77"/>
                <a:ea typeface="Open Sans Light"/>
                <a:cs typeface="Open Sans Light"/>
                <a:sym typeface="Open Sans Light"/>
              </a:rPr>
              <a:t> and </a:t>
            </a:r>
            <a:r>
              <a:rPr lang="es-ES" sz="900" dirty="0" err="1">
                <a:solidFill>
                  <a:srgbClr val="081D3F"/>
                </a:solidFill>
                <a:latin typeface="Montserrat" pitchFamily="2" charset="77"/>
                <a:ea typeface="Open Sans Light"/>
                <a:cs typeface="Open Sans Light"/>
                <a:sym typeface="Open Sans Light"/>
              </a:rPr>
              <a:t>allows</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to</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see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the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big</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picture</a:t>
            </a:r>
            <a:r>
              <a:rPr lang="es-ES" sz="9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900" dirty="0">
                <a:solidFill>
                  <a:srgbClr val="081D3F"/>
                </a:solidFill>
                <a:latin typeface="Montserrat" pitchFamily="2" charset="77"/>
                <a:ea typeface="Open Sans Light"/>
                <a:cs typeface="Open Sans Light"/>
                <a:sym typeface="Open Sans Light"/>
              </a:rPr>
              <a:t>May be </a:t>
            </a:r>
            <a:r>
              <a:rPr lang="es-ES" sz="900" dirty="0" err="1">
                <a:solidFill>
                  <a:srgbClr val="081D3F"/>
                </a:solidFill>
                <a:latin typeface="Montserrat" pitchFamily="2" charset="77"/>
                <a:ea typeface="Open Sans Light"/>
                <a:cs typeface="Open Sans Light"/>
                <a:sym typeface="Open Sans Light"/>
              </a:rPr>
              <a:t>the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only</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option</a:t>
            </a:r>
            <a:r>
              <a:rPr lang="es-ES" sz="900" dirty="0">
                <a:solidFill>
                  <a:srgbClr val="081D3F"/>
                </a:solidFill>
                <a:latin typeface="Montserrat" pitchFamily="2" charset="77"/>
                <a:ea typeface="Open Sans Light"/>
                <a:cs typeface="Open Sans Light"/>
                <a:sym typeface="Open Sans Light"/>
              </a:rPr>
              <a:t> in </a:t>
            </a:r>
            <a:r>
              <a:rPr lang="es-ES" sz="900" dirty="0" err="1">
                <a:solidFill>
                  <a:srgbClr val="081D3F"/>
                </a:solidFill>
                <a:latin typeface="Montserrat" pitchFamily="2" charset="77"/>
                <a:ea typeface="Open Sans Light"/>
                <a:cs typeface="Open Sans Light"/>
                <a:sym typeface="Open Sans Light"/>
              </a:rPr>
              <a:t>insecure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environments</a:t>
            </a:r>
            <a:r>
              <a:rPr lang="es-ES" sz="9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900" dirty="0">
                <a:solidFill>
                  <a:srgbClr val="081D3F"/>
                </a:solidFill>
                <a:latin typeface="Montserrat" pitchFamily="2" charset="77"/>
                <a:ea typeface="Open Sans Light"/>
                <a:cs typeface="Open Sans Light"/>
                <a:sym typeface="Open Sans Light"/>
              </a:rPr>
              <a:t>Low </a:t>
            </a:r>
            <a:r>
              <a:rPr lang="es-ES" sz="900" dirty="0" err="1">
                <a:solidFill>
                  <a:srgbClr val="081D3F"/>
                </a:solidFill>
                <a:latin typeface="Montserrat" pitchFamily="2" charset="77"/>
                <a:ea typeface="Open Sans Light"/>
                <a:cs typeface="Open Sans Light"/>
                <a:sym typeface="Open Sans Light"/>
              </a:rPr>
              <a:t>degree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of</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statistical</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confidence</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not</a:t>
            </a:r>
            <a:r>
              <a:rPr lang="es-ES" sz="900" dirty="0">
                <a:solidFill>
                  <a:srgbClr val="081D3F"/>
                </a:solidFill>
                <a:latin typeface="Montserrat" pitchFamily="2" charset="77"/>
                <a:ea typeface="Open Sans Light"/>
                <a:cs typeface="Open Sans Light"/>
                <a:sym typeface="Open Sans Light"/>
              </a:rPr>
              <a:t> </a:t>
            </a:r>
            <a:r>
              <a:rPr lang="es-ES" sz="900" dirty="0" err="1">
                <a:solidFill>
                  <a:srgbClr val="081D3F"/>
                </a:solidFill>
                <a:latin typeface="Montserrat" pitchFamily="2" charset="77"/>
                <a:ea typeface="Open Sans Light"/>
                <a:cs typeface="Open Sans Light"/>
                <a:sym typeface="Open Sans Light"/>
              </a:rPr>
              <a:t>generalisable</a:t>
            </a:r>
            <a:r>
              <a:rPr lang="es-ES" sz="900" dirty="0">
                <a:solidFill>
                  <a:srgbClr val="081D3F"/>
                </a:solidFill>
                <a:latin typeface="Montserrat" pitchFamily="2" charset="77"/>
                <a:ea typeface="Open Sans Light"/>
                <a:cs typeface="Open Sans Light"/>
                <a:sym typeface="Open Sans Light"/>
              </a:rPr>
              <a:t>.</a:t>
            </a:r>
          </a:p>
        </p:txBody>
      </p:sp>
      <p:sp>
        <p:nvSpPr>
          <p:cNvPr id="3" name="Rectángulo 23">
            <a:extLst>
              <a:ext uri="{FF2B5EF4-FFF2-40B4-BE49-F238E27FC236}">
                <a16:creationId xmlns:a16="http://schemas.microsoft.com/office/drawing/2014/main" id="{87C203ED-1ACF-1F31-44BE-FD540542FA35}"/>
              </a:ext>
            </a:extLst>
          </p:cNvPr>
          <p:cNvSpPr/>
          <p:nvPr/>
        </p:nvSpPr>
        <p:spPr>
          <a:xfrm>
            <a:off x="6719055" y="2409771"/>
            <a:ext cx="2491011" cy="2314352"/>
          </a:xfrm>
          <a:prstGeom prst="rect">
            <a:avLst/>
          </a:prstGeom>
          <a:ln w="12700">
            <a:miter lim="400000"/>
          </a:ln>
        </p:spPr>
        <p:txBody>
          <a:bodyPr wrap="square" lIns="45719" rIns="45719">
            <a:spAutoFit/>
          </a:bodyPr>
          <a:lstStyle/>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Systematically</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random</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Depends</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difference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you</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want</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to</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find</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based</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a:t>
            </a:r>
            <a:r>
              <a:rPr lang="es-ES" sz="1000" dirty="0">
                <a:solidFill>
                  <a:srgbClr val="081D3F"/>
                </a:solidFill>
                <a:latin typeface="Montserrat" pitchFamily="2" charset="77"/>
                <a:ea typeface="Open Sans Light"/>
                <a:cs typeface="Open Sans Light"/>
                <a:sym typeface="Open Sans Light"/>
              </a:rPr>
              <a:t> a </a:t>
            </a:r>
            <a:r>
              <a:rPr lang="es-ES" sz="1000" dirty="0" err="1">
                <a:solidFill>
                  <a:srgbClr val="081D3F"/>
                </a:solidFill>
                <a:latin typeface="Montserrat" pitchFamily="2" charset="77"/>
                <a:ea typeface="Open Sans Light"/>
                <a:cs typeface="Open Sans Light"/>
                <a:sym typeface="Open Sans Light"/>
              </a:rPr>
              <a:t>hypothesis</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Costly</a:t>
            </a:r>
            <a:r>
              <a:rPr lang="es-ES" sz="1000" dirty="0">
                <a:solidFill>
                  <a:srgbClr val="081D3F"/>
                </a:solidFill>
                <a:latin typeface="Montserrat" pitchFamily="2" charset="77"/>
                <a:ea typeface="Open Sans Light"/>
                <a:cs typeface="Open Sans Light"/>
                <a:sym typeface="Open Sans Light"/>
              </a:rPr>
              <a:t>, time and </a:t>
            </a:r>
            <a:r>
              <a:rPr lang="es-ES" sz="1000" dirty="0" err="1">
                <a:solidFill>
                  <a:srgbClr val="081D3F"/>
                </a:solidFill>
                <a:latin typeface="Montserrat" pitchFamily="2" charset="77"/>
                <a:ea typeface="Open Sans Light"/>
                <a:cs typeface="Open Sans Light"/>
                <a:sym typeface="Open Sans Light"/>
              </a:rPr>
              <a:t>resource</a:t>
            </a:r>
            <a:r>
              <a:rPr lang="es-ES" sz="1000" dirty="0">
                <a:solidFill>
                  <a:srgbClr val="081D3F"/>
                </a:solidFill>
                <a:latin typeface="Montserrat" pitchFamily="2" charset="77"/>
                <a:ea typeface="Open Sans Light"/>
                <a:cs typeface="Open Sans Light"/>
                <a:sym typeface="Open Sans Light"/>
              </a:rPr>
              <a:t> intensive, </a:t>
            </a:r>
            <a:r>
              <a:rPr lang="es-ES" sz="1000" dirty="0" err="1">
                <a:solidFill>
                  <a:srgbClr val="081D3F"/>
                </a:solidFill>
                <a:latin typeface="Montserrat" pitchFamily="2" charset="77"/>
                <a:ea typeface="Open Sans Light"/>
                <a:cs typeface="Open Sans Light"/>
                <a:sym typeface="Open Sans Light"/>
              </a:rPr>
              <a:t>but</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still</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only</a:t>
            </a:r>
            <a:r>
              <a:rPr lang="es-ES" sz="1000" dirty="0">
                <a:solidFill>
                  <a:srgbClr val="081D3F"/>
                </a:solidFill>
                <a:latin typeface="Montserrat" pitchFamily="2" charset="77"/>
                <a:ea typeface="Open Sans Light"/>
                <a:cs typeface="Open Sans Light"/>
                <a:sym typeface="Open Sans Light"/>
              </a:rPr>
              <a:t> a </a:t>
            </a:r>
            <a:r>
              <a:rPr lang="es-ES" sz="1000" dirty="0" err="1">
                <a:solidFill>
                  <a:srgbClr val="081D3F"/>
                </a:solidFill>
                <a:latin typeface="Montserrat" pitchFamily="2" charset="77"/>
                <a:ea typeface="Open Sans Light"/>
                <a:cs typeface="Open Sans Light"/>
                <a:sym typeface="Open Sans Light"/>
              </a:rPr>
              <a:t>snapshot</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a:solidFill>
                  <a:srgbClr val="081D3F"/>
                </a:solidFill>
                <a:latin typeface="Montserrat" pitchFamily="2" charset="77"/>
                <a:ea typeface="Open Sans Light"/>
                <a:cs typeface="Open Sans Light"/>
                <a:sym typeface="Open Sans Light"/>
              </a:rPr>
              <a:t>High </a:t>
            </a:r>
            <a:r>
              <a:rPr lang="es-ES" sz="1000" dirty="0" err="1">
                <a:solidFill>
                  <a:srgbClr val="081D3F"/>
                </a:solidFill>
                <a:latin typeface="Montserrat" pitchFamily="2" charset="77"/>
                <a:ea typeface="Open Sans Light"/>
                <a:cs typeface="Open Sans Light"/>
                <a:sym typeface="Open Sans Light"/>
              </a:rPr>
              <a:t>degree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of</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statistical</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confidence</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a:solidFill>
                  <a:srgbClr val="081D3F"/>
                </a:solidFill>
                <a:latin typeface="Montserrat" pitchFamily="2" charset="77"/>
                <a:ea typeface="Open Sans Light"/>
                <a:cs typeface="Open Sans Light"/>
                <a:sym typeface="Open Sans Light"/>
              </a:rPr>
              <a:t>Can be </a:t>
            </a:r>
            <a:r>
              <a:rPr lang="es-ES" sz="1000" dirty="0" err="1">
                <a:solidFill>
                  <a:srgbClr val="081D3F"/>
                </a:solidFill>
                <a:latin typeface="Montserrat" pitchFamily="2" charset="77"/>
                <a:ea typeface="Open Sans Light"/>
                <a:cs typeface="Open Sans Light"/>
                <a:sym typeface="Open Sans Light"/>
              </a:rPr>
              <a:t>extrapolated</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to</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whole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population</a:t>
            </a:r>
            <a:endParaRPr lang="es-ES" sz="1000" dirty="0">
              <a:solidFill>
                <a:srgbClr val="081D3F"/>
              </a:solidFill>
              <a:latin typeface="Montserrat" pitchFamily="2" charset="77"/>
              <a:ea typeface="Open Sans Light"/>
              <a:cs typeface="Open Sans Light"/>
              <a:sym typeface="Open Sans Light"/>
            </a:endParaRPr>
          </a:p>
        </p:txBody>
      </p:sp>
      <p:sp>
        <p:nvSpPr>
          <p:cNvPr id="6" name="Rectángulo 23">
            <a:extLst>
              <a:ext uri="{FF2B5EF4-FFF2-40B4-BE49-F238E27FC236}">
                <a16:creationId xmlns:a16="http://schemas.microsoft.com/office/drawing/2014/main" id="{3296F152-98A7-1EB5-355C-0638377638D8}"/>
              </a:ext>
            </a:extLst>
          </p:cNvPr>
          <p:cNvSpPr/>
          <p:nvPr/>
        </p:nvSpPr>
        <p:spPr>
          <a:xfrm>
            <a:off x="4272366" y="4262416"/>
            <a:ext cx="2307828" cy="2027093"/>
          </a:xfrm>
          <a:prstGeom prst="rect">
            <a:avLst/>
          </a:prstGeom>
          <a:ln w="12700">
            <a:miter lim="400000"/>
          </a:ln>
        </p:spPr>
        <p:txBody>
          <a:bodyPr wrap="square" lIns="45719" rIns="45719">
            <a:spAutoFit/>
          </a:bodyPr>
          <a:lstStyle/>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Communities</a:t>
            </a:r>
            <a:r>
              <a:rPr lang="es-ES" sz="1000" dirty="0">
                <a:solidFill>
                  <a:srgbClr val="081D3F"/>
                </a:solidFill>
                <a:latin typeface="Montserrat" pitchFamily="2" charset="77"/>
                <a:ea typeface="Open Sans Light"/>
                <a:cs typeface="Open Sans Light"/>
                <a:sym typeface="Open Sans Light"/>
              </a:rPr>
              <a:t> are </a:t>
            </a:r>
            <a:r>
              <a:rPr lang="es-ES" sz="1000" dirty="0" err="1">
                <a:solidFill>
                  <a:srgbClr val="081D3F"/>
                </a:solidFill>
                <a:latin typeface="Montserrat" pitchFamily="2" charset="77"/>
                <a:ea typeface="Open Sans Light"/>
                <a:cs typeface="Open Sans Light"/>
                <a:sym typeface="Open Sans Light"/>
              </a:rPr>
              <a:t>chosen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for</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their</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representativeness</a:t>
            </a:r>
            <a:r>
              <a:rPr lang="es-ES" sz="1000" dirty="0">
                <a:solidFill>
                  <a:srgbClr val="081D3F"/>
                </a:solidFill>
                <a:latin typeface="Montserrat" pitchFamily="2" charset="77"/>
                <a:ea typeface="Open Sans Light"/>
                <a:cs typeface="Open Sans Light"/>
                <a:sym typeface="Open Sans Light"/>
              </a:rPr>
              <a:t> and </a:t>
            </a:r>
            <a:r>
              <a:rPr lang="es-ES" sz="1000" dirty="0" err="1">
                <a:solidFill>
                  <a:srgbClr val="081D3F"/>
                </a:solidFill>
                <a:latin typeface="Montserrat" pitchFamily="2" charset="77"/>
                <a:ea typeface="Open Sans Light"/>
                <a:cs typeface="Open Sans Light"/>
                <a:sym typeface="Open Sans Light"/>
              </a:rPr>
              <a:t>diversity</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hand</a:t>
            </a:r>
            <a:r>
              <a:rPr lang="es-ES" sz="1000" dirty="0">
                <a:solidFill>
                  <a:srgbClr val="081D3F"/>
                </a:solidFill>
                <a:latin typeface="Montserrat" pitchFamily="2" charset="77"/>
                <a:ea typeface="Open Sans Light"/>
                <a:cs typeface="Open Sans Light"/>
                <a:sym typeface="Open Sans Light"/>
              </a:rPr>
              <a:t>, and </a:t>
            </a:r>
            <a:r>
              <a:rPr lang="es-ES" sz="1000" dirty="0" err="1">
                <a:solidFill>
                  <a:srgbClr val="081D3F"/>
                </a:solidFill>
                <a:latin typeface="Montserrat" pitchFamily="2" charset="77"/>
                <a:ea typeface="Open Sans Light"/>
                <a:cs typeface="Open Sans Light"/>
                <a:sym typeface="Open Sans Light"/>
              </a:rPr>
              <a:t>effectiveness</a:t>
            </a:r>
            <a:r>
              <a:rPr lang="es-ES" sz="1000" dirty="0">
                <a:solidFill>
                  <a:srgbClr val="081D3F"/>
                </a:solidFill>
                <a:latin typeface="Montserrat" pitchFamily="2" charset="77"/>
                <a:ea typeface="Open Sans Light"/>
                <a:cs typeface="Open Sans Light"/>
                <a:sym typeface="Open Sans Light"/>
              </a:rPr>
              <a:t> and </a:t>
            </a:r>
            <a:r>
              <a:rPr lang="es-ES" sz="1000" dirty="0" err="1">
                <a:solidFill>
                  <a:srgbClr val="081D3F"/>
                </a:solidFill>
                <a:latin typeface="Montserrat" pitchFamily="2" charset="77"/>
                <a:ea typeface="Open Sans Light"/>
                <a:cs typeface="Open Sans Light"/>
                <a:sym typeface="Open Sans Light"/>
              </a:rPr>
              <a:t>timeliness</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other</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Groups</a:t>
            </a:r>
            <a:r>
              <a:rPr lang="es-ES" sz="1000" dirty="0">
                <a:solidFill>
                  <a:srgbClr val="081D3F"/>
                </a:solidFill>
                <a:latin typeface="Montserrat" pitchFamily="2" charset="77"/>
                <a:ea typeface="Open Sans Light"/>
                <a:cs typeface="Open Sans Light"/>
                <a:sym typeface="Open Sans Light"/>
              </a:rPr>
              <a:t> are </a:t>
            </a:r>
            <a:r>
              <a:rPr lang="es-ES" sz="1000" dirty="0" err="1">
                <a:solidFill>
                  <a:srgbClr val="081D3F"/>
                </a:solidFill>
                <a:latin typeface="Montserrat" pitchFamily="2" charset="77"/>
                <a:ea typeface="Open Sans Light"/>
                <a:cs typeface="Open Sans Light"/>
                <a:sym typeface="Open Sans Light"/>
              </a:rPr>
              <a:t>selected</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on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the</a:t>
            </a:r>
            <a:r>
              <a:rPr lang="es-ES" sz="1000" dirty="0">
                <a:solidFill>
                  <a:srgbClr val="081D3F"/>
                </a:solidFill>
                <a:latin typeface="Montserrat" pitchFamily="2" charset="77"/>
                <a:ea typeface="Open Sans Light"/>
                <a:cs typeface="Open Sans Light"/>
                <a:sym typeface="Open Sans Light"/>
              </a:rPr>
              <a:t> basis </a:t>
            </a:r>
            <a:r>
              <a:rPr lang="es-ES" sz="1000" dirty="0" err="1">
                <a:solidFill>
                  <a:srgbClr val="081D3F"/>
                </a:solidFill>
                <a:latin typeface="Montserrat" pitchFamily="2" charset="77"/>
                <a:ea typeface="Open Sans Light"/>
                <a:cs typeface="Open Sans Light"/>
                <a:sym typeface="Open Sans Light"/>
              </a:rPr>
              <a:t>of</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characteristics</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considered</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important</a:t>
            </a:r>
            <a:r>
              <a:rPr lang="es-ES" sz="1000" dirty="0">
                <a:solidFill>
                  <a:srgbClr val="081D3F"/>
                </a:solidFill>
                <a:latin typeface="Montserrat" pitchFamily="2" charset="77"/>
                <a:ea typeface="Open Sans Light"/>
                <a:cs typeface="Open Sans Light"/>
                <a:sym typeface="Open Sans Light"/>
              </a:rPr>
              <a:t> in </a:t>
            </a:r>
            <a:r>
              <a:rPr lang="es-ES" sz="1000" dirty="0" err="1">
                <a:solidFill>
                  <a:srgbClr val="081D3F"/>
                </a:solidFill>
                <a:latin typeface="Montserrat" pitchFamily="2" charset="77"/>
                <a:ea typeface="Open Sans Light"/>
                <a:cs typeface="Open Sans Light"/>
                <a:sym typeface="Open Sans Light"/>
              </a:rPr>
              <a:t>relation</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to</a:t>
            </a:r>
            <a:r>
              <a:rPr lang="es-ES" sz="1000" dirty="0">
                <a:solidFill>
                  <a:srgbClr val="081D3F"/>
                </a:solidFill>
                <a:latin typeface="Montserrat" pitchFamily="2" charset="77"/>
                <a:ea typeface="Open Sans Light"/>
                <a:cs typeface="Open Sans Light"/>
                <a:sym typeface="Open Sans Light"/>
              </a:rPr>
              <a:t> </a:t>
            </a:r>
            <a:r>
              <a:rPr lang="es-ES" sz="1000" dirty="0" err="1">
                <a:solidFill>
                  <a:srgbClr val="081D3F"/>
                </a:solidFill>
                <a:latin typeface="Montserrat" pitchFamily="2" charset="77"/>
                <a:ea typeface="Open Sans Light"/>
                <a:cs typeface="Open Sans Light"/>
                <a:sym typeface="Open Sans Light"/>
              </a:rPr>
              <a:t>vulnerability</a:t>
            </a:r>
            <a:r>
              <a:rPr lang="es-ES" sz="1000" dirty="0">
                <a:solidFill>
                  <a:srgbClr val="081D3F"/>
                </a:solidFill>
                <a:latin typeface="Montserrat" pitchFamily="2" charset="77"/>
                <a:ea typeface="Open Sans Light"/>
                <a:cs typeface="Open Sans Light"/>
                <a:sym typeface="Open Sans Light"/>
              </a:rPr>
              <a:t>.</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000" dirty="0" err="1">
                <a:solidFill>
                  <a:srgbClr val="081D3F"/>
                </a:solidFill>
                <a:latin typeface="Montserrat" pitchFamily="2" charset="77"/>
                <a:ea typeface="Open Sans Light"/>
                <a:cs typeface="Open Sans Light"/>
                <a:sym typeface="Open Sans Light"/>
              </a:rPr>
              <a:t>Cannot</a:t>
            </a:r>
            <a:r>
              <a:rPr lang="es-ES" sz="1000" dirty="0">
                <a:solidFill>
                  <a:srgbClr val="081D3F"/>
                </a:solidFill>
                <a:latin typeface="Montserrat" pitchFamily="2" charset="77"/>
                <a:ea typeface="Open Sans Light"/>
                <a:cs typeface="Open Sans Light"/>
                <a:sym typeface="Open Sans Light"/>
              </a:rPr>
              <a:t> be </a:t>
            </a:r>
            <a:r>
              <a:rPr lang="es-ES" sz="1000" dirty="0" err="1">
                <a:solidFill>
                  <a:srgbClr val="081D3F"/>
                </a:solidFill>
                <a:latin typeface="Montserrat" pitchFamily="2" charset="77"/>
                <a:ea typeface="Open Sans Light"/>
                <a:cs typeface="Open Sans Light"/>
                <a:sym typeface="Open Sans Light"/>
              </a:rPr>
              <a:t>extrapolated</a:t>
            </a:r>
            <a:endParaRPr lang="es-ES" sz="1000" dirty="0">
              <a:solidFill>
                <a:srgbClr val="081D3F"/>
              </a:solidFill>
              <a:latin typeface="Montserrat" pitchFamily="2" charset="77"/>
              <a:ea typeface="Open Sans Light"/>
              <a:cs typeface="Open Sans Light"/>
              <a:sym typeface="Open Sans Light"/>
            </a:endParaRPr>
          </a:p>
        </p:txBody>
      </p:sp>
      <p:sp>
        <p:nvSpPr>
          <p:cNvPr id="8" name="Rectángulo 23">
            <a:extLst>
              <a:ext uri="{FF2B5EF4-FFF2-40B4-BE49-F238E27FC236}">
                <a16:creationId xmlns:a16="http://schemas.microsoft.com/office/drawing/2014/main" id="{73894709-5D3F-8FF4-BCFE-364BE586C16C}"/>
              </a:ext>
            </a:extLst>
          </p:cNvPr>
          <p:cNvSpPr/>
          <p:nvPr/>
        </p:nvSpPr>
        <p:spPr>
          <a:xfrm>
            <a:off x="2042702" y="2028137"/>
            <a:ext cx="1561399"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FE0000"/>
                </a:solidFill>
                <a:latin typeface="Montserrat" pitchFamily="2" charset="77"/>
                <a:ea typeface="Open Sans Light"/>
                <a:cs typeface="Open Sans Light"/>
                <a:sym typeface="Open Sans Light"/>
              </a:rPr>
              <a:t>Convenience</a:t>
            </a:r>
            <a:endParaRPr lang="es-ES" sz="1400" b="1" dirty="0">
              <a:solidFill>
                <a:srgbClr val="FE0000"/>
              </a:solidFill>
              <a:latin typeface="Montserrat" pitchFamily="2" charset="77"/>
              <a:ea typeface="Open Sans Light"/>
              <a:cs typeface="Open Sans Light"/>
              <a:sym typeface="Open Sans Light"/>
            </a:endParaRPr>
          </a:p>
        </p:txBody>
      </p:sp>
      <p:sp>
        <p:nvSpPr>
          <p:cNvPr id="9" name="Rectángulo 23">
            <a:extLst>
              <a:ext uri="{FF2B5EF4-FFF2-40B4-BE49-F238E27FC236}">
                <a16:creationId xmlns:a16="http://schemas.microsoft.com/office/drawing/2014/main" id="{F36C3384-D407-A20C-2D40-26A52AE406BB}"/>
              </a:ext>
            </a:extLst>
          </p:cNvPr>
          <p:cNvSpPr/>
          <p:nvPr/>
        </p:nvSpPr>
        <p:spPr>
          <a:xfrm>
            <a:off x="4696499" y="3850217"/>
            <a:ext cx="1267350"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FE0000"/>
                </a:solidFill>
                <a:latin typeface="Montserrat" pitchFamily="2" charset="77"/>
                <a:ea typeface="Open Sans Light"/>
                <a:cs typeface="Open Sans Light"/>
                <a:sym typeface="Open Sans Light"/>
              </a:rPr>
              <a:t>Purposive</a:t>
            </a:r>
            <a:endParaRPr lang="es-ES" sz="1400" b="1" dirty="0">
              <a:solidFill>
                <a:srgbClr val="FE0000"/>
              </a:solidFill>
              <a:latin typeface="Montserrat" pitchFamily="2" charset="77"/>
              <a:ea typeface="Open Sans Light"/>
              <a:cs typeface="Open Sans Light"/>
              <a:sym typeface="Open Sans Light"/>
            </a:endParaRPr>
          </a:p>
        </p:txBody>
      </p:sp>
      <p:sp>
        <p:nvSpPr>
          <p:cNvPr id="10" name="Rectángulo 23">
            <a:extLst>
              <a:ext uri="{FF2B5EF4-FFF2-40B4-BE49-F238E27FC236}">
                <a16:creationId xmlns:a16="http://schemas.microsoft.com/office/drawing/2014/main" id="{94D25A3C-98C8-8C3B-1D28-4B682B903E25}"/>
              </a:ext>
            </a:extLst>
          </p:cNvPr>
          <p:cNvSpPr/>
          <p:nvPr/>
        </p:nvSpPr>
        <p:spPr>
          <a:xfrm>
            <a:off x="7001157" y="2000006"/>
            <a:ext cx="1526787"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Representative</a:t>
            </a:r>
          </a:p>
        </p:txBody>
      </p:sp>
      <p:pic>
        <p:nvPicPr>
          <p:cNvPr id="38" name="Picture 37">
            <a:extLst>
              <a:ext uri="{FF2B5EF4-FFF2-40B4-BE49-F238E27FC236}">
                <a16:creationId xmlns:a16="http://schemas.microsoft.com/office/drawing/2014/main" id="{365ACCCE-68D4-63AC-4E2E-D42F7E03D90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298268" y="4957599"/>
            <a:ext cx="1050268" cy="1050268"/>
          </a:xfrm>
          <a:prstGeom prst="rect">
            <a:avLst/>
          </a:prstGeom>
        </p:spPr>
      </p:pic>
      <p:pic>
        <p:nvPicPr>
          <p:cNvPr id="46" name="Picture 45">
            <a:extLst>
              <a:ext uri="{FF2B5EF4-FFF2-40B4-BE49-F238E27FC236}">
                <a16:creationId xmlns:a16="http://schemas.microsoft.com/office/drawing/2014/main" id="{E2F3AD54-82F8-F3A7-04A1-FFD9515B38B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696499" y="2593570"/>
            <a:ext cx="1117461" cy="1117461"/>
          </a:xfrm>
          <a:prstGeom prst="rect">
            <a:avLst/>
          </a:prstGeom>
        </p:spPr>
      </p:pic>
      <p:pic>
        <p:nvPicPr>
          <p:cNvPr id="50" name="Picture 49">
            <a:extLst>
              <a:ext uri="{FF2B5EF4-FFF2-40B4-BE49-F238E27FC236}">
                <a16:creationId xmlns:a16="http://schemas.microsoft.com/office/drawing/2014/main" id="{384AD0E6-9878-F729-411F-61AA7F15441D}"/>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7128380" y="4968072"/>
            <a:ext cx="1117462" cy="1117462"/>
          </a:xfrm>
          <a:prstGeom prst="rect">
            <a:avLst/>
          </a:prstGeom>
        </p:spPr>
      </p:pic>
    </p:spTree>
    <p:extLst>
      <p:ext uri="{BB962C8B-B14F-4D97-AF65-F5344CB8AC3E}">
        <p14:creationId xmlns:p14="http://schemas.microsoft.com/office/powerpoint/2010/main" val="3279097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SAMPLING |</a:t>
            </a:r>
            <a:r>
              <a:rPr lang="es-ES" sz="2600" b="1" dirty="0">
                <a:solidFill>
                  <a:srgbClr val="FE0000"/>
                </a:solidFill>
                <a:latin typeface="Montserrat SemiBold" pitchFamily="2" charset="77"/>
              </a:rPr>
              <a:t>PURPOSIVE SAMPLING</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1" name="Rectángulo 9">
            <a:extLst>
              <a:ext uri="{FF2B5EF4-FFF2-40B4-BE49-F238E27FC236}">
                <a16:creationId xmlns:a16="http://schemas.microsoft.com/office/drawing/2014/main" id="{C88E10AA-3658-D856-BBE6-16EBC5FE971C}"/>
              </a:ext>
            </a:extLst>
          </p:cNvPr>
          <p:cNvSpPr/>
          <p:nvPr/>
        </p:nvSpPr>
        <p:spPr>
          <a:xfrm>
            <a:off x="-40334" y="6627102"/>
            <a:ext cx="9184333" cy="215444"/>
          </a:xfrm>
          <a:prstGeom prst="rect">
            <a:avLst/>
          </a:prstGeom>
        </p:spPr>
        <p:txBody>
          <a:bodyPr wrap="square">
            <a:spAutoFit/>
          </a:bodyPr>
          <a:lstStyle/>
          <a:p>
            <a:r>
              <a:rPr lang="en-US" sz="800" i="1" dirty="0">
                <a:latin typeface="Open Sans Light" panose="020B0606030504020204" pitchFamily="34" charset="0"/>
                <a:ea typeface="Open Sans Light" panose="020B0606030504020204" pitchFamily="34" charset="0"/>
                <a:cs typeface="Open Sans Light" panose="020B0606030504020204" pitchFamily="34" charset="0"/>
              </a:rPr>
              <a:t>ACAPS. Technical Brief: </a:t>
            </a:r>
            <a:r>
              <a:rPr lang="en-US" sz="800" i="1" dirty="0">
                <a:latin typeface="Open Sans ExtraBold" panose="020B0606030504020204" pitchFamily="34" charset="0"/>
                <a:ea typeface="Open Sans ExtraBold" panose="020B0606030504020204" pitchFamily="34" charset="0"/>
                <a:cs typeface="Open Sans ExtraBold" panose="020B0606030504020204" pitchFamily="34" charset="0"/>
                <a:hlinkClick r:id="rId5"/>
              </a:rPr>
              <a:t>Purposive sampling and site selection in Phase 2 </a:t>
            </a:r>
            <a:r>
              <a:rPr lang="en-US" sz="800" i="1" dirty="0">
                <a:latin typeface="Open Sans Light" panose="020B0606030504020204" pitchFamily="34" charset="0"/>
                <a:ea typeface="Open Sans Light" panose="020B0606030504020204" pitchFamily="34" charset="0"/>
                <a:cs typeface="Open Sans Light" panose="020B0606030504020204" pitchFamily="34" charset="0"/>
              </a:rPr>
              <a:t>. 2011</a:t>
            </a:r>
            <a:endParaRPr lang="es-ES" sz="800" i="1" dirty="0">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47" name="TextBox 2">
            <a:extLst>
              <a:ext uri="{FF2B5EF4-FFF2-40B4-BE49-F238E27FC236}">
                <a16:creationId xmlns:a16="http://schemas.microsoft.com/office/drawing/2014/main" id="{C391F2E7-CDC9-B91C-4A67-F6D408A9B837}"/>
              </a:ext>
            </a:extLst>
          </p:cNvPr>
          <p:cNvSpPr txBox="1">
            <a:spLocks/>
          </p:cNvSpPr>
          <p:nvPr/>
        </p:nvSpPr>
        <p:spPr>
          <a:xfrm>
            <a:off x="1863742" y="2275069"/>
            <a:ext cx="6763833" cy="28512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2200" b="0" i="0" u="none" strike="noStrike" cap="none" spc="0" baseline="0">
                <a:solidFill>
                  <a:schemeClr val="accent3"/>
                </a:solidFill>
                <a:uFillTx/>
                <a:latin typeface="Montserrat Regular"/>
                <a:ea typeface="Montserrat Regular"/>
                <a:cs typeface="Montserrat Regular"/>
                <a:sym typeface="Montserrat Regular"/>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During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first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two</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weeks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following</a:t>
            </a:r>
            <a:r>
              <a:rPr lang="es-ES" sz="1400" b="1" kern="0" dirty="0">
                <a:solidFill>
                  <a:srgbClr val="001E5C"/>
                </a:solidFill>
                <a:latin typeface="Montserrat SemiBold" pitchFamily="2" charset="77"/>
              </a:rPr>
              <a:t> a </a:t>
            </a:r>
            <a:r>
              <a:rPr lang="es-ES" sz="1400" b="1" kern="0" dirty="0" err="1">
                <a:solidFill>
                  <a:srgbClr val="001E5C"/>
                </a:solidFill>
                <a:latin typeface="Montserrat SemiBold" pitchFamily="2" charset="77"/>
              </a:rPr>
              <a:t>major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emergency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primary</a:t>
            </a:r>
            <a:r>
              <a:rPr lang="es-ES" sz="1400" b="1" kern="0" dirty="0">
                <a:solidFill>
                  <a:srgbClr val="001E5C"/>
                </a:solidFill>
                <a:latin typeface="Montserrat SemiBold" pitchFamily="2" charset="77"/>
              </a:rPr>
              <a:t> data can </a:t>
            </a:r>
            <a:r>
              <a:rPr lang="es-ES" sz="1400" b="1" kern="0" dirty="0" err="1">
                <a:solidFill>
                  <a:srgbClr val="001E5C"/>
                </a:solidFill>
                <a:latin typeface="Montserrat SemiBold" pitchFamily="2" charset="77"/>
              </a:rPr>
              <a:t>only</a:t>
            </a:r>
            <a:r>
              <a:rPr lang="es-ES" sz="1400" b="1" kern="0" dirty="0">
                <a:solidFill>
                  <a:srgbClr val="001E5C"/>
                </a:solidFill>
                <a:latin typeface="Montserrat SemiBold" pitchFamily="2" charset="77"/>
              </a:rPr>
              <a:t> be </a:t>
            </a:r>
            <a:r>
              <a:rPr lang="es-ES" sz="1400" b="1" kern="0" dirty="0" err="1">
                <a:solidFill>
                  <a:srgbClr val="001E5C"/>
                </a:solidFill>
                <a:latin typeface="Montserrat SemiBold" pitchFamily="2" charset="77"/>
              </a:rPr>
              <a:t>realistically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collected</a:t>
            </a:r>
            <a:r>
              <a:rPr lang="es-ES" sz="1400" b="1" kern="0" dirty="0">
                <a:solidFill>
                  <a:srgbClr val="001E5C"/>
                </a:solidFill>
                <a:latin typeface="Montserrat SemiBold" pitchFamily="2" charset="77"/>
              </a:rPr>
              <a:t>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community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level</a:t>
            </a:r>
            <a:endParaRPr lang="es-ES" sz="1400" b="1" kern="0" dirty="0">
              <a:solidFill>
                <a:srgbClr val="001E5C"/>
              </a:solidFill>
              <a:latin typeface="Montserrat SemiBold" pitchFamily="2" charset="77"/>
            </a:endParaRPr>
          </a:p>
          <a:p>
            <a:pPr lvl="0">
              <a:buClr>
                <a:srgbClr val="FE0000"/>
              </a:buCl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Given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time, </a:t>
            </a:r>
            <a:r>
              <a:rPr lang="es-ES" sz="1400" b="1" kern="0" dirty="0" err="1">
                <a:solidFill>
                  <a:srgbClr val="001E5C"/>
                </a:solidFill>
                <a:latin typeface="Montserrat SemiBold" pitchFamily="2" charset="77"/>
              </a:rPr>
              <a:t>access</a:t>
            </a:r>
            <a:r>
              <a:rPr lang="es-ES" sz="1400" b="1" kern="0" dirty="0">
                <a:solidFill>
                  <a:srgbClr val="001E5C"/>
                </a:solidFill>
                <a:latin typeface="Montserrat SemiBold" pitchFamily="2" charset="77"/>
              </a:rPr>
              <a:t> and </a:t>
            </a:r>
            <a:r>
              <a:rPr lang="es-ES" sz="1400" b="1" kern="0" dirty="0" err="1">
                <a:solidFill>
                  <a:srgbClr val="001E5C"/>
                </a:solidFill>
                <a:latin typeface="Montserrat SemiBold" pitchFamily="2" charset="77"/>
              </a:rPr>
              <a:t>logistical</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constraints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collecting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meaningful</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information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from</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households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individuals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usually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not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feasible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useful</a:t>
            </a:r>
            <a:r>
              <a:rPr lang="es-ES" sz="1400" b="1" kern="0" dirty="0">
                <a:solidFill>
                  <a:srgbClr val="001E5C"/>
                </a:solidFill>
                <a:latin typeface="Montserrat SemiBold" pitchFamily="2" charset="77"/>
              </a:rPr>
              <a:t>. </a:t>
            </a:r>
          </a:p>
          <a:p>
            <a:pPr lvl="0">
              <a:buClr>
                <a:srgbClr val="FE0000"/>
              </a:buClr>
            </a:pPr>
            <a:r>
              <a:rPr lang="es-ES" sz="1400" b="1" kern="0" dirty="0">
                <a:solidFill>
                  <a:srgbClr val="001E5C"/>
                </a:solidFill>
                <a:latin typeface="Montserrat SemiBold" pitchFamily="2" charset="77"/>
              </a:rPr>
              <a:t/>
            </a:r>
            <a:br>
              <a:rPr lang="es-ES" sz="1400" b="1" kern="0" dirty="0">
                <a:solidFill>
                  <a:srgbClr val="001E5C"/>
                </a:solidFill>
                <a:latin typeface="Montserrat SemiBold" pitchFamily="2" charset="77"/>
              </a:rPr>
            </a:b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recommended</a:t>
            </a:r>
            <a:r>
              <a:rPr lang="es-ES" sz="1400" b="1" kern="0" dirty="0">
                <a:solidFill>
                  <a:srgbClr val="001E5C"/>
                </a:solidFill>
                <a:latin typeface="Montserrat SemiBold" pitchFamily="2" charset="77"/>
              </a:rPr>
              <a:t> </a:t>
            </a:r>
            <a:r>
              <a:rPr lang="es-ES" sz="1400" b="1" kern="0" dirty="0" err="1">
                <a:solidFill>
                  <a:srgbClr val="FE0000"/>
                </a:solidFill>
                <a:latin typeface="Montserrat SemiBold" pitchFamily="2" charset="77"/>
              </a:rPr>
              <a:t>sampling</a:t>
            </a:r>
            <a:r>
              <a:rPr lang="es-ES" sz="1400" b="1" kern="0" dirty="0">
                <a:solidFill>
                  <a:srgbClr val="FE0000"/>
                </a:solidFill>
                <a:latin typeface="Montserrat SemiBold" pitchFamily="2" charset="77"/>
              </a:rPr>
              <a:t> </a:t>
            </a:r>
            <a:r>
              <a:rPr lang="es-ES" sz="1400" b="1" kern="0" dirty="0" err="1">
                <a:solidFill>
                  <a:srgbClr val="FE0000"/>
                </a:solidFill>
                <a:latin typeface="Montserrat SemiBold" pitchFamily="2" charset="77"/>
              </a:rPr>
              <a:t>unit</a:t>
            </a:r>
            <a:r>
              <a:rPr lang="es-ES" sz="1400" b="1" kern="0" dirty="0">
                <a:solidFill>
                  <a:srgbClr val="FE0000"/>
                </a:solidFill>
                <a:latin typeface="Montserrat SemiBold" pitchFamily="2" charset="77"/>
              </a:rPr>
              <a:t> </a:t>
            </a:r>
            <a:r>
              <a:rPr lang="es-ES" sz="1400" b="1" kern="0" dirty="0" err="1">
                <a:solidFill>
                  <a:srgbClr val="001E5C"/>
                </a:solidFill>
                <a:latin typeface="Montserrat SemiBold" pitchFamily="2" charset="77"/>
              </a:rPr>
              <a:t>for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Initial</a:t>
            </a:r>
            <a:r>
              <a:rPr lang="es-ES" sz="1400" b="1" kern="0" dirty="0">
                <a:solidFill>
                  <a:srgbClr val="001E5C"/>
                </a:solidFill>
                <a:latin typeface="Montserrat SemiBold" pitchFamily="2" charset="77"/>
              </a:rPr>
              <a:t> and Rapid </a:t>
            </a:r>
            <a:r>
              <a:rPr lang="es-ES" sz="1400" b="1" kern="0" dirty="0" err="1">
                <a:solidFill>
                  <a:srgbClr val="001E5C"/>
                </a:solidFill>
                <a:latin typeface="Montserrat SemiBold" pitchFamily="2" charset="77"/>
              </a:rPr>
              <a:t>assessment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FE0000"/>
                </a:solidFill>
                <a:latin typeface="Montserrat SemiBold" pitchFamily="2" charset="77"/>
              </a:rPr>
              <a:t>community</a:t>
            </a:r>
            <a:r>
              <a:rPr lang="es-ES" sz="1400" b="1" kern="0" dirty="0">
                <a:solidFill>
                  <a:srgbClr val="FE0000"/>
                </a:solidFill>
                <a:latin typeface="Montserrat SemiBold" pitchFamily="2" charset="77"/>
              </a:rPr>
              <a:t> </a:t>
            </a:r>
            <a:r>
              <a:rPr lang="es-ES" sz="1400" b="1" kern="0" dirty="0" err="1">
                <a:solidFill>
                  <a:srgbClr val="FE0000"/>
                </a:solidFill>
                <a:latin typeface="Montserrat SemiBold" pitchFamily="2" charset="77"/>
              </a:rPr>
              <a:t>level</a:t>
            </a:r>
            <a:r>
              <a:rPr lang="es-ES" sz="1400" b="1" kern="0" dirty="0">
                <a:solidFill>
                  <a:srgbClr val="001E5C"/>
                </a:solidFill>
                <a:latin typeface="Montserrat SemiBold" pitchFamily="2" charset="77"/>
              </a:rPr>
              <a:t>. </a:t>
            </a: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Purposive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sampling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enables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initial</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understanding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situation</a:t>
            </a:r>
            <a:r>
              <a:rPr lang="es-ES" sz="1400" b="1" kern="0" dirty="0">
                <a:solidFill>
                  <a:srgbClr val="001E5C"/>
                </a:solidFill>
                <a:latin typeface="Montserrat SemiBold" pitchFamily="2" charset="77"/>
              </a:rPr>
              <a:t>, and </a:t>
            </a:r>
            <a:r>
              <a:rPr lang="es-ES" sz="1400" b="1" kern="0" dirty="0" err="1">
                <a:solidFill>
                  <a:srgbClr val="001E5C"/>
                </a:solidFill>
                <a:latin typeface="Montserrat SemiBold" pitchFamily="2" charset="77"/>
              </a:rPr>
              <a:t>to</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identify</a:t>
            </a:r>
            <a:r>
              <a:rPr lang="es-ES" sz="1400" b="1" kern="0" dirty="0">
                <a:solidFill>
                  <a:srgbClr val="001E5C"/>
                </a:solidFill>
                <a:latin typeface="Montserrat SemiBold" pitchFamily="2" charset="77"/>
              </a:rPr>
              <a:t> and </a:t>
            </a:r>
            <a:r>
              <a:rPr lang="es-ES" sz="1400" b="1" kern="0" dirty="0" err="1">
                <a:solidFill>
                  <a:srgbClr val="001E5C"/>
                </a:solidFill>
                <a:latin typeface="Montserrat SemiBold" pitchFamily="2" charset="77"/>
              </a:rPr>
              <a:t>differentiate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needs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one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or</a:t>
            </a:r>
            <a:r>
              <a:rPr lang="es-ES" sz="1400" b="1" kern="0" dirty="0">
                <a:solidFill>
                  <a:srgbClr val="001E5C"/>
                </a:solidFill>
                <a:latin typeface="Montserrat SemiBold" pitchFamily="2" charset="77"/>
              </a:rPr>
              <a:t> more </a:t>
            </a:r>
            <a:r>
              <a:rPr lang="es-ES" sz="1400" b="1" kern="0" dirty="0" err="1">
                <a:solidFill>
                  <a:srgbClr val="001E5C"/>
                </a:solidFill>
                <a:latin typeface="Montserrat SemiBold" pitchFamily="2" charset="77"/>
              </a:rPr>
              <a:t>relevant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groups</a:t>
            </a: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p:txBody>
      </p:sp>
      <p:grpSp>
        <p:nvGrpSpPr>
          <p:cNvPr id="51" name="Group 50">
            <a:extLst>
              <a:ext uri="{FF2B5EF4-FFF2-40B4-BE49-F238E27FC236}">
                <a16:creationId xmlns:a16="http://schemas.microsoft.com/office/drawing/2014/main" id="{AE26BE88-075F-152C-D578-C9B19BA6E389}"/>
              </a:ext>
            </a:extLst>
          </p:cNvPr>
          <p:cNvGrpSpPr/>
          <p:nvPr/>
        </p:nvGrpSpPr>
        <p:grpSpPr>
          <a:xfrm>
            <a:off x="5486460" y="4759277"/>
            <a:ext cx="3241041" cy="1773724"/>
            <a:chOff x="4745217" y="4360885"/>
            <a:chExt cx="3717201" cy="2095965"/>
          </a:xfrm>
        </p:grpSpPr>
        <p:grpSp>
          <p:nvGrpSpPr>
            <p:cNvPr id="32" name="Gruppe 1">
              <a:extLst>
                <a:ext uri="{FF2B5EF4-FFF2-40B4-BE49-F238E27FC236}">
                  <a16:creationId xmlns:a16="http://schemas.microsoft.com/office/drawing/2014/main" id="{7AA6A785-2C61-68E3-FD6F-1BF02DB8CA36}"/>
                </a:ext>
              </a:extLst>
            </p:cNvPr>
            <p:cNvGrpSpPr/>
            <p:nvPr/>
          </p:nvGrpSpPr>
          <p:grpSpPr>
            <a:xfrm>
              <a:off x="4745217" y="4500651"/>
              <a:ext cx="3717201" cy="1956199"/>
              <a:chOff x="211993" y="2165396"/>
              <a:chExt cx="8409557" cy="4900393"/>
            </a:xfrm>
          </p:grpSpPr>
          <p:sp>
            <p:nvSpPr>
              <p:cNvPr id="34" name="TextBox 33">
                <a:extLst>
                  <a:ext uri="{FF2B5EF4-FFF2-40B4-BE49-F238E27FC236}">
                    <a16:creationId xmlns:a16="http://schemas.microsoft.com/office/drawing/2014/main" id="{F3F3F11E-E339-0DE3-D036-7BB42312A169}"/>
                  </a:ext>
                </a:extLst>
              </p:cNvPr>
              <p:cNvSpPr txBox="1"/>
              <p:nvPr/>
            </p:nvSpPr>
            <p:spPr>
              <a:xfrm>
                <a:off x="211993" y="3376198"/>
                <a:ext cx="838519" cy="1900908"/>
              </a:xfrm>
              <a:prstGeom prst="rect">
                <a:avLst/>
              </a:prstGeom>
              <a:noFill/>
            </p:spPr>
            <p:txBody>
              <a:bodyPr vert="vert270" wrap="none">
                <a:spAutoFit/>
              </a:bodyPr>
              <a:lstStyle/>
              <a:p>
                <a:pPr>
                  <a:defRPr/>
                </a:pPr>
                <a:r>
                  <a:rPr lang="en-US" sz="900" b="1" dirty="0">
                    <a:latin typeface="Montserrat SemiBold" pitchFamily="2" charset="77"/>
                  </a:rPr>
                  <a:t>Precision</a:t>
                </a:r>
              </a:p>
            </p:txBody>
          </p:sp>
          <p:cxnSp>
            <p:nvCxnSpPr>
              <p:cNvPr id="35" name="Straight Arrow Connector 16">
                <a:extLst>
                  <a:ext uri="{FF2B5EF4-FFF2-40B4-BE49-F238E27FC236}">
                    <a16:creationId xmlns:a16="http://schemas.microsoft.com/office/drawing/2014/main" id="{8905D9A7-CCB9-B339-7144-8446ECCF30EC}"/>
                  </a:ext>
                </a:extLst>
              </p:cNvPr>
              <p:cNvCxnSpPr/>
              <p:nvPr/>
            </p:nvCxnSpPr>
            <p:spPr>
              <a:xfrm flipV="1">
                <a:off x="948267" y="2165396"/>
                <a:ext cx="33866" cy="4233334"/>
              </a:xfrm>
              <a:prstGeom prst="straightConnector1">
                <a:avLst/>
              </a:prstGeom>
              <a:ln w="63500">
                <a:solidFill>
                  <a:srgbClr val="9F3C88"/>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17">
                <a:extLst>
                  <a:ext uri="{FF2B5EF4-FFF2-40B4-BE49-F238E27FC236}">
                    <a16:creationId xmlns:a16="http://schemas.microsoft.com/office/drawing/2014/main" id="{DE3C4EA1-5BF7-4F53-B731-A12592A572E3}"/>
                  </a:ext>
                </a:extLst>
              </p:cNvPr>
              <p:cNvSpPr/>
              <p:nvPr/>
            </p:nvSpPr>
            <p:spPr>
              <a:xfrm>
                <a:off x="952190" y="6002258"/>
                <a:ext cx="971600" cy="392771"/>
              </a:xfrm>
              <a:prstGeom prst="rect">
                <a:avLst/>
              </a:prstGeom>
              <a:solidFill>
                <a:srgbClr val="9F3C88"/>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 b="1" dirty="0">
                    <a:solidFill>
                      <a:schemeClr val="tx1"/>
                    </a:solidFill>
                  </a:rPr>
                  <a:t>Phase I</a:t>
                </a:r>
              </a:p>
            </p:txBody>
          </p:sp>
          <p:sp>
            <p:nvSpPr>
              <p:cNvPr id="37" name="Rectangle 18">
                <a:extLst>
                  <a:ext uri="{FF2B5EF4-FFF2-40B4-BE49-F238E27FC236}">
                    <a16:creationId xmlns:a16="http://schemas.microsoft.com/office/drawing/2014/main" id="{EAF2ADBD-05B1-DA6D-BBBC-ED2CB50A45C5}"/>
                  </a:ext>
                </a:extLst>
              </p:cNvPr>
              <p:cNvSpPr/>
              <p:nvPr/>
            </p:nvSpPr>
            <p:spPr>
              <a:xfrm>
                <a:off x="1888294" y="6002258"/>
                <a:ext cx="1764603" cy="392771"/>
              </a:xfrm>
              <a:prstGeom prst="rect">
                <a:avLst/>
              </a:prstGeom>
              <a:solidFill>
                <a:srgbClr val="9F3C88">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tx1"/>
                    </a:solidFill>
                  </a:rPr>
                  <a:t>Phase II</a:t>
                </a:r>
              </a:p>
            </p:txBody>
          </p:sp>
          <p:sp>
            <p:nvSpPr>
              <p:cNvPr id="39" name="Right Arrow 25">
                <a:extLst>
                  <a:ext uri="{FF2B5EF4-FFF2-40B4-BE49-F238E27FC236}">
                    <a16:creationId xmlns:a16="http://schemas.microsoft.com/office/drawing/2014/main" id="{9E54F89E-F1C3-FC3E-8C96-805577F3A46E}"/>
                  </a:ext>
                </a:extLst>
              </p:cNvPr>
              <p:cNvSpPr/>
              <p:nvPr/>
            </p:nvSpPr>
            <p:spPr>
              <a:xfrm>
                <a:off x="3637219" y="5805872"/>
                <a:ext cx="4984331" cy="785542"/>
              </a:xfrm>
              <a:prstGeom prst="rightArrow">
                <a:avLst/>
              </a:prstGeom>
              <a:solidFill>
                <a:srgbClr val="9F3C88">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tx1"/>
                    </a:solidFill>
                  </a:rPr>
                  <a:t>Phase III &amp; IV</a:t>
                </a:r>
              </a:p>
            </p:txBody>
          </p:sp>
          <p:sp>
            <p:nvSpPr>
              <p:cNvPr id="40" name="TextBox 20">
                <a:extLst>
                  <a:ext uri="{FF2B5EF4-FFF2-40B4-BE49-F238E27FC236}">
                    <a16:creationId xmlns:a16="http://schemas.microsoft.com/office/drawing/2014/main" id="{35D013C9-8A3A-6BEB-5514-2A3242E662F9}"/>
                  </a:ext>
                </a:extLst>
              </p:cNvPr>
              <p:cNvSpPr txBox="1"/>
              <p:nvPr/>
            </p:nvSpPr>
            <p:spPr>
              <a:xfrm>
                <a:off x="3244769" y="6382488"/>
                <a:ext cx="2654483" cy="683301"/>
              </a:xfrm>
              <a:prstGeom prst="rect">
                <a:avLst/>
              </a:prstGeom>
              <a:noFill/>
            </p:spPr>
            <p:txBody>
              <a:bodyPr wrap="none" rtlCol="0">
                <a:spAutoFit/>
              </a:bodyPr>
              <a:lstStyle/>
              <a:p>
                <a:pPr algn="ctr"/>
                <a:r>
                  <a:rPr lang="en-US" sz="900" b="1" dirty="0">
                    <a:latin typeface="Montserrat SemiBold" pitchFamily="2" charset="77"/>
                  </a:rPr>
                  <a:t>Time and cost</a:t>
                </a:r>
              </a:p>
            </p:txBody>
          </p:sp>
          <p:cxnSp>
            <p:nvCxnSpPr>
              <p:cNvPr id="41" name="Straight Arrow Connector 21">
                <a:extLst>
                  <a:ext uri="{FF2B5EF4-FFF2-40B4-BE49-F238E27FC236}">
                    <a16:creationId xmlns:a16="http://schemas.microsoft.com/office/drawing/2014/main" id="{780CE79C-0E35-7CE0-6598-203226DF18FD}"/>
                  </a:ext>
                </a:extLst>
              </p:cNvPr>
              <p:cNvCxnSpPr/>
              <p:nvPr/>
            </p:nvCxnSpPr>
            <p:spPr>
              <a:xfrm flipV="1">
                <a:off x="982133" y="2182329"/>
                <a:ext cx="7298267" cy="3826935"/>
              </a:xfrm>
              <a:prstGeom prst="straightConnector1">
                <a:avLst/>
              </a:prstGeom>
              <a:ln w="31750">
                <a:solidFill>
                  <a:srgbClr val="9F3C88"/>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42" name="Picture 22">
                <a:extLst>
                  <a:ext uri="{FF2B5EF4-FFF2-40B4-BE49-F238E27FC236}">
                    <a16:creationId xmlns:a16="http://schemas.microsoft.com/office/drawing/2014/main" id="{9E1B4249-1F2F-42D5-E275-8E919980D5F0}"/>
                  </a:ext>
                </a:extLst>
              </p:cNvPr>
              <p:cNvPicPr>
                <a:picLocks noChangeAspect="1" noChangeArrowheads="1"/>
              </p:cNvPicPr>
              <p:nvPr/>
            </p:nvPicPr>
            <p:blipFill>
              <a:blip r:embed="rId6" cstate="print"/>
              <a:srcRect l="49199" r="24401" b="26081"/>
              <a:stretch>
                <a:fillRect/>
              </a:stretch>
            </p:blipFill>
            <p:spPr bwMode="auto">
              <a:xfrm>
                <a:off x="1294219" y="4759106"/>
                <a:ext cx="1188149" cy="1188133"/>
              </a:xfrm>
              <a:prstGeom prst="ellipse">
                <a:avLst/>
              </a:prstGeom>
              <a:noFill/>
              <a:ln w="9525">
                <a:noFill/>
                <a:miter lim="800000"/>
                <a:headEnd/>
                <a:tailEnd/>
              </a:ln>
            </p:spPr>
          </p:pic>
          <p:pic>
            <p:nvPicPr>
              <p:cNvPr id="44" name="Picture 23">
                <a:extLst>
                  <a:ext uri="{FF2B5EF4-FFF2-40B4-BE49-F238E27FC236}">
                    <a16:creationId xmlns:a16="http://schemas.microsoft.com/office/drawing/2014/main" id="{D0F15E12-DEE8-1367-498B-F1F198CC974F}"/>
                  </a:ext>
                </a:extLst>
              </p:cNvPr>
              <p:cNvPicPr>
                <a:picLocks noChangeAspect="1" noChangeArrowheads="1"/>
              </p:cNvPicPr>
              <p:nvPr/>
            </p:nvPicPr>
            <p:blipFill>
              <a:blip r:embed="rId6" cstate="print"/>
              <a:srcRect l="24000" r="49600" b="26667"/>
              <a:stretch>
                <a:fillRect/>
              </a:stretch>
            </p:blipFill>
            <p:spPr bwMode="auto">
              <a:xfrm>
                <a:off x="3760188" y="3678948"/>
                <a:ext cx="1188149" cy="1178714"/>
              </a:xfrm>
              <a:prstGeom prst="ellipse">
                <a:avLst/>
              </a:prstGeom>
              <a:noFill/>
              <a:ln w="9525">
                <a:noFill/>
                <a:miter lim="800000"/>
                <a:headEnd/>
                <a:tailEnd/>
              </a:ln>
            </p:spPr>
          </p:pic>
          <p:pic>
            <p:nvPicPr>
              <p:cNvPr id="45" name="Picture 24">
                <a:extLst>
                  <a:ext uri="{FF2B5EF4-FFF2-40B4-BE49-F238E27FC236}">
                    <a16:creationId xmlns:a16="http://schemas.microsoft.com/office/drawing/2014/main" id="{73C06CC6-1D04-7789-2277-1B41026AEC18}"/>
                  </a:ext>
                </a:extLst>
              </p:cNvPr>
              <p:cNvPicPr>
                <a:picLocks noChangeAspect="1" noChangeArrowheads="1"/>
              </p:cNvPicPr>
              <p:nvPr/>
            </p:nvPicPr>
            <p:blipFill>
              <a:blip r:embed="rId6" cstate="print"/>
              <a:srcRect l="75599" t="3360" b="24493"/>
              <a:stretch>
                <a:fillRect/>
              </a:stretch>
            </p:blipFill>
            <p:spPr bwMode="auto">
              <a:xfrm>
                <a:off x="6948264" y="2216718"/>
                <a:ext cx="1098182" cy="1159650"/>
              </a:xfrm>
              <a:prstGeom prst="ellipse">
                <a:avLst/>
              </a:prstGeom>
              <a:noFill/>
              <a:ln w="9525">
                <a:noFill/>
                <a:miter lim="800000"/>
                <a:headEnd/>
                <a:tailEnd/>
              </a:ln>
            </p:spPr>
          </p:pic>
        </p:grpSp>
        <p:sp>
          <p:nvSpPr>
            <p:cNvPr id="2" name="TextBox 2">
              <a:extLst>
                <a:ext uri="{FF2B5EF4-FFF2-40B4-BE49-F238E27FC236}">
                  <a16:creationId xmlns:a16="http://schemas.microsoft.com/office/drawing/2014/main" id="{C7424CEB-AC4B-3701-9790-AE913ADE575B}"/>
                </a:ext>
              </a:extLst>
            </p:cNvPr>
            <p:cNvSpPr txBox="1">
              <a:spLocks/>
            </p:cNvSpPr>
            <p:nvPr/>
          </p:nvSpPr>
          <p:spPr>
            <a:xfrm>
              <a:off x="5085635" y="5240608"/>
              <a:ext cx="974454" cy="2410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900" b="1" u="none" strike="noStrike" kern="0" cap="none" spc="0" normalizeH="0" baseline="0" noProof="0" dirty="0" err="1">
                  <a:ln>
                    <a:noFill/>
                  </a:ln>
                  <a:solidFill>
                    <a:srgbClr val="FE0000"/>
                  </a:solidFill>
                  <a:effectLst/>
                  <a:uLnTx/>
                  <a:uFillTx/>
                  <a:latin typeface="Montserrat ExtraBold" pitchFamily="2" charset="77"/>
                  <a:sym typeface="Montserrat Bold"/>
                </a:rPr>
                <a:t>Community</a:t>
              </a:r>
              <a:endParaRPr kumimoji="0" lang="es-ES" sz="900" b="1" u="none" strike="noStrike" kern="0" cap="none" spc="0" normalizeH="0" baseline="0" noProof="0" dirty="0">
                <a:ln>
                  <a:noFill/>
                </a:ln>
                <a:solidFill>
                  <a:srgbClr val="FE0000"/>
                </a:solidFill>
                <a:effectLst/>
                <a:uLnTx/>
                <a:uFillTx/>
                <a:latin typeface="Montserrat ExtraBold" pitchFamily="2" charset="77"/>
                <a:sym typeface="Montserrat Bold"/>
              </a:endParaRPr>
            </a:p>
          </p:txBody>
        </p:sp>
        <p:sp>
          <p:nvSpPr>
            <p:cNvPr id="3" name="TextBox 2">
              <a:extLst>
                <a:ext uri="{FF2B5EF4-FFF2-40B4-BE49-F238E27FC236}">
                  <a16:creationId xmlns:a16="http://schemas.microsoft.com/office/drawing/2014/main" id="{528792A9-3694-A3CC-7F75-C651F5AAA9A2}"/>
                </a:ext>
              </a:extLst>
            </p:cNvPr>
            <p:cNvSpPr txBox="1">
              <a:spLocks/>
            </p:cNvSpPr>
            <p:nvPr/>
          </p:nvSpPr>
          <p:spPr>
            <a:xfrm>
              <a:off x="6259239" y="5676613"/>
              <a:ext cx="974454" cy="2410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900" b="1" u="none" strike="noStrike" kern="0" cap="none" spc="0" normalizeH="0" baseline="0" noProof="0" dirty="0" err="1">
                  <a:ln>
                    <a:noFill/>
                  </a:ln>
                  <a:solidFill>
                    <a:srgbClr val="FE0000"/>
                  </a:solidFill>
                  <a:effectLst/>
                  <a:uLnTx/>
                  <a:uFillTx/>
                  <a:latin typeface="Montserrat ExtraBold" pitchFamily="2" charset="77"/>
                  <a:sym typeface="Montserrat Bold"/>
                </a:rPr>
                <a:t>Household</a:t>
              </a:r>
              <a:endParaRPr kumimoji="0" lang="es-ES" sz="900" b="1" u="none" strike="noStrike" kern="0" cap="none" spc="0" normalizeH="0" baseline="0" noProof="0" dirty="0">
                <a:ln>
                  <a:noFill/>
                </a:ln>
                <a:solidFill>
                  <a:srgbClr val="FE0000"/>
                </a:solidFill>
                <a:effectLst/>
                <a:uLnTx/>
                <a:uFillTx/>
                <a:latin typeface="Montserrat ExtraBold" pitchFamily="2" charset="77"/>
                <a:sym typeface="Montserrat Bold"/>
              </a:endParaRPr>
            </a:p>
          </p:txBody>
        </p:sp>
        <p:sp>
          <p:nvSpPr>
            <p:cNvPr id="6" name="TextBox 5">
              <a:extLst>
                <a:ext uri="{FF2B5EF4-FFF2-40B4-BE49-F238E27FC236}">
                  <a16:creationId xmlns:a16="http://schemas.microsoft.com/office/drawing/2014/main" id="{ACCAC22D-B676-1C6E-A6B1-EE3E27037188}"/>
                </a:ext>
              </a:extLst>
            </p:cNvPr>
            <p:cNvSpPr txBox="1">
              <a:spLocks/>
            </p:cNvSpPr>
            <p:nvPr/>
          </p:nvSpPr>
          <p:spPr>
            <a:xfrm>
              <a:off x="7475591" y="5057904"/>
              <a:ext cx="974454" cy="2410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3200" b="0" i="0" u="none" strike="noStrike" cap="none" spc="0" baseline="0">
                  <a:solidFill>
                    <a:schemeClr val="accent3"/>
                  </a:solidFill>
                  <a:uFillTx/>
                  <a:latin typeface="Montserrat Bold"/>
                  <a:ea typeface="Montserrat Bold"/>
                  <a:cs typeface="Montserrat Bold"/>
                  <a:sym typeface="Montserrat Bold"/>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s-ES" sz="900" b="1" u="none" strike="noStrike" kern="0" cap="none" spc="0" normalizeH="0" baseline="0" noProof="0" dirty="0">
                  <a:ln>
                    <a:noFill/>
                  </a:ln>
                  <a:solidFill>
                    <a:srgbClr val="FE0000"/>
                  </a:solidFill>
                  <a:effectLst/>
                  <a:uLnTx/>
                  <a:uFillTx/>
                  <a:latin typeface="Montserrat ExtraBold" pitchFamily="2" charset="77"/>
                  <a:sym typeface="Montserrat Bold"/>
                </a:rPr>
                <a:t>Individual</a:t>
              </a:r>
            </a:p>
          </p:txBody>
        </p:sp>
        <p:sp>
          <p:nvSpPr>
            <p:cNvPr id="8" name="Oval 7">
              <a:extLst>
                <a:ext uri="{FF2B5EF4-FFF2-40B4-BE49-F238E27FC236}">
                  <a16:creationId xmlns:a16="http://schemas.microsoft.com/office/drawing/2014/main" id="{1586E2FD-0326-8644-AEE6-0AD98589369D}"/>
                </a:ext>
              </a:extLst>
            </p:cNvPr>
            <p:cNvSpPr/>
            <p:nvPr/>
          </p:nvSpPr>
          <p:spPr>
            <a:xfrm>
              <a:off x="5198285" y="5517929"/>
              <a:ext cx="589039" cy="5128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sz="1400"/>
            </a:p>
          </p:txBody>
        </p:sp>
        <p:sp>
          <p:nvSpPr>
            <p:cNvPr id="9" name="Oval 8">
              <a:extLst>
                <a:ext uri="{FF2B5EF4-FFF2-40B4-BE49-F238E27FC236}">
                  <a16:creationId xmlns:a16="http://schemas.microsoft.com/office/drawing/2014/main" id="{9AAE81AC-93CB-CF9A-4638-F176070D8CE5}"/>
                </a:ext>
              </a:extLst>
            </p:cNvPr>
            <p:cNvSpPr/>
            <p:nvPr/>
          </p:nvSpPr>
          <p:spPr>
            <a:xfrm>
              <a:off x="6265180" y="5076623"/>
              <a:ext cx="589039" cy="5128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sz="1400"/>
            </a:p>
          </p:txBody>
        </p:sp>
        <p:sp>
          <p:nvSpPr>
            <p:cNvPr id="10" name="Oval 9">
              <a:extLst>
                <a:ext uri="{FF2B5EF4-FFF2-40B4-BE49-F238E27FC236}">
                  <a16:creationId xmlns:a16="http://schemas.microsoft.com/office/drawing/2014/main" id="{FE05A81C-2840-F2BC-5CBD-83932F78080C}"/>
                </a:ext>
              </a:extLst>
            </p:cNvPr>
            <p:cNvSpPr/>
            <p:nvPr/>
          </p:nvSpPr>
          <p:spPr>
            <a:xfrm>
              <a:off x="7653121" y="4500651"/>
              <a:ext cx="589039" cy="5128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sz="1400"/>
            </a:p>
          </p:txBody>
        </p:sp>
        <p:pic>
          <p:nvPicPr>
            <p:cNvPr id="13" name="Picture 12">
              <a:extLst>
                <a:ext uri="{FF2B5EF4-FFF2-40B4-BE49-F238E27FC236}">
                  <a16:creationId xmlns:a16="http://schemas.microsoft.com/office/drawing/2014/main" id="{33EF8131-B6AD-F546-7B29-986D5A7A6FB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7486308" y="4360885"/>
              <a:ext cx="696264" cy="696264"/>
            </a:xfrm>
            <a:prstGeom prst="rect">
              <a:avLst/>
            </a:prstGeom>
          </p:spPr>
        </p:pic>
        <p:pic>
          <p:nvPicPr>
            <p:cNvPr id="38" name="Picture 37">
              <a:extLst>
                <a:ext uri="{FF2B5EF4-FFF2-40B4-BE49-F238E27FC236}">
                  <a16:creationId xmlns:a16="http://schemas.microsoft.com/office/drawing/2014/main" id="{146744A5-AC81-3E2A-6D09-7420539E0463}"/>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5137608" y="5393246"/>
              <a:ext cx="705398" cy="705398"/>
            </a:xfrm>
            <a:prstGeom prst="rect">
              <a:avLst/>
            </a:prstGeom>
          </p:spPr>
        </p:pic>
        <p:pic>
          <p:nvPicPr>
            <p:cNvPr id="50" name="Picture 49">
              <a:extLst>
                <a:ext uri="{FF2B5EF4-FFF2-40B4-BE49-F238E27FC236}">
                  <a16:creationId xmlns:a16="http://schemas.microsoft.com/office/drawing/2014/main" id="{4A6ECC74-87EB-AEEC-1072-9DF33CA0943D}"/>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6260584" y="4989525"/>
              <a:ext cx="696263" cy="696263"/>
            </a:xfrm>
            <a:prstGeom prst="rect">
              <a:avLst/>
            </a:prstGeom>
          </p:spPr>
        </p:pic>
      </p:grpSp>
    </p:spTree>
    <p:extLst>
      <p:ext uri="{BB962C8B-B14F-4D97-AF65-F5344CB8AC3E}">
        <p14:creationId xmlns:p14="http://schemas.microsoft.com/office/powerpoint/2010/main" val="428179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SAMPLING |</a:t>
            </a:r>
            <a:r>
              <a:rPr lang="es-ES" sz="2600" b="1" dirty="0">
                <a:solidFill>
                  <a:srgbClr val="FE0000"/>
                </a:solidFill>
                <a:latin typeface="Montserrat SemiBold" pitchFamily="2" charset="77"/>
              </a:rPr>
              <a:t>MAIN CHALLENGES</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1" name="Rectángulo 9">
            <a:extLst>
              <a:ext uri="{FF2B5EF4-FFF2-40B4-BE49-F238E27FC236}">
                <a16:creationId xmlns:a16="http://schemas.microsoft.com/office/drawing/2014/main" id="{C88E10AA-3658-D856-BBE6-16EBC5FE971C}"/>
              </a:ext>
            </a:extLst>
          </p:cNvPr>
          <p:cNvSpPr/>
          <p:nvPr/>
        </p:nvSpPr>
        <p:spPr>
          <a:xfrm>
            <a:off x="-40334" y="6627102"/>
            <a:ext cx="9184333" cy="215444"/>
          </a:xfrm>
          <a:prstGeom prst="rect">
            <a:avLst/>
          </a:prstGeom>
        </p:spPr>
        <p:txBody>
          <a:bodyPr wrap="square">
            <a:spAutoFit/>
          </a:bodyPr>
          <a:lstStyle/>
          <a:p>
            <a:r>
              <a:rPr lang="es-ES" sz="800" i="1" dirty="0" err="1">
                <a:solidFill>
                  <a:srgbClr val="001E5C"/>
                </a:solidFill>
                <a:latin typeface="Open Sans ExtraBold" pitchFamily="2" charset="0"/>
                <a:ea typeface="Open Sans ExtraBold" pitchFamily="2" charset="0"/>
                <a:cs typeface="Open Sans ExtraBold" pitchFamily="2" charset="0"/>
              </a:rPr>
              <a:t>Spanish</a:t>
            </a:r>
            <a:r>
              <a:rPr lang="es-ES" sz="800" i="1" dirty="0">
                <a:solidFill>
                  <a:srgbClr val="001E5C"/>
                </a:solidFill>
                <a:latin typeface="Open Sans ExtraBold" pitchFamily="2" charset="0"/>
                <a:ea typeface="Open Sans ExtraBold" pitchFamily="2" charset="0"/>
                <a:cs typeface="Open Sans ExtraBold" pitchFamily="2" charset="0"/>
              </a:rPr>
              <a:t> Red Cross </a:t>
            </a:r>
            <a:r>
              <a:rPr lang="es-ES" sz="800" i="1" dirty="0" err="1">
                <a:solidFill>
                  <a:srgbClr val="001E5C"/>
                </a:solidFill>
                <a:latin typeface="Open Sans ExtraBold" pitchFamily="2" charset="0"/>
                <a:ea typeface="Open Sans ExtraBold" pitchFamily="2" charset="0"/>
                <a:cs typeface="Open Sans ExtraBold" pitchFamily="2" charset="0"/>
              </a:rPr>
              <a:t>Hygiene</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Promotion</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Emergencies</a:t>
            </a:r>
            <a:r>
              <a:rPr lang="es-ES" sz="800" i="1" dirty="0">
                <a:solidFill>
                  <a:srgbClr val="001E5C"/>
                </a:solidFill>
                <a:latin typeface="Open Sans ExtraBold" pitchFamily="2" charset="0"/>
                <a:ea typeface="Open Sans ExtraBold" pitchFamily="2" charset="0"/>
                <a:cs typeface="Open Sans ExtraBold" pitchFamily="2" charset="0"/>
              </a:rPr>
              <a:t> Training</a:t>
            </a:r>
            <a:endParaRPr lang="es-ES" sz="800" i="1" dirty="0">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47" name="TextBox 2">
            <a:extLst>
              <a:ext uri="{FF2B5EF4-FFF2-40B4-BE49-F238E27FC236}">
                <a16:creationId xmlns:a16="http://schemas.microsoft.com/office/drawing/2014/main" id="{C391F2E7-CDC9-B91C-4A67-F6D408A9B837}"/>
              </a:ext>
            </a:extLst>
          </p:cNvPr>
          <p:cNvSpPr txBox="1">
            <a:spLocks/>
          </p:cNvSpPr>
          <p:nvPr/>
        </p:nvSpPr>
        <p:spPr>
          <a:xfrm>
            <a:off x="1862710" y="2456588"/>
            <a:ext cx="6763833" cy="26789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eaLnBrk="1" latinLnBrk="0" hangingPunct="1">
              <a:lnSpc>
                <a:spcPct val="80000"/>
              </a:lnSpc>
              <a:spcBef>
                <a:spcPts val="0"/>
              </a:spcBef>
              <a:spcAft>
                <a:spcPts val="0"/>
              </a:spcAft>
              <a:buClrTx/>
              <a:buSzTx/>
              <a:buFontTx/>
              <a:buNone/>
              <a:tabLst/>
              <a:defRPr sz="2200" b="0" i="0" u="none" strike="noStrike" cap="none" spc="0" baseline="0">
                <a:solidFill>
                  <a:schemeClr val="accent3"/>
                </a:solidFill>
                <a:uFillTx/>
                <a:latin typeface="Montserrat Regular"/>
                <a:ea typeface="Montserrat Regular"/>
                <a:cs typeface="Montserrat Regular"/>
                <a:sym typeface="Montserrat Regular"/>
              </a:defRPr>
            </a:lvl1pPr>
            <a:lvl2pPr marL="1085850" marR="0" indent="-40005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eaLnBrk="1" latinLnBrk="0" hangingPunct="1">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Make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sure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that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most</a:t>
            </a:r>
            <a:r>
              <a:rPr lang="es-ES" sz="1400" b="1" kern="0" dirty="0">
                <a:solidFill>
                  <a:srgbClr val="001E5C"/>
                </a:solidFill>
                <a:latin typeface="Montserrat SemiBold" pitchFamily="2" charset="77"/>
              </a:rPr>
              <a:t> vulnerable </a:t>
            </a:r>
            <a:r>
              <a:rPr lang="es-ES" sz="1400" b="1" kern="0" dirty="0" err="1">
                <a:solidFill>
                  <a:srgbClr val="001E5C"/>
                </a:solidFill>
                <a:latin typeface="Montserrat SemiBold" pitchFamily="2" charset="77"/>
              </a:rPr>
              <a:t>groups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have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been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picked</a:t>
            </a:r>
            <a:r>
              <a:rPr lang="es-ES" sz="1400" b="1" kern="0" dirty="0">
                <a:solidFill>
                  <a:srgbClr val="001E5C"/>
                </a:solidFill>
                <a:latin typeface="Montserrat SemiBold" pitchFamily="2" charset="77"/>
              </a:rPr>
              <a:t> up</a:t>
            </a: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Avoid</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duplication</a:t>
            </a:r>
            <a:r>
              <a:rPr lang="es-ES" sz="1400" b="1" kern="0" dirty="0">
                <a:solidFill>
                  <a:srgbClr val="001E5C"/>
                </a:solidFill>
                <a:latin typeface="Montserrat SemiBold" pitchFamily="2" charset="77"/>
              </a:rPr>
              <a:t> and gaps. </a:t>
            </a:r>
            <a:r>
              <a:rPr lang="es-ES" sz="1400" b="1" kern="0" dirty="0" err="1">
                <a:solidFill>
                  <a:srgbClr val="001E5C"/>
                </a:solidFill>
                <a:latin typeface="Montserrat SemiBold" pitchFamily="2" charset="77"/>
              </a:rPr>
              <a:t>There</a:t>
            </a:r>
            <a:r>
              <a:rPr lang="es-ES" sz="1400" b="1" kern="0" dirty="0">
                <a:solidFill>
                  <a:srgbClr val="001E5C"/>
                </a:solidFill>
                <a:latin typeface="Montserrat SemiBold" pitchFamily="2" charset="77"/>
              </a:rPr>
              <a:t> are </a:t>
            </a:r>
            <a:r>
              <a:rPr lang="es-ES" sz="1400" b="1" kern="0" dirty="0" err="1">
                <a:solidFill>
                  <a:srgbClr val="001E5C"/>
                </a:solidFill>
                <a:latin typeface="Montserrat SemiBold" pitchFamily="2" charset="77"/>
              </a:rPr>
              <a:t>other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organisations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doing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same</a:t>
            </a: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a:solidFill>
                  <a:srgbClr val="001E5C"/>
                </a:solidFill>
                <a:latin typeface="Montserrat SemiBold" pitchFamily="2" charset="77"/>
              </a:rPr>
              <a:t>Targeting vulnerable </a:t>
            </a:r>
            <a:r>
              <a:rPr lang="es-ES" sz="1400" b="1" kern="0" dirty="0" err="1">
                <a:solidFill>
                  <a:srgbClr val="001E5C"/>
                </a:solidFill>
                <a:latin typeface="Montserrat SemiBold" pitchFamily="2" charset="77"/>
              </a:rPr>
              <a:t>groups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may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not</a:t>
            </a:r>
            <a:r>
              <a:rPr lang="es-ES" sz="1400" b="1" kern="0" dirty="0">
                <a:solidFill>
                  <a:srgbClr val="001E5C"/>
                </a:solidFill>
                <a:latin typeface="Montserrat SemiBold" pitchFamily="2" charset="77"/>
              </a:rPr>
              <a:t> be </a:t>
            </a:r>
            <a:r>
              <a:rPr lang="es-ES" sz="1400" b="1" kern="0" dirty="0" err="1">
                <a:solidFill>
                  <a:srgbClr val="001E5C"/>
                </a:solidFill>
                <a:latin typeface="Montserrat SemiBold" pitchFamily="2" charset="77"/>
              </a:rPr>
              <a:t>generalised</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to</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whole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affected</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area</a:t>
            </a: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a:solidFill>
                  <a:srgbClr val="001E5C"/>
                </a:solidFill>
                <a:latin typeface="Montserrat SemiBold" pitchFamily="2" charset="77"/>
              </a:rPr>
              <a:t>Data </a:t>
            </a:r>
            <a:r>
              <a:rPr lang="es-ES" sz="1400" b="1" kern="0" dirty="0" err="1">
                <a:solidFill>
                  <a:srgbClr val="001E5C"/>
                </a:solidFill>
                <a:latin typeface="Montserrat SemiBold" pitchFamily="2" charset="77"/>
              </a:rPr>
              <a:t>quickly</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outdated</a:t>
            </a: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a:solidFill>
                  <a:srgbClr val="001E5C"/>
                </a:solidFill>
                <a:latin typeface="Montserrat SemiBold" pitchFamily="2" charset="77"/>
              </a:rPr>
              <a:t>Balance </a:t>
            </a:r>
            <a:r>
              <a:rPr lang="es-ES" sz="1400" b="1" kern="0" dirty="0" err="1">
                <a:solidFill>
                  <a:srgbClr val="001E5C"/>
                </a:solidFill>
                <a:latin typeface="Montserrat SemiBold" pitchFamily="2" charset="77"/>
              </a:rPr>
              <a:t>between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doing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assessment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takes</a:t>
            </a:r>
            <a:r>
              <a:rPr lang="es-ES" sz="1400" b="1" kern="0" dirty="0">
                <a:solidFill>
                  <a:srgbClr val="001E5C"/>
                </a:solidFill>
                <a:latin typeface="Montserrat SemiBold" pitchFamily="2" charset="77"/>
              </a:rPr>
              <a:t> time) and </a:t>
            </a:r>
            <a:r>
              <a:rPr lang="es-ES" sz="1400" b="1" kern="0" dirty="0" err="1">
                <a:solidFill>
                  <a:srgbClr val="001E5C"/>
                </a:solidFill>
                <a:latin typeface="Montserrat SemiBold" pitchFamily="2" charset="77"/>
              </a:rPr>
              <a:t>not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delaying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implementation</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too</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long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because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of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this</a:t>
            </a: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endParaRPr lang="es-ES" sz="1400" b="1" kern="0" dirty="0">
              <a:solidFill>
                <a:srgbClr val="001E5C"/>
              </a:solidFill>
              <a:latin typeface="Montserrat SemiBold" pitchFamily="2" charset="77"/>
            </a:endParaRPr>
          </a:p>
          <a:p>
            <a:pPr marL="285750" lvl="0" indent="-285750">
              <a:buClr>
                <a:srgbClr val="FE0000"/>
              </a:buClr>
              <a:buFont typeface="Arial" panose="020B0604020202020204" pitchFamily="34" charset="0"/>
              <a:buChar char="•"/>
            </a:pPr>
            <a:r>
              <a:rPr lang="es-ES" sz="1400" b="1" kern="0" dirty="0" err="1">
                <a:solidFill>
                  <a:srgbClr val="001E5C"/>
                </a:solidFill>
                <a:latin typeface="Montserrat SemiBold" pitchFamily="2" charset="77"/>
              </a:rPr>
              <a:t>Should</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not</a:t>
            </a:r>
            <a:r>
              <a:rPr lang="es-ES" sz="1400" b="1" kern="0" dirty="0">
                <a:solidFill>
                  <a:srgbClr val="001E5C"/>
                </a:solidFill>
                <a:latin typeface="Montserrat SemiBold" pitchFamily="2" charset="77"/>
              </a:rPr>
              <a:t> stop response </a:t>
            </a:r>
            <a:r>
              <a:rPr lang="es-ES" sz="1400" b="1" kern="0" dirty="0" err="1">
                <a:solidFill>
                  <a:srgbClr val="001E5C"/>
                </a:solidFill>
                <a:latin typeface="Montserrat SemiBold" pitchFamily="2" charset="77"/>
              </a:rPr>
              <a:t>if</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there</a:t>
            </a:r>
            <a:r>
              <a:rPr lang="es-ES" sz="1400" b="1" kern="0" dirty="0">
                <a:solidFill>
                  <a:srgbClr val="001E5C"/>
                </a:solidFill>
                <a:latin typeface="Montserrat SemiBold" pitchFamily="2" charset="77"/>
              </a:rPr>
              <a:t> are </a:t>
            </a:r>
            <a:r>
              <a:rPr lang="es-ES" sz="1400" b="1" kern="0" dirty="0" err="1">
                <a:solidFill>
                  <a:srgbClr val="001E5C"/>
                </a:solidFill>
                <a:latin typeface="Montserrat SemiBold" pitchFamily="2" charset="77"/>
              </a:rPr>
              <a:t>immediate</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urgent</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needs</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waiting</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for</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initial</a:t>
            </a:r>
            <a:r>
              <a:rPr lang="es-ES" sz="1400" b="1" kern="0" dirty="0">
                <a:solidFill>
                  <a:srgbClr val="001E5C"/>
                </a:solidFill>
                <a:latin typeface="Montserrat SemiBold" pitchFamily="2" charset="77"/>
              </a:rPr>
              <a:t> </a:t>
            </a:r>
            <a:r>
              <a:rPr lang="es-ES" sz="1400" b="1" kern="0" dirty="0" err="1">
                <a:solidFill>
                  <a:srgbClr val="001E5C"/>
                </a:solidFill>
                <a:latin typeface="Montserrat SemiBold" pitchFamily="2" charset="77"/>
              </a:rPr>
              <a:t>assessment</a:t>
            </a:r>
            <a:endParaRPr lang="es-ES" sz="1400" b="1" kern="0" dirty="0">
              <a:solidFill>
                <a:srgbClr val="001E5C"/>
              </a:solidFill>
              <a:latin typeface="Montserrat SemiBold" pitchFamily="2" charset="77"/>
            </a:endParaRPr>
          </a:p>
        </p:txBody>
      </p:sp>
      <p:pic>
        <p:nvPicPr>
          <p:cNvPr id="14" name="Picture 13">
            <a:extLst>
              <a:ext uri="{FF2B5EF4-FFF2-40B4-BE49-F238E27FC236}">
                <a16:creationId xmlns:a16="http://schemas.microsoft.com/office/drawing/2014/main" id="{E9D1F583-4EB7-2C8D-3791-82324EFF90FD}"/>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flipH="1">
            <a:off x="6931970" y="4969539"/>
            <a:ext cx="1817844" cy="1782525"/>
          </a:xfrm>
          <a:prstGeom prst="rect">
            <a:avLst/>
          </a:prstGeom>
        </p:spPr>
      </p:pic>
    </p:spTree>
    <p:extLst>
      <p:ext uri="{BB962C8B-B14F-4D97-AF65-F5344CB8AC3E}">
        <p14:creationId xmlns:p14="http://schemas.microsoft.com/office/powerpoint/2010/main" val="8085789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5A02B92A-1BA7-A230-9881-42E1D49E89EC}"/>
              </a:ext>
            </a:extLst>
          </p:cNvPr>
          <p:cNvSpPr/>
          <p:nvPr/>
        </p:nvSpPr>
        <p:spPr>
          <a:xfrm>
            <a:off x="2461098" y="5172606"/>
            <a:ext cx="5466945" cy="1037230"/>
          </a:xfrm>
          <a:prstGeom prst="roundRect">
            <a:avLst/>
          </a:prstGeom>
          <a:solidFill>
            <a:srgbClr val="FE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ETHICS</a:t>
            </a:r>
            <a:endParaRPr lang="es-ES" sz="2600" b="1" dirty="0">
              <a:solidFill>
                <a:srgbClr val="FE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 name="TextBox 2">
            <a:extLst>
              <a:ext uri="{FF2B5EF4-FFF2-40B4-BE49-F238E27FC236}">
                <a16:creationId xmlns:a16="http://schemas.microsoft.com/office/drawing/2014/main" id="{9C8FBA9A-3236-9FB1-01E7-B230D0F663B0}"/>
              </a:ext>
            </a:extLst>
          </p:cNvPr>
          <p:cNvSpPr txBox="1"/>
          <p:nvPr/>
        </p:nvSpPr>
        <p:spPr>
          <a:xfrm>
            <a:off x="1759073" y="1917821"/>
            <a:ext cx="5359940" cy="369332"/>
          </a:xfrm>
          <a:prstGeom prst="rect">
            <a:avLst/>
          </a:prstGeom>
          <a:noFill/>
        </p:spPr>
        <p:txBody>
          <a:bodyPr wrap="square">
            <a:spAutoFit/>
          </a:bodyPr>
          <a:lstStyle/>
          <a:p>
            <a:r>
              <a:rPr lang="es-ES_tradnl" b="1" dirty="0" err="1">
                <a:solidFill>
                  <a:srgbClr val="FE0000"/>
                </a:solidFill>
                <a:latin typeface="Montserrat SemiBold" pitchFamily="2" charset="77"/>
              </a:rPr>
              <a:t>What</a:t>
            </a:r>
            <a:r>
              <a:rPr lang="es-ES_tradnl" b="1" dirty="0">
                <a:solidFill>
                  <a:srgbClr val="FE0000"/>
                </a:solidFill>
                <a:latin typeface="Montserrat SemiBold" pitchFamily="2" charset="77"/>
              </a:rPr>
              <a:t> </a:t>
            </a:r>
            <a:r>
              <a:rPr lang="es-ES_tradnl" b="1" dirty="0" err="1">
                <a:solidFill>
                  <a:srgbClr val="FE0000"/>
                </a:solidFill>
                <a:latin typeface="Montserrat SemiBold" pitchFamily="2" charset="77"/>
              </a:rPr>
              <a:t>information</a:t>
            </a:r>
            <a:r>
              <a:rPr lang="es-ES_tradnl" b="1" dirty="0">
                <a:solidFill>
                  <a:srgbClr val="FE0000"/>
                </a:solidFill>
                <a:latin typeface="Montserrat SemiBold" pitchFamily="2" charset="77"/>
              </a:rPr>
              <a:t> </a:t>
            </a:r>
            <a:r>
              <a:rPr lang="es-ES_tradnl" b="1" dirty="0" err="1">
                <a:solidFill>
                  <a:srgbClr val="FE0000"/>
                </a:solidFill>
                <a:latin typeface="Montserrat SemiBold" pitchFamily="2" charset="77"/>
              </a:rPr>
              <a:t>we</a:t>
            </a:r>
            <a:r>
              <a:rPr lang="es-ES_tradnl" b="1" dirty="0">
                <a:solidFill>
                  <a:srgbClr val="FE0000"/>
                </a:solidFill>
                <a:latin typeface="Montserrat SemiBold" pitchFamily="2" charset="77"/>
              </a:rPr>
              <a:t> </a:t>
            </a:r>
            <a:r>
              <a:rPr lang="es-ES_tradnl" b="1" dirty="0" err="1">
                <a:solidFill>
                  <a:srgbClr val="FE0000"/>
                </a:solidFill>
                <a:latin typeface="Montserrat SemiBold" pitchFamily="2" charset="77"/>
              </a:rPr>
              <a:t>should</a:t>
            </a:r>
            <a:r>
              <a:rPr lang="es-ES_tradnl" b="1" dirty="0">
                <a:solidFill>
                  <a:srgbClr val="FE0000"/>
                </a:solidFill>
                <a:latin typeface="Montserrat SemiBold" pitchFamily="2" charset="77"/>
              </a:rPr>
              <a:t> look </a:t>
            </a:r>
            <a:r>
              <a:rPr lang="es-ES_tradnl" b="1" dirty="0" err="1">
                <a:solidFill>
                  <a:srgbClr val="FE0000"/>
                </a:solidFill>
                <a:latin typeface="Montserrat SemiBold" pitchFamily="2" charset="77"/>
              </a:rPr>
              <a:t>for</a:t>
            </a:r>
            <a:r>
              <a:rPr lang="es-ES_tradnl" b="1" dirty="0">
                <a:solidFill>
                  <a:srgbClr val="FE0000"/>
                </a:solidFill>
                <a:latin typeface="Montserrat SemiBold" pitchFamily="2" charset="77"/>
              </a:rPr>
              <a:t>?</a:t>
            </a:r>
          </a:p>
        </p:txBody>
      </p:sp>
      <p:sp>
        <p:nvSpPr>
          <p:cNvPr id="6" name="TextBox 5">
            <a:extLst>
              <a:ext uri="{FF2B5EF4-FFF2-40B4-BE49-F238E27FC236}">
                <a16:creationId xmlns:a16="http://schemas.microsoft.com/office/drawing/2014/main" id="{088BA0A0-0683-23DA-5D7E-534F87E6A95A}"/>
              </a:ext>
            </a:extLst>
          </p:cNvPr>
          <p:cNvSpPr txBox="1"/>
          <p:nvPr/>
        </p:nvSpPr>
        <p:spPr>
          <a:xfrm>
            <a:off x="2733466" y="5363840"/>
            <a:ext cx="5359940" cy="646331"/>
          </a:xfrm>
          <a:prstGeom prst="rect">
            <a:avLst/>
          </a:prstGeom>
          <a:noFill/>
        </p:spPr>
        <p:txBody>
          <a:bodyPr wrap="square">
            <a:spAutoFit/>
          </a:bodyPr>
          <a:lstStyle/>
          <a:p>
            <a:r>
              <a:rPr lang="es-ES_tradnl" b="1" dirty="0" err="1">
                <a:solidFill>
                  <a:schemeClr val="bg1"/>
                </a:solidFill>
                <a:latin typeface="Montserrat SemiBold" pitchFamily="2" charset="77"/>
              </a:rPr>
              <a:t>Is</a:t>
            </a:r>
            <a:r>
              <a:rPr lang="es-ES_tradnl" b="1" dirty="0">
                <a:solidFill>
                  <a:schemeClr val="bg1"/>
                </a:solidFill>
                <a:latin typeface="Montserrat SemiBold" pitchFamily="2" charset="77"/>
              </a:rPr>
              <a:t> </a:t>
            </a:r>
            <a:r>
              <a:rPr lang="es-ES_tradnl" b="1" dirty="0" err="1">
                <a:solidFill>
                  <a:schemeClr val="bg1"/>
                </a:solidFill>
                <a:latin typeface="Montserrat SemiBold" pitchFamily="2" charset="77"/>
              </a:rPr>
              <a:t>everything</a:t>
            </a:r>
            <a:r>
              <a:rPr lang="es-ES_tradnl" b="1" dirty="0">
                <a:solidFill>
                  <a:schemeClr val="bg1"/>
                </a:solidFill>
                <a:latin typeface="Montserrat SemiBold" pitchFamily="2" charset="77"/>
              </a:rPr>
              <a:t> </a:t>
            </a:r>
            <a:r>
              <a:rPr lang="es-ES_tradnl" b="1" dirty="0" err="1">
                <a:solidFill>
                  <a:schemeClr val="bg1"/>
                </a:solidFill>
                <a:latin typeface="Montserrat SemiBold" pitchFamily="2" charset="77"/>
              </a:rPr>
              <a:t>justified</a:t>
            </a:r>
            <a:r>
              <a:rPr lang="es-ES_tradnl" b="1" dirty="0">
                <a:solidFill>
                  <a:schemeClr val="bg1"/>
                </a:solidFill>
                <a:latin typeface="Montserrat SemiBold" pitchFamily="2" charset="77"/>
              </a:rPr>
              <a:t>? Data </a:t>
            </a:r>
            <a:r>
              <a:rPr lang="es-ES_tradnl" b="1" dirty="0" err="1">
                <a:solidFill>
                  <a:schemeClr val="bg1"/>
                </a:solidFill>
                <a:latin typeface="Montserrat SemiBold" pitchFamily="2" charset="77"/>
              </a:rPr>
              <a:t>protection</a:t>
            </a:r>
            <a:r>
              <a:rPr lang="es-ES_tradnl" b="1" dirty="0">
                <a:solidFill>
                  <a:schemeClr val="bg1"/>
                </a:solidFill>
                <a:latin typeface="Montserrat SemiBold" pitchFamily="2" charset="77"/>
              </a:rPr>
              <a:t>? Person protection, is a consent </a:t>
            </a:r>
            <a:r>
              <a:rPr lang="es-ES_tradnl" b="1" dirty="0" smtClean="0">
                <a:solidFill>
                  <a:schemeClr val="bg1"/>
                </a:solidFill>
                <a:latin typeface="Montserrat SemiBold" pitchFamily="2" charset="77"/>
              </a:rPr>
              <a:t>enough?</a:t>
            </a:r>
            <a:r>
              <a:rPr lang="cs-CZ" b="1" dirty="0" smtClean="0">
                <a:solidFill>
                  <a:schemeClr val="bg1"/>
                </a:solidFill>
                <a:latin typeface="Montserrat SemiBold" pitchFamily="2" charset="77"/>
              </a:rPr>
              <a:t>n </a:t>
            </a:r>
            <a:endParaRPr lang="es-ES_tradnl" b="1" dirty="0">
              <a:solidFill>
                <a:schemeClr val="bg1"/>
              </a:solidFill>
              <a:latin typeface="Montserrat SemiBold" pitchFamily="2" charset="77"/>
            </a:endParaRPr>
          </a:p>
        </p:txBody>
      </p:sp>
      <p:sp>
        <p:nvSpPr>
          <p:cNvPr id="8" name="TextBox 7">
            <a:extLst>
              <a:ext uri="{FF2B5EF4-FFF2-40B4-BE49-F238E27FC236}">
                <a16:creationId xmlns:a16="http://schemas.microsoft.com/office/drawing/2014/main" id="{BAFE7288-9EDE-0EA9-72C7-AA7ED2352877}"/>
              </a:ext>
            </a:extLst>
          </p:cNvPr>
          <p:cNvSpPr txBox="1"/>
          <p:nvPr/>
        </p:nvSpPr>
        <p:spPr>
          <a:xfrm>
            <a:off x="1874809" y="2323814"/>
            <a:ext cx="5359940" cy="2970044"/>
          </a:xfrm>
          <a:prstGeom prst="rect">
            <a:avLst/>
          </a:prstGeom>
          <a:noFill/>
        </p:spPr>
        <p:txBody>
          <a:bodyPr wrap="square">
            <a:spAutoFit/>
          </a:bodyPr>
          <a:lstStyle/>
          <a:p>
            <a:pPr marL="285750" indent="-285750">
              <a:buFont typeface="Arial" panose="020B0604020202020204" pitchFamily="34" charset="0"/>
              <a:buChar char="•"/>
            </a:pPr>
            <a:r>
              <a:rPr lang="es-ES_tradnl" sz="1100" b="1" dirty="0" err="1">
                <a:solidFill>
                  <a:srgbClr val="001E5C"/>
                </a:solidFill>
                <a:latin typeface="Montserrat SemiBold" pitchFamily="2" charset="77"/>
              </a:rPr>
              <a:t>Health</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facilities</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health</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personnel</a:t>
            </a:r>
            <a:r>
              <a:rPr lang="es-ES_tradnl" sz="1100" b="1" dirty="0">
                <a:solidFill>
                  <a:srgbClr val="001E5C"/>
                </a:solidFill>
                <a:latin typeface="Montserrat SemiBold" pitchFamily="2" charset="77"/>
              </a:rPr>
              <a:t>, medical </a:t>
            </a:r>
            <a:r>
              <a:rPr lang="es-ES_tradnl" sz="1100" b="1" dirty="0" err="1">
                <a:solidFill>
                  <a:srgbClr val="001E5C"/>
                </a:solidFill>
                <a:latin typeface="Montserrat SemiBold" pitchFamily="2" charset="77"/>
              </a:rPr>
              <a:t>supplies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Current</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health</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risks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Epidemiological</a:t>
            </a:r>
            <a:r>
              <a:rPr lang="es-ES_tradnl" sz="1100" b="1" dirty="0">
                <a:solidFill>
                  <a:srgbClr val="001E5C"/>
                </a:solidFill>
                <a:latin typeface="Montserrat SemiBold" pitchFamily="2" charset="77"/>
              </a:rPr>
              <a:t> Data</a:t>
            </a:r>
          </a:p>
          <a:p>
            <a:pPr marL="285750" indent="-285750">
              <a:buFont typeface="Arial" panose="020B0604020202020204" pitchFamily="34" charset="0"/>
              <a:buChar char="•"/>
            </a:pPr>
            <a:r>
              <a:rPr lang="es-ES_tradnl" sz="1100" b="1" dirty="0" err="1">
                <a:solidFill>
                  <a:srgbClr val="001E5C"/>
                </a:solidFill>
                <a:latin typeface="Montserrat SemiBold" pitchFamily="2" charset="77"/>
              </a:rPr>
              <a:t>Immunization</a:t>
            </a:r>
            <a:r>
              <a:rPr lang="es-ES_tradnl" sz="1100" b="1" dirty="0">
                <a:solidFill>
                  <a:srgbClr val="001E5C"/>
                </a:solidFill>
                <a:latin typeface="Montserrat SemiBold" pitchFamily="2" charset="77"/>
              </a:rPr>
              <a:t> status</a:t>
            </a:r>
          </a:p>
          <a:p>
            <a:pPr marL="285750" indent="-285750">
              <a:buFont typeface="Arial" panose="020B0604020202020204" pitchFamily="34" charset="0"/>
              <a:buChar char="•"/>
            </a:pPr>
            <a:r>
              <a:rPr lang="es-ES_tradnl" sz="1100" b="1" dirty="0">
                <a:solidFill>
                  <a:srgbClr val="001E5C"/>
                </a:solidFill>
                <a:latin typeface="Montserrat SemiBold" pitchFamily="2" charset="77"/>
              </a:rPr>
              <a:t>WASH</a:t>
            </a:r>
          </a:p>
          <a:p>
            <a:pPr marL="285750" indent="-285750">
              <a:buFont typeface="Arial" panose="020B0604020202020204" pitchFamily="34" charset="0"/>
              <a:buChar char="•"/>
            </a:pPr>
            <a:r>
              <a:rPr lang="es-ES_tradnl" sz="1100" b="1" dirty="0" err="1">
                <a:solidFill>
                  <a:srgbClr val="001E5C"/>
                </a:solidFill>
                <a:latin typeface="Montserrat SemiBold" pitchFamily="2" charset="77"/>
              </a:rPr>
              <a:t>Nutrition</a:t>
            </a:r>
            <a:r>
              <a:rPr lang="es-ES_tradnl" sz="1100" b="1" dirty="0">
                <a:solidFill>
                  <a:srgbClr val="001E5C"/>
                </a:solidFill>
                <a:latin typeface="Montserrat SemiBold" pitchFamily="2" charset="77"/>
              </a:rPr>
              <a:t> status</a:t>
            </a:r>
          </a:p>
          <a:p>
            <a:pPr marL="285750" indent="-285750">
              <a:buFont typeface="Arial" panose="020B0604020202020204" pitchFamily="34" charset="0"/>
              <a:buChar char="•"/>
            </a:pPr>
            <a:r>
              <a:rPr lang="es-ES_tradnl" sz="1100" b="1" dirty="0" err="1">
                <a:solidFill>
                  <a:srgbClr val="001E5C"/>
                </a:solidFill>
                <a:latin typeface="Montserrat SemiBold" pitchFamily="2" charset="77"/>
              </a:rPr>
              <a:t>Behavioral</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risks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Livelishoods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Education</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Shelter</a:t>
            </a:r>
            <a:r>
              <a:rPr lang="es-ES_tradnl" sz="1100" b="1" dirty="0">
                <a:solidFill>
                  <a:srgbClr val="001E5C"/>
                </a:solidFill>
                <a:latin typeface="Montserrat SemiBold" pitchFamily="2" charset="77"/>
              </a:rPr>
              <a:t> and living</a:t>
            </a:r>
          </a:p>
          <a:p>
            <a:pPr marL="285750" indent="-285750">
              <a:buFont typeface="Arial" panose="020B0604020202020204" pitchFamily="34" charset="0"/>
              <a:buChar char="•"/>
            </a:pPr>
            <a:r>
              <a:rPr lang="es-ES_tradnl" sz="1100" b="1" dirty="0">
                <a:solidFill>
                  <a:srgbClr val="001E5C"/>
                </a:solidFill>
                <a:latin typeface="Montserrat SemiBold" pitchFamily="2" charset="77"/>
              </a:rPr>
              <a:t>Mental </a:t>
            </a:r>
            <a:r>
              <a:rPr lang="es-ES_tradnl" sz="1100" b="1" dirty="0" err="1">
                <a:solidFill>
                  <a:srgbClr val="001E5C"/>
                </a:solidFill>
                <a:latin typeface="Montserrat SemiBold" pitchFamily="2" charset="77"/>
              </a:rPr>
              <a:t>health</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community</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support</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a:solidFill>
                  <a:srgbClr val="001E5C"/>
                </a:solidFill>
                <a:latin typeface="Montserrat SemiBold" pitchFamily="2" charset="77"/>
              </a:rPr>
              <a:t>Cultural </a:t>
            </a:r>
            <a:r>
              <a:rPr lang="es-ES_tradnl" sz="1100" b="1" dirty="0" err="1">
                <a:solidFill>
                  <a:srgbClr val="001E5C"/>
                </a:solidFill>
                <a:latin typeface="Montserrat SemiBold" pitchFamily="2" charset="77"/>
              </a:rPr>
              <a:t>practices</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languages</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spoken</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a:solidFill>
                  <a:srgbClr val="001E5C"/>
                </a:solidFill>
                <a:latin typeface="Montserrat SemiBold" pitchFamily="2" charset="77"/>
              </a:rPr>
              <a:t>Safety </a:t>
            </a:r>
            <a:r>
              <a:rPr lang="es-ES_tradnl" sz="1100" b="1" dirty="0" err="1">
                <a:solidFill>
                  <a:srgbClr val="001E5C"/>
                </a:solidFill>
                <a:latin typeface="Montserrat SemiBold" pitchFamily="2" charset="77"/>
              </a:rPr>
              <a:t>concerns</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humanitarian</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acces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Health</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profile</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chronic</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diseases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err="1">
                <a:solidFill>
                  <a:srgbClr val="001E5C"/>
                </a:solidFill>
                <a:latin typeface="Montserrat SemiBold" pitchFamily="2" charset="77"/>
              </a:rPr>
              <a:t>Priority</a:t>
            </a:r>
            <a:r>
              <a:rPr lang="es-ES_tradnl" sz="1100" b="1" dirty="0">
                <a:solidFill>
                  <a:srgbClr val="001E5C"/>
                </a:solidFill>
                <a:latin typeface="Montserrat SemiBold" pitchFamily="2" charset="77"/>
              </a:rPr>
              <a:t> </a:t>
            </a:r>
            <a:r>
              <a:rPr lang="es-ES_tradnl" sz="1100" b="1" dirty="0" err="1">
                <a:solidFill>
                  <a:srgbClr val="001E5C"/>
                </a:solidFill>
                <a:latin typeface="Montserrat SemiBold" pitchFamily="2" charset="77"/>
              </a:rPr>
              <a:t>interventions</a:t>
            </a:r>
            <a:endParaRPr lang="es-ES_tradnl" sz="1100" b="1" dirty="0">
              <a:solidFill>
                <a:srgbClr val="001E5C"/>
              </a:solidFill>
              <a:latin typeface="Montserrat SemiBold" pitchFamily="2" charset="77"/>
            </a:endParaRPr>
          </a:p>
          <a:p>
            <a:pPr marL="285750" indent="-285750">
              <a:buFont typeface="Arial" panose="020B0604020202020204" pitchFamily="34" charset="0"/>
              <a:buChar char="•"/>
            </a:pPr>
            <a:r>
              <a:rPr lang="es-ES_tradnl" sz="1100" b="1" dirty="0">
                <a:solidFill>
                  <a:srgbClr val="001E5C"/>
                </a:solidFill>
                <a:latin typeface="Montserrat SemiBold" pitchFamily="2" charset="77"/>
              </a:rPr>
              <a:t>...</a:t>
            </a:r>
          </a:p>
          <a:p>
            <a:endParaRPr lang="es-ES_tradnl" sz="1100" b="1" dirty="0">
              <a:solidFill>
                <a:srgbClr val="001E5C"/>
              </a:solidFill>
              <a:latin typeface="Montserrat SemiBold" pitchFamily="2" charset="77"/>
            </a:endParaRPr>
          </a:p>
        </p:txBody>
      </p:sp>
      <p:pic>
        <p:nvPicPr>
          <p:cNvPr id="12" name="Picture 11">
            <a:extLst>
              <a:ext uri="{FF2B5EF4-FFF2-40B4-BE49-F238E27FC236}">
                <a16:creationId xmlns:a16="http://schemas.microsoft.com/office/drawing/2014/main" id="{1C2BD219-2571-21BA-C01F-91BC2F724B4A}"/>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104737" y="2322121"/>
            <a:ext cx="2328908" cy="2328908"/>
          </a:xfrm>
          <a:prstGeom prst="rect">
            <a:avLst/>
          </a:prstGeom>
        </p:spPr>
      </p:pic>
    </p:spTree>
    <p:extLst>
      <p:ext uri="{BB962C8B-B14F-4D97-AF65-F5344CB8AC3E}">
        <p14:creationId xmlns:p14="http://schemas.microsoft.com/office/powerpoint/2010/main" val="31401218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COMMON BIASES</a:t>
            </a:r>
            <a:endParaRPr lang="es-ES" sz="2600" b="1" dirty="0">
              <a:solidFill>
                <a:srgbClr val="FE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31" name="Rectángulo 9">
            <a:extLst>
              <a:ext uri="{FF2B5EF4-FFF2-40B4-BE49-F238E27FC236}">
                <a16:creationId xmlns:a16="http://schemas.microsoft.com/office/drawing/2014/main" id="{C88E10AA-3658-D856-BBE6-16EBC5FE971C}"/>
              </a:ext>
            </a:extLst>
          </p:cNvPr>
          <p:cNvSpPr/>
          <p:nvPr/>
        </p:nvSpPr>
        <p:spPr>
          <a:xfrm>
            <a:off x="-40334" y="6627102"/>
            <a:ext cx="9184333" cy="215444"/>
          </a:xfrm>
          <a:prstGeom prst="rect">
            <a:avLst/>
          </a:prstGeom>
        </p:spPr>
        <p:txBody>
          <a:bodyPr wrap="square">
            <a:spAutoFit/>
          </a:bodyPr>
          <a:lstStyle/>
          <a:p>
            <a:r>
              <a:rPr lang="es-ES" sz="800" i="1" dirty="0">
                <a:solidFill>
                  <a:srgbClr val="001E5C"/>
                </a:solidFill>
                <a:latin typeface="Open Sans ExtraBold" pitchFamily="2" charset="0"/>
                <a:ea typeface="Open Sans ExtraBold" pitchFamily="2" charset="0"/>
                <a:cs typeface="Open Sans ExtraBold" pitchFamily="2" charset="0"/>
              </a:rPr>
              <a:t>Cognitive </a:t>
            </a:r>
            <a:r>
              <a:rPr lang="es-ES" sz="800" i="1" dirty="0" err="1">
                <a:solidFill>
                  <a:srgbClr val="001E5C"/>
                </a:solidFill>
                <a:latin typeface="Open Sans ExtraBold" pitchFamily="2" charset="0"/>
                <a:ea typeface="Open Sans ExtraBold" pitchFamily="2" charset="0"/>
                <a:cs typeface="Open Sans ExtraBold" pitchFamily="2" charset="0"/>
              </a:rPr>
              <a:t>biases</a:t>
            </a:r>
            <a:r>
              <a:rPr lang="es-ES" sz="800" i="1" dirty="0">
                <a:solidFill>
                  <a:srgbClr val="001E5C"/>
                </a:solidFill>
                <a:latin typeface="Open Sans ExtraBold" pitchFamily="2" charset="0"/>
                <a:ea typeface="Open Sans ExtraBold" pitchFamily="2" charset="0"/>
                <a:cs typeface="Open Sans ExtraBold" pitchFamily="2" charset="0"/>
              </a:rPr>
              <a:t> in </a:t>
            </a:r>
            <a:r>
              <a:rPr lang="es-ES" sz="800" i="1" dirty="0" err="1">
                <a:solidFill>
                  <a:srgbClr val="001E5C"/>
                </a:solidFill>
                <a:latin typeface="Open Sans ExtraBold" pitchFamily="2" charset="0"/>
                <a:ea typeface="Open Sans ExtraBold" pitchFamily="2" charset="0"/>
                <a:cs typeface="Open Sans ExtraBold" pitchFamily="2" charset="0"/>
              </a:rPr>
              <a:t>humanitarian</a:t>
            </a:r>
            <a:r>
              <a:rPr lang="es-ES" sz="800" i="1" dirty="0">
                <a:solidFill>
                  <a:srgbClr val="001E5C"/>
                </a:solidFill>
                <a:latin typeface="Open Sans ExtraBold" pitchFamily="2" charset="0"/>
                <a:ea typeface="Open Sans ExtraBold" pitchFamily="2" charset="0"/>
                <a:cs typeface="Open Sans ExtraBold" pitchFamily="2" charset="0"/>
              </a:rPr>
              <a:t> </a:t>
            </a:r>
            <a:r>
              <a:rPr lang="es-ES" sz="800" i="1" dirty="0" err="1">
                <a:solidFill>
                  <a:srgbClr val="001E5C"/>
                </a:solidFill>
                <a:latin typeface="Open Sans ExtraBold" pitchFamily="2" charset="0"/>
                <a:ea typeface="Open Sans ExtraBold" pitchFamily="2" charset="0"/>
                <a:cs typeface="Open Sans ExtraBold" pitchFamily="2" charset="0"/>
              </a:rPr>
              <a:t>analysis</a:t>
            </a:r>
            <a:r>
              <a:rPr lang="es-ES" sz="800" i="1" dirty="0">
                <a:solidFill>
                  <a:srgbClr val="001E5C"/>
                </a:solidFill>
                <a:latin typeface="Open Sans ExtraBold" pitchFamily="2" charset="0"/>
                <a:ea typeface="Open Sans ExtraBold" pitchFamily="2" charset="0"/>
                <a:cs typeface="Open Sans ExtraBold" pitchFamily="2" charset="0"/>
              </a:rPr>
              <a:t>. ACAPS. 2016</a:t>
            </a:r>
            <a:endParaRPr lang="es-ES" sz="800" i="1" dirty="0">
              <a:latin typeface="Open Sans ExtraBold" pitchFamily="2" charset="0"/>
              <a:ea typeface="Open Sans ExtraBold" pitchFamily="2" charset="0"/>
              <a:cs typeface="Open Sans ExtraBold" pitchFamily="2" charset="0"/>
            </a:endParaRPr>
          </a:p>
        </p:txBody>
      </p:sp>
      <p:pic>
        <p:nvPicPr>
          <p:cNvPr id="2" name="Imagen 4">
            <a:extLst>
              <a:ext uri="{FF2B5EF4-FFF2-40B4-BE49-F238E27FC236}">
                <a16:creationId xmlns:a16="http://schemas.microsoft.com/office/drawing/2014/main" id="{01DA7714-A523-6902-7549-EF3EE21C738E}"/>
              </a:ext>
            </a:extLst>
          </p:cNvPr>
          <p:cNvPicPr>
            <a:picLocks noChangeAspect="1"/>
          </p:cNvPicPr>
          <p:nvPr/>
        </p:nvPicPr>
        <p:blipFill>
          <a:blip r:embed="rId5"/>
          <a:stretch>
            <a:fillRect/>
          </a:stretch>
        </p:blipFill>
        <p:spPr>
          <a:xfrm>
            <a:off x="1862710" y="2006789"/>
            <a:ext cx="7210921" cy="4056143"/>
          </a:xfrm>
          <a:prstGeom prst="rect">
            <a:avLst/>
          </a:prstGeom>
        </p:spPr>
      </p:pic>
    </p:spTree>
    <p:extLst>
      <p:ext uri="{BB962C8B-B14F-4D97-AF65-F5344CB8AC3E}">
        <p14:creationId xmlns:p14="http://schemas.microsoft.com/office/powerpoint/2010/main" val="7871917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pitchFamily="2" charset="77"/>
              </a:rPr>
              <a:t>RESOURCES</a:t>
            </a:r>
            <a:endParaRPr lang="es-ES" sz="2600" b="1" dirty="0">
              <a:solidFill>
                <a:srgbClr val="FE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RESOURCES</a:t>
            </a:r>
          </a:p>
        </p:txBody>
      </p:sp>
      <p:pic>
        <p:nvPicPr>
          <p:cNvPr id="3" name="Imagen 3">
            <a:hlinkClick r:id="rId5"/>
            <a:extLst>
              <a:ext uri="{FF2B5EF4-FFF2-40B4-BE49-F238E27FC236}">
                <a16:creationId xmlns:a16="http://schemas.microsoft.com/office/drawing/2014/main" id="{72B00DF3-9457-84C9-9C29-E3965DD0C005}"/>
              </a:ext>
            </a:extLst>
          </p:cNvPr>
          <p:cNvPicPr>
            <a:picLocks noChangeAspect="1"/>
          </p:cNvPicPr>
          <p:nvPr/>
        </p:nvPicPr>
        <p:blipFill>
          <a:blip r:embed="rId6"/>
          <a:stretch>
            <a:fillRect/>
          </a:stretch>
        </p:blipFill>
        <p:spPr>
          <a:xfrm>
            <a:off x="1933969" y="1921689"/>
            <a:ext cx="1268212" cy="1825364"/>
          </a:xfrm>
          <a:prstGeom prst="rect">
            <a:avLst/>
          </a:prstGeom>
          <a:ln>
            <a:solidFill>
              <a:schemeClr val="bg2">
                <a:lumMod val="20000"/>
                <a:lumOff val="80000"/>
              </a:schemeClr>
            </a:solidFill>
          </a:ln>
        </p:spPr>
      </p:pic>
      <p:pic>
        <p:nvPicPr>
          <p:cNvPr id="9" name="Imagen 17">
            <a:hlinkClick r:id="rId7"/>
            <a:extLst>
              <a:ext uri="{FF2B5EF4-FFF2-40B4-BE49-F238E27FC236}">
                <a16:creationId xmlns:a16="http://schemas.microsoft.com/office/drawing/2014/main" id="{5EFA5A81-498C-1047-87A6-D9E8EC52377F}"/>
              </a:ext>
            </a:extLst>
          </p:cNvPr>
          <p:cNvPicPr>
            <a:picLocks noChangeAspect="1"/>
          </p:cNvPicPr>
          <p:nvPr/>
        </p:nvPicPr>
        <p:blipFill>
          <a:blip r:embed="rId8"/>
          <a:stretch>
            <a:fillRect/>
          </a:stretch>
        </p:blipFill>
        <p:spPr>
          <a:xfrm>
            <a:off x="3557214" y="1941317"/>
            <a:ext cx="1014360" cy="1680744"/>
          </a:xfrm>
          <a:prstGeom prst="rect">
            <a:avLst/>
          </a:prstGeom>
        </p:spPr>
      </p:pic>
      <p:pic>
        <p:nvPicPr>
          <p:cNvPr id="12" name="Imagen 19">
            <a:hlinkClick r:id="rId9"/>
            <a:extLst>
              <a:ext uri="{FF2B5EF4-FFF2-40B4-BE49-F238E27FC236}">
                <a16:creationId xmlns:a16="http://schemas.microsoft.com/office/drawing/2014/main" id="{C1798A61-F425-9805-80AE-B88938889D2C}"/>
              </a:ext>
            </a:extLst>
          </p:cNvPr>
          <p:cNvPicPr>
            <a:picLocks noChangeAspect="1"/>
          </p:cNvPicPr>
          <p:nvPr/>
        </p:nvPicPr>
        <p:blipFill>
          <a:blip r:embed="rId10"/>
          <a:stretch>
            <a:fillRect/>
          </a:stretch>
        </p:blipFill>
        <p:spPr>
          <a:xfrm>
            <a:off x="5058530" y="1941317"/>
            <a:ext cx="1261096" cy="1680743"/>
          </a:xfrm>
          <a:prstGeom prst="rect">
            <a:avLst/>
          </a:prstGeom>
        </p:spPr>
      </p:pic>
      <p:pic>
        <p:nvPicPr>
          <p:cNvPr id="35" name="Picture 34">
            <a:extLst>
              <a:ext uri="{FF2B5EF4-FFF2-40B4-BE49-F238E27FC236}">
                <a16:creationId xmlns:a16="http://schemas.microsoft.com/office/drawing/2014/main" id="{AB2CB571-D840-0463-FBD8-2A06E91A573B}"/>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6623725" y="1921689"/>
            <a:ext cx="1343192" cy="1753031"/>
          </a:xfrm>
          <a:prstGeom prst="rect">
            <a:avLst/>
          </a:prstGeom>
        </p:spPr>
      </p:pic>
      <p:pic>
        <p:nvPicPr>
          <p:cNvPr id="37" name="Picture 36">
            <a:extLst>
              <a:ext uri="{FF2B5EF4-FFF2-40B4-BE49-F238E27FC236}">
                <a16:creationId xmlns:a16="http://schemas.microsoft.com/office/drawing/2014/main" id="{E61EE3C6-6392-9D05-7E16-942625F84FB1}"/>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4224847" y="4272731"/>
            <a:ext cx="1343192" cy="1707030"/>
          </a:xfrm>
          <a:prstGeom prst="rect">
            <a:avLst/>
          </a:prstGeom>
        </p:spPr>
      </p:pic>
      <p:pic>
        <p:nvPicPr>
          <p:cNvPr id="39" name="Picture 38">
            <a:extLst>
              <a:ext uri="{FF2B5EF4-FFF2-40B4-BE49-F238E27FC236}">
                <a16:creationId xmlns:a16="http://schemas.microsoft.com/office/drawing/2014/main" id="{33DD3A44-AF01-D5BE-0FCF-1D1A16F85B55}"/>
              </a:ext>
            </a:extLst>
          </p:cNvPr>
          <p:cNvPicPr>
            <a:picLocks noChangeAspect="1"/>
          </p:cNvPicPr>
          <p:nvPr/>
        </p:nvPicPr>
        <p:blipFill>
          <a:blip r:embed="rId13" cstate="hqprint">
            <a:extLst>
              <a:ext uri="{28A0092B-C50C-407E-A947-70E740481C1C}">
                <a14:useLocalDpi xmlns:a14="http://schemas.microsoft.com/office/drawing/2010/main" val="0"/>
              </a:ext>
            </a:extLst>
          </a:blip>
          <a:stretch>
            <a:fillRect/>
          </a:stretch>
        </p:blipFill>
        <p:spPr>
          <a:xfrm>
            <a:off x="2414619" y="4276282"/>
            <a:ext cx="1274252" cy="1828957"/>
          </a:xfrm>
          <a:prstGeom prst="rect">
            <a:avLst/>
          </a:prstGeom>
        </p:spPr>
      </p:pic>
      <p:pic>
        <p:nvPicPr>
          <p:cNvPr id="2" name="Imatge 1" descr="Imatge que conté text, Impressió, pòster, mamífer&#10;&#10;Descripció generada automàticament">
            <a:extLst>
              <a:ext uri="{FF2B5EF4-FFF2-40B4-BE49-F238E27FC236}">
                <a16:creationId xmlns:a16="http://schemas.microsoft.com/office/drawing/2014/main" id="{EED3F037-F01B-FFA0-4054-E3B3F0B15C33}"/>
              </a:ext>
            </a:extLst>
          </p:cNvPr>
          <p:cNvPicPr>
            <a:picLocks noChangeAspect="1"/>
          </p:cNvPicPr>
          <p:nvPr/>
        </p:nvPicPr>
        <p:blipFill>
          <a:blip r:embed="rId14"/>
          <a:stretch>
            <a:fillRect/>
          </a:stretch>
        </p:blipFill>
        <p:spPr>
          <a:xfrm>
            <a:off x="6059978" y="4078902"/>
            <a:ext cx="1479667" cy="1992037"/>
          </a:xfrm>
          <a:prstGeom prst="rect">
            <a:avLst/>
          </a:prstGeom>
        </p:spPr>
      </p:pic>
    </p:spTree>
    <p:extLst>
      <p:ext uri="{BB962C8B-B14F-4D97-AF65-F5344CB8AC3E}">
        <p14:creationId xmlns:p14="http://schemas.microsoft.com/office/powerpoint/2010/main" val="26942659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759073" y="1388675"/>
            <a:ext cx="7308727" cy="58843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SemiBold"/>
              </a:rPr>
              <a:t>RESOURCES |</a:t>
            </a:r>
            <a:r>
              <a:rPr lang="es-ES" sz="2600" b="1" dirty="0">
                <a:solidFill>
                  <a:srgbClr val="FF0000"/>
                </a:solidFill>
                <a:latin typeface="Montserrat SemiBold"/>
              </a:rPr>
              <a:t>IFRC TOOLS</a:t>
            </a:r>
            <a:endParaRPr lang="es-ES" sz="2600" b="1" dirty="0">
              <a:solidFill>
                <a:srgbClr val="FF0000"/>
              </a:solidFill>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RESOURCES</a:t>
            </a:r>
          </a:p>
        </p:txBody>
      </p:sp>
      <p:pic>
        <p:nvPicPr>
          <p:cNvPr id="6" name="Imatge 5" descr="Imatge que conté text, captura de pantalla, Font, nombre&#10;&#10;Descripció generada automàticament">
            <a:extLst>
              <a:ext uri="{FF2B5EF4-FFF2-40B4-BE49-F238E27FC236}">
                <a16:creationId xmlns:a16="http://schemas.microsoft.com/office/drawing/2014/main" id="{32EC45CC-A39E-E7B1-3FBE-A5A42B90373C}"/>
              </a:ext>
            </a:extLst>
          </p:cNvPr>
          <p:cNvPicPr>
            <a:picLocks noChangeAspect="1"/>
          </p:cNvPicPr>
          <p:nvPr/>
        </p:nvPicPr>
        <p:blipFill>
          <a:blip r:embed="rId5"/>
          <a:stretch>
            <a:fillRect/>
          </a:stretch>
        </p:blipFill>
        <p:spPr>
          <a:xfrm>
            <a:off x="1879083" y="3081217"/>
            <a:ext cx="7190509" cy="1743963"/>
          </a:xfrm>
          <a:prstGeom prst="rect">
            <a:avLst/>
          </a:prstGeom>
        </p:spPr>
      </p:pic>
      <p:sp>
        <p:nvSpPr>
          <p:cNvPr id="10" name="TextBox 2">
            <a:extLst>
              <a:ext uri="{FF2B5EF4-FFF2-40B4-BE49-F238E27FC236}">
                <a16:creationId xmlns:a16="http://schemas.microsoft.com/office/drawing/2014/main" id="{5F1DE4E0-8DAE-8585-4F9C-C5A77340B79B}"/>
              </a:ext>
            </a:extLst>
          </p:cNvPr>
          <p:cNvSpPr txBox="1">
            <a:spLocks/>
          </p:cNvSpPr>
          <p:nvPr/>
        </p:nvSpPr>
        <p:spPr>
          <a:xfrm>
            <a:off x="1820033" y="2546915"/>
            <a:ext cx="7308727" cy="58843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s-ES" sz="1800" dirty="0">
                <a:solidFill>
                  <a:srgbClr val="001E5C"/>
                </a:solidFill>
                <a:ea typeface="+mn-lt"/>
                <a:cs typeface="+mn-lt"/>
                <a:hlinkClick r:id="rId6"/>
              </a:rPr>
              <a:t>https://watsanmissionassistant.org/emergency-hygiene/</a:t>
            </a:r>
            <a:endParaRPr lang="ca-ES" sz="1800"/>
          </a:p>
          <a:p>
            <a:pPr marL="0" indent="0">
              <a:buNone/>
            </a:pPr>
            <a:endParaRPr lang="ca-ES" dirty="0">
              <a:ea typeface="Calibri"/>
              <a:cs typeface="Calibri"/>
            </a:endParaRPr>
          </a:p>
        </p:txBody>
      </p:sp>
    </p:spTree>
    <p:extLst>
      <p:ext uri="{BB962C8B-B14F-4D97-AF65-F5344CB8AC3E}">
        <p14:creationId xmlns:p14="http://schemas.microsoft.com/office/powerpoint/2010/main" val="8763651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pic>
        <p:nvPicPr>
          <p:cNvPr id="6" name="Picture 5">
            <a:extLst>
              <a:ext uri="{FF2B5EF4-FFF2-40B4-BE49-F238E27FC236}">
                <a16:creationId xmlns:a16="http://schemas.microsoft.com/office/drawing/2014/main" id="{D4D6A385-DE6C-5EDF-88F5-CEF2EAFA65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7687" y="532405"/>
            <a:ext cx="3512930" cy="3512930"/>
          </a:xfrm>
          <a:prstGeom prst="rect">
            <a:avLst/>
          </a:prstGeom>
        </p:spPr>
      </p:pic>
      <p:sp>
        <p:nvSpPr>
          <p:cNvPr id="8" name="TextBox 2">
            <a:extLst>
              <a:ext uri="{FF2B5EF4-FFF2-40B4-BE49-F238E27FC236}">
                <a16:creationId xmlns:a16="http://schemas.microsoft.com/office/drawing/2014/main" id="{38419ADD-C48A-DCB0-1342-78A440B3CB4B}"/>
              </a:ext>
            </a:extLst>
          </p:cNvPr>
          <p:cNvSpPr txBox="1">
            <a:spLocks/>
          </p:cNvSpPr>
          <p:nvPr/>
        </p:nvSpPr>
        <p:spPr>
          <a:xfrm>
            <a:off x="2730974" y="4430050"/>
            <a:ext cx="4951974"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600" b="1" dirty="0">
                <a:solidFill>
                  <a:srgbClr val="001E5C"/>
                </a:solidFill>
                <a:latin typeface="Montserrat ExtraBold" pitchFamily="2" charset="77"/>
              </a:rPr>
              <a:t>ASSESSMENT STARTS!</a:t>
            </a:r>
            <a:endParaRPr lang="es-ES" sz="2600" b="1" dirty="0">
              <a:solidFill>
                <a:srgbClr val="FE0000"/>
              </a:solidFill>
              <a:latin typeface="Montserrat ExtraBold" pitchFamily="2" charset="77"/>
            </a:endParaRPr>
          </a:p>
        </p:txBody>
      </p:sp>
    </p:spTree>
    <p:extLst>
      <p:ext uri="{BB962C8B-B14F-4D97-AF65-F5344CB8AC3E}">
        <p14:creationId xmlns:p14="http://schemas.microsoft.com/office/powerpoint/2010/main" val="4257218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D3EDB8F6-D920-4C06-A7CE-246EC3E08656}"/>
              </a:ext>
            </a:extLst>
          </p:cNvPr>
          <p:cNvSpPr txBox="1">
            <a:spLocks noGrp="1"/>
          </p:cNvSpPr>
          <p:nvPr>
            <p:ph type="body" sz="quarter" idx="21"/>
          </p:nvPr>
        </p:nvSpPr>
        <p:spPr>
          <a:xfrm>
            <a:off x="313488" y="4806345"/>
            <a:ext cx="7433187" cy="1892826"/>
          </a:xfrm>
          <a:prstGeom prst="rect">
            <a:avLst/>
          </a:prstGeom>
        </p:spPr>
        <p:txBody>
          <a:bodyPr vert="horz" lIns="22860" tIns="22860" rIns="22860" bIns="22860" rtlCol="0" anchor="t">
            <a:spAutoFit/>
          </a:bodyPr>
          <a:lstStyle/>
          <a:p>
            <a:pPr algn="l"/>
            <a:r>
              <a:rPr lang="cs-CZ" sz="4000" b="1" dirty="0">
                <a:solidFill>
                  <a:schemeClr val="bg1"/>
                </a:solidFill>
                <a:sym typeface="Wingdings" panose="05000000000000000000" pitchFamily="2" charset="2"/>
              </a:rPr>
              <a:t> </a:t>
            </a:r>
            <a:r>
              <a:rPr lang="es-ES" sz="4000" b="1" dirty="0">
                <a:solidFill>
                  <a:schemeClr val="bg1"/>
                </a:solidFill>
              </a:rPr>
              <a:t>Muchas Gracias</a:t>
            </a:r>
          </a:p>
          <a:p>
            <a:pPr algn="l"/>
            <a:r>
              <a:rPr lang="es-ES" sz="4000" b="1" dirty="0" err="1">
                <a:solidFill>
                  <a:schemeClr val="bg1"/>
                </a:solidFill>
              </a:rPr>
              <a:t>Muito</a:t>
            </a:r>
            <a:r>
              <a:rPr lang="es-ES" sz="4000" b="1" dirty="0">
                <a:solidFill>
                  <a:schemeClr val="bg1"/>
                </a:solidFill>
              </a:rPr>
              <a:t> </a:t>
            </a:r>
            <a:r>
              <a:rPr lang="es-ES" sz="4000" b="1" dirty="0" err="1">
                <a:solidFill>
                  <a:schemeClr val="bg1"/>
                </a:solidFill>
              </a:rPr>
              <a:t>Obrigada</a:t>
            </a:r>
            <a:endParaRPr lang="es-ES" sz="4000" b="1" dirty="0">
              <a:solidFill>
                <a:schemeClr val="bg1"/>
              </a:solidFill>
            </a:endParaRPr>
          </a:p>
          <a:p>
            <a:pPr algn="l"/>
            <a:r>
              <a:rPr lang="es-ES" sz="4000" b="1" dirty="0" err="1">
                <a:solidFill>
                  <a:schemeClr val="bg1"/>
                </a:solidFill>
              </a:rPr>
              <a:t>Moc</a:t>
            </a:r>
            <a:r>
              <a:rPr lang="es-ES" sz="4000" b="1" dirty="0">
                <a:solidFill>
                  <a:schemeClr val="bg1"/>
                </a:solidFill>
              </a:rPr>
              <a:t>  </a:t>
            </a:r>
            <a:r>
              <a:rPr lang="cs-CZ" sz="4000" b="1" dirty="0">
                <a:solidFill>
                  <a:schemeClr val="bg1"/>
                </a:solidFill>
              </a:rPr>
              <a:t>děkuji </a:t>
            </a:r>
            <a:r>
              <a:rPr lang="cs-CZ" sz="4000" b="1" dirty="0">
                <a:solidFill>
                  <a:schemeClr val="bg1"/>
                </a:solidFill>
                <a:sym typeface="Wingdings" panose="05000000000000000000" pitchFamily="2" charset="2"/>
              </a:rPr>
              <a:t></a:t>
            </a:r>
            <a:endParaRPr sz="4000" b="1" dirty="0">
              <a:solidFill>
                <a:schemeClr val="bg1"/>
              </a:solidFill>
            </a:endParaRPr>
          </a:p>
        </p:txBody>
      </p:sp>
    </p:spTree>
    <p:extLst>
      <p:ext uri="{BB962C8B-B14F-4D97-AF65-F5344CB8AC3E}">
        <p14:creationId xmlns:p14="http://schemas.microsoft.com/office/powerpoint/2010/main" val="170593057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1006F5-9C23-E070-5337-263AFB3AC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165" y="631271"/>
            <a:ext cx="6877670" cy="6180283"/>
          </a:xfrm>
          <a:prstGeom prst="rect">
            <a:avLst/>
          </a:prstGeom>
        </p:spPr>
      </p:pic>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Rounded Rectangle 3">
            <a:extLst>
              <a:ext uri="{FF2B5EF4-FFF2-40B4-BE49-F238E27FC236}">
                <a16:creationId xmlns:a16="http://schemas.microsoft.com/office/drawing/2014/main" id="{A99688EE-FFF2-1CFC-FDDB-A7358EEBCCDB}"/>
              </a:ext>
            </a:extLst>
          </p:cNvPr>
          <p:cNvSpPr/>
          <p:nvPr/>
        </p:nvSpPr>
        <p:spPr>
          <a:xfrm>
            <a:off x="1133165" y="1375954"/>
            <a:ext cx="2059978" cy="957943"/>
          </a:xfrm>
          <a:prstGeom prst="round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0149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C9182C1-4ABC-B516-1D83-D18C91D5C760}"/>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2154063" y="1364343"/>
            <a:ext cx="2837910"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latin typeface="Montserrat SemiBold" pitchFamily="2" charset="77"/>
              </a:rPr>
              <a:t>ASSESSMENT</a:t>
            </a: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2" name="TextBox 2">
            <a:extLst>
              <a:ext uri="{FF2B5EF4-FFF2-40B4-BE49-F238E27FC236}">
                <a16:creationId xmlns:a16="http://schemas.microsoft.com/office/drawing/2014/main" id="{71D7897B-BBF5-F72F-2496-D9990DA39682}"/>
              </a:ext>
            </a:extLst>
          </p:cNvPr>
          <p:cNvSpPr txBox="1">
            <a:spLocks/>
          </p:cNvSpPr>
          <p:nvPr/>
        </p:nvSpPr>
        <p:spPr>
          <a:xfrm>
            <a:off x="2154063" y="1364343"/>
            <a:ext cx="2837910"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latin typeface="Montserrat SemiBold" pitchFamily="2" charset="77"/>
              </a:rPr>
              <a:t>ASSESSMENT</a:t>
            </a:r>
          </a:p>
        </p:txBody>
      </p:sp>
      <p:sp>
        <p:nvSpPr>
          <p:cNvPr id="3" name="Rectángulo 23">
            <a:extLst>
              <a:ext uri="{FF2B5EF4-FFF2-40B4-BE49-F238E27FC236}">
                <a16:creationId xmlns:a16="http://schemas.microsoft.com/office/drawing/2014/main" id="{5583445E-035D-4ADD-55C9-AF00E379A6A3}"/>
              </a:ext>
            </a:extLst>
          </p:cNvPr>
          <p:cNvSpPr/>
          <p:nvPr/>
        </p:nvSpPr>
        <p:spPr>
          <a:xfrm>
            <a:off x="2154063" y="3912368"/>
            <a:ext cx="6082220" cy="2448042"/>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dirty="0" err="1">
                <a:solidFill>
                  <a:srgbClr val="081D3F"/>
                </a:solidFill>
                <a:latin typeface="Montserrat" pitchFamily="2" charset="77"/>
                <a:ea typeface="Open Sans Light"/>
                <a:cs typeface="Open Sans Light"/>
                <a:sym typeface="Open Sans Light"/>
              </a:rPr>
              <a:t>Initial</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assessment</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is</a:t>
            </a:r>
            <a:r>
              <a:rPr lang="es-ES" sz="1400" dirty="0">
                <a:solidFill>
                  <a:srgbClr val="081D3F"/>
                </a:solidFill>
                <a:latin typeface="Montserrat" pitchFamily="2" charset="77"/>
                <a:ea typeface="Open Sans Light"/>
                <a:cs typeface="Open Sans Light"/>
                <a:sym typeface="Open Sans Light"/>
              </a:rPr>
              <a:t> a </a:t>
            </a:r>
            <a:r>
              <a:rPr lang="es-ES" sz="1400" dirty="0" err="1">
                <a:solidFill>
                  <a:srgbClr val="081D3F"/>
                </a:solidFill>
                <a:latin typeface="Montserrat" pitchFamily="2" charset="77"/>
                <a:ea typeface="Open Sans Light"/>
                <a:cs typeface="Open Sans Light"/>
                <a:sym typeface="Open Sans Light"/>
              </a:rPr>
              <a:t>key</a:t>
            </a:r>
            <a:r>
              <a:rPr lang="es-ES" sz="1400" dirty="0">
                <a:solidFill>
                  <a:srgbClr val="081D3F"/>
                </a:solidFill>
                <a:latin typeface="Montserrat" pitchFamily="2" charset="77"/>
                <a:ea typeface="Open Sans Light"/>
                <a:cs typeface="Open Sans Light"/>
                <a:sym typeface="Open Sans Light"/>
              </a:rPr>
              <a:t> step in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project</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planning</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cycle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It</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is</a:t>
            </a:r>
            <a:r>
              <a:rPr lang="es-ES" sz="1400" dirty="0">
                <a:solidFill>
                  <a:srgbClr val="081D3F"/>
                </a:solidFill>
                <a:latin typeface="Montserrat" pitchFamily="2" charset="77"/>
                <a:ea typeface="Open Sans Light"/>
                <a:cs typeface="Open Sans Light"/>
                <a:sym typeface="Open Sans Light"/>
              </a:rPr>
              <a:t> a 6-step </a:t>
            </a:r>
            <a:r>
              <a:rPr lang="es-ES" sz="1400" dirty="0" err="1">
                <a:solidFill>
                  <a:srgbClr val="081D3F"/>
                </a:solidFill>
                <a:latin typeface="Montserrat" pitchFamily="2" charset="77"/>
                <a:ea typeface="Open Sans Light"/>
                <a:cs typeface="Open Sans Light"/>
                <a:sym typeface="Open Sans Light"/>
              </a:rPr>
              <a:t>process</a:t>
            </a:r>
            <a:r>
              <a:rPr lang="es-ES" sz="1400" dirty="0">
                <a:solidFill>
                  <a:srgbClr val="081D3F"/>
                </a:solidFill>
                <a:latin typeface="Montserrat" pitchFamily="2" charset="77"/>
                <a:ea typeface="Open Sans Light"/>
                <a:cs typeface="Open Sans Light"/>
                <a:sym typeface="Open Sans Light"/>
              </a:rPr>
              <a:t>:</a:t>
            </a: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01. </a:t>
            </a:r>
            <a:r>
              <a:rPr lang="es-ES" sz="1400" dirty="0" err="1">
                <a:solidFill>
                  <a:srgbClr val="081D3F"/>
                </a:solidFill>
                <a:latin typeface="Montserrat" pitchFamily="2" charset="77"/>
                <a:ea typeface="Open Sans Light"/>
                <a:cs typeface="Open Sans Light"/>
                <a:sym typeface="Open Sans Light"/>
              </a:rPr>
              <a:t>Setting</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objectives</a:t>
            </a:r>
            <a:endParaRPr lang="es-ES" sz="1400" dirty="0">
              <a:solidFill>
                <a:srgbClr val="081D3F"/>
              </a:solidFill>
              <a:latin typeface="Montserrat" pitchFamily="2" charset="77"/>
              <a:ea typeface="Open Sans Light"/>
              <a:cs typeface="Open Sans Light"/>
              <a:sym typeface="Open Sans Light"/>
            </a:endParaRP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02. </a:t>
            </a:r>
            <a:r>
              <a:rPr lang="es-ES" sz="1400" dirty="0">
                <a:solidFill>
                  <a:srgbClr val="081D3F"/>
                </a:solidFill>
                <a:latin typeface="Montserrat" pitchFamily="2" charset="77"/>
                <a:ea typeface="Open Sans Light"/>
                <a:cs typeface="Open Sans Light"/>
                <a:sym typeface="Open Sans Light"/>
              </a:rPr>
              <a:t>Secondary data collection </a:t>
            </a: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03. </a:t>
            </a:r>
            <a:r>
              <a:rPr lang="es-ES" sz="1400" dirty="0" err="1">
                <a:solidFill>
                  <a:srgbClr val="081D3F"/>
                </a:solidFill>
                <a:latin typeface="Montserrat" pitchFamily="2" charset="77"/>
                <a:ea typeface="Open Sans Light"/>
                <a:cs typeface="Open Sans Light"/>
                <a:sym typeface="Open Sans Light"/>
              </a:rPr>
              <a:t>Primary</a:t>
            </a:r>
            <a:r>
              <a:rPr lang="es-ES" sz="1400" dirty="0">
                <a:solidFill>
                  <a:srgbClr val="081D3F"/>
                </a:solidFill>
                <a:latin typeface="Montserrat" pitchFamily="2" charset="77"/>
                <a:ea typeface="Open Sans Light"/>
                <a:cs typeface="Open Sans Light"/>
                <a:sym typeface="Open Sans Light"/>
              </a:rPr>
              <a:t> data </a:t>
            </a:r>
            <a:r>
              <a:rPr lang="es-ES" sz="1400" dirty="0" err="1">
                <a:solidFill>
                  <a:srgbClr val="081D3F"/>
                </a:solidFill>
                <a:latin typeface="Montserrat" pitchFamily="2" charset="77"/>
                <a:ea typeface="Open Sans Light"/>
                <a:cs typeface="Open Sans Light"/>
                <a:sym typeface="Open Sans Light"/>
              </a:rPr>
              <a:t>collection</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through</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field</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visits</a:t>
            </a:r>
            <a:endParaRPr lang="es-ES" sz="1400" dirty="0">
              <a:solidFill>
                <a:srgbClr val="081D3F"/>
              </a:solidFill>
              <a:latin typeface="Montserrat" pitchFamily="2" charset="77"/>
              <a:ea typeface="Open Sans Light"/>
              <a:cs typeface="Open Sans Light"/>
              <a:sym typeface="Open Sans Light"/>
            </a:endParaRP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04. </a:t>
            </a:r>
            <a:r>
              <a:rPr lang="es-ES" sz="1400" dirty="0" err="1">
                <a:solidFill>
                  <a:srgbClr val="081D3F"/>
                </a:solidFill>
                <a:latin typeface="Montserrat" pitchFamily="2" charset="77"/>
                <a:ea typeface="Open Sans Light"/>
                <a:cs typeface="Open Sans Light"/>
                <a:sym typeface="Open Sans Light"/>
              </a:rPr>
              <a:t>Collection</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of</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further</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secondary</a:t>
            </a:r>
            <a:r>
              <a:rPr lang="es-ES" sz="1400" dirty="0">
                <a:solidFill>
                  <a:srgbClr val="081D3F"/>
                </a:solidFill>
                <a:latin typeface="Montserrat" pitchFamily="2" charset="77"/>
                <a:ea typeface="Open Sans Light"/>
                <a:cs typeface="Open Sans Light"/>
                <a:sym typeface="Open Sans Light"/>
              </a:rPr>
              <a:t> data</a:t>
            </a: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05. </a:t>
            </a:r>
            <a:r>
              <a:rPr lang="es-ES" sz="1400" dirty="0" smtClean="0">
                <a:solidFill>
                  <a:srgbClr val="081D3F"/>
                </a:solidFill>
                <a:latin typeface="Montserrat" pitchFamily="2" charset="77"/>
                <a:ea typeface="Open Sans Light"/>
                <a:cs typeface="Open Sans Light"/>
                <a:sym typeface="Open Sans Light"/>
              </a:rPr>
              <a:t>Analyse </a:t>
            </a:r>
            <a:r>
              <a:rPr lang="es-ES" sz="1400" dirty="0">
                <a:solidFill>
                  <a:srgbClr val="081D3F"/>
                </a:solidFill>
                <a:latin typeface="Montserrat" pitchFamily="2" charset="77"/>
                <a:ea typeface="Open Sans Light"/>
                <a:cs typeface="Open Sans Light"/>
                <a:sym typeface="Open Sans Light"/>
              </a:rPr>
              <a:t>secondary and primary data</a:t>
            </a:r>
          </a:p>
          <a:p>
            <a:pPr marL="1069975" indent="-449263" defTabSz="449263" hangingPunct="1">
              <a:lnSpc>
                <a:spcPct val="120000"/>
              </a:lnSpc>
              <a:spcBef>
                <a:spcPts val="400"/>
              </a:spcBef>
              <a:buClr>
                <a:srgbClr val="F5333F"/>
              </a:buClr>
              <a:buSzPct val="150000"/>
            </a:pPr>
            <a:r>
              <a:rPr lang="es-ES" sz="1400" dirty="0">
                <a:solidFill>
                  <a:srgbClr val="F5333F"/>
                </a:solidFill>
                <a:latin typeface="Montserrat" pitchFamily="2" charset="77"/>
                <a:ea typeface="Open Sans Light"/>
                <a:cs typeface="Open Sans Light"/>
                <a:sym typeface="Open Sans Light"/>
              </a:rPr>
              <a:t>06. </a:t>
            </a:r>
            <a:r>
              <a:rPr lang="es-ES" sz="1400" dirty="0" err="1">
                <a:solidFill>
                  <a:srgbClr val="081D3F"/>
                </a:solidFill>
                <a:latin typeface="Montserrat" pitchFamily="2" charset="77"/>
                <a:ea typeface="Open Sans Light"/>
                <a:cs typeface="Open Sans Light"/>
                <a:sym typeface="Open Sans Light"/>
              </a:rPr>
              <a:t>Reporting</a:t>
            </a:r>
            <a:r>
              <a:rPr lang="es-ES" sz="1400" dirty="0">
                <a:solidFill>
                  <a:srgbClr val="081D3F"/>
                </a:solidFill>
                <a:latin typeface="Montserrat" pitchFamily="2" charset="77"/>
                <a:ea typeface="Open Sans Light"/>
                <a:cs typeface="Open Sans Light"/>
                <a:sym typeface="Open Sans Light"/>
              </a:rPr>
              <a:t> and </a:t>
            </a:r>
            <a:r>
              <a:rPr lang="es-ES" sz="1400" dirty="0" err="1">
                <a:solidFill>
                  <a:srgbClr val="081D3F"/>
                </a:solidFill>
                <a:latin typeface="Montserrat" pitchFamily="2" charset="77"/>
                <a:ea typeface="Open Sans Light"/>
                <a:cs typeface="Open Sans Light"/>
                <a:sym typeface="Open Sans Light"/>
              </a:rPr>
              <a:t>dissemination</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of</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results</a:t>
            </a:r>
            <a:endParaRPr lang="es-ES" sz="1400" dirty="0">
              <a:solidFill>
                <a:srgbClr val="081D3F"/>
              </a:solidFill>
              <a:latin typeface="Montserrat" pitchFamily="2" charset="77"/>
              <a:ea typeface="Open Sans Light"/>
              <a:cs typeface="Open Sans Light"/>
              <a:sym typeface="Open Sans Light"/>
            </a:endParaRPr>
          </a:p>
        </p:txBody>
      </p:sp>
      <p:sp>
        <p:nvSpPr>
          <p:cNvPr id="6" name="Rectángulo 9">
            <a:extLst>
              <a:ext uri="{FF2B5EF4-FFF2-40B4-BE49-F238E27FC236}">
                <a16:creationId xmlns:a16="http://schemas.microsoft.com/office/drawing/2014/main" id="{365BF0CC-E126-D766-C13F-4633A772FDC4}"/>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
        <p:nvSpPr>
          <p:cNvPr id="9" name="Rectángulo 23">
            <a:extLst>
              <a:ext uri="{FF2B5EF4-FFF2-40B4-BE49-F238E27FC236}">
                <a16:creationId xmlns:a16="http://schemas.microsoft.com/office/drawing/2014/main" id="{0397176D-E199-0BAA-D4A9-0721568F309B}"/>
              </a:ext>
            </a:extLst>
          </p:cNvPr>
          <p:cNvSpPr/>
          <p:nvPr/>
        </p:nvSpPr>
        <p:spPr>
          <a:xfrm>
            <a:off x="2154063" y="2081095"/>
            <a:ext cx="6585537" cy="1177758"/>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081D3F"/>
                </a:solidFill>
                <a:latin typeface="Montserrat" pitchFamily="2" charset="77"/>
                <a:ea typeface="Open Sans Light"/>
                <a:cs typeface="Open Sans Light"/>
                <a:sym typeface="Open Sans Light"/>
              </a:rPr>
              <a:t>The</a:t>
            </a:r>
            <a:r>
              <a:rPr lang="es-ES" sz="1400" b="1" dirty="0">
                <a:solidFill>
                  <a:srgbClr val="081D3F"/>
                </a:solidFill>
                <a:latin typeface="Montserrat" pitchFamily="2" charset="77"/>
                <a:ea typeface="Open Sans Light"/>
                <a:cs typeface="Open Sans Light"/>
                <a:sym typeface="Open Sans Light"/>
              </a:rPr>
              <a:t> </a:t>
            </a:r>
            <a:r>
              <a:rPr lang="es-ES" sz="1400" b="1" dirty="0" err="1">
                <a:solidFill>
                  <a:srgbClr val="081D3F"/>
                </a:solidFill>
                <a:latin typeface="Montserrat" pitchFamily="2" charset="77"/>
                <a:ea typeface="Open Sans Light"/>
                <a:cs typeface="Open Sans Light"/>
                <a:sym typeface="Open Sans Light"/>
              </a:rPr>
              <a:t>aim</a:t>
            </a:r>
            <a:r>
              <a:rPr lang="es-ES" sz="1400" b="1"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of</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an</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assessment</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is</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to</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understand</a:t>
            </a:r>
            <a:r>
              <a:rPr lang="es-ES" sz="1400" dirty="0">
                <a:solidFill>
                  <a:srgbClr val="081D3F"/>
                </a:solidFill>
                <a:latin typeface="Montserrat" pitchFamily="2" charset="77"/>
                <a:ea typeface="Open Sans Light"/>
                <a:cs typeface="Open Sans Light"/>
                <a:sym typeface="Open Sans Light"/>
              </a:rPr>
              <a:t> a </a:t>
            </a:r>
            <a:r>
              <a:rPr lang="es-ES" sz="1400" dirty="0" err="1">
                <a:solidFill>
                  <a:srgbClr val="081D3F"/>
                </a:solidFill>
                <a:latin typeface="Montserrat" pitchFamily="2" charset="77"/>
                <a:ea typeface="Open Sans Light"/>
                <a:cs typeface="Open Sans Light"/>
                <a:sym typeface="Open Sans Light"/>
              </a:rPr>
              <a:t>situation</a:t>
            </a:r>
            <a:r>
              <a:rPr lang="es-ES" sz="1400" dirty="0">
                <a:solidFill>
                  <a:srgbClr val="081D3F"/>
                </a:solidFill>
                <a:latin typeface="Montserrat" pitchFamily="2" charset="77"/>
                <a:ea typeface="Open Sans Light"/>
                <a:cs typeface="Open Sans Light"/>
                <a:sym typeface="Open Sans Light"/>
              </a:rPr>
              <a:t> in </a:t>
            </a:r>
            <a:r>
              <a:rPr lang="es-ES" sz="1400" dirty="0" err="1">
                <a:solidFill>
                  <a:srgbClr val="081D3F"/>
                </a:solidFill>
                <a:latin typeface="Montserrat" pitchFamily="2" charset="77"/>
                <a:ea typeface="Open Sans Light"/>
                <a:cs typeface="Open Sans Light"/>
                <a:sym typeface="Open Sans Light"/>
              </a:rPr>
              <a:t>order</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to</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identify</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problem</a:t>
            </a:r>
            <a:r>
              <a:rPr lang="es-ES" sz="1400" dirty="0">
                <a:solidFill>
                  <a:srgbClr val="081D3F"/>
                </a:solidFill>
                <a:latin typeface="Montserrat" pitchFamily="2" charset="77"/>
                <a:ea typeface="Open Sans Light"/>
                <a:cs typeface="Open Sans Light"/>
                <a:sym typeface="Open Sans Light"/>
              </a:rPr>
              <a:t>(s),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source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of</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problem</a:t>
            </a:r>
            <a:r>
              <a:rPr lang="es-ES" sz="1400" dirty="0">
                <a:solidFill>
                  <a:srgbClr val="081D3F"/>
                </a:solidFill>
                <a:latin typeface="Montserrat" pitchFamily="2" charset="77"/>
                <a:ea typeface="Open Sans Light"/>
                <a:cs typeface="Open Sans Light"/>
                <a:sym typeface="Open Sans Light"/>
              </a:rPr>
              <a:t>(s) and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consequences</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of</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the</a:t>
            </a:r>
            <a:r>
              <a:rPr lang="es-ES" sz="1400" dirty="0">
                <a:solidFill>
                  <a:srgbClr val="081D3F"/>
                </a:solidFill>
                <a:latin typeface="Montserrat" pitchFamily="2" charset="77"/>
                <a:ea typeface="Open Sans Light"/>
                <a:cs typeface="Open Sans Light"/>
                <a:sym typeface="Open Sans Light"/>
              </a:rPr>
              <a:t> </a:t>
            </a:r>
            <a:r>
              <a:rPr lang="es-ES" sz="1400" dirty="0" err="1">
                <a:solidFill>
                  <a:srgbClr val="081D3F"/>
                </a:solidFill>
                <a:latin typeface="Montserrat" pitchFamily="2" charset="77"/>
                <a:ea typeface="Open Sans Light"/>
                <a:cs typeface="Open Sans Light"/>
                <a:sym typeface="Open Sans Light"/>
              </a:rPr>
              <a:t>problem</a:t>
            </a:r>
            <a:r>
              <a:rPr lang="es-ES" sz="1400" dirty="0">
                <a:solidFill>
                  <a:srgbClr val="081D3F"/>
                </a:solidFill>
                <a:latin typeface="Montserrat" pitchFamily="2" charset="77"/>
                <a:ea typeface="Open Sans Light"/>
                <a:cs typeface="Open Sans Light"/>
                <a:sym typeface="Open Sans Light"/>
              </a:rPr>
              <a:t>(s).</a:t>
            </a:r>
          </a:p>
          <a:p>
            <a:pPr defTabSz="457200" hangingPunct="1">
              <a:lnSpc>
                <a:spcPct val="120000"/>
              </a:lnSpc>
              <a:spcBef>
                <a:spcPts val="400"/>
              </a:spcBef>
              <a:buClr>
                <a:srgbClr val="F5333F"/>
              </a:buClr>
              <a:buSzPct val="150000"/>
            </a:pPr>
            <a:r>
              <a:rPr lang="es-ES" sz="1400" b="1" dirty="0">
                <a:solidFill>
                  <a:srgbClr val="081D3F"/>
                </a:solidFill>
                <a:latin typeface="Montserrat" pitchFamily="2" charset="77"/>
                <a:ea typeface="Open Sans Light"/>
                <a:cs typeface="Open Sans Light"/>
                <a:sym typeface="Open Sans Light"/>
              </a:rPr>
              <a:t>The purpose </a:t>
            </a:r>
            <a:r>
              <a:rPr lang="es-ES" sz="1400" dirty="0">
                <a:solidFill>
                  <a:srgbClr val="081D3F"/>
                </a:solidFill>
                <a:latin typeface="Montserrat" pitchFamily="2" charset="77"/>
                <a:ea typeface="Open Sans Light"/>
                <a:cs typeface="Open Sans Light"/>
                <a:sym typeface="Open Sans Light"/>
              </a:rPr>
              <a:t>of an assessment is not to identify an intervention but to find out whether an intervention is needed or not</a:t>
            </a:r>
            <a:r>
              <a:rPr lang="es-ES" sz="1400" dirty="0" smtClean="0">
                <a:solidFill>
                  <a:srgbClr val="081D3F"/>
                </a:solidFill>
                <a:latin typeface="Montserrat" pitchFamily="2" charset="77"/>
                <a:ea typeface="Open Sans Light"/>
                <a:cs typeface="Open Sans Light"/>
                <a:sym typeface="Open Sans Light"/>
              </a:rPr>
              <a:t>.</a:t>
            </a:r>
            <a:r>
              <a:rPr lang="cs-CZ" sz="1400" dirty="0" smtClean="0">
                <a:solidFill>
                  <a:srgbClr val="081D3F"/>
                </a:solidFill>
                <a:latin typeface="Montserrat" pitchFamily="2" charset="77"/>
                <a:ea typeface="Open Sans Light"/>
                <a:cs typeface="Open Sans Light"/>
                <a:sym typeface="Open Sans Light"/>
              </a:rPr>
              <a:t> (</a:t>
            </a:r>
            <a:r>
              <a:rPr lang="cs-CZ" sz="1400" dirty="0" err="1" smtClean="0">
                <a:solidFill>
                  <a:srgbClr val="081D3F"/>
                </a:solidFill>
                <a:latin typeface="Montserrat" pitchFamily="2" charset="77"/>
                <a:ea typeface="Open Sans Light"/>
                <a:cs typeface="Open Sans Light"/>
                <a:sym typeface="Open Sans Light"/>
              </a:rPr>
              <a:t>available</a:t>
            </a:r>
            <a:r>
              <a:rPr lang="cs-CZ" sz="1400" dirty="0" smtClean="0">
                <a:solidFill>
                  <a:srgbClr val="081D3F"/>
                </a:solidFill>
                <a:latin typeface="Montserrat" pitchFamily="2" charset="77"/>
                <a:ea typeface="Open Sans Light"/>
                <a:cs typeface="Open Sans Light"/>
                <a:sym typeface="Open Sans Light"/>
              </a:rPr>
              <a:t> </a:t>
            </a:r>
            <a:r>
              <a:rPr lang="cs-CZ" sz="1400" dirty="0" err="1" smtClean="0">
                <a:solidFill>
                  <a:srgbClr val="081D3F"/>
                </a:solidFill>
                <a:latin typeface="Montserrat" pitchFamily="2" charset="77"/>
                <a:ea typeface="Open Sans Light"/>
                <a:cs typeface="Open Sans Light"/>
                <a:sym typeface="Open Sans Light"/>
              </a:rPr>
              <a:t>capacity</a:t>
            </a:r>
            <a:r>
              <a:rPr lang="cs-CZ" sz="1400" dirty="0">
                <a:solidFill>
                  <a:srgbClr val="081D3F"/>
                </a:solidFill>
                <a:latin typeface="Montserrat" pitchFamily="2" charset="77"/>
                <a:ea typeface="Open Sans Light"/>
                <a:cs typeface="Open Sans Light"/>
                <a:sym typeface="Open Sans Light"/>
              </a:rPr>
              <a:t>)</a:t>
            </a:r>
            <a:endParaRPr lang="es-ES" sz="1400" dirty="0">
              <a:solidFill>
                <a:srgbClr val="081D3F"/>
              </a:solidFill>
              <a:latin typeface="Montserrat" pitchFamily="2" charset="77"/>
              <a:ea typeface="Open Sans Light"/>
              <a:cs typeface="Open Sans Light"/>
              <a:sym typeface="Open Sans Light"/>
            </a:endParaRPr>
          </a:p>
        </p:txBody>
      </p:sp>
    </p:spTree>
    <p:extLst>
      <p:ext uri="{BB962C8B-B14F-4D97-AF65-F5344CB8AC3E}">
        <p14:creationId xmlns:p14="http://schemas.microsoft.com/office/powerpoint/2010/main" val="1613442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pic>
        <p:nvPicPr>
          <p:cNvPr id="8" name="Imagen 15">
            <a:hlinkClick r:id="rId5"/>
            <a:extLst>
              <a:ext uri="{FF2B5EF4-FFF2-40B4-BE49-F238E27FC236}">
                <a16:creationId xmlns:a16="http://schemas.microsoft.com/office/drawing/2014/main" id="{25AC5CAC-B634-4E58-7E1F-4D87FEA9A4A3}"/>
              </a:ext>
            </a:extLst>
          </p:cNvPr>
          <p:cNvPicPr>
            <a:picLocks noChangeAspect="1"/>
          </p:cNvPicPr>
          <p:nvPr/>
        </p:nvPicPr>
        <p:blipFill>
          <a:blip r:embed="rId6"/>
          <a:stretch>
            <a:fillRect/>
          </a:stretch>
        </p:blipFill>
        <p:spPr>
          <a:xfrm>
            <a:off x="1094152" y="1469824"/>
            <a:ext cx="7251561" cy="4207781"/>
          </a:xfrm>
          <a:prstGeom prst="rect">
            <a:avLst/>
          </a:prstGeom>
        </p:spPr>
      </p:pic>
      <p:sp>
        <p:nvSpPr>
          <p:cNvPr id="2" name="Rectángulo 24">
            <a:extLst>
              <a:ext uri="{FF2B5EF4-FFF2-40B4-BE49-F238E27FC236}">
                <a16:creationId xmlns:a16="http://schemas.microsoft.com/office/drawing/2014/main" id="{7A536521-4BF8-D111-4631-555FD17CE48B}"/>
              </a:ext>
            </a:extLst>
          </p:cNvPr>
          <p:cNvSpPr/>
          <p:nvPr/>
        </p:nvSpPr>
        <p:spPr>
          <a:xfrm>
            <a:off x="1195753" y="5963075"/>
            <a:ext cx="7251562" cy="461665"/>
          </a:xfrm>
          <a:prstGeom prst="rect">
            <a:avLst/>
          </a:prstGeom>
        </p:spPr>
        <p:txBody>
          <a:bodyPr wrap="square">
            <a:spAutoFit/>
          </a:bodyPr>
          <a:lstStyle/>
          <a:p>
            <a:r>
              <a:rPr lang="es-ES" sz="2400" dirty="0">
                <a:latin typeface="Open Sans Light" panose="020B0306030504020204" pitchFamily="34" charset="0"/>
                <a:ea typeface="Open Sans Light" panose="020B0306030504020204" pitchFamily="34" charset="0"/>
                <a:cs typeface="Open Sans Light" panose="020B0306030504020204" pitchFamily="34" charset="0"/>
                <a:hlinkClick r:id="rId5"/>
              </a:rPr>
              <a:t>IFRC Approach for Emergency needs assessments</a:t>
            </a:r>
            <a:endParaRPr lang="es-ES"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Rectángulo 9">
            <a:extLst>
              <a:ext uri="{FF2B5EF4-FFF2-40B4-BE49-F238E27FC236}">
                <a16:creationId xmlns:a16="http://schemas.microsoft.com/office/drawing/2014/main" id="{33D0FBBF-5F80-B0AB-DA8E-3728256B6432}"/>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Tree>
    <p:extLst>
      <p:ext uri="{BB962C8B-B14F-4D97-AF65-F5344CB8AC3E}">
        <p14:creationId xmlns:p14="http://schemas.microsoft.com/office/powerpoint/2010/main" val="3030562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3DD63D44-7B86-90C4-0AA9-CDDEB8A21AE8}"/>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a:t>
            </a:r>
            <a:r>
              <a:rPr lang="cs-CZ" sz="1100" b="1" dirty="0" smtClean="0">
                <a:latin typeface="Montserrat SemiBold" pitchFamily="2" charset="77"/>
              </a:rPr>
              <a:t>ASSESSMENT</a:t>
            </a:r>
            <a:endParaRPr lang="es-ES" sz="1100" b="1" dirty="0">
              <a:latin typeface="Montserrat SemiBold" pitchFamily="2" charset="77"/>
            </a:endParaRP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2" name="TextBox 2">
            <a:extLst>
              <a:ext uri="{FF2B5EF4-FFF2-40B4-BE49-F238E27FC236}">
                <a16:creationId xmlns:a16="http://schemas.microsoft.com/office/drawing/2014/main" id="{71D7897B-BBF5-F72F-2496-D9990DA39682}"/>
              </a:ext>
            </a:extLst>
          </p:cNvPr>
          <p:cNvSpPr txBox="1">
            <a:spLocks/>
          </p:cNvSpPr>
          <p:nvPr/>
        </p:nvSpPr>
        <p:spPr>
          <a:xfrm>
            <a:off x="2065295" y="1328845"/>
            <a:ext cx="5250366"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800" b="1" dirty="0">
                <a:solidFill>
                  <a:srgbClr val="001E5C"/>
                </a:solidFill>
                <a:latin typeface="Montserrat SemiBold" pitchFamily="2" charset="77"/>
              </a:rPr>
              <a:t>TYPES OF </a:t>
            </a:r>
            <a:r>
              <a:rPr lang="cs-CZ" b="1" dirty="0" smtClean="0">
                <a:solidFill>
                  <a:srgbClr val="001E5C"/>
                </a:solidFill>
                <a:latin typeface="Montserrat SemiBold" pitchFamily="2" charset="77"/>
              </a:rPr>
              <a:t>ASSESSMENT</a:t>
            </a:r>
            <a:endParaRPr lang="es-ES" sz="2800" b="1" dirty="0">
              <a:solidFill>
                <a:srgbClr val="001E5C"/>
              </a:solidFill>
              <a:latin typeface="Montserrat SemiBold" pitchFamily="2" charset="77"/>
            </a:endParaRPr>
          </a:p>
        </p:txBody>
      </p:sp>
      <p:sp>
        <p:nvSpPr>
          <p:cNvPr id="3" name="Rectángulo 23">
            <a:extLst>
              <a:ext uri="{FF2B5EF4-FFF2-40B4-BE49-F238E27FC236}">
                <a16:creationId xmlns:a16="http://schemas.microsoft.com/office/drawing/2014/main" id="{5583445E-035D-4ADD-55C9-AF00E379A6A3}"/>
              </a:ext>
            </a:extLst>
          </p:cNvPr>
          <p:cNvSpPr/>
          <p:nvPr/>
        </p:nvSpPr>
        <p:spPr>
          <a:xfrm>
            <a:off x="1821978" y="2476059"/>
            <a:ext cx="1744837" cy="1875385"/>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err="1" smtClean="0">
                <a:solidFill>
                  <a:srgbClr val="081D3F"/>
                </a:solidFill>
                <a:latin typeface="Montserrat" pitchFamily="2" charset="77"/>
                <a:ea typeface="Open Sans Light"/>
                <a:cs typeface="Open Sans Light"/>
                <a:sym typeface="Open Sans Light"/>
              </a:rPr>
              <a:t>Carried</a:t>
            </a:r>
            <a:r>
              <a:rPr lang="cs-CZ" sz="1300" dirty="0" smtClean="0">
                <a:solidFill>
                  <a:srgbClr val="081D3F"/>
                </a:solidFill>
                <a:latin typeface="Montserrat" pitchFamily="2" charset="77"/>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out</a:t>
            </a:r>
            <a:r>
              <a:rPr lang="cs-CZ" sz="1300" dirty="0" smtClean="0">
                <a:solidFill>
                  <a:srgbClr val="081D3F"/>
                </a:solidFill>
                <a:latin typeface="Montserrat" pitchFamily="2" charset="77"/>
                <a:ea typeface="Open Sans Light"/>
                <a:cs typeface="Open Sans Light"/>
                <a:sym typeface="Open Sans Light"/>
              </a:rPr>
              <a:t> </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cs-CZ" sz="1300" dirty="0" err="1" smtClean="0">
                <a:solidFill>
                  <a:srgbClr val="081D3F"/>
                </a:solidFill>
                <a:latin typeface="Montserrat" pitchFamily="2" charset="77"/>
                <a:ea typeface="Open Sans Light"/>
                <a:cs typeface="Open Sans Light"/>
                <a:sym typeface="Open Sans Light"/>
              </a:rPr>
              <a:t>immediately</a:t>
            </a:r>
            <a:r>
              <a:rPr lang="cs-CZ" sz="1300" dirty="0" smtClean="0">
                <a:solidFill>
                  <a:srgbClr val="081D3F"/>
                </a:solidFill>
                <a:latin typeface="Montserrat" pitchFamily="2" charset="77"/>
                <a:ea typeface="Open Sans Light"/>
                <a:cs typeface="Open Sans Light"/>
                <a:sym typeface="Open Sans Light"/>
              </a:rPr>
              <a:t> </a:t>
            </a:r>
            <a:r>
              <a:rPr lang="es-ES" sz="1300" dirty="0" smtClean="0">
                <a:solidFill>
                  <a:srgbClr val="081D3F"/>
                </a:solidFill>
                <a:latin typeface="Montserrat" pitchFamily="2" charset="77"/>
                <a:ea typeface="Open Sans Light"/>
                <a:cs typeface="Open Sans Light"/>
                <a:sym typeface="Open Sans Light"/>
              </a:rPr>
              <a:t>after a</a:t>
            </a:r>
            <a:r>
              <a:rPr lang="cs-CZ" sz="1300" dirty="0" smtClean="0">
                <a:solidFill>
                  <a:srgbClr val="081D3F"/>
                </a:solidFill>
                <a:latin typeface="Montserrat" pitchFamily="2" charset="77"/>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disaster</a:t>
            </a:r>
            <a:endParaRPr lang="cs-CZ" sz="1300" dirty="0" smtClean="0">
              <a:solidFill>
                <a:srgbClr val="081D3F"/>
              </a:solidFill>
              <a:latin typeface="Montserrat" pitchFamily="2" charset="77"/>
              <a:ea typeface="Open Sans Light"/>
              <a:cs typeface="Open Sans Light"/>
              <a:sym typeface="Open Sans Light"/>
            </a:endParaRP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cs-CZ" sz="1300" dirty="0" err="1" smtClean="0">
                <a:solidFill>
                  <a:srgbClr val="081D3F"/>
                </a:solidFill>
                <a:latin typeface="Montserrat" pitchFamily="2" charset="77"/>
                <a:ea typeface="Open Sans Light"/>
                <a:cs typeface="Open Sans Light"/>
                <a:sym typeface="Open Sans Light"/>
              </a:rPr>
              <a:t>Identifies</a:t>
            </a:r>
            <a:r>
              <a:rPr lang="cs-CZ" sz="1300" dirty="0" smtClean="0">
                <a:solidFill>
                  <a:srgbClr val="081D3F"/>
                </a:solidFill>
                <a:latin typeface="Montserrat" pitchFamily="2" charset="77"/>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the</a:t>
            </a:r>
            <a:r>
              <a:rPr lang="cs-CZ" sz="1300" dirty="0" smtClean="0">
                <a:solidFill>
                  <a:srgbClr val="081D3F"/>
                </a:solidFill>
                <a:latin typeface="Montserrat" pitchFamily="2" charset="77"/>
                <a:ea typeface="Open Sans Light"/>
                <a:cs typeface="Open Sans Light"/>
                <a:sym typeface="Open Sans Light"/>
              </a:rPr>
              <a:t> </a:t>
            </a:r>
            <a:r>
              <a:rPr lang="cs-CZ" sz="1300" dirty="0" err="1" smtClean="0">
                <a:latin typeface="Montserrat" pitchFamily="2" charset="77"/>
                <a:ea typeface="Open Sans Light"/>
                <a:cs typeface="Open Sans Light"/>
                <a:sym typeface="Open Sans Light"/>
              </a:rPr>
              <a:t>accute</a:t>
            </a:r>
            <a:r>
              <a:rPr lang="cs-CZ" sz="1300" b="1" dirty="0" smtClean="0">
                <a:solidFill>
                  <a:srgbClr val="FF0000"/>
                </a:solidFill>
                <a:latin typeface="Montserrat" pitchFamily="2" charset="77"/>
                <a:ea typeface="Open Sans Light"/>
                <a:cs typeface="Open Sans Light"/>
                <a:sym typeface="Open Sans Light"/>
              </a:rPr>
              <a:t> public </a:t>
            </a:r>
            <a:r>
              <a:rPr lang="cs-CZ" sz="1300" b="1" dirty="0" err="1" smtClean="0">
                <a:solidFill>
                  <a:srgbClr val="FF0000"/>
                </a:solidFill>
                <a:latin typeface="Montserrat" pitchFamily="2" charset="77"/>
                <a:ea typeface="Open Sans Light"/>
                <a:cs typeface="Open Sans Light"/>
                <a:sym typeface="Open Sans Light"/>
              </a:rPr>
              <a:t>health</a:t>
            </a:r>
            <a:r>
              <a:rPr lang="cs-CZ" sz="1300" b="1" dirty="0" smtClean="0">
                <a:solidFill>
                  <a:srgbClr val="FF0000"/>
                </a:solidFill>
                <a:latin typeface="Montserrat" pitchFamily="2" charset="77"/>
                <a:ea typeface="Open Sans Light"/>
                <a:cs typeface="Open Sans Light"/>
                <a:sym typeface="Open Sans Light"/>
              </a:rPr>
              <a:t> </a:t>
            </a:r>
            <a:r>
              <a:rPr lang="cs-CZ" sz="1300" b="1" dirty="0" err="1" smtClean="0">
                <a:solidFill>
                  <a:srgbClr val="FF0000"/>
                </a:solidFill>
                <a:latin typeface="Montserrat" pitchFamily="2" charset="77"/>
                <a:ea typeface="Open Sans Light"/>
                <a:cs typeface="Open Sans Light"/>
                <a:sym typeface="Open Sans Light"/>
              </a:rPr>
              <a:t>risks</a:t>
            </a:r>
            <a:r>
              <a:rPr lang="cs-CZ" sz="1300" b="1" dirty="0" smtClean="0">
                <a:solidFill>
                  <a:srgbClr val="FF0000"/>
                </a:solidFill>
                <a:latin typeface="Montserrat" pitchFamily="2" charset="77"/>
                <a:ea typeface="Open Sans Light"/>
                <a:cs typeface="Open Sans Light"/>
                <a:sym typeface="Open Sans Light"/>
              </a:rPr>
              <a:t> </a:t>
            </a:r>
            <a:r>
              <a:rPr lang="cs-CZ" sz="1300" dirty="0" smtClean="0">
                <a:solidFill>
                  <a:srgbClr val="081D3F"/>
                </a:solidFill>
                <a:latin typeface="Montserrat" pitchFamily="2" charset="77"/>
                <a:ea typeface="Open Sans Light"/>
                <a:cs typeface="Open Sans Light"/>
                <a:sym typeface="Open Sans Light"/>
              </a:rPr>
              <a:t>&amp; </a:t>
            </a:r>
            <a:r>
              <a:rPr lang="cs-CZ" sz="1300" b="1" dirty="0" smtClean="0">
                <a:solidFill>
                  <a:srgbClr val="FF0000"/>
                </a:solidFill>
                <a:latin typeface="Montserrat" pitchFamily="2" charset="77"/>
                <a:ea typeface="Open Sans Light"/>
                <a:cs typeface="Open Sans Light"/>
                <a:sym typeface="Open Sans Light"/>
              </a:rPr>
              <a:t>priority </a:t>
            </a:r>
            <a:r>
              <a:rPr lang="cs-CZ" sz="1300" b="1" dirty="0" err="1" smtClean="0">
                <a:solidFill>
                  <a:srgbClr val="FF0000"/>
                </a:solidFill>
                <a:latin typeface="Montserrat" pitchFamily="2" charset="77"/>
                <a:ea typeface="Open Sans Light"/>
                <a:cs typeface="Open Sans Light"/>
                <a:sym typeface="Open Sans Light"/>
              </a:rPr>
              <a:t>needs</a:t>
            </a:r>
            <a:r>
              <a:rPr lang="cs-CZ" sz="1300" b="1" dirty="0" smtClean="0">
                <a:solidFill>
                  <a:srgbClr val="FF0000"/>
                </a:solidFill>
                <a:latin typeface="Montserrat" pitchFamily="2" charset="77"/>
                <a:ea typeface="Open Sans Light"/>
                <a:cs typeface="Open Sans Light"/>
                <a:sym typeface="Open Sans Light"/>
              </a:rPr>
              <a:t> </a:t>
            </a:r>
            <a:endParaRPr lang="es-ES" sz="1300" b="1" dirty="0">
              <a:solidFill>
                <a:srgbClr val="FF0000"/>
              </a:solidFill>
              <a:latin typeface="Montserrat" pitchFamily="2" charset="77"/>
              <a:ea typeface="Open Sans Light"/>
              <a:cs typeface="Open Sans Light"/>
              <a:sym typeface="Open Sans Light"/>
            </a:endParaRPr>
          </a:p>
        </p:txBody>
      </p:sp>
      <p:sp>
        <p:nvSpPr>
          <p:cNvPr id="8" name="Rectángulo 23">
            <a:extLst>
              <a:ext uri="{FF2B5EF4-FFF2-40B4-BE49-F238E27FC236}">
                <a16:creationId xmlns:a16="http://schemas.microsoft.com/office/drawing/2014/main" id="{809D343E-2E40-1E1B-B23B-2F0733FD7C85}"/>
              </a:ext>
            </a:extLst>
          </p:cNvPr>
          <p:cNvSpPr/>
          <p:nvPr/>
        </p:nvSpPr>
        <p:spPr>
          <a:xfrm>
            <a:off x="7078956" y="2621739"/>
            <a:ext cx="1960735" cy="158402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a:solidFill>
                  <a:srgbClr val="081D3F"/>
                </a:solidFill>
                <a:latin typeface="Montserrat" pitchFamily="2" charset="77"/>
                <a:ea typeface="Open Sans Light"/>
                <a:cs typeface="Open Sans Light"/>
                <a:sym typeface="Open Sans Light"/>
              </a:rPr>
              <a:t>C</a:t>
            </a:r>
            <a:r>
              <a:rPr lang="es-ES" sz="1300" dirty="0" smtClean="0">
                <a:solidFill>
                  <a:srgbClr val="081D3F"/>
                </a:solidFill>
                <a:latin typeface="Montserrat" pitchFamily="2" charset="77"/>
                <a:ea typeface="Open Sans Light"/>
                <a:cs typeface="Open Sans Light"/>
                <a:sym typeface="Open Sans Light"/>
              </a:rPr>
              <a:t>arried </a:t>
            </a:r>
            <a:r>
              <a:rPr lang="es-ES" sz="1300" dirty="0">
                <a:solidFill>
                  <a:srgbClr val="081D3F"/>
                </a:solidFill>
                <a:latin typeface="Montserrat" pitchFamily="2" charset="77"/>
                <a:ea typeface="Open Sans Light"/>
                <a:cs typeface="Open Sans Light"/>
                <a:sym typeface="Open Sans Light"/>
              </a:rPr>
              <a:t>out </a:t>
            </a:r>
            <a:endParaRPr lang="cs-CZ" sz="1300" dirty="0" smtClean="0">
              <a:solidFill>
                <a:srgbClr val="081D3F"/>
              </a:solidFill>
              <a:latin typeface="Montserrat" pitchFamily="2" charset="77"/>
              <a:ea typeface="Open Sans Light"/>
              <a:cs typeface="Open Sans Light"/>
              <a:sym typeface="Open Sans Light"/>
            </a:endParaRP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300" dirty="0" smtClean="0">
                <a:solidFill>
                  <a:srgbClr val="081D3F"/>
                </a:solidFill>
                <a:latin typeface="Montserrat" pitchFamily="2" charset="77"/>
                <a:ea typeface="Open Sans Light"/>
                <a:cs typeface="Open Sans Light"/>
                <a:sym typeface="Open Sans Light"/>
              </a:rPr>
              <a:t>when </a:t>
            </a:r>
            <a:r>
              <a:rPr lang="es-ES" sz="1300" b="1" i="1" dirty="0">
                <a:solidFill>
                  <a:srgbClr val="FF0000"/>
                </a:solidFill>
                <a:latin typeface="+mj-lt"/>
                <a:ea typeface="Open Sans Light"/>
                <a:cs typeface="Open Sans Light"/>
                <a:sym typeface="Open Sans Light"/>
              </a:rPr>
              <a:t>a situation has stabilised </a:t>
            </a:r>
            <a:r>
              <a:rPr lang="cs-CZ" sz="1300" dirty="0" smtClean="0">
                <a:solidFill>
                  <a:srgbClr val="081D3F"/>
                </a:solidFill>
                <a:latin typeface="Montserrat" pitchFamily="2" charset="77"/>
                <a:ea typeface="Open Sans Light"/>
                <a:cs typeface="Open Sans Light"/>
                <a:sym typeface="Open Sans Light"/>
              </a:rPr>
              <a:t>and/</a:t>
            </a:r>
            <a:r>
              <a:rPr lang="cs-CZ" sz="1300" dirty="0" err="1" smtClean="0">
                <a:solidFill>
                  <a:srgbClr val="081D3F"/>
                </a:solidFill>
                <a:latin typeface="Montserrat" pitchFamily="2" charset="77"/>
                <a:ea typeface="Open Sans Light"/>
                <a:cs typeface="Open Sans Light"/>
                <a:sym typeface="Open Sans Light"/>
              </a:rPr>
              <a:t>or</a:t>
            </a:r>
            <a:r>
              <a:rPr lang="cs-CZ" sz="1300" dirty="0" smtClean="0">
                <a:solidFill>
                  <a:srgbClr val="081D3F"/>
                </a:solidFill>
                <a:latin typeface="Montserrat" pitchFamily="2" charset="77"/>
                <a:ea typeface="Open Sans Light"/>
                <a:cs typeface="Open Sans Light"/>
                <a:sym typeface="Open Sans Light"/>
              </a:rPr>
              <a:t> </a:t>
            </a:r>
            <a:r>
              <a:rPr lang="es-ES" sz="1300" dirty="0" smtClean="0">
                <a:solidFill>
                  <a:srgbClr val="081D3F"/>
                </a:solidFill>
                <a:latin typeface="Montserrat" pitchFamily="2" charset="77"/>
                <a:ea typeface="Open Sans Light"/>
                <a:cs typeface="Open Sans Light"/>
                <a:sym typeface="Open Sans Light"/>
              </a:rPr>
              <a:t>requires </a:t>
            </a:r>
            <a:r>
              <a:rPr lang="es-ES" sz="1300" dirty="0">
                <a:solidFill>
                  <a:srgbClr val="081D3F"/>
                </a:solidFill>
                <a:latin typeface="Montserrat" pitchFamily="2" charset="77"/>
                <a:ea typeface="Open Sans Light"/>
                <a:cs typeface="Open Sans Light"/>
                <a:sym typeface="Open Sans Light"/>
              </a:rPr>
              <a:t>continuous reassessment over the long </a:t>
            </a:r>
            <a:r>
              <a:rPr lang="es-ES" sz="1300" dirty="0" smtClean="0">
                <a:solidFill>
                  <a:srgbClr val="081D3F"/>
                </a:solidFill>
                <a:latin typeface="Montserrat" pitchFamily="2" charset="77"/>
                <a:ea typeface="Open Sans Light"/>
                <a:cs typeface="Open Sans Light"/>
                <a:sym typeface="Open Sans Light"/>
              </a:rPr>
              <a:t>term</a:t>
            </a:r>
            <a:endParaRPr lang="es-ES" sz="1300" dirty="0">
              <a:solidFill>
                <a:srgbClr val="081D3F"/>
              </a:solidFill>
              <a:latin typeface="Montserrat" pitchFamily="2" charset="77"/>
              <a:ea typeface="Open Sans Light"/>
              <a:cs typeface="Open Sans Light"/>
              <a:sym typeface="Open Sans Light"/>
            </a:endParaRPr>
          </a:p>
        </p:txBody>
      </p:sp>
      <p:sp>
        <p:nvSpPr>
          <p:cNvPr id="9" name="Rectángulo 23">
            <a:extLst>
              <a:ext uri="{FF2B5EF4-FFF2-40B4-BE49-F238E27FC236}">
                <a16:creationId xmlns:a16="http://schemas.microsoft.com/office/drawing/2014/main" id="{1ECBDC5C-2DD8-BA94-626B-5C5D5D57C332}"/>
              </a:ext>
            </a:extLst>
          </p:cNvPr>
          <p:cNvSpPr/>
          <p:nvPr/>
        </p:nvSpPr>
        <p:spPr>
          <a:xfrm>
            <a:off x="3761850" y="2568973"/>
            <a:ext cx="3128198" cy="1446550"/>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a:solidFill>
                  <a:srgbClr val="081D3F"/>
                </a:solidFill>
                <a:latin typeface="Montserrat" pitchFamily="2" charset="77"/>
                <a:ea typeface="Open Sans Light"/>
                <a:cs typeface="Open Sans Light"/>
                <a:sym typeface="Open Sans Light"/>
              </a:rPr>
              <a:t>C</a:t>
            </a:r>
            <a:r>
              <a:rPr lang="es-ES" sz="1300" dirty="0" smtClean="0">
                <a:solidFill>
                  <a:srgbClr val="081D3F"/>
                </a:solidFill>
                <a:latin typeface="Montserrat" pitchFamily="2" charset="77"/>
                <a:ea typeface="Open Sans Light"/>
                <a:cs typeface="Open Sans Light"/>
                <a:sym typeface="Open Sans Light"/>
              </a:rPr>
              <a:t>arried out</a:t>
            </a:r>
            <a:endParaRPr lang="es-ES" sz="1300" dirty="0">
              <a:solidFill>
                <a:srgbClr val="081D3F"/>
              </a:solidFill>
              <a:latin typeface="Montserrat" pitchFamily="2" charset="77"/>
              <a:ea typeface="Open Sans Light"/>
              <a:cs typeface="Open Sans Light"/>
              <a:sym typeface="Open Sans Light"/>
            </a:endParaRPr>
          </a:p>
          <a:p>
            <a:pPr marL="285750" indent="-285750">
              <a:lnSpc>
                <a:spcPct val="120000"/>
              </a:lnSpc>
              <a:spcBef>
                <a:spcPts val="400"/>
              </a:spcBef>
              <a:buClr>
                <a:srgbClr val="F5333F"/>
              </a:buClr>
              <a:buSzPct val="150000"/>
              <a:buFont typeface="Arial" panose="020B0604020202020204" pitchFamily="34" charset="0"/>
              <a:buChar char="•"/>
            </a:pPr>
            <a:r>
              <a:rPr lang="cs-CZ" sz="1300" b="1" i="1" dirty="0" err="1" smtClean="0">
                <a:solidFill>
                  <a:srgbClr val="FF0000"/>
                </a:solidFill>
                <a:latin typeface="+mj-lt"/>
                <a:ea typeface="Open Sans Light"/>
                <a:cs typeface="Open Sans Light"/>
                <a:sym typeface="Open Sans Light"/>
              </a:rPr>
              <a:t>if</a:t>
            </a:r>
            <a:r>
              <a:rPr lang="cs-CZ" sz="1300" b="1" i="1" dirty="0" smtClean="0">
                <a:solidFill>
                  <a:srgbClr val="FF0000"/>
                </a:solidFill>
                <a:latin typeface="+mj-lt"/>
                <a:ea typeface="Open Sans Light"/>
                <a:cs typeface="Open Sans Light"/>
                <a:sym typeface="Open Sans Light"/>
              </a:rPr>
              <a:t> </a:t>
            </a:r>
            <a:r>
              <a:rPr lang="es-ES" sz="1300" b="1" i="1" dirty="0" smtClean="0">
                <a:solidFill>
                  <a:srgbClr val="FF0000"/>
                </a:solidFill>
                <a:latin typeface="+mj-lt"/>
                <a:ea typeface="Open Sans Light"/>
                <a:cs typeface="Open Sans Light"/>
                <a:sym typeface="Open Sans Light"/>
              </a:rPr>
              <a:t>more  </a:t>
            </a:r>
            <a:r>
              <a:rPr lang="es-ES" sz="1300" b="1" i="1" dirty="0">
                <a:solidFill>
                  <a:srgbClr val="FF0000"/>
                </a:solidFill>
                <a:latin typeface="+mj-lt"/>
                <a:ea typeface="Open Sans Light"/>
                <a:cs typeface="Open Sans Light"/>
                <a:sym typeface="Open Sans Light"/>
              </a:rPr>
              <a:t>information is </a:t>
            </a:r>
            <a:r>
              <a:rPr lang="es-ES" sz="1300" b="1" i="1" dirty="0" smtClean="0">
                <a:solidFill>
                  <a:srgbClr val="FF0000"/>
                </a:solidFill>
                <a:latin typeface="+mj-lt"/>
                <a:ea typeface="Open Sans Light"/>
                <a:cs typeface="Open Sans Light"/>
                <a:sym typeface="Open Sans Light"/>
              </a:rPr>
              <a:t>required</a:t>
            </a:r>
            <a:r>
              <a:rPr lang="cs-CZ" sz="1300" b="1" i="1" dirty="0" smtClean="0">
                <a:solidFill>
                  <a:srgbClr val="FF0000"/>
                </a:solidFill>
                <a:latin typeface="+mj-lt"/>
                <a:ea typeface="Open Sans Light"/>
                <a:cs typeface="Open Sans Light"/>
                <a:sym typeface="Open Sans Light"/>
              </a:rPr>
              <a:t>        </a:t>
            </a:r>
            <a:r>
              <a:rPr lang="cs-CZ" sz="1300" dirty="0" smtClean="0">
                <a:solidFill>
                  <a:srgbClr val="081D3F"/>
                </a:solidFill>
                <a:latin typeface="+mj-lt"/>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after</a:t>
            </a:r>
            <a:r>
              <a:rPr lang="cs-CZ" sz="1300" dirty="0" smtClean="0">
                <a:solidFill>
                  <a:srgbClr val="081D3F"/>
                </a:solidFill>
                <a:latin typeface="Montserrat" pitchFamily="2" charset="77"/>
                <a:ea typeface="Open Sans Light"/>
                <a:cs typeface="Open Sans Light"/>
                <a:sym typeface="Open Sans Light"/>
              </a:rPr>
              <a:t> </a:t>
            </a:r>
            <a:r>
              <a:rPr lang="cs-CZ" sz="1300" dirty="0" err="1">
                <a:solidFill>
                  <a:srgbClr val="081D3F"/>
                </a:solidFill>
                <a:latin typeface="Montserrat" pitchFamily="2" charset="77"/>
                <a:ea typeface="Open Sans Light"/>
                <a:cs typeface="Open Sans Light"/>
                <a:sym typeface="Open Sans Light"/>
              </a:rPr>
              <a:t>the</a:t>
            </a:r>
            <a:r>
              <a:rPr lang="es-ES" sz="1300" dirty="0">
                <a:solidFill>
                  <a:srgbClr val="081D3F"/>
                </a:solidFill>
                <a:latin typeface="Montserrat" pitchFamily="2" charset="77"/>
                <a:ea typeface="Open Sans Light"/>
                <a:cs typeface="Open Sans Light"/>
                <a:sym typeface="Open Sans Light"/>
              </a:rPr>
              <a:t> rapid assessment </a:t>
            </a:r>
            <a:endParaRPr lang="cs-CZ" sz="1300" b="1" i="1" dirty="0" smtClean="0">
              <a:solidFill>
                <a:srgbClr val="FF0000"/>
              </a:solidFill>
              <a:latin typeface="+mj-lt"/>
              <a:ea typeface="Open Sans Light"/>
              <a:cs typeface="Open Sans Light"/>
              <a:sym typeface="Open Sans Light"/>
            </a:endParaRP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cs-CZ" sz="1300" b="1" i="1" dirty="0" err="1" smtClean="0">
                <a:solidFill>
                  <a:srgbClr val="FF0000"/>
                </a:solidFill>
                <a:latin typeface="+mj-lt"/>
                <a:ea typeface="Open Sans Light"/>
                <a:cs typeface="Open Sans Light"/>
                <a:sym typeface="Open Sans Light"/>
              </a:rPr>
              <a:t>if</a:t>
            </a:r>
            <a:r>
              <a:rPr lang="cs-CZ" sz="1300" b="1" i="1" dirty="0" smtClean="0">
                <a:solidFill>
                  <a:srgbClr val="FF0000"/>
                </a:solidFill>
                <a:latin typeface="+mj-lt"/>
                <a:ea typeface="Open Sans Light"/>
                <a:cs typeface="Open Sans Light"/>
                <a:sym typeface="Open Sans Light"/>
              </a:rPr>
              <a:t> </a:t>
            </a:r>
            <a:r>
              <a:rPr lang="cs-CZ" sz="1300" b="1" i="1" dirty="0" err="1" smtClean="0">
                <a:solidFill>
                  <a:srgbClr val="FF0000"/>
                </a:solidFill>
                <a:latin typeface="+mj-lt"/>
                <a:ea typeface="Open Sans Light"/>
                <a:cs typeface="Open Sans Light"/>
                <a:sym typeface="Open Sans Light"/>
              </a:rPr>
              <a:t>the</a:t>
            </a:r>
            <a:r>
              <a:rPr lang="es-ES" sz="1300" b="1" i="1" dirty="0" smtClean="0">
                <a:solidFill>
                  <a:srgbClr val="FF0000"/>
                </a:solidFill>
                <a:latin typeface="+mj-lt"/>
                <a:ea typeface="Open Sans Light"/>
                <a:cs typeface="Open Sans Light"/>
                <a:sym typeface="Open Sans Light"/>
              </a:rPr>
              <a:t> </a:t>
            </a:r>
            <a:r>
              <a:rPr lang="es-ES" sz="1300" b="1" i="1" dirty="0">
                <a:solidFill>
                  <a:srgbClr val="FF0000"/>
                </a:solidFill>
                <a:latin typeface="+mj-lt"/>
                <a:ea typeface="Open Sans Light"/>
                <a:cs typeface="Open Sans Light"/>
                <a:sym typeface="Open Sans Light"/>
              </a:rPr>
              <a:t>situation is gradually </a:t>
            </a:r>
            <a:r>
              <a:rPr lang="es-ES" sz="1300" b="1" i="1" dirty="0" smtClean="0">
                <a:solidFill>
                  <a:srgbClr val="FF0000"/>
                </a:solidFill>
                <a:latin typeface="+mj-lt"/>
                <a:ea typeface="Open Sans Light"/>
                <a:cs typeface="Open Sans Light"/>
                <a:sym typeface="Open Sans Light"/>
              </a:rPr>
              <a:t>changing</a:t>
            </a:r>
            <a:r>
              <a:rPr lang="cs-CZ" sz="1300" b="1" i="1" dirty="0">
                <a:solidFill>
                  <a:srgbClr val="FF0000"/>
                </a:solidFill>
                <a:latin typeface="+mj-lt"/>
                <a:ea typeface="Open Sans Light"/>
                <a:cs typeface="Open Sans Light"/>
                <a:sym typeface="Open Sans Light"/>
              </a:rPr>
              <a:t> </a:t>
            </a:r>
            <a:r>
              <a:rPr lang="cs-CZ" sz="1300" dirty="0">
                <a:solidFill>
                  <a:srgbClr val="081D3F"/>
                </a:solidFill>
                <a:latin typeface="+mj-lt"/>
                <a:ea typeface="Open Sans Light"/>
                <a:cs typeface="Open Sans Light"/>
                <a:sym typeface="Open Sans Light"/>
              </a:rPr>
              <a:t> </a:t>
            </a:r>
            <a:r>
              <a:rPr lang="cs-CZ" sz="1300" dirty="0" smtClean="0">
                <a:solidFill>
                  <a:srgbClr val="081D3F"/>
                </a:solidFill>
                <a:latin typeface="+mj-lt"/>
                <a:ea typeface="Open Sans Light"/>
                <a:cs typeface="Open Sans Light"/>
                <a:sym typeface="Open Sans Light"/>
              </a:rPr>
              <a:t>        </a:t>
            </a:r>
            <a:r>
              <a:rPr lang="es-ES" sz="1300" dirty="0" smtClean="0">
                <a:solidFill>
                  <a:srgbClr val="081D3F"/>
                </a:solidFill>
                <a:latin typeface="Montserrat" pitchFamily="2" charset="77"/>
                <a:ea typeface="Open Sans Light"/>
                <a:cs typeface="Open Sans Light"/>
                <a:sym typeface="Open Sans Light"/>
              </a:rPr>
              <a:t> </a:t>
            </a:r>
            <a:r>
              <a:rPr lang="cs-CZ" sz="1300" dirty="0" smtClean="0">
                <a:solidFill>
                  <a:srgbClr val="081D3F"/>
                </a:solidFill>
                <a:latin typeface="Montserrat" pitchFamily="2" charset="77"/>
                <a:ea typeface="Open Sans Light"/>
                <a:cs typeface="Open Sans Light"/>
                <a:sym typeface="Open Sans Light"/>
              </a:rPr>
              <a:t>Eg:</a:t>
            </a:r>
            <a:r>
              <a:rPr lang="es-ES" sz="1300" dirty="0" smtClean="0">
                <a:solidFill>
                  <a:srgbClr val="081D3F"/>
                </a:solidFill>
                <a:latin typeface="Montserrat" pitchFamily="2" charset="77"/>
                <a:ea typeface="Open Sans Light"/>
                <a:cs typeface="Open Sans Light"/>
                <a:sym typeface="Open Sans Light"/>
              </a:rPr>
              <a:t> </a:t>
            </a:r>
            <a:r>
              <a:rPr lang="es-ES" sz="1300" dirty="0">
                <a:solidFill>
                  <a:srgbClr val="081D3F"/>
                </a:solidFill>
                <a:latin typeface="Montserrat" pitchFamily="2" charset="77"/>
                <a:ea typeface="Open Sans Light"/>
                <a:cs typeface="Open Sans Light"/>
                <a:sym typeface="Open Sans Light"/>
              </a:rPr>
              <a:t>slowly developing </a:t>
            </a:r>
            <a:r>
              <a:rPr lang="es-ES" sz="1300" dirty="0" smtClean="0">
                <a:solidFill>
                  <a:srgbClr val="081D3F"/>
                </a:solidFill>
                <a:latin typeface="Montserrat" pitchFamily="2" charset="77"/>
                <a:ea typeface="Open Sans Light"/>
                <a:cs typeface="Open Sans Light"/>
                <a:sym typeface="Open Sans Light"/>
              </a:rPr>
              <a:t>drought </a:t>
            </a:r>
            <a:endParaRPr lang="cs-CZ" sz="1300" dirty="0" smtClean="0">
              <a:solidFill>
                <a:srgbClr val="081D3F"/>
              </a:solidFill>
              <a:latin typeface="Montserrat" pitchFamily="2" charset="77"/>
              <a:ea typeface="Open Sans Light"/>
              <a:cs typeface="Open Sans Light"/>
              <a:sym typeface="Open Sans Light"/>
            </a:endParaRPr>
          </a:p>
        </p:txBody>
      </p:sp>
      <p:sp>
        <p:nvSpPr>
          <p:cNvPr id="13" name="Rectángulo 23">
            <a:extLst>
              <a:ext uri="{FF2B5EF4-FFF2-40B4-BE49-F238E27FC236}">
                <a16:creationId xmlns:a16="http://schemas.microsoft.com/office/drawing/2014/main" id="{69CF18E2-D3E1-7C9D-3290-4142A70364EE}"/>
              </a:ext>
            </a:extLst>
          </p:cNvPr>
          <p:cNvSpPr/>
          <p:nvPr/>
        </p:nvSpPr>
        <p:spPr>
          <a:xfrm>
            <a:off x="1820163" y="2039978"/>
            <a:ext cx="1653168" cy="350865"/>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400" b="1" dirty="0" smtClean="0">
                <a:solidFill>
                  <a:srgbClr val="FE0000"/>
                </a:solidFill>
                <a:latin typeface="Montserrat" pitchFamily="2" charset="77"/>
                <a:ea typeface="Open Sans Light"/>
                <a:cs typeface="Open Sans Light"/>
                <a:sym typeface="Open Sans Light"/>
              </a:rPr>
              <a:t>INITIAL/</a:t>
            </a:r>
            <a:r>
              <a:rPr lang="es-ES" sz="1400" b="1" dirty="0" smtClean="0">
                <a:solidFill>
                  <a:srgbClr val="FE0000"/>
                </a:solidFill>
                <a:latin typeface="Montserrat" pitchFamily="2" charset="77"/>
                <a:ea typeface="Open Sans Light"/>
                <a:cs typeface="Open Sans Light"/>
                <a:sym typeface="Open Sans Light"/>
              </a:rPr>
              <a:t>RAPID</a:t>
            </a:r>
            <a:endParaRPr lang="es-ES" sz="1400" b="1" dirty="0">
              <a:solidFill>
                <a:srgbClr val="FE0000"/>
              </a:solidFill>
              <a:latin typeface="Montserrat" pitchFamily="2" charset="77"/>
              <a:ea typeface="Open Sans Light"/>
              <a:cs typeface="Open Sans Light"/>
              <a:sym typeface="Open Sans Light"/>
            </a:endParaRPr>
          </a:p>
        </p:txBody>
      </p:sp>
      <p:sp>
        <p:nvSpPr>
          <p:cNvPr id="14" name="Rectángulo 23">
            <a:extLst>
              <a:ext uri="{FF2B5EF4-FFF2-40B4-BE49-F238E27FC236}">
                <a16:creationId xmlns:a16="http://schemas.microsoft.com/office/drawing/2014/main" id="{F925E685-ED1E-08C4-98B5-2FC46CD80A6E}"/>
              </a:ext>
            </a:extLst>
          </p:cNvPr>
          <p:cNvSpPr/>
          <p:nvPr/>
        </p:nvSpPr>
        <p:spPr>
          <a:xfrm>
            <a:off x="3761850" y="2039978"/>
            <a:ext cx="1267350"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DETAILED</a:t>
            </a:r>
          </a:p>
        </p:txBody>
      </p:sp>
      <p:sp>
        <p:nvSpPr>
          <p:cNvPr id="31" name="Rectángulo 23">
            <a:extLst>
              <a:ext uri="{FF2B5EF4-FFF2-40B4-BE49-F238E27FC236}">
                <a16:creationId xmlns:a16="http://schemas.microsoft.com/office/drawing/2014/main" id="{328D9EF2-33B7-37E6-9C0D-034EE77D068A}"/>
              </a:ext>
            </a:extLst>
          </p:cNvPr>
          <p:cNvSpPr/>
          <p:nvPr/>
        </p:nvSpPr>
        <p:spPr>
          <a:xfrm>
            <a:off x="7071106" y="2019632"/>
            <a:ext cx="1526787"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CONTINUAL</a:t>
            </a:r>
          </a:p>
        </p:txBody>
      </p:sp>
      <p:cxnSp>
        <p:nvCxnSpPr>
          <p:cNvPr id="33" name="Straight Connector 32">
            <a:extLst>
              <a:ext uri="{FF2B5EF4-FFF2-40B4-BE49-F238E27FC236}">
                <a16:creationId xmlns:a16="http://schemas.microsoft.com/office/drawing/2014/main" id="{30ED60C0-ADF4-6896-71C6-087AC7E510F6}"/>
              </a:ext>
            </a:extLst>
          </p:cNvPr>
          <p:cNvCxnSpPr>
            <a:cxnSpLocks/>
          </p:cNvCxnSpPr>
          <p:nvPr/>
        </p:nvCxnSpPr>
        <p:spPr>
          <a:xfrm>
            <a:off x="3617590" y="2081874"/>
            <a:ext cx="0" cy="3981058"/>
          </a:xfrm>
          <a:prstGeom prst="line">
            <a:avLst/>
          </a:prstGeom>
          <a:ln w="31750">
            <a:solidFill>
              <a:schemeClr val="bg2"/>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0B8C673-B73B-9D9F-F1BF-047710DEEDDB}"/>
              </a:ext>
            </a:extLst>
          </p:cNvPr>
          <p:cNvCxnSpPr>
            <a:cxnSpLocks/>
          </p:cNvCxnSpPr>
          <p:nvPr/>
        </p:nvCxnSpPr>
        <p:spPr>
          <a:xfrm>
            <a:off x="7001554" y="2160261"/>
            <a:ext cx="0" cy="3981058"/>
          </a:xfrm>
          <a:prstGeom prst="line">
            <a:avLst/>
          </a:prstGeom>
          <a:ln w="317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37" name="Rectángulo 9">
            <a:extLst>
              <a:ext uri="{FF2B5EF4-FFF2-40B4-BE49-F238E27FC236}">
                <a16:creationId xmlns:a16="http://schemas.microsoft.com/office/drawing/2014/main" id="{C5B8ACD0-C604-9D92-BD4B-7E1213E28CDF}"/>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Tree>
    <p:extLst>
      <p:ext uri="{BB962C8B-B14F-4D97-AF65-F5344CB8AC3E}">
        <p14:creationId xmlns:p14="http://schemas.microsoft.com/office/powerpoint/2010/main" val="4036839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3DD63D44-7B86-90C4-0AA9-CDDEB8A21AE8}"/>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a:t>
            </a:r>
            <a:r>
              <a:rPr lang="cs-CZ" sz="1100" b="1" dirty="0" smtClean="0">
                <a:latin typeface="Montserrat SemiBold" pitchFamily="2" charset="77"/>
              </a:rPr>
              <a:t>ASSESSMENT</a:t>
            </a:r>
            <a:endParaRPr lang="es-ES" sz="1100" b="1" dirty="0">
              <a:latin typeface="Montserrat SemiBold" pitchFamily="2" charset="77"/>
            </a:endParaRP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2" name="TextBox 2">
            <a:extLst>
              <a:ext uri="{FF2B5EF4-FFF2-40B4-BE49-F238E27FC236}">
                <a16:creationId xmlns:a16="http://schemas.microsoft.com/office/drawing/2014/main" id="{71D7897B-BBF5-F72F-2496-D9990DA39682}"/>
              </a:ext>
            </a:extLst>
          </p:cNvPr>
          <p:cNvSpPr txBox="1">
            <a:spLocks/>
          </p:cNvSpPr>
          <p:nvPr/>
        </p:nvSpPr>
        <p:spPr>
          <a:xfrm>
            <a:off x="2065295" y="1328845"/>
            <a:ext cx="5250366"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800" b="1" dirty="0">
                <a:solidFill>
                  <a:srgbClr val="001E5C"/>
                </a:solidFill>
                <a:latin typeface="Montserrat SemiBold" pitchFamily="2" charset="77"/>
              </a:rPr>
              <a:t>TYPES OF </a:t>
            </a:r>
            <a:r>
              <a:rPr lang="cs-CZ" b="1" dirty="0" smtClean="0">
                <a:solidFill>
                  <a:srgbClr val="001E5C"/>
                </a:solidFill>
                <a:latin typeface="Montserrat SemiBold" pitchFamily="2" charset="77"/>
              </a:rPr>
              <a:t>ASSESSMENT</a:t>
            </a:r>
            <a:endParaRPr lang="es-ES" sz="2800" b="1" dirty="0">
              <a:solidFill>
                <a:srgbClr val="001E5C"/>
              </a:solidFill>
              <a:latin typeface="Montserrat SemiBold" pitchFamily="2" charset="77"/>
            </a:endParaRPr>
          </a:p>
        </p:txBody>
      </p:sp>
      <p:sp>
        <p:nvSpPr>
          <p:cNvPr id="3" name="Rectángulo 23">
            <a:extLst>
              <a:ext uri="{FF2B5EF4-FFF2-40B4-BE49-F238E27FC236}">
                <a16:creationId xmlns:a16="http://schemas.microsoft.com/office/drawing/2014/main" id="{5583445E-035D-4ADD-55C9-AF00E379A6A3}"/>
              </a:ext>
            </a:extLst>
          </p:cNvPr>
          <p:cNvSpPr/>
          <p:nvPr/>
        </p:nvSpPr>
        <p:spPr>
          <a:xfrm>
            <a:off x="1821978" y="2476059"/>
            <a:ext cx="1744837" cy="623761"/>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err="1" smtClean="0">
                <a:solidFill>
                  <a:srgbClr val="081D3F"/>
                </a:solidFill>
                <a:latin typeface="Montserrat" pitchFamily="2" charset="77"/>
                <a:ea typeface="Open Sans Light"/>
                <a:cs typeface="Open Sans Light"/>
                <a:sym typeface="Open Sans Light"/>
              </a:rPr>
              <a:t>Carried</a:t>
            </a:r>
            <a:r>
              <a:rPr lang="cs-CZ" sz="1300" dirty="0" smtClean="0">
                <a:solidFill>
                  <a:srgbClr val="081D3F"/>
                </a:solidFill>
                <a:latin typeface="Montserrat" pitchFamily="2" charset="77"/>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out</a:t>
            </a:r>
            <a:r>
              <a:rPr lang="cs-CZ" sz="1300" dirty="0" smtClean="0">
                <a:solidFill>
                  <a:srgbClr val="081D3F"/>
                </a:solidFill>
                <a:latin typeface="Montserrat" pitchFamily="2" charset="77"/>
                <a:ea typeface="Open Sans Light"/>
                <a:cs typeface="Open Sans Light"/>
                <a:sym typeface="Open Sans Light"/>
              </a:rPr>
              <a:t> </a:t>
            </a: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cs-CZ" sz="1300" dirty="0">
                <a:solidFill>
                  <a:srgbClr val="081D3F"/>
                </a:solidFill>
                <a:latin typeface="Montserrat" pitchFamily="2" charset="77"/>
                <a:ea typeface="Open Sans Light"/>
                <a:cs typeface="Open Sans Light"/>
                <a:sym typeface="Open Sans Light"/>
              </a:rPr>
              <a:t>x</a:t>
            </a:r>
            <a:endParaRPr lang="es-ES" sz="1300" b="1" dirty="0">
              <a:solidFill>
                <a:srgbClr val="FF0000"/>
              </a:solidFill>
              <a:latin typeface="Montserrat" pitchFamily="2" charset="77"/>
              <a:ea typeface="Open Sans Light"/>
              <a:cs typeface="Open Sans Light"/>
              <a:sym typeface="Open Sans Light"/>
            </a:endParaRPr>
          </a:p>
        </p:txBody>
      </p:sp>
      <p:sp>
        <p:nvSpPr>
          <p:cNvPr id="8" name="Rectángulo 23">
            <a:extLst>
              <a:ext uri="{FF2B5EF4-FFF2-40B4-BE49-F238E27FC236}">
                <a16:creationId xmlns:a16="http://schemas.microsoft.com/office/drawing/2014/main" id="{809D343E-2E40-1E1B-B23B-2F0733FD7C85}"/>
              </a:ext>
            </a:extLst>
          </p:cNvPr>
          <p:cNvSpPr/>
          <p:nvPr/>
        </p:nvSpPr>
        <p:spPr>
          <a:xfrm>
            <a:off x="7078956" y="2621739"/>
            <a:ext cx="1960735" cy="158402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a:solidFill>
                  <a:srgbClr val="081D3F"/>
                </a:solidFill>
                <a:latin typeface="Montserrat" pitchFamily="2" charset="77"/>
                <a:ea typeface="Open Sans Light"/>
                <a:cs typeface="Open Sans Light"/>
                <a:sym typeface="Open Sans Light"/>
              </a:rPr>
              <a:t>C</a:t>
            </a:r>
            <a:r>
              <a:rPr lang="es-ES" sz="1300" dirty="0" smtClean="0">
                <a:solidFill>
                  <a:srgbClr val="081D3F"/>
                </a:solidFill>
                <a:latin typeface="Montserrat" pitchFamily="2" charset="77"/>
                <a:ea typeface="Open Sans Light"/>
                <a:cs typeface="Open Sans Light"/>
                <a:sym typeface="Open Sans Light"/>
              </a:rPr>
              <a:t>arried </a:t>
            </a:r>
            <a:r>
              <a:rPr lang="es-ES" sz="1300" dirty="0">
                <a:solidFill>
                  <a:srgbClr val="081D3F"/>
                </a:solidFill>
                <a:latin typeface="Montserrat" pitchFamily="2" charset="77"/>
                <a:ea typeface="Open Sans Light"/>
                <a:cs typeface="Open Sans Light"/>
                <a:sym typeface="Open Sans Light"/>
              </a:rPr>
              <a:t>out </a:t>
            </a:r>
            <a:endParaRPr lang="cs-CZ" sz="1300" dirty="0" smtClean="0">
              <a:solidFill>
                <a:srgbClr val="081D3F"/>
              </a:solidFill>
              <a:latin typeface="Montserrat" pitchFamily="2" charset="77"/>
              <a:ea typeface="Open Sans Light"/>
              <a:cs typeface="Open Sans Light"/>
              <a:sym typeface="Open Sans Light"/>
            </a:endParaRP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es-ES" sz="1300" dirty="0" smtClean="0">
                <a:solidFill>
                  <a:srgbClr val="081D3F"/>
                </a:solidFill>
                <a:latin typeface="Montserrat" pitchFamily="2" charset="77"/>
                <a:ea typeface="Open Sans Light"/>
                <a:cs typeface="Open Sans Light"/>
                <a:sym typeface="Open Sans Light"/>
              </a:rPr>
              <a:t>when </a:t>
            </a:r>
            <a:r>
              <a:rPr lang="es-ES" sz="1300" b="1" i="1" dirty="0">
                <a:solidFill>
                  <a:srgbClr val="FF0000"/>
                </a:solidFill>
                <a:latin typeface="+mj-lt"/>
                <a:ea typeface="Open Sans Light"/>
                <a:cs typeface="Open Sans Light"/>
                <a:sym typeface="Open Sans Light"/>
              </a:rPr>
              <a:t>a situation has stabilised </a:t>
            </a:r>
            <a:r>
              <a:rPr lang="cs-CZ" sz="1300" dirty="0" smtClean="0">
                <a:solidFill>
                  <a:srgbClr val="081D3F"/>
                </a:solidFill>
                <a:latin typeface="Montserrat" pitchFamily="2" charset="77"/>
                <a:ea typeface="Open Sans Light"/>
                <a:cs typeface="Open Sans Light"/>
                <a:sym typeface="Open Sans Light"/>
              </a:rPr>
              <a:t>and/</a:t>
            </a:r>
            <a:r>
              <a:rPr lang="cs-CZ" sz="1300" dirty="0" err="1" smtClean="0">
                <a:solidFill>
                  <a:srgbClr val="081D3F"/>
                </a:solidFill>
                <a:latin typeface="Montserrat" pitchFamily="2" charset="77"/>
                <a:ea typeface="Open Sans Light"/>
                <a:cs typeface="Open Sans Light"/>
                <a:sym typeface="Open Sans Light"/>
              </a:rPr>
              <a:t>or</a:t>
            </a:r>
            <a:r>
              <a:rPr lang="cs-CZ" sz="1300" dirty="0" smtClean="0">
                <a:solidFill>
                  <a:srgbClr val="081D3F"/>
                </a:solidFill>
                <a:latin typeface="Montserrat" pitchFamily="2" charset="77"/>
                <a:ea typeface="Open Sans Light"/>
                <a:cs typeface="Open Sans Light"/>
                <a:sym typeface="Open Sans Light"/>
              </a:rPr>
              <a:t> </a:t>
            </a:r>
            <a:r>
              <a:rPr lang="es-ES" sz="1300" dirty="0" smtClean="0">
                <a:solidFill>
                  <a:srgbClr val="081D3F"/>
                </a:solidFill>
                <a:latin typeface="Montserrat" pitchFamily="2" charset="77"/>
                <a:ea typeface="Open Sans Light"/>
                <a:cs typeface="Open Sans Light"/>
                <a:sym typeface="Open Sans Light"/>
              </a:rPr>
              <a:t>requires </a:t>
            </a:r>
            <a:r>
              <a:rPr lang="es-ES" sz="1300" dirty="0">
                <a:solidFill>
                  <a:srgbClr val="081D3F"/>
                </a:solidFill>
                <a:latin typeface="Montserrat" pitchFamily="2" charset="77"/>
                <a:ea typeface="Open Sans Light"/>
                <a:cs typeface="Open Sans Light"/>
                <a:sym typeface="Open Sans Light"/>
              </a:rPr>
              <a:t>continuous reassessment over the long </a:t>
            </a:r>
            <a:r>
              <a:rPr lang="es-ES" sz="1300" dirty="0" smtClean="0">
                <a:solidFill>
                  <a:srgbClr val="081D3F"/>
                </a:solidFill>
                <a:latin typeface="Montserrat" pitchFamily="2" charset="77"/>
                <a:ea typeface="Open Sans Light"/>
                <a:cs typeface="Open Sans Light"/>
                <a:sym typeface="Open Sans Light"/>
              </a:rPr>
              <a:t>term</a:t>
            </a:r>
            <a:endParaRPr lang="es-ES" sz="1300" dirty="0">
              <a:solidFill>
                <a:srgbClr val="081D3F"/>
              </a:solidFill>
              <a:latin typeface="Montserrat" pitchFamily="2" charset="77"/>
              <a:ea typeface="Open Sans Light"/>
              <a:cs typeface="Open Sans Light"/>
              <a:sym typeface="Open Sans Light"/>
            </a:endParaRPr>
          </a:p>
        </p:txBody>
      </p:sp>
      <p:sp>
        <p:nvSpPr>
          <p:cNvPr id="9" name="Rectángulo 23">
            <a:extLst>
              <a:ext uri="{FF2B5EF4-FFF2-40B4-BE49-F238E27FC236}">
                <a16:creationId xmlns:a16="http://schemas.microsoft.com/office/drawing/2014/main" id="{1ECBDC5C-2DD8-BA94-626B-5C5D5D57C332}"/>
              </a:ext>
            </a:extLst>
          </p:cNvPr>
          <p:cNvSpPr/>
          <p:nvPr/>
        </p:nvSpPr>
        <p:spPr>
          <a:xfrm>
            <a:off x="3761850" y="2568973"/>
            <a:ext cx="3128198" cy="1446550"/>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300" dirty="0">
                <a:solidFill>
                  <a:srgbClr val="081D3F"/>
                </a:solidFill>
                <a:latin typeface="Montserrat" pitchFamily="2" charset="77"/>
                <a:ea typeface="Open Sans Light"/>
                <a:cs typeface="Open Sans Light"/>
                <a:sym typeface="Open Sans Light"/>
              </a:rPr>
              <a:t>C</a:t>
            </a:r>
            <a:r>
              <a:rPr lang="es-ES" sz="1300" dirty="0" smtClean="0">
                <a:solidFill>
                  <a:srgbClr val="081D3F"/>
                </a:solidFill>
                <a:latin typeface="Montserrat" pitchFamily="2" charset="77"/>
                <a:ea typeface="Open Sans Light"/>
                <a:cs typeface="Open Sans Light"/>
                <a:sym typeface="Open Sans Light"/>
              </a:rPr>
              <a:t>arried out</a:t>
            </a:r>
            <a:endParaRPr lang="es-ES" sz="1300" dirty="0">
              <a:solidFill>
                <a:srgbClr val="081D3F"/>
              </a:solidFill>
              <a:latin typeface="Montserrat" pitchFamily="2" charset="77"/>
              <a:ea typeface="Open Sans Light"/>
              <a:cs typeface="Open Sans Light"/>
              <a:sym typeface="Open Sans Light"/>
            </a:endParaRPr>
          </a:p>
          <a:p>
            <a:pPr marL="285750" indent="-285750">
              <a:lnSpc>
                <a:spcPct val="120000"/>
              </a:lnSpc>
              <a:spcBef>
                <a:spcPts val="400"/>
              </a:spcBef>
              <a:buClr>
                <a:srgbClr val="F5333F"/>
              </a:buClr>
              <a:buSzPct val="150000"/>
              <a:buFont typeface="Arial" panose="020B0604020202020204" pitchFamily="34" charset="0"/>
              <a:buChar char="•"/>
            </a:pPr>
            <a:r>
              <a:rPr lang="cs-CZ" sz="1300" b="1" i="1" dirty="0" err="1" smtClean="0">
                <a:solidFill>
                  <a:srgbClr val="FF0000"/>
                </a:solidFill>
                <a:latin typeface="+mj-lt"/>
                <a:ea typeface="Open Sans Light"/>
                <a:cs typeface="Open Sans Light"/>
                <a:sym typeface="Open Sans Light"/>
              </a:rPr>
              <a:t>if</a:t>
            </a:r>
            <a:r>
              <a:rPr lang="cs-CZ" sz="1300" b="1" i="1" dirty="0" smtClean="0">
                <a:solidFill>
                  <a:srgbClr val="FF0000"/>
                </a:solidFill>
                <a:latin typeface="+mj-lt"/>
                <a:ea typeface="Open Sans Light"/>
                <a:cs typeface="Open Sans Light"/>
                <a:sym typeface="Open Sans Light"/>
              </a:rPr>
              <a:t> </a:t>
            </a:r>
            <a:r>
              <a:rPr lang="es-ES" sz="1300" b="1" i="1" dirty="0" smtClean="0">
                <a:solidFill>
                  <a:srgbClr val="FF0000"/>
                </a:solidFill>
                <a:latin typeface="+mj-lt"/>
                <a:ea typeface="Open Sans Light"/>
                <a:cs typeface="Open Sans Light"/>
                <a:sym typeface="Open Sans Light"/>
              </a:rPr>
              <a:t>more  </a:t>
            </a:r>
            <a:r>
              <a:rPr lang="es-ES" sz="1300" b="1" i="1" dirty="0">
                <a:solidFill>
                  <a:srgbClr val="FF0000"/>
                </a:solidFill>
                <a:latin typeface="+mj-lt"/>
                <a:ea typeface="Open Sans Light"/>
                <a:cs typeface="Open Sans Light"/>
                <a:sym typeface="Open Sans Light"/>
              </a:rPr>
              <a:t>information is </a:t>
            </a:r>
            <a:r>
              <a:rPr lang="es-ES" sz="1300" b="1" i="1" dirty="0" smtClean="0">
                <a:solidFill>
                  <a:srgbClr val="FF0000"/>
                </a:solidFill>
                <a:latin typeface="+mj-lt"/>
                <a:ea typeface="Open Sans Light"/>
                <a:cs typeface="Open Sans Light"/>
                <a:sym typeface="Open Sans Light"/>
              </a:rPr>
              <a:t>required</a:t>
            </a:r>
            <a:r>
              <a:rPr lang="cs-CZ" sz="1300" b="1" i="1" dirty="0" smtClean="0">
                <a:solidFill>
                  <a:srgbClr val="FF0000"/>
                </a:solidFill>
                <a:latin typeface="+mj-lt"/>
                <a:ea typeface="Open Sans Light"/>
                <a:cs typeface="Open Sans Light"/>
                <a:sym typeface="Open Sans Light"/>
              </a:rPr>
              <a:t>        </a:t>
            </a:r>
            <a:r>
              <a:rPr lang="cs-CZ" sz="1300" dirty="0" smtClean="0">
                <a:solidFill>
                  <a:srgbClr val="081D3F"/>
                </a:solidFill>
                <a:latin typeface="+mj-lt"/>
                <a:ea typeface="Open Sans Light"/>
                <a:cs typeface="Open Sans Light"/>
                <a:sym typeface="Open Sans Light"/>
              </a:rPr>
              <a:t>   </a:t>
            </a:r>
            <a:r>
              <a:rPr lang="cs-CZ" sz="1300" dirty="0" err="1" smtClean="0">
                <a:solidFill>
                  <a:srgbClr val="081D3F"/>
                </a:solidFill>
                <a:latin typeface="Montserrat" pitchFamily="2" charset="77"/>
                <a:ea typeface="Open Sans Light"/>
                <a:cs typeface="Open Sans Light"/>
                <a:sym typeface="Open Sans Light"/>
              </a:rPr>
              <a:t>after</a:t>
            </a:r>
            <a:r>
              <a:rPr lang="cs-CZ" sz="1300" dirty="0" smtClean="0">
                <a:solidFill>
                  <a:srgbClr val="081D3F"/>
                </a:solidFill>
                <a:latin typeface="Montserrat" pitchFamily="2" charset="77"/>
                <a:ea typeface="Open Sans Light"/>
                <a:cs typeface="Open Sans Light"/>
                <a:sym typeface="Open Sans Light"/>
              </a:rPr>
              <a:t> </a:t>
            </a:r>
            <a:r>
              <a:rPr lang="cs-CZ" sz="1300" dirty="0" err="1">
                <a:solidFill>
                  <a:srgbClr val="081D3F"/>
                </a:solidFill>
                <a:latin typeface="Montserrat" pitchFamily="2" charset="77"/>
                <a:ea typeface="Open Sans Light"/>
                <a:cs typeface="Open Sans Light"/>
                <a:sym typeface="Open Sans Light"/>
              </a:rPr>
              <a:t>the</a:t>
            </a:r>
            <a:r>
              <a:rPr lang="es-ES" sz="1300" dirty="0">
                <a:solidFill>
                  <a:srgbClr val="081D3F"/>
                </a:solidFill>
                <a:latin typeface="Montserrat" pitchFamily="2" charset="77"/>
                <a:ea typeface="Open Sans Light"/>
                <a:cs typeface="Open Sans Light"/>
                <a:sym typeface="Open Sans Light"/>
              </a:rPr>
              <a:t> rapid assessment </a:t>
            </a:r>
            <a:endParaRPr lang="cs-CZ" sz="1300" b="1" i="1" dirty="0" smtClean="0">
              <a:solidFill>
                <a:srgbClr val="FF0000"/>
              </a:solidFill>
              <a:latin typeface="+mj-lt"/>
              <a:ea typeface="Open Sans Light"/>
              <a:cs typeface="Open Sans Light"/>
              <a:sym typeface="Open Sans Light"/>
            </a:endParaRPr>
          </a:p>
          <a:p>
            <a:pPr marL="285750" indent="-285750" defTabSz="457200" hangingPunct="1">
              <a:lnSpc>
                <a:spcPct val="120000"/>
              </a:lnSpc>
              <a:spcBef>
                <a:spcPts val="400"/>
              </a:spcBef>
              <a:buClr>
                <a:srgbClr val="F5333F"/>
              </a:buClr>
              <a:buSzPct val="150000"/>
              <a:buFont typeface="Arial" panose="020B0604020202020204" pitchFamily="34" charset="0"/>
              <a:buChar char="•"/>
            </a:pPr>
            <a:r>
              <a:rPr lang="cs-CZ" sz="1300" b="1" i="1" dirty="0" err="1" smtClean="0">
                <a:solidFill>
                  <a:srgbClr val="FF0000"/>
                </a:solidFill>
                <a:latin typeface="+mj-lt"/>
                <a:ea typeface="Open Sans Light"/>
                <a:cs typeface="Open Sans Light"/>
                <a:sym typeface="Open Sans Light"/>
              </a:rPr>
              <a:t>if</a:t>
            </a:r>
            <a:r>
              <a:rPr lang="cs-CZ" sz="1300" b="1" i="1" dirty="0" smtClean="0">
                <a:solidFill>
                  <a:srgbClr val="FF0000"/>
                </a:solidFill>
                <a:latin typeface="+mj-lt"/>
                <a:ea typeface="Open Sans Light"/>
                <a:cs typeface="Open Sans Light"/>
                <a:sym typeface="Open Sans Light"/>
              </a:rPr>
              <a:t> </a:t>
            </a:r>
            <a:r>
              <a:rPr lang="cs-CZ" sz="1300" b="1" i="1" dirty="0" err="1" smtClean="0">
                <a:solidFill>
                  <a:srgbClr val="FF0000"/>
                </a:solidFill>
                <a:latin typeface="+mj-lt"/>
                <a:ea typeface="Open Sans Light"/>
                <a:cs typeface="Open Sans Light"/>
                <a:sym typeface="Open Sans Light"/>
              </a:rPr>
              <a:t>the</a:t>
            </a:r>
            <a:r>
              <a:rPr lang="es-ES" sz="1300" b="1" i="1" dirty="0" smtClean="0">
                <a:solidFill>
                  <a:srgbClr val="FF0000"/>
                </a:solidFill>
                <a:latin typeface="+mj-lt"/>
                <a:ea typeface="Open Sans Light"/>
                <a:cs typeface="Open Sans Light"/>
                <a:sym typeface="Open Sans Light"/>
              </a:rPr>
              <a:t> </a:t>
            </a:r>
            <a:r>
              <a:rPr lang="es-ES" sz="1300" b="1" i="1" dirty="0">
                <a:solidFill>
                  <a:srgbClr val="FF0000"/>
                </a:solidFill>
                <a:latin typeface="+mj-lt"/>
                <a:ea typeface="Open Sans Light"/>
                <a:cs typeface="Open Sans Light"/>
                <a:sym typeface="Open Sans Light"/>
              </a:rPr>
              <a:t>situation is gradually </a:t>
            </a:r>
            <a:r>
              <a:rPr lang="es-ES" sz="1300" b="1" i="1" dirty="0" smtClean="0">
                <a:solidFill>
                  <a:srgbClr val="FF0000"/>
                </a:solidFill>
                <a:latin typeface="+mj-lt"/>
                <a:ea typeface="Open Sans Light"/>
                <a:cs typeface="Open Sans Light"/>
                <a:sym typeface="Open Sans Light"/>
              </a:rPr>
              <a:t>changing</a:t>
            </a:r>
            <a:r>
              <a:rPr lang="cs-CZ" sz="1300" b="1" i="1" dirty="0">
                <a:solidFill>
                  <a:srgbClr val="FF0000"/>
                </a:solidFill>
                <a:latin typeface="+mj-lt"/>
                <a:ea typeface="Open Sans Light"/>
                <a:cs typeface="Open Sans Light"/>
                <a:sym typeface="Open Sans Light"/>
              </a:rPr>
              <a:t> </a:t>
            </a:r>
            <a:r>
              <a:rPr lang="cs-CZ" sz="1300" dirty="0">
                <a:solidFill>
                  <a:srgbClr val="081D3F"/>
                </a:solidFill>
                <a:latin typeface="+mj-lt"/>
                <a:ea typeface="Open Sans Light"/>
                <a:cs typeface="Open Sans Light"/>
                <a:sym typeface="Open Sans Light"/>
              </a:rPr>
              <a:t> </a:t>
            </a:r>
            <a:r>
              <a:rPr lang="cs-CZ" sz="1300" dirty="0" smtClean="0">
                <a:solidFill>
                  <a:srgbClr val="081D3F"/>
                </a:solidFill>
                <a:latin typeface="+mj-lt"/>
                <a:ea typeface="Open Sans Light"/>
                <a:cs typeface="Open Sans Light"/>
                <a:sym typeface="Open Sans Light"/>
              </a:rPr>
              <a:t>        </a:t>
            </a:r>
            <a:r>
              <a:rPr lang="es-ES" sz="1300" dirty="0" smtClean="0">
                <a:solidFill>
                  <a:srgbClr val="081D3F"/>
                </a:solidFill>
                <a:latin typeface="Montserrat" pitchFamily="2" charset="77"/>
                <a:ea typeface="Open Sans Light"/>
                <a:cs typeface="Open Sans Light"/>
                <a:sym typeface="Open Sans Light"/>
              </a:rPr>
              <a:t> </a:t>
            </a:r>
            <a:r>
              <a:rPr lang="cs-CZ" sz="1300" dirty="0" smtClean="0">
                <a:solidFill>
                  <a:srgbClr val="081D3F"/>
                </a:solidFill>
                <a:latin typeface="Montserrat" pitchFamily="2" charset="77"/>
                <a:ea typeface="Open Sans Light"/>
                <a:cs typeface="Open Sans Light"/>
                <a:sym typeface="Open Sans Light"/>
              </a:rPr>
              <a:t>Eg:</a:t>
            </a:r>
            <a:r>
              <a:rPr lang="es-ES" sz="1300" dirty="0" smtClean="0">
                <a:solidFill>
                  <a:srgbClr val="081D3F"/>
                </a:solidFill>
                <a:latin typeface="Montserrat" pitchFamily="2" charset="77"/>
                <a:ea typeface="Open Sans Light"/>
                <a:cs typeface="Open Sans Light"/>
                <a:sym typeface="Open Sans Light"/>
              </a:rPr>
              <a:t> </a:t>
            </a:r>
            <a:r>
              <a:rPr lang="es-ES" sz="1300" dirty="0">
                <a:solidFill>
                  <a:srgbClr val="081D3F"/>
                </a:solidFill>
                <a:latin typeface="Montserrat" pitchFamily="2" charset="77"/>
                <a:ea typeface="Open Sans Light"/>
                <a:cs typeface="Open Sans Light"/>
                <a:sym typeface="Open Sans Light"/>
              </a:rPr>
              <a:t>slowly developing </a:t>
            </a:r>
            <a:r>
              <a:rPr lang="es-ES" sz="1300" dirty="0" smtClean="0">
                <a:solidFill>
                  <a:srgbClr val="081D3F"/>
                </a:solidFill>
                <a:latin typeface="Montserrat" pitchFamily="2" charset="77"/>
                <a:ea typeface="Open Sans Light"/>
                <a:cs typeface="Open Sans Light"/>
                <a:sym typeface="Open Sans Light"/>
              </a:rPr>
              <a:t>drought </a:t>
            </a:r>
            <a:endParaRPr lang="cs-CZ" sz="1300" dirty="0" smtClean="0">
              <a:solidFill>
                <a:srgbClr val="081D3F"/>
              </a:solidFill>
              <a:latin typeface="Montserrat" pitchFamily="2" charset="77"/>
              <a:ea typeface="Open Sans Light"/>
              <a:cs typeface="Open Sans Light"/>
              <a:sym typeface="Open Sans Light"/>
            </a:endParaRPr>
          </a:p>
        </p:txBody>
      </p:sp>
      <p:sp>
        <p:nvSpPr>
          <p:cNvPr id="13" name="Rectángulo 23">
            <a:extLst>
              <a:ext uri="{FF2B5EF4-FFF2-40B4-BE49-F238E27FC236}">
                <a16:creationId xmlns:a16="http://schemas.microsoft.com/office/drawing/2014/main" id="{69CF18E2-D3E1-7C9D-3290-4142A70364EE}"/>
              </a:ext>
            </a:extLst>
          </p:cNvPr>
          <p:cNvSpPr/>
          <p:nvPr/>
        </p:nvSpPr>
        <p:spPr>
          <a:xfrm>
            <a:off x="1820163" y="2039978"/>
            <a:ext cx="1653168" cy="350865"/>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cs-CZ" sz="1400" b="1" dirty="0" smtClean="0">
                <a:solidFill>
                  <a:srgbClr val="FE0000"/>
                </a:solidFill>
                <a:latin typeface="Montserrat" pitchFamily="2" charset="77"/>
                <a:ea typeface="Open Sans Light"/>
                <a:cs typeface="Open Sans Light"/>
                <a:sym typeface="Open Sans Light"/>
              </a:rPr>
              <a:t>INITIAL/</a:t>
            </a:r>
            <a:r>
              <a:rPr lang="es-ES" sz="1400" b="1" dirty="0" smtClean="0">
                <a:solidFill>
                  <a:srgbClr val="FE0000"/>
                </a:solidFill>
                <a:latin typeface="Montserrat" pitchFamily="2" charset="77"/>
                <a:ea typeface="Open Sans Light"/>
                <a:cs typeface="Open Sans Light"/>
                <a:sym typeface="Open Sans Light"/>
              </a:rPr>
              <a:t>RAPID</a:t>
            </a:r>
            <a:endParaRPr lang="es-ES" sz="1400" b="1" dirty="0">
              <a:solidFill>
                <a:srgbClr val="FE0000"/>
              </a:solidFill>
              <a:latin typeface="Montserrat" pitchFamily="2" charset="77"/>
              <a:ea typeface="Open Sans Light"/>
              <a:cs typeface="Open Sans Light"/>
              <a:sym typeface="Open Sans Light"/>
            </a:endParaRPr>
          </a:p>
        </p:txBody>
      </p:sp>
      <p:sp>
        <p:nvSpPr>
          <p:cNvPr id="14" name="Rectángulo 23">
            <a:extLst>
              <a:ext uri="{FF2B5EF4-FFF2-40B4-BE49-F238E27FC236}">
                <a16:creationId xmlns:a16="http://schemas.microsoft.com/office/drawing/2014/main" id="{F925E685-ED1E-08C4-98B5-2FC46CD80A6E}"/>
              </a:ext>
            </a:extLst>
          </p:cNvPr>
          <p:cNvSpPr/>
          <p:nvPr/>
        </p:nvSpPr>
        <p:spPr>
          <a:xfrm>
            <a:off x="3761850" y="2039978"/>
            <a:ext cx="1267350"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DETAILED</a:t>
            </a:r>
          </a:p>
        </p:txBody>
      </p:sp>
      <p:sp>
        <p:nvSpPr>
          <p:cNvPr id="31" name="Rectángulo 23">
            <a:extLst>
              <a:ext uri="{FF2B5EF4-FFF2-40B4-BE49-F238E27FC236}">
                <a16:creationId xmlns:a16="http://schemas.microsoft.com/office/drawing/2014/main" id="{328D9EF2-33B7-37E6-9C0D-034EE77D068A}"/>
              </a:ext>
            </a:extLst>
          </p:cNvPr>
          <p:cNvSpPr/>
          <p:nvPr/>
        </p:nvSpPr>
        <p:spPr>
          <a:xfrm>
            <a:off x="7071106" y="2019632"/>
            <a:ext cx="1526787"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CONTINUAL</a:t>
            </a:r>
          </a:p>
        </p:txBody>
      </p:sp>
      <p:cxnSp>
        <p:nvCxnSpPr>
          <p:cNvPr id="33" name="Straight Connector 32">
            <a:extLst>
              <a:ext uri="{FF2B5EF4-FFF2-40B4-BE49-F238E27FC236}">
                <a16:creationId xmlns:a16="http://schemas.microsoft.com/office/drawing/2014/main" id="{30ED60C0-ADF4-6896-71C6-087AC7E510F6}"/>
              </a:ext>
            </a:extLst>
          </p:cNvPr>
          <p:cNvCxnSpPr>
            <a:cxnSpLocks/>
          </p:cNvCxnSpPr>
          <p:nvPr/>
        </p:nvCxnSpPr>
        <p:spPr>
          <a:xfrm>
            <a:off x="3617590" y="2081874"/>
            <a:ext cx="0" cy="3981058"/>
          </a:xfrm>
          <a:prstGeom prst="line">
            <a:avLst/>
          </a:prstGeom>
          <a:ln w="31750">
            <a:solidFill>
              <a:schemeClr val="bg2"/>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0B8C673-B73B-9D9F-F1BF-047710DEEDDB}"/>
              </a:ext>
            </a:extLst>
          </p:cNvPr>
          <p:cNvCxnSpPr>
            <a:cxnSpLocks/>
          </p:cNvCxnSpPr>
          <p:nvPr/>
        </p:nvCxnSpPr>
        <p:spPr>
          <a:xfrm>
            <a:off x="7001554" y="2160261"/>
            <a:ext cx="0" cy="3981058"/>
          </a:xfrm>
          <a:prstGeom prst="line">
            <a:avLst/>
          </a:prstGeom>
          <a:ln w="31750">
            <a:solidFill>
              <a:schemeClr val="bg2"/>
            </a:solidFill>
            <a:prstDash val="sysDot"/>
          </a:ln>
        </p:spPr>
        <p:style>
          <a:lnRef idx="1">
            <a:schemeClr val="accent1"/>
          </a:lnRef>
          <a:fillRef idx="0">
            <a:schemeClr val="accent1"/>
          </a:fillRef>
          <a:effectRef idx="0">
            <a:schemeClr val="accent1"/>
          </a:effectRef>
          <a:fontRef idx="minor">
            <a:schemeClr val="tx1"/>
          </a:fontRef>
        </p:style>
      </p:cxnSp>
      <p:sp>
        <p:nvSpPr>
          <p:cNvPr id="37" name="Rectángulo 9">
            <a:extLst>
              <a:ext uri="{FF2B5EF4-FFF2-40B4-BE49-F238E27FC236}">
                <a16:creationId xmlns:a16="http://schemas.microsoft.com/office/drawing/2014/main" id="{C5B8ACD0-C604-9D92-BD4B-7E1213E28CDF}"/>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Tree>
    <p:extLst>
      <p:ext uri="{BB962C8B-B14F-4D97-AF65-F5344CB8AC3E}">
        <p14:creationId xmlns:p14="http://schemas.microsoft.com/office/powerpoint/2010/main" val="1450782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3DD63D44-7B86-90C4-0AA9-CDDEB8A21AE8}"/>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a:t>
            </a:r>
            <a:r>
              <a:rPr lang="cs-CZ" sz="1100" b="1" dirty="0" smtClean="0">
                <a:latin typeface="Montserrat SemiBold" pitchFamily="2" charset="77"/>
              </a:rPr>
              <a:t>ASSESSMENT</a:t>
            </a:r>
            <a:endParaRPr lang="es-ES" sz="1100" b="1" dirty="0">
              <a:latin typeface="Montserrat SemiBold" pitchFamily="2" charset="77"/>
            </a:endParaRP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2" name="TextBox 2">
            <a:extLst>
              <a:ext uri="{FF2B5EF4-FFF2-40B4-BE49-F238E27FC236}">
                <a16:creationId xmlns:a16="http://schemas.microsoft.com/office/drawing/2014/main" id="{71D7897B-BBF5-F72F-2496-D9990DA39682}"/>
              </a:ext>
            </a:extLst>
          </p:cNvPr>
          <p:cNvSpPr txBox="1">
            <a:spLocks/>
          </p:cNvSpPr>
          <p:nvPr/>
        </p:nvSpPr>
        <p:spPr>
          <a:xfrm>
            <a:off x="1751188" y="1300011"/>
            <a:ext cx="5250366"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800" b="1" dirty="0">
                <a:solidFill>
                  <a:srgbClr val="001E5C"/>
                </a:solidFill>
                <a:latin typeface="Montserrat SemiBold" pitchFamily="2" charset="77"/>
              </a:rPr>
              <a:t>TYPES </a:t>
            </a:r>
            <a:r>
              <a:rPr lang="es-ES" sz="2800" b="1" dirty="0" smtClean="0">
                <a:solidFill>
                  <a:srgbClr val="001E5C"/>
                </a:solidFill>
                <a:latin typeface="Montserrat SemiBold" pitchFamily="2" charset="77"/>
              </a:rPr>
              <a:t>OF</a:t>
            </a:r>
            <a:r>
              <a:rPr lang="cs-CZ" sz="2800" b="1" dirty="0" smtClean="0">
                <a:solidFill>
                  <a:srgbClr val="001E5C"/>
                </a:solidFill>
                <a:latin typeface="Montserrat SemiBold" pitchFamily="2" charset="77"/>
              </a:rPr>
              <a:t> </a:t>
            </a:r>
            <a:r>
              <a:rPr lang="cs-CZ" b="1" dirty="0">
                <a:solidFill>
                  <a:srgbClr val="001E5C"/>
                </a:solidFill>
                <a:latin typeface="Montserrat SemiBold" pitchFamily="2" charset="77"/>
              </a:rPr>
              <a:t>ASSESSMENT</a:t>
            </a:r>
            <a:endParaRPr lang="es-ES" sz="4000" b="1" dirty="0">
              <a:solidFill>
                <a:srgbClr val="001E5C"/>
              </a:solidFill>
              <a:latin typeface="Montserrat SemiBold" pitchFamily="2" charset="77"/>
            </a:endParaRPr>
          </a:p>
          <a:p>
            <a:pPr marL="0" indent="0">
              <a:buNone/>
            </a:pPr>
            <a:endParaRPr lang="es-ES" sz="2800" b="1" dirty="0">
              <a:solidFill>
                <a:srgbClr val="001E5C"/>
              </a:solidFill>
              <a:latin typeface="Montserrat SemiBold" pitchFamily="2" charset="77"/>
            </a:endParaRPr>
          </a:p>
        </p:txBody>
      </p:sp>
      <p:sp>
        <p:nvSpPr>
          <p:cNvPr id="3" name="Rectángulo 23">
            <a:extLst>
              <a:ext uri="{FF2B5EF4-FFF2-40B4-BE49-F238E27FC236}">
                <a16:creationId xmlns:a16="http://schemas.microsoft.com/office/drawing/2014/main" id="{5583445E-035D-4ADD-55C9-AF00E379A6A3}"/>
              </a:ext>
            </a:extLst>
          </p:cNvPr>
          <p:cNvSpPr/>
          <p:nvPr/>
        </p:nvSpPr>
        <p:spPr>
          <a:xfrm>
            <a:off x="2066439" y="2707422"/>
            <a:ext cx="6188562" cy="3160930"/>
          </a:xfrm>
          <a:prstGeom prst="rect">
            <a:avLst/>
          </a:prstGeom>
          <a:ln w="12700">
            <a:miter lim="400000"/>
          </a:ln>
        </p:spPr>
        <p:txBody>
          <a:bodyPr wrap="square" lIns="45719" rIns="45719">
            <a:spAutoFit/>
          </a:bodyPr>
          <a:lstStyle/>
          <a:p>
            <a:pPr marL="171450" indent="-171450" defTabSz="457200" hangingPunct="1">
              <a:lnSpc>
                <a:spcPct val="120000"/>
              </a:lnSpc>
              <a:spcBef>
                <a:spcPts val="400"/>
              </a:spcBef>
              <a:buClr>
                <a:srgbClr val="F5333F"/>
              </a:buClr>
              <a:buSzPct val="150000"/>
              <a:buFont typeface="Arial" panose="020B0604020202020204" pitchFamily="34" charset="0"/>
              <a:buChar char="•"/>
            </a:pPr>
            <a:r>
              <a:rPr lang="es-ES" sz="1200" dirty="0" err="1">
                <a:solidFill>
                  <a:srgbClr val="FE0000"/>
                </a:solidFill>
                <a:latin typeface="Montserrat Medium" pitchFamily="2" charset="77"/>
                <a:ea typeface="Open Sans Light"/>
                <a:cs typeface="Open Sans Light"/>
                <a:sym typeface="Open Sans Light"/>
              </a:rPr>
              <a:t>Number</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of</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locations</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visited</a:t>
            </a:r>
            <a:r>
              <a:rPr lang="es-ES" sz="1200" dirty="0">
                <a:solidFill>
                  <a:srgbClr val="FE0000"/>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Fewer</a:t>
            </a:r>
            <a:r>
              <a:rPr lang="es-ES" sz="1200" b="1" dirty="0">
                <a:solidFill>
                  <a:srgbClr val="081D3F"/>
                </a:solidFill>
                <a:latin typeface="Montserrat Medium" pitchFamily="2" charset="77"/>
                <a:ea typeface="Open Sans Light"/>
                <a:cs typeface="Open Sans Light"/>
                <a:sym typeface="Open Sans Light"/>
              </a:rPr>
              <a:t> sites are </a:t>
            </a:r>
            <a:r>
              <a:rPr lang="es-ES" sz="1200" b="1" dirty="0" err="1">
                <a:solidFill>
                  <a:srgbClr val="081D3F"/>
                </a:solidFill>
                <a:latin typeface="Montserrat Medium" pitchFamily="2" charset="77"/>
                <a:ea typeface="Open Sans Light"/>
                <a:cs typeface="Open Sans Light"/>
                <a:sym typeface="Open Sans Light"/>
              </a:rPr>
              <a:t>visited</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rapid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than</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detailed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so </a:t>
            </a:r>
            <a:r>
              <a:rPr lang="es-ES" sz="1200" b="1" dirty="0" err="1">
                <a:solidFill>
                  <a:srgbClr val="081D3F"/>
                </a:solidFill>
                <a:latin typeface="Montserrat Medium" pitchFamily="2" charset="77"/>
                <a:ea typeface="Open Sans Light"/>
                <a:cs typeface="Open Sans Light"/>
                <a:sym typeface="Open Sans Light"/>
              </a:rPr>
              <a:t>it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important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to</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choose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the</a:t>
            </a:r>
            <a:r>
              <a:rPr lang="es-ES" sz="1200" b="1" dirty="0">
                <a:solidFill>
                  <a:srgbClr val="081D3F"/>
                </a:solidFill>
                <a:latin typeface="Montserrat Medium" pitchFamily="2" charset="77"/>
                <a:ea typeface="Open Sans Light"/>
                <a:cs typeface="Open Sans Light"/>
                <a:sym typeface="Open Sans Light"/>
              </a:rPr>
              <a:t> sites </a:t>
            </a:r>
            <a:r>
              <a:rPr lang="es-ES" sz="1200" b="1" dirty="0" err="1">
                <a:solidFill>
                  <a:srgbClr val="081D3F"/>
                </a:solidFill>
                <a:latin typeface="Montserrat Medium" pitchFamily="2" charset="77"/>
                <a:ea typeface="Open Sans Light"/>
                <a:cs typeface="Open Sans Light"/>
                <a:sym typeface="Open Sans Light"/>
              </a:rPr>
              <a:t>carefully</a:t>
            </a:r>
            <a:r>
              <a:rPr lang="es-ES" sz="1200" b="1" dirty="0">
                <a:solidFill>
                  <a:srgbClr val="081D3F"/>
                </a:solidFill>
                <a:latin typeface="Montserrat Medium" pitchFamily="2" charset="77"/>
                <a:ea typeface="Open Sans Light"/>
                <a:cs typeface="Open Sans Light"/>
                <a:sym typeface="Open Sans Light"/>
              </a:rPr>
              <a:t>.</a:t>
            </a:r>
          </a:p>
          <a:p>
            <a:pPr marL="171450" indent="-171450" defTabSz="457200" hangingPunct="1">
              <a:lnSpc>
                <a:spcPct val="120000"/>
              </a:lnSpc>
              <a:spcBef>
                <a:spcPts val="400"/>
              </a:spcBef>
              <a:buClr>
                <a:srgbClr val="F5333F"/>
              </a:buClr>
              <a:buSzPct val="150000"/>
              <a:buFont typeface="Arial" panose="020B0604020202020204" pitchFamily="34" charset="0"/>
              <a:buChar char="•"/>
            </a:pPr>
            <a:r>
              <a:rPr lang="es-ES" sz="1200" dirty="0" err="1">
                <a:solidFill>
                  <a:srgbClr val="FE0000"/>
                </a:solidFill>
                <a:latin typeface="Montserrat Medium" pitchFamily="2" charset="77"/>
                <a:ea typeface="Open Sans Light"/>
                <a:cs typeface="Open Sans Light"/>
                <a:sym typeface="Open Sans Light"/>
              </a:rPr>
              <a:t>Number</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of</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people</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interviewed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Fewer</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people</a:t>
            </a:r>
            <a:r>
              <a:rPr lang="es-ES" sz="1200" b="1" dirty="0">
                <a:solidFill>
                  <a:srgbClr val="081D3F"/>
                </a:solidFill>
                <a:latin typeface="Montserrat Medium" pitchFamily="2" charset="77"/>
                <a:ea typeface="Open Sans Light"/>
                <a:cs typeface="Open Sans Light"/>
                <a:sym typeface="Open Sans Light"/>
              </a:rPr>
              <a:t> are </a:t>
            </a:r>
            <a:r>
              <a:rPr lang="es-ES" sz="1200" b="1" dirty="0" err="1">
                <a:solidFill>
                  <a:srgbClr val="081D3F"/>
                </a:solidFill>
                <a:latin typeface="Montserrat Medium" pitchFamily="2" charset="77"/>
                <a:ea typeface="Open Sans Light"/>
                <a:cs typeface="Open Sans Light"/>
                <a:sym typeface="Open Sans Light"/>
              </a:rPr>
              <a:t>interviewed</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rapid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than</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detailed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within</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this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constraint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crucial </a:t>
            </a:r>
            <a:r>
              <a:rPr lang="es-ES" sz="1200" b="1" dirty="0" err="1">
                <a:solidFill>
                  <a:srgbClr val="081D3F"/>
                </a:solidFill>
                <a:latin typeface="Montserrat Medium" pitchFamily="2" charset="77"/>
                <a:ea typeface="Open Sans Light"/>
                <a:cs typeface="Open Sans Light"/>
                <a:sym typeface="Open Sans Light"/>
              </a:rPr>
              <a:t>to</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consult</a:t>
            </a:r>
            <a:r>
              <a:rPr lang="es-ES" sz="1200" b="1" dirty="0">
                <a:solidFill>
                  <a:srgbClr val="081D3F"/>
                </a:solidFill>
                <a:latin typeface="Montserrat Medium" pitchFamily="2" charset="77"/>
                <a:ea typeface="Open Sans Light"/>
                <a:cs typeface="Open Sans Light"/>
                <a:sym typeface="Open Sans Light"/>
              </a:rPr>
              <a:t> as </a:t>
            </a:r>
            <a:r>
              <a:rPr lang="es-ES" sz="1200" b="1" dirty="0" err="1">
                <a:solidFill>
                  <a:srgbClr val="081D3F"/>
                </a:solidFill>
                <a:latin typeface="Montserrat Medium" pitchFamily="2" charset="77"/>
                <a:ea typeface="Open Sans Light"/>
                <a:cs typeface="Open Sans Light"/>
                <a:sym typeface="Open Sans Light"/>
              </a:rPr>
              <a:t>broad</a:t>
            </a:r>
            <a:r>
              <a:rPr lang="es-ES" sz="1200" b="1" dirty="0">
                <a:solidFill>
                  <a:srgbClr val="081D3F"/>
                </a:solidFill>
                <a:latin typeface="Montserrat Medium" pitchFamily="2" charset="77"/>
                <a:ea typeface="Open Sans Light"/>
                <a:cs typeface="Open Sans Light"/>
                <a:sym typeface="Open Sans Light"/>
              </a:rPr>
              <a:t> a </a:t>
            </a:r>
            <a:r>
              <a:rPr lang="es-ES" sz="1200" b="1" dirty="0" err="1">
                <a:solidFill>
                  <a:srgbClr val="081D3F"/>
                </a:solidFill>
                <a:latin typeface="Montserrat Medium" pitchFamily="2" charset="77"/>
                <a:ea typeface="Open Sans Light"/>
                <a:cs typeface="Open Sans Light"/>
                <a:sym typeface="Open Sans Light"/>
              </a:rPr>
              <a:t>variety</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of</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people</a:t>
            </a:r>
            <a:r>
              <a:rPr lang="es-ES" sz="1200" b="1" dirty="0">
                <a:solidFill>
                  <a:srgbClr val="081D3F"/>
                </a:solidFill>
                <a:latin typeface="Montserrat Medium" pitchFamily="2" charset="77"/>
                <a:ea typeface="Open Sans Light"/>
                <a:cs typeface="Open Sans Light"/>
                <a:sym typeface="Open Sans Light"/>
              </a:rPr>
              <a:t> as </a:t>
            </a:r>
            <a:r>
              <a:rPr lang="es-ES" sz="1200" b="1" dirty="0" err="1">
                <a:solidFill>
                  <a:srgbClr val="081D3F"/>
                </a:solidFill>
                <a:latin typeface="Montserrat Medium" pitchFamily="2" charset="77"/>
                <a:ea typeface="Open Sans Light"/>
                <a:cs typeface="Open Sans Light"/>
                <a:sym typeface="Open Sans Light"/>
              </a:rPr>
              <a:t>possible</a:t>
            </a:r>
            <a:r>
              <a:rPr lang="es-ES" sz="1200" b="1" dirty="0">
                <a:solidFill>
                  <a:srgbClr val="081D3F"/>
                </a:solidFill>
                <a:latin typeface="Montserrat Medium" pitchFamily="2" charset="77"/>
                <a:ea typeface="Open Sans Light"/>
                <a:cs typeface="Open Sans Light"/>
                <a:sym typeface="Open Sans Light"/>
              </a:rPr>
              <a:t>.</a:t>
            </a:r>
          </a:p>
          <a:p>
            <a:pPr marL="171450" indent="-171450" defTabSz="457200" hangingPunct="1">
              <a:lnSpc>
                <a:spcPct val="120000"/>
              </a:lnSpc>
              <a:spcBef>
                <a:spcPts val="400"/>
              </a:spcBef>
              <a:buClr>
                <a:srgbClr val="F5333F"/>
              </a:buClr>
              <a:buSzPct val="150000"/>
              <a:buFont typeface="Arial" panose="020B0604020202020204" pitchFamily="34" charset="0"/>
              <a:buChar char="•"/>
            </a:pPr>
            <a:r>
              <a:rPr lang="es-ES" sz="1200" dirty="0" err="1">
                <a:solidFill>
                  <a:srgbClr val="FE0000"/>
                </a:solidFill>
                <a:latin typeface="Montserrat Medium" pitchFamily="2" charset="77"/>
                <a:ea typeface="Open Sans Light"/>
                <a:cs typeface="Open Sans Light"/>
                <a:sym typeface="Open Sans Light"/>
              </a:rPr>
              <a:t>Assumptions</a:t>
            </a:r>
            <a:r>
              <a:rPr lang="es-ES" sz="1200" dirty="0">
                <a:solidFill>
                  <a:srgbClr val="FE0000"/>
                </a:solidFill>
                <a:latin typeface="Montserrat Medium" pitchFamily="2" charset="77"/>
                <a:ea typeface="Open Sans Light"/>
                <a:cs typeface="Open Sans Light"/>
                <a:sym typeface="Open Sans Light"/>
              </a:rPr>
              <a:t>. </a:t>
            </a:r>
            <a:r>
              <a:rPr lang="es-ES" sz="1200" b="1" dirty="0">
                <a:solidFill>
                  <a:srgbClr val="081D3F"/>
                </a:solidFill>
                <a:latin typeface="Montserrat Medium" pitchFamily="2" charset="77"/>
                <a:ea typeface="Open Sans Light"/>
                <a:cs typeface="Open Sans Light"/>
                <a:sym typeface="Open Sans Light"/>
              </a:rPr>
              <a:t>In a </a:t>
            </a:r>
            <a:r>
              <a:rPr lang="es-ES" sz="1200" b="1" dirty="0" err="1">
                <a:solidFill>
                  <a:srgbClr val="081D3F"/>
                </a:solidFill>
                <a:latin typeface="Montserrat Medium" pitchFamily="2" charset="77"/>
                <a:ea typeface="Open Sans Light"/>
                <a:cs typeface="Open Sans Light"/>
                <a:sym typeface="Open Sans Light"/>
              </a:rPr>
              <a:t>rapid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time in </a:t>
            </a:r>
            <a:r>
              <a:rPr lang="es-ES" sz="1200" b="1" dirty="0" err="1">
                <a:solidFill>
                  <a:srgbClr val="081D3F"/>
                </a:solidFill>
                <a:latin typeface="Montserrat Medium" pitchFamily="2" charset="77"/>
                <a:ea typeface="Open Sans Light"/>
                <a:cs typeface="Open Sans Light"/>
                <a:sym typeface="Open Sans Light"/>
              </a:rPr>
              <a:t>the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field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short. In </a:t>
            </a:r>
            <a:r>
              <a:rPr lang="es-ES" sz="1200" b="1" dirty="0" err="1">
                <a:solidFill>
                  <a:srgbClr val="081D3F"/>
                </a:solidFill>
                <a:latin typeface="Montserrat Medium" pitchFamily="2" charset="77"/>
                <a:ea typeface="Open Sans Light"/>
                <a:cs typeface="Open Sans Light"/>
                <a:sym typeface="Open Sans Light"/>
              </a:rPr>
              <a:t>some</a:t>
            </a:r>
            <a:r>
              <a:rPr lang="es-ES" sz="1200" b="1" dirty="0">
                <a:solidFill>
                  <a:srgbClr val="081D3F"/>
                </a:solidFill>
                <a:latin typeface="Montserrat Medium" pitchFamily="2" charset="77"/>
                <a:ea typeface="Open Sans Light"/>
                <a:cs typeface="Open Sans Light"/>
                <a:sym typeface="Open Sans Light"/>
              </a:rPr>
              <a:t> cases, </a:t>
            </a:r>
            <a:r>
              <a:rPr lang="es-ES" sz="1200" b="1" dirty="0" err="1">
                <a:solidFill>
                  <a:srgbClr val="081D3F"/>
                </a:solidFill>
                <a:latin typeface="Montserrat Medium" pitchFamily="2" charset="77"/>
                <a:ea typeface="Open Sans Light"/>
                <a:cs typeface="Open Sans Light"/>
                <a:sym typeface="Open Sans Light"/>
              </a:rPr>
              <a:t>therefore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you</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will</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have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to</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rely</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on</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assumptions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Assumptions</a:t>
            </a:r>
            <a:r>
              <a:rPr lang="es-ES" sz="1200" b="1" dirty="0">
                <a:solidFill>
                  <a:srgbClr val="081D3F"/>
                </a:solidFill>
                <a:latin typeface="Montserrat Medium" pitchFamily="2" charset="77"/>
                <a:ea typeface="Open Sans Light"/>
                <a:cs typeface="Open Sans Light"/>
                <a:sym typeface="Open Sans Light"/>
              </a:rPr>
              <a:t> are </a:t>
            </a:r>
            <a:r>
              <a:rPr lang="es-ES" sz="1200" b="1" dirty="0" err="1">
                <a:solidFill>
                  <a:srgbClr val="081D3F"/>
                </a:solidFill>
                <a:latin typeface="Montserrat Medium" pitchFamily="2" charset="77"/>
                <a:ea typeface="Open Sans Light"/>
                <a:cs typeface="Open Sans Light"/>
                <a:sym typeface="Open Sans Light"/>
              </a:rPr>
              <a:t>based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on</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previous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experience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of</a:t>
            </a:r>
            <a:r>
              <a:rPr lang="es-ES" sz="1200" b="1" dirty="0">
                <a:solidFill>
                  <a:srgbClr val="081D3F"/>
                </a:solidFill>
                <a:latin typeface="Montserrat Medium" pitchFamily="2" charset="77"/>
                <a:ea typeface="Open Sans Light"/>
                <a:cs typeface="Open Sans Light"/>
                <a:sym typeface="Open Sans Light"/>
              </a:rPr>
              <a:t> similar </a:t>
            </a:r>
            <a:r>
              <a:rPr lang="es-ES" sz="1200" b="1" dirty="0" err="1">
                <a:solidFill>
                  <a:srgbClr val="081D3F"/>
                </a:solidFill>
                <a:latin typeface="Montserrat Medium" pitchFamily="2" charset="77"/>
                <a:ea typeface="Open Sans Light"/>
                <a:cs typeface="Open Sans Light"/>
                <a:sym typeface="Open Sans Light"/>
              </a:rPr>
              <a:t>emergencies</a:t>
            </a:r>
            <a:r>
              <a:rPr lang="es-ES" sz="1200" b="1" dirty="0">
                <a:solidFill>
                  <a:srgbClr val="081D3F"/>
                </a:solidFill>
                <a:latin typeface="Montserrat Medium" pitchFamily="2" charset="77"/>
                <a:ea typeface="Open Sans Light"/>
                <a:cs typeface="Open Sans Light"/>
                <a:sym typeface="Open Sans Light"/>
              </a:rPr>
              <a:t> and </a:t>
            </a:r>
            <a:r>
              <a:rPr lang="es-ES" sz="1200" b="1" dirty="0" err="1">
                <a:solidFill>
                  <a:srgbClr val="081D3F"/>
                </a:solidFill>
                <a:latin typeface="Montserrat Medium" pitchFamily="2" charset="77"/>
                <a:ea typeface="Open Sans Light"/>
                <a:cs typeface="Open Sans Light"/>
                <a:sym typeface="Open Sans Light"/>
              </a:rPr>
              <a:t>knowledge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of</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affected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area</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detailed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or</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continual</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there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more time in </a:t>
            </a:r>
            <a:r>
              <a:rPr lang="es-ES" sz="1200" b="1" dirty="0" err="1">
                <a:solidFill>
                  <a:srgbClr val="081D3F"/>
                </a:solidFill>
                <a:latin typeface="Montserrat Medium" pitchFamily="2" charset="77"/>
                <a:ea typeface="Open Sans Light"/>
                <a:cs typeface="Open Sans Light"/>
                <a:sym typeface="Open Sans Light"/>
              </a:rPr>
              <a:t>the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field</a:t>
            </a:r>
            <a:r>
              <a:rPr lang="es-ES" sz="1200" b="1" dirty="0">
                <a:solidFill>
                  <a:srgbClr val="081D3F"/>
                </a:solidFill>
                <a:latin typeface="Montserrat Medium" pitchFamily="2" charset="77"/>
                <a:ea typeface="Open Sans Light"/>
                <a:cs typeface="Open Sans Light"/>
                <a:sym typeface="Open Sans Light"/>
              </a:rPr>
              <a:t> and </a:t>
            </a:r>
            <a:r>
              <a:rPr lang="es-ES" sz="1200" b="1" dirty="0" err="1">
                <a:solidFill>
                  <a:srgbClr val="081D3F"/>
                </a:solidFill>
                <a:latin typeface="Montserrat Medium" pitchFamily="2" charset="77"/>
                <a:ea typeface="Open Sans Light"/>
                <a:cs typeface="Open Sans Light"/>
                <a:sym typeface="Open Sans Light"/>
              </a:rPr>
              <a:t>less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need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to</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rely</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on</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assumptions</a:t>
            </a:r>
            <a:r>
              <a:rPr lang="es-ES" sz="1200" b="1" dirty="0">
                <a:solidFill>
                  <a:srgbClr val="081D3F"/>
                </a:solidFill>
                <a:latin typeface="Montserrat Medium" pitchFamily="2" charset="77"/>
                <a:ea typeface="Open Sans Light"/>
                <a:cs typeface="Open Sans Light"/>
                <a:sym typeface="Open Sans Light"/>
              </a:rPr>
              <a:t>.</a:t>
            </a:r>
          </a:p>
          <a:p>
            <a:pPr marL="171450" indent="-171450" defTabSz="457200" hangingPunct="1">
              <a:lnSpc>
                <a:spcPct val="120000"/>
              </a:lnSpc>
              <a:spcBef>
                <a:spcPts val="400"/>
              </a:spcBef>
              <a:buClr>
                <a:srgbClr val="F5333F"/>
              </a:buClr>
              <a:buSzPct val="150000"/>
              <a:buFont typeface="Arial" panose="020B0604020202020204" pitchFamily="34" charset="0"/>
              <a:buChar char="•"/>
            </a:pPr>
            <a:r>
              <a:rPr lang="es-ES" sz="1200" dirty="0" err="1">
                <a:solidFill>
                  <a:srgbClr val="FE0000"/>
                </a:solidFill>
                <a:latin typeface="Montserrat Medium" pitchFamily="2" charset="77"/>
                <a:ea typeface="Open Sans Light"/>
                <a:cs typeface="Open Sans Light"/>
                <a:sym typeface="Open Sans Light"/>
              </a:rPr>
              <a:t>Secondary</a:t>
            </a:r>
            <a:r>
              <a:rPr lang="es-ES" sz="1200" dirty="0">
                <a:solidFill>
                  <a:srgbClr val="FE0000"/>
                </a:solidFill>
                <a:latin typeface="Montserrat Medium" pitchFamily="2" charset="77"/>
                <a:ea typeface="Open Sans Light"/>
                <a:cs typeface="Open Sans Light"/>
                <a:sym typeface="Open Sans Light"/>
              </a:rPr>
              <a:t> </a:t>
            </a:r>
            <a:r>
              <a:rPr lang="es-ES" sz="1200" dirty="0" err="1">
                <a:solidFill>
                  <a:srgbClr val="FE0000"/>
                </a:solidFill>
                <a:latin typeface="Montserrat Medium" pitchFamily="2" charset="77"/>
                <a:ea typeface="Open Sans Light"/>
                <a:cs typeface="Open Sans Light"/>
                <a:sym typeface="Open Sans Light"/>
              </a:rPr>
              <a:t>information</a:t>
            </a:r>
            <a:r>
              <a:rPr lang="es-ES" sz="1200" b="1" dirty="0">
                <a:solidFill>
                  <a:srgbClr val="081D3F"/>
                </a:solidFill>
                <a:latin typeface="Montserrat Medium" pitchFamily="2" charset="77"/>
                <a:ea typeface="Open Sans Light"/>
                <a:cs typeface="Open Sans Light"/>
                <a:sym typeface="Open Sans Light"/>
              </a:rPr>
              <a:t>. In a </a:t>
            </a:r>
            <a:r>
              <a:rPr lang="es-ES" sz="1200" b="1" dirty="0" err="1">
                <a:solidFill>
                  <a:srgbClr val="081D3F"/>
                </a:solidFill>
                <a:latin typeface="Montserrat Medium" pitchFamily="2" charset="77"/>
                <a:ea typeface="Open Sans Light"/>
                <a:cs typeface="Open Sans Light"/>
                <a:sym typeface="Open Sans Light"/>
              </a:rPr>
              <a:t>rapid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assessment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there</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less</a:t>
            </a:r>
            <a:r>
              <a:rPr lang="es-ES" sz="1200" b="1" dirty="0">
                <a:solidFill>
                  <a:srgbClr val="081D3F"/>
                </a:solidFill>
                <a:latin typeface="Montserrat Medium" pitchFamily="2" charset="77"/>
                <a:ea typeface="Open Sans Light"/>
                <a:cs typeface="Open Sans Light"/>
                <a:sym typeface="Open Sans Light"/>
              </a:rPr>
              <a:t> time </a:t>
            </a:r>
            <a:r>
              <a:rPr lang="es-ES" sz="1200" b="1" dirty="0" err="1">
                <a:solidFill>
                  <a:srgbClr val="081D3F"/>
                </a:solidFill>
                <a:latin typeface="Montserrat Medium" pitchFamily="2" charset="77"/>
                <a:ea typeface="Open Sans Light"/>
                <a:cs typeface="Open Sans Light"/>
                <a:sym typeface="Open Sans Light"/>
              </a:rPr>
              <a:t>to</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collect</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first-hand</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information</a:t>
            </a:r>
            <a:r>
              <a:rPr lang="es-ES" sz="1200" b="1" dirty="0">
                <a:solidFill>
                  <a:srgbClr val="081D3F"/>
                </a:solidFill>
                <a:latin typeface="Montserrat Medium" pitchFamily="2" charset="77"/>
                <a:ea typeface="Open Sans Light"/>
                <a:cs typeface="Open Sans Light"/>
                <a:sym typeface="Open Sans Light"/>
              </a:rPr>
              <a:t>, so more </a:t>
            </a:r>
            <a:r>
              <a:rPr lang="es-ES" sz="1200" b="1" dirty="0" err="1">
                <a:solidFill>
                  <a:srgbClr val="081D3F"/>
                </a:solidFill>
                <a:latin typeface="Montserrat Medium" pitchFamily="2" charset="77"/>
                <a:ea typeface="Open Sans Light"/>
                <a:cs typeface="Open Sans Light"/>
                <a:sym typeface="Open Sans Light"/>
              </a:rPr>
              <a:t>emphasis</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is</a:t>
            </a:r>
            <a:r>
              <a:rPr lang="es-ES" sz="1200" b="1" dirty="0">
                <a:solidFill>
                  <a:srgbClr val="081D3F"/>
                </a:solidFill>
                <a:latin typeface="Montserrat Medium" pitchFamily="2" charset="77"/>
                <a:ea typeface="Open Sans Light"/>
                <a:cs typeface="Open Sans Light"/>
                <a:sym typeface="Open Sans Light"/>
              </a:rPr>
              <a:t> placed </a:t>
            </a:r>
            <a:r>
              <a:rPr lang="es-ES" sz="1200" b="1" dirty="0" err="1">
                <a:solidFill>
                  <a:srgbClr val="081D3F"/>
                </a:solidFill>
                <a:latin typeface="Montserrat Medium" pitchFamily="2" charset="77"/>
                <a:ea typeface="Open Sans Light"/>
                <a:cs typeface="Open Sans Light"/>
                <a:sym typeface="Open Sans Light"/>
              </a:rPr>
              <a:t>on</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secondary</a:t>
            </a:r>
            <a:r>
              <a:rPr lang="es-ES" sz="1200" b="1" dirty="0">
                <a:solidFill>
                  <a:srgbClr val="081D3F"/>
                </a:solidFill>
                <a:latin typeface="Montserrat Medium" pitchFamily="2" charset="77"/>
                <a:ea typeface="Open Sans Light"/>
                <a:cs typeface="Open Sans Light"/>
                <a:sym typeface="Open Sans Light"/>
              </a:rPr>
              <a:t> </a:t>
            </a:r>
            <a:r>
              <a:rPr lang="es-ES" sz="1200" b="1" dirty="0" err="1">
                <a:solidFill>
                  <a:srgbClr val="081D3F"/>
                </a:solidFill>
                <a:latin typeface="Montserrat Medium" pitchFamily="2" charset="77"/>
                <a:ea typeface="Open Sans Light"/>
                <a:cs typeface="Open Sans Light"/>
                <a:sym typeface="Open Sans Light"/>
              </a:rPr>
              <a:t>information</a:t>
            </a:r>
            <a:r>
              <a:rPr lang="es-ES" sz="1200" b="1" dirty="0">
                <a:solidFill>
                  <a:srgbClr val="081D3F"/>
                </a:solidFill>
                <a:latin typeface="Montserrat Medium" pitchFamily="2" charset="77"/>
                <a:ea typeface="Open Sans Light"/>
                <a:cs typeface="Open Sans Light"/>
                <a:sym typeface="Open Sans Light"/>
              </a:rPr>
              <a:t>.</a:t>
            </a:r>
          </a:p>
        </p:txBody>
      </p:sp>
      <p:sp>
        <p:nvSpPr>
          <p:cNvPr id="13" name="Rectángulo 23">
            <a:extLst>
              <a:ext uri="{FF2B5EF4-FFF2-40B4-BE49-F238E27FC236}">
                <a16:creationId xmlns:a16="http://schemas.microsoft.com/office/drawing/2014/main" id="{69CF18E2-D3E1-7C9D-3290-4142A70364EE}"/>
              </a:ext>
            </a:extLst>
          </p:cNvPr>
          <p:cNvSpPr/>
          <p:nvPr/>
        </p:nvSpPr>
        <p:spPr>
          <a:xfrm>
            <a:off x="2066438" y="2049568"/>
            <a:ext cx="1816027"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DIFFERENCES</a:t>
            </a:r>
          </a:p>
        </p:txBody>
      </p:sp>
      <p:cxnSp>
        <p:nvCxnSpPr>
          <p:cNvPr id="35" name="Straight Connector 34">
            <a:extLst>
              <a:ext uri="{FF2B5EF4-FFF2-40B4-BE49-F238E27FC236}">
                <a16:creationId xmlns:a16="http://schemas.microsoft.com/office/drawing/2014/main" id="{A0B8C673-B73B-9D9F-F1BF-047710DEEDDB}"/>
              </a:ext>
            </a:extLst>
          </p:cNvPr>
          <p:cNvCxnSpPr>
            <a:cxnSpLocks/>
          </p:cNvCxnSpPr>
          <p:nvPr/>
        </p:nvCxnSpPr>
        <p:spPr>
          <a:xfrm flipH="1">
            <a:off x="2040346" y="2450628"/>
            <a:ext cx="6062286" cy="0"/>
          </a:xfrm>
          <a:prstGeom prst="line">
            <a:avLst/>
          </a:prstGeom>
          <a:ln w="317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Rectángulo 9">
            <a:extLst>
              <a:ext uri="{FF2B5EF4-FFF2-40B4-BE49-F238E27FC236}">
                <a16:creationId xmlns:a16="http://schemas.microsoft.com/office/drawing/2014/main" id="{C5B8ACD0-C604-9D92-BD4B-7E1213E28CDF}"/>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Tree>
    <p:extLst>
      <p:ext uri="{BB962C8B-B14F-4D97-AF65-F5344CB8AC3E}">
        <p14:creationId xmlns:p14="http://schemas.microsoft.com/office/powerpoint/2010/main" val="161770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9518FE19-EF8F-C230-DA8F-D36F16F7A222}"/>
              </a:ext>
            </a:extLst>
          </p:cNvPr>
          <p:cNvSpPr/>
          <p:nvPr/>
        </p:nvSpPr>
        <p:spPr>
          <a:xfrm>
            <a:off x="191192" y="1193800"/>
            <a:ext cx="1561408" cy="52451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TextBox 2">
            <a:extLst>
              <a:ext uri="{FF2B5EF4-FFF2-40B4-BE49-F238E27FC236}">
                <a16:creationId xmlns:a16="http://schemas.microsoft.com/office/drawing/2014/main" id="{5FDC30EC-5F59-A583-6965-9F5F5AC319F1}"/>
              </a:ext>
            </a:extLst>
          </p:cNvPr>
          <p:cNvSpPr txBox="1">
            <a:spLocks/>
          </p:cNvSpPr>
          <p:nvPr/>
        </p:nvSpPr>
        <p:spPr>
          <a:xfrm>
            <a:off x="1874809" y="1370984"/>
            <a:ext cx="556753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b="1" dirty="0" err="1" smtClean="0">
                <a:latin typeface="Montserrat SemiBold" pitchFamily="2" charset="77"/>
              </a:rPr>
              <a:t>Assessment</a:t>
            </a:r>
            <a:r>
              <a:rPr lang="cs-CZ" b="1" dirty="0" smtClean="0">
                <a:latin typeface="Montserrat SemiBold" pitchFamily="2" charset="77"/>
              </a:rPr>
              <a:t> </a:t>
            </a:r>
            <a:r>
              <a:rPr lang="es-ES" b="1" dirty="0" smtClean="0">
                <a:latin typeface="Montserrat SemiBold" pitchFamily="2" charset="77"/>
              </a:rPr>
              <a:t>process</a:t>
            </a:r>
            <a:endParaRPr lang="es-ES" b="1" dirty="0">
              <a:latin typeface="Montserrat SemiBold" pitchFamily="2" charset="77"/>
            </a:endParaRPr>
          </a:p>
        </p:txBody>
      </p:sp>
      <p:cxnSp>
        <p:nvCxnSpPr>
          <p:cNvPr id="11" name="Straight Connector 10">
            <a:extLst>
              <a:ext uri="{FF2B5EF4-FFF2-40B4-BE49-F238E27FC236}">
                <a16:creationId xmlns:a16="http://schemas.microsoft.com/office/drawing/2014/main" id="{0917B1E6-4F49-2980-F0CE-477F8288183C}"/>
              </a:ext>
            </a:extLst>
          </p:cNvPr>
          <p:cNvCxnSpPr/>
          <p:nvPr/>
        </p:nvCxnSpPr>
        <p:spPr>
          <a:xfrm>
            <a:off x="317935" y="1364343"/>
            <a:ext cx="0" cy="4847771"/>
          </a:xfrm>
          <a:prstGeom prst="line">
            <a:avLst/>
          </a:prstGeom>
          <a:ln w="57150">
            <a:solidFill>
              <a:srgbClr val="001E5C">
                <a:alpha val="40000"/>
              </a:srgb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2219C4DF-3ADD-453D-A564-55FB2C8C36AC}"/>
              </a:ext>
            </a:extLst>
          </p:cNvPr>
          <p:cNvSpPr/>
          <p:nvPr/>
        </p:nvSpPr>
        <p:spPr>
          <a:xfrm>
            <a:off x="191935" y="1532558"/>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6" name="TextBox 2">
            <a:extLst>
              <a:ext uri="{FF2B5EF4-FFF2-40B4-BE49-F238E27FC236}">
                <a16:creationId xmlns:a16="http://schemas.microsoft.com/office/drawing/2014/main" id="{A2151C4B-685C-9A56-4CC6-94B1DF15CCCA}"/>
              </a:ext>
            </a:extLst>
          </p:cNvPr>
          <p:cNvSpPr txBox="1">
            <a:spLocks/>
          </p:cNvSpPr>
          <p:nvPr/>
        </p:nvSpPr>
        <p:spPr>
          <a:xfrm>
            <a:off x="400609" y="1543003"/>
            <a:ext cx="1238276" cy="2520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ASSESSMENT</a:t>
            </a:r>
          </a:p>
        </p:txBody>
      </p:sp>
      <p:sp>
        <p:nvSpPr>
          <p:cNvPr id="17" name="Oval 16">
            <a:extLst>
              <a:ext uri="{FF2B5EF4-FFF2-40B4-BE49-F238E27FC236}">
                <a16:creationId xmlns:a16="http://schemas.microsoft.com/office/drawing/2014/main" id="{D5805E21-A21B-A516-15A1-F82B110B3EFF}"/>
              </a:ext>
            </a:extLst>
          </p:cNvPr>
          <p:cNvSpPr/>
          <p:nvPr/>
        </p:nvSpPr>
        <p:spPr>
          <a:xfrm>
            <a:off x="195726" y="2058934"/>
            <a:ext cx="252000" cy="252000"/>
          </a:xfrm>
          <a:prstGeom prst="ellipse">
            <a:avLst/>
          </a:prstGeom>
          <a:solidFill>
            <a:srgbClr val="FE0000"/>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18" name="TextBox 2">
            <a:extLst>
              <a:ext uri="{FF2B5EF4-FFF2-40B4-BE49-F238E27FC236}">
                <a16:creationId xmlns:a16="http://schemas.microsoft.com/office/drawing/2014/main" id="{7E629DE3-4873-6B05-B6FA-56E62BF5D241}"/>
              </a:ext>
            </a:extLst>
          </p:cNvPr>
          <p:cNvSpPr txBox="1">
            <a:spLocks/>
          </p:cNvSpPr>
          <p:nvPr/>
        </p:nvSpPr>
        <p:spPr>
          <a:xfrm>
            <a:off x="404400" y="2069379"/>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latin typeface="Montserrat SemiBold" pitchFamily="2" charset="77"/>
              </a:rPr>
              <a:t>TYPES OF EVALUATION</a:t>
            </a:r>
          </a:p>
        </p:txBody>
      </p:sp>
      <p:sp>
        <p:nvSpPr>
          <p:cNvPr id="19" name="Oval 18">
            <a:extLst>
              <a:ext uri="{FF2B5EF4-FFF2-40B4-BE49-F238E27FC236}">
                <a16:creationId xmlns:a16="http://schemas.microsoft.com/office/drawing/2014/main" id="{45A4513E-8DA8-4910-58BF-3EA40225CABD}"/>
              </a:ext>
            </a:extLst>
          </p:cNvPr>
          <p:cNvSpPr/>
          <p:nvPr/>
        </p:nvSpPr>
        <p:spPr>
          <a:xfrm>
            <a:off x="191935" y="258142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0" name="TextBox 2">
            <a:extLst>
              <a:ext uri="{FF2B5EF4-FFF2-40B4-BE49-F238E27FC236}">
                <a16:creationId xmlns:a16="http://schemas.microsoft.com/office/drawing/2014/main" id="{129C405B-B7C1-59F2-762D-8108CEAA08C9}"/>
              </a:ext>
            </a:extLst>
          </p:cNvPr>
          <p:cNvSpPr txBox="1">
            <a:spLocks/>
          </p:cNvSpPr>
          <p:nvPr/>
        </p:nvSpPr>
        <p:spPr>
          <a:xfrm>
            <a:off x="400609" y="2591866"/>
            <a:ext cx="1234474" cy="5054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SOURCE </a:t>
            </a:r>
          </a:p>
        </p:txBody>
      </p:sp>
      <p:sp>
        <p:nvSpPr>
          <p:cNvPr id="21" name="Oval 20">
            <a:extLst>
              <a:ext uri="{FF2B5EF4-FFF2-40B4-BE49-F238E27FC236}">
                <a16:creationId xmlns:a16="http://schemas.microsoft.com/office/drawing/2014/main" id="{653D4FED-49EA-90EC-CF33-46F74A289949}"/>
              </a:ext>
            </a:extLst>
          </p:cNvPr>
          <p:cNvSpPr/>
          <p:nvPr/>
        </p:nvSpPr>
        <p:spPr>
          <a:xfrm>
            <a:off x="191935" y="3370060"/>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2" name="TextBox 2">
            <a:extLst>
              <a:ext uri="{FF2B5EF4-FFF2-40B4-BE49-F238E27FC236}">
                <a16:creationId xmlns:a16="http://schemas.microsoft.com/office/drawing/2014/main" id="{0C404563-4D8A-81AB-1926-BCA184E04306}"/>
              </a:ext>
            </a:extLst>
          </p:cNvPr>
          <p:cNvSpPr txBox="1">
            <a:spLocks/>
          </p:cNvSpPr>
          <p:nvPr/>
        </p:nvSpPr>
        <p:spPr>
          <a:xfrm>
            <a:off x="400608" y="3380505"/>
            <a:ext cx="1450689" cy="9129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TYPES OF DATA  DEPENDING ON TYPE OF INFORMATION</a:t>
            </a:r>
          </a:p>
        </p:txBody>
      </p:sp>
      <p:sp>
        <p:nvSpPr>
          <p:cNvPr id="23" name="Oval 22">
            <a:extLst>
              <a:ext uri="{FF2B5EF4-FFF2-40B4-BE49-F238E27FC236}">
                <a16:creationId xmlns:a16="http://schemas.microsoft.com/office/drawing/2014/main" id="{330BA60C-4840-C3A8-7946-CF70E4CBADFD}"/>
              </a:ext>
            </a:extLst>
          </p:cNvPr>
          <p:cNvSpPr/>
          <p:nvPr/>
        </p:nvSpPr>
        <p:spPr>
          <a:xfrm>
            <a:off x="191192" y="4234885"/>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4" name="TextBox 2">
            <a:extLst>
              <a:ext uri="{FF2B5EF4-FFF2-40B4-BE49-F238E27FC236}">
                <a16:creationId xmlns:a16="http://schemas.microsoft.com/office/drawing/2014/main" id="{F80BA593-51BA-3F8B-F2CE-7F392E6CEABE}"/>
              </a:ext>
            </a:extLst>
          </p:cNvPr>
          <p:cNvSpPr txBox="1">
            <a:spLocks/>
          </p:cNvSpPr>
          <p:nvPr/>
        </p:nvSpPr>
        <p:spPr>
          <a:xfrm>
            <a:off x="399866" y="4245330"/>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SAMPLING</a:t>
            </a:r>
          </a:p>
        </p:txBody>
      </p:sp>
      <p:sp>
        <p:nvSpPr>
          <p:cNvPr id="25" name="Oval 24">
            <a:extLst>
              <a:ext uri="{FF2B5EF4-FFF2-40B4-BE49-F238E27FC236}">
                <a16:creationId xmlns:a16="http://schemas.microsoft.com/office/drawing/2014/main" id="{9658EBB1-BA81-CE81-AD50-626D4B14AEC2}"/>
              </a:ext>
            </a:extLst>
          </p:cNvPr>
          <p:cNvSpPr/>
          <p:nvPr/>
        </p:nvSpPr>
        <p:spPr>
          <a:xfrm>
            <a:off x="191935" y="4694178"/>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6" name="TextBox 2">
            <a:extLst>
              <a:ext uri="{FF2B5EF4-FFF2-40B4-BE49-F238E27FC236}">
                <a16:creationId xmlns:a16="http://schemas.microsoft.com/office/drawing/2014/main" id="{0CD907EA-C029-21F3-2EA2-196F045B93CF}"/>
              </a:ext>
            </a:extLst>
          </p:cNvPr>
          <p:cNvSpPr txBox="1">
            <a:spLocks/>
          </p:cNvSpPr>
          <p:nvPr/>
        </p:nvSpPr>
        <p:spPr>
          <a:xfrm>
            <a:off x="400609" y="4704623"/>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ETHICS</a:t>
            </a:r>
          </a:p>
        </p:txBody>
      </p:sp>
      <p:sp>
        <p:nvSpPr>
          <p:cNvPr id="27" name="Oval 26">
            <a:extLst>
              <a:ext uri="{FF2B5EF4-FFF2-40B4-BE49-F238E27FC236}">
                <a16:creationId xmlns:a16="http://schemas.microsoft.com/office/drawing/2014/main" id="{E53F84D1-B036-B581-361F-509173B48193}"/>
              </a:ext>
            </a:extLst>
          </p:cNvPr>
          <p:cNvSpPr/>
          <p:nvPr/>
        </p:nvSpPr>
        <p:spPr>
          <a:xfrm>
            <a:off x="207825" y="5180316"/>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28" name="TextBox 2">
            <a:extLst>
              <a:ext uri="{FF2B5EF4-FFF2-40B4-BE49-F238E27FC236}">
                <a16:creationId xmlns:a16="http://schemas.microsoft.com/office/drawing/2014/main" id="{9CF8102E-6E5F-85A9-8FAA-E0B607C0836F}"/>
              </a:ext>
            </a:extLst>
          </p:cNvPr>
          <p:cNvSpPr txBox="1">
            <a:spLocks/>
          </p:cNvSpPr>
          <p:nvPr/>
        </p:nvSpPr>
        <p:spPr>
          <a:xfrm>
            <a:off x="416499" y="5190761"/>
            <a:ext cx="1072800"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COMMON BIASES</a:t>
            </a:r>
          </a:p>
        </p:txBody>
      </p:sp>
      <p:sp>
        <p:nvSpPr>
          <p:cNvPr id="29" name="Oval 28">
            <a:extLst>
              <a:ext uri="{FF2B5EF4-FFF2-40B4-BE49-F238E27FC236}">
                <a16:creationId xmlns:a16="http://schemas.microsoft.com/office/drawing/2014/main" id="{5FDE8E38-8C3F-7DD4-DC80-089814664DFE}"/>
              </a:ext>
            </a:extLst>
          </p:cNvPr>
          <p:cNvSpPr/>
          <p:nvPr/>
        </p:nvSpPr>
        <p:spPr>
          <a:xfrm>
            <a:off x="194134" y="5787571"/>
            <a:ext cx="252000" cy="252000"/>
          </a:xfrm>
          <a:prstGeom prst="ellipse">
            <a:avLst/>
          </a:prstGeom>
          <a:solidFill>
            <a:srgbClr val="FE0000">
              <a:alpha val="40000"/>
            </a:srgb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solidFill>
                <a:srgbClr val="FE0000">
                  <a:alpha val="40000"/>
                </a:srgbClr>
              </a:solidFill>
            </a:endParaRPr>
          </a:p>
        </p:txBody>
      </p:sp>
      <p:sp>
        <p:nvSpPr>
          <p:cNvPr id="30" name="TextBox 2">
            <a:extLst>
              <a:ext uri="{FF2B5EF4-FFF2-40B4-BE49-F238E27FC236}">
                <a16:creationId xmlns:a16="http://schemas.microsoft.com/office/drawing/2014/main" id="{877B460A-FC5E-958C-2676-438F08A06540}"/>
              </a:ext>
            </a:extLst>
          </p:cNvPr>
          <p:cNvSpPr txBox="1">
            <a:spLocks/>
          </p:cNvSpPr>
          <p:nvPr/>
        </p:nvSpPr>
        <p:spPr>
          <a:xfrm>
            <a:off x="402807" y="5798016"/>
            <a:ext cx="1153407" cy="2649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100" b="1" dirty="0">
                <a:solidFill>
                  <a:schemeClr val="tx1">
                    <a:alpha val="40000"/>
                  </a:schemeClr>
                </a:solidFill>
                <a:latin typeface="Montserrat SemiBold" pitchFamily="2" charset="77"/>
              </a:rPr>
              <a:t>RESOURCES</a:t>
            </a:r>
          </a:p>
        </p:txBody>
      </p:sp>
      <p:sp>
        <p:nvSpPr>
          <p:cNvPr id="2" name="Rectángulo 9">
            <a:extLst>
              <a:ext uri="{FF2B5EF4-FFF2-40B4-BE49-F238E27FC236}">
                <a16:creationId xmlns:a16="http://schemas.microsoft.com/office/drawing/2014/main" id="{4E9711C4-2A71-0A12-138B-35E03EC50E82}"/>
              </a:ext>
            </a:extLst>
          </p:cNvPr>
          <p:cNvSpPr/>
          <p:nvPr/>
        </p:nvSpPr>
        <p:spPr>
          <a:xfrm>
            <a:off x="-978" y="6600026"/>
            <a:ext cx="8103610" cy="2308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assessment</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IFRC, ICRC, 2008</a:t>
            </a:r>
          </a:p>
        </p:txBody>
      </p:sp>
      <p:sp>
        <p:nvSpPr>
          <p:cNvPr id="3" name="Rectángulo 23">
            <a:extLst>
              <a:ext uri="{FF2B5EF4-FFF2-40B4-BE49-F238E27FC236}">
                <a16:creationId xmlns:a16="http://schemas.microsoft.com/office/drawing/2014/main" id="{E9192698-E5DA-8E80-668F-30428750B72D}"/>
              </a:ext>
            </a:extLst>
          </p:cNvPr>
          <p:cNvSpPr/>
          <p:nvPr/>
        </p:nvSpPr>
        <p:spPr>
          <a:xfrm>
            <a:off x="2000105" y="2902647"/>
            <a:ext cx="1416093" cy="328231"/>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smtClean="0">
                <a:solidFill>
                  <a:srgbClr val="FE0000"/>
                </a:solidFill>
                <a:latin typeface="Montserrat" pitchFamily="2" charset="77"/>
                <a:ea typeface="Open Sans Light"/>
                <a:cs typeface="Open Sans Light"/>
                <a:sym typeface="Open Sans Light"/>
              </a:rPr>
              <a:t>Objectives</a:t>
            </a:r>
            <a:endParaRPr lang="es-ES" sz="1400" b="1" dirty="0">
              <a:solidFill>
                <a:srgbClr val="FE0000"/>
              </a:solidFill>
              <a:latin typeface="Montserrat" pitchFamily="2" charset="77"/>
              <a:ea typeface="Open Sans Light"/>
              <a:cs typeface="Open Sans Light"/>
              <a:sym typeface="Open Sans Light"/>
            </a:endParaRPr>
          </a:p>
        </p:txBody>
      </p:sp>
      <p:sp>
        <p:nvSpPr>
          <p:cNvPr id="6" name="Rectángulo 23">
            <a:extLst>
              <a:ext uri="{FF2B5EF4-FFF2-40B4-BE49-F238E27FC236}">
                <a16:creationId xmlns:a16="http://schemas.microsoft.com/office/drawing/2014/main" id="{2D302C55-A425-D9BC-C3AF-DA8830D85E56}"/>
              </a:ext>
            </a:extLst>
          </p:cNvPr>
          <p:cNvSpPr/>
          <p:nvPr/>
        </p:nvSpPr>
        <p:spPr>
          <a:xfrm>
            <a:off x="2021806" y="3638444"/>
            <a:ext cx="1416093" cy="589136"/>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FE0000"/>
                </a:solidFill>
                <a:latin typeface="Montserrat" pitchFamily="2" charset="77"/>
                <a:ea typeface="Open Sans Light"/>
                <a:cs typeface="Open Sans Light"/>
                <a:sym typeface="Open Sans Light"/>
              </a:rPr>
              <a:t>Sampling</a:t>
            </a:r>
            <a:r>
              <a:rPr lang="es-ES" sz="1400" b="1" dirty="0">
                <a:solidFill>
                  <a:srgbClr val="FE0000"/>
                </a:solidFill>
                <a:latin typeface="Montserrat" pitchFamily="2" charset="77"/>
                <a:ea typeface="Open Sans Light"/>
                <a:cs typeface="Open Sans Light"/>
                <a:sym typeface="Open Sans Light"/>
              </a:rPr>
              <a:t> </a:t>
            </a:r>
            <a:r>
              <a:rPr lang="es-ES" sz="1400" b="1" dirty="0" err="1">
                <a:solidFill>
                  <a:srgbClr val="FE0000"/>
                </a:solidFill>
                <a:latin typeface="Montserrat" pitchFamily="2" charset="77"/>
                <a:ea typeface="Open Sans Light"/>
                <a:cs typeface="Open Sans Light"/>
                <a:sym typeface="Open Sans Light"/>
              </a:rPr>
              <a:t>strategy</a:t>
            </a:r>
            <a:endParaRPr lang="es-ES" sz="1400" b="1" dirty="0">
              <a:solidFill>
                <a:srgbClr val="FE0000"/>
              </a:solidFill>
              <a:latin typeface="Montserrat" pitchFamily="2" charset="77"/>
              <a:ea typeface="Open Sans Light"/>
              <a:cs typeface="Open Sans Light"/>
              <a:sym typeface="Open Sans Light"/>
            </a:endParaRPr>
          </a:p>
        </p:txBody>
      </p:sp>
      <p:sp>
        <p:nvSpPr>
          <p:cNvPr id="8" name="Rectángulo 23">
            <a:extLst>
              <a:ext uri="{FF2B5EF4-FFF2-40B4-BE49-F238E27FC236}">
                <a16:creationId xmlns:a16="http://schemas.microsoft.com/office/drawing/2014/main" id="{7CA5127D-BFBD-7D35-E0CC-98CB59711EA1}"/>
              </a:ext>
            </a:extLst>
          </p:cNvPr>
          <p:cNvSpPr/>
          <p:nvPr/>
        </p:nvSpPr>
        <p:spPr>
          <a:xfrm>
            <a:off x="2000104" y="4527428"/>
            <a:ext cx="1416093"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FE0000"/>
                </a:solidFill>
                <a:latin typeface="Montserrat" pitchFamily="2" charset="77"/>
                <a:ea typeface="Open Sans Light"/>
                <a:cs typeface="Open Sans Light"/>
                <a:sym typeface="Open Sans Light"/>
              </a:rPr>
              <a:t>Type</a:t>
            </a:r>
            <a:r>
              <a:rPr lang="es-ES" sz="1400" b="1" dirty="0">
                <a:solidFill>
                  <a:srgbClr val="FE0000"/>
                </a:solidFill>
                <a:latin typeface="Montserrat" pitchFamily="2" charset="77"/>
                <a:ea typeface="Open Sans Light"/>
                <a:cs typeface="Open Sans Light"/>
                <a:sym typeface="Open Sans Light"/>
              </a:rPr>
              <a:t> </a:t>
            </a:r>
            <a:r>
              <a:rPr lang="es-ES" sz="1400" b="1" dirty="0" err="1">
                <a:solidFill>
                  <a:srgbClr val="FE0000"/>
                </a:solidFill>
                <a:latin typeface="Montserrat" pitchFamily="2" charset="77"/>
                <a:ea typeface="Open Sans Light"/>
                <a:cs typeface="Open Sans Light"/>
                <a:sym typeface="Open Sans Light"/>
              </a:rPr>
              <a:t>of</a:t>
            </a:r>
            <a:r>
              <a:rPr lang="es-ES" sz="1400" b="1" dirty="0">
                <a:solidFill>
                  <a:srgbClr val="FE0000"/>
                </a:solidFill>
                <a:latin typeface="Montserrat" pitchFamily="2" charset="77"/>
                <a:ea typeface="Open Sans Light"/>
                <a:cs typeface="Open Sans Light"/>
                <a:sym typeface="Open Sans Light"/>
              </a:rPr>
              <a:t> data</a:t>
            </a:r>
          </a:p>
        </p:txBody>
      </p:sp>
      <p:sp>
        <p:nvSpPr>
          <p:cNvPr id="9" name="Rectángulo 23">
            <a:extLst>
              <a:ext uri="{FF2B5EF4-FFF2-40B4-BE49-F238E27FC236}">
                <a16:creationId xmlns:a16="http://schemas.microsoft.com/office/drawing/2014/main" id="{6FEA181F-AB86-C15A-4ECC-2523DA3384D7}"/>
              </a:ext>
            </a:extLst>
          </p:cNvPr>
          <p:cNvSpPr/>
          <p:nvPr/>
        </p:nvSpPr>
        <p:spPr>
          <a:xfrm>
            <a:off x="2017978" y="5157879"/>
            <a:ext cx="720331"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a:solidFill>
                  <a:srgbClr val="FE0000"/>
                </a:solidFill>
                <a:latin typeface="Montserrat" pitchFamily="2" charset="77"/>
                <a:ea typeface="Open Sans Light"/>
                <a:cs typeface="Open Sans Light"/>
                <a:sym typeface="Open Sans Light"/>
              </a:rPr>
              <a:t>Tools</a:t>
            </a:r>
          </a:p>
        </p:txBody>
      </p:sp>
      <p:sp>
        <p:nvSpPr>
          <p:cNvPr id="10" name="Rectángulo 23">
            <a:extLst>
              <a:ext uri="{FF2B5EF4-FFF2-40B4-BE49-F238E27FC236}">
                <a16:creationId xmlns:a16="http://schemas.microsoft.com/office/drawing/2014/main" id="{0A2C0093-5CCA-822E-5AD1-B1A3A0480902}"/>
              </a:ext>
            </a:extLst>
          </p:cNvPr>
          <p:cNvSpPr/>
          <p:nvPr/>
        </p:nvSpPr>
        <p:spPr>
          <a:xfrm>
            <a:off x="2017978" y="5678553"/>
            <a:ext cx="1239277" cy="330603"/>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FE0000"/>
                </a:solidFill>
                <a:latin typeface="Montserrat" pitchFamily="2" charset="77"/>
                <a:ea typeface="Open Sans Light"/>
                <a:cs typeface="Open Sans Light"/>
                <a:sym typeface="Open Sans Light"/>
              </a:rPr>
              <a:t>Methods</a:t>
            </a:r>
            <a:endParaRPr lang="es-ES" sz="1400" b="1" dirty="0">
              <a:solidFill>
                <a:srgbClr val="FE0000"/>
              </a:solidFill>
              <a:latin typeface="Montserrat" pitchFamily="2" charset="77"/>
              <a:ea typeface="Open Sans Light"/>
              <a:cs typeface="Open Sans Light"/>
              <a:sym typeface="Open Sans Light"/>
            </a:endParaRPr>
          </a:p>
        </p:txBody>
      </p:sp>
      <p:sp>
        <p:nvSpPr>
          <p:cNvPr id="12" name="Frame 11">
            <a:extLst>
              <a:ext uri="{FF2B5EF4-FFF2-40B4-BE49-F238E27FC236}">
                <a16:creationId xmlns:a16="http://schemas.microsoft.com/office/drawing/2014/main" id="{92C4784F-64AD-D850-FC70-57759B52246A}"/>
              </a:ext>
            </a:extLst>
          </p:cNvPr>
          <p:cNvSpPr/>
          <p:nvPr/>
        </p:nvSpPr>
        <p:spPr>
          <a:xfrm>
            <a:off x="1869149" y="1836134"/>
            <a:ext cx="3247303" cy="4643896"/>
          </a:xfrm>
          <a:prstGeom prst="frame">
            <a:avLst>
              <a:gd name="adj1" fmla="val 1287"/>
            </a:avLst>
          </a:prstGeom>
          <a:solidFill>
            <a:srgbClr val="001E5C"/>
          </a:solidFill>
          <a:ln>
            <a:solidFill>
              <a:srgbClr val="001E5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cxnSp>
        <p:nvCxnSpPr>
          <p:cNvPr id="13" name="Straight Connector 12">
            <a:extLst>
              <a:ext uri="{FF2B5EF4-FFF2-40B4-BE49-F238E27FC236}">
                <a16:creationId xmlns:a16="http://schemas.microsoft.com/office/drawing/2014/main" id="{0C79D423-C085-FCC8-F074-7F1FCA4B80CE}"/>
              </a:ext>
            </a:extLst>
          </p:cNvPr>
          <p:cNvCxnSpPr>
            <a:cxnSpLocks/>
          </p:cNvCxnSpPr>
          <p:nvPr/>
        </p:nvCxnSpPr>
        <p:spPr>
          <a:xfrm>
            <a:off x="3338761" y="1836134"/>
            <a:ext cx="0" cy="4602766"/>
          </a:xfrm>
          <a:prstGeom prst="line">
            <a:avLst/>
          </a:prstGeom>
          <a:ln w="31750">
            <a:solidFill>
              <a:srgbClr val="001E5C"/>
            </a:solidFill>
            <a:prstDash val="sysDot"/>
          </a:ln>
        </p:spPr>
        <p:style>
          <a:lnRef idx="1">
            <a:schemeClr val="accent1"/>
          </a:lnRef>
          <a:fillRef idx="0">
            <a:schemeClr val="accent1"/>
          </a:fillRef>
          <a:effectRef idx="0">
            <a:schemeClr val="accent1"/>
          </a:effectRef>
          <a:fontRef idx="minor">
            <a:schemeClr val="tx1"/>
          </a:fontRef>
        </p:style>
      </p:cxnSp>
      <p:sp>
        <p:nvSpPr>
          <p:cNvPr id="32" name="Rectángulo 23">
            <a:extLst>
              <a:ext uri="{FF2B5EF4-FFF2-40B4-BE49-F238E27FC236}">
                <a16:creationId xmlns:a16="http://schemas.microsoft.com/office/drawing/2014/main" id="{BBA7692C-48BA-6FF8-459B-A212A2E644A8}"/>
              </a:ext>
            </a:extLst>
          </p:cNvPr>
          <p:cNvSpPr/>
          <p:nvPr/>
        </p:nvSpPr>
        <p:spPr>
          <a:xfrm>
            <a:off x="3499521" y="2019632"/>
            <a:ext cx="1416093" cy="609398"/>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smtClean="0">
                <a:solidFill>
                  <a:schemeClr val="tx1">
                    <a:lumMod val="50000"/>
                    <a:lumOff val="50000"/>
                  </a:schemeClr>
                </a:solidFill>
                <a:latin typeface="Montserrat" pitchFamily="2" charset="77"/>
                <a:ea typeface="Open Sans Light"/>
                <a:cs typeface="Open Sans Light"/>
                <a:sym typeface="Open Sans Light"/>
              </a:rPr>
              <a:t>Initial</a:t>
            </a:r>
            <a:r>
              <a:rPr lang="cs-CZ" sz="1400" b="1" dirty="0" smtClean="0">
                <a:solidFill>
                  <a:schemeClr val="tx1">
                    <a:lumMod val="50000"/>
                    <a:lumOff val="50000"/>
                  </a:schemeClr>
                </a:solidFill>
                <a:latin typeface="Montserrat" pitchFamily="2" charset="77"/>
                <a:ea typeface="Open Sans Light"/>
                <a:cs typeface="Open Sans Light"/>
                <a:sym typeface="Open Sans Light"/>
              </a:rPr>
              <a:t>/Rapid</a:t>
            </a:r>
            <a:r>
              <a:rPr lang="es-ES" sz="1400" b="1" dirty="0" smtClean="0">
                <a:solidFill>
                  <a:schemeClr val="tx1">
                    <a:lumMod val="50000"/>
                    <a:lumOff val="50000"/>
                  </a:schemeClr>
                </a:solidFill>
                <a:latin typeface="Montserrat" pitchFamily="2" charset="77"/>
                <a:ea typeface="Open Sans Light"/>
                <a:cs typeface="Open Sans Light"/>
                <a:sym typeface="Open Sans Light"/>
              </a:rPr>
              <a:t> </a:t>
            </a:r>
            <a:r>
              <a:rPr lang="es-ES" sz="1400" b="1" dirty="0">
                <a:solidFill>
                  <a:schemeClr val="tx1">
                    <a:lumMod val="50000"/>
                    <a:lumOff val="50000"/>
                  </a:schemeClr>
                </a:solidFill>
                <a:latin typeface="Montserrat" pitchFamily="2" charset="77"/>
                <a:ea typeface="Open Sans Light"/>
                <a:cs typeface="Open Sans Light"/>
                <a:sym typeface="Open Sans Light"/>
              </a:rPr>
              <a:t>assessment</a:t>
            </a:r>
          </a:p>
        </p:txBody>
      </p:sp>
      <p:sp>
        <p:nvSpPr>
          <p:cNvPr id="34" name="Rectángulo 23">
            <a:extLst>
              <a:ext uri="{FF2B5EF4-FFF2-40B4-BE49-F238E27FC236}">
                <a16:creationId xmlns:a16="http://schemas.microsoft.com/office/drawing/2014/main" id="{07E0DC91-0E20-A234-9FEE-CF3BB87DED0E}"/>
              </a:ext>
            </a:extLst>
          </p:cNvPr>
          <p:cNvSpPr/>
          <p:nvPr/>
        </p:nvSpPr>
        <p:spPr>
          <a:xfrm>
            <a:off x="5411541" y="1980879"/>
            <a:ext cx="1416093" cy="328231"/>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endParaRPr lang="es-ES" sz="1400" b="1" dirty="0">
              <a:solidFill>
                <a:schemeClr val="tx1">
                  <a:lumMod val="50000"/>
                  <a:lumOff val="50000"/>
                </a:schemeClr>
              </a:solidFill>
              <a:latin typeface="Montserrat" pitchFamily="2" charset="77"/>
              <a:ea typeface="Open Sans Light"/>
              <a:cs typeface="Open Sans Light"/>
              <a:sym typeface="Open Sans Light"/>
            </a:endParaRPr>
          </a:p>
        </p:txBody>
      </p:sp>
    </p:spTree>
    <p:extLst>
      <p:ext uri="{BB962C8B-B14F-4D97-AF65-F5344CB8AC3E}">
        <p14:creationId xmlns:p14="http://schemas.microsoft.com/office/powerpoint/2010/main" val="2530090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72817a9-8c0e-4cdd-bff3-0738543716b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A846FF1319CDC346A139B7E50819DED4" ma:contentTypeVersion="12" ma:contentTypeDescription="Ein neues Dokument erstellen." ma:contentTypeScope="" ma:versionID="170aeca6a9e458ccedc79d735dbfe8e8">
  <xsd:schema xmlns:xsd="http://www.w3.org/2001/XMLSchema" xmlns:xs="http://www.w3.org/2001/XMLSchema" xmlns:p="http://schemas.microsoft.com/office/2006/metadata/properties" xmlns:ns2="f72817a9-8c0e-4cdd-bff3-0738543716ba" xmlns:ns3="c1494ea1-53af-4615-a9cb-161f1d2393d7" targetNamespace="http://schemas.microsoft.com/office/2006/metadata/properties" ma:root="true" ma:fieldsID="8144ec4248eafab0ab1147c9b2fb6fc6" ns2:_="" ns3:_="">
    <xsd:import namespace="f72817a9-8c0e-4cdd-bff3-0738543716ba"/>
    <xsd:import namespace="c1494ea1-53af-4615-a9cb-161f1d2393d7"/>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ObjectDetectorVersions" minOccurs="0"/>
                <xsd:element ref="ns2:lcf76f155ced4ddcb4097134ff3c332f"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2817a9-8c0e-4cdd-bff3-07385437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4b42da31-f07d-4bc5-921b-0bfb276d6246"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1494ea1-53af-4615-a9cb-161f1d2393d7"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25D99E-8B9E-4286-8F3E-F4EF09DFCD3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6c3a8262-e3af-4c58-bc52-c7a2a97172b8"/>
    <ds:schemaRef ds:uri="17237d18-b773-476c-8b7d-39521f0a8623"/>
    <ds:schemaRef ds:uri="http://www.w3.org/XML/1998/namespace"/>
    <ds:schemaRef ds:uri="http://purl.org/dc/dcmitype/"/>
    <ds:schemaRef ds:uri="f72817a9-8c0e-4cdd-bff3-0738543716ba"/>
  </ds:schemaRefs>
</ds:datastoreItem>
</file>

<file path=customXml/itemProps2.xml><?xml version="1.0" encoding="utf-8"?>
<ds:datastoreItem xmlns:ds="http://schemas.openxmlformats.org/officeDocument/2006/customXml" ds:itemID="{64235509-07CD-47C8-B4A2-7FBCA16BB6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2817a9-8c0e-4cdd-bff3-0738543716ba"/>
    <ds:schemaRef ds:uri="c1494ea1-53af-4615-a9cb-161f1d2393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622DFE-2B97-4755-BAFB-0365CD225C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3692</TotalTime>
  <Words>3797</Words>
  <Application>Microsoft Office PowerPoint</Application>
  <PresentationFormat>Předvádění na obrazovce (4:3)</PresentationFormat>
  <Paragraphs>573</Paragraphs>
  <Slides>29</Slides>
  <Notes>28</Notes>
  <HiddenSlides>3</HiddenSlides>
  <MMClips>0</MMClips>
  <ScaleCrop>false</ScaleCrop>
  <HeadingPairs>
    <vt:vector size="6" baseType="variant">
      <vt:variant>
        <vt:lpstr>Použitá písma</vt:lpstr>
      </vt:variant>
      <vt:variant>
        <vt:i4>14</vt:i4>
      </vt:variant>
      <vt:variant>
        <vt:lpstr>Motiv</vt:lpstr>
      </vt:variant>
      <vt:variant>
        <vt:i4>2</vt:i4>
      </vt:variant>
      <vt:variant>
        <vt:lpstr>Nadpisy snímků</vt:lpstr>
      </vt:variant>
      <vt:variant>
        <vt:i4>29</vt:i4>
      </vt:variant>
    </vt:vector>
  </HeadingPairs>
  <TitlesOfParts>
    <vt:vector size="45" baseType="lpstr">
      <vt:lpstr>Arial</vt:lpstr>
      <vt:lpstr>Calibri</vt:lpstr>
      <vt:lpstr>Calibri Light</vt:lpstr>
      <vt:lpstr>Helvetica</vt:lpstr>
      <vt:lpstr>Montserrat</vt:lpstr>
      <vt:lpstr>Montserrat Bold</vt:lpstr>
      <vt:lpstr>Montserrat ExtraBold</vt:lpstr>
      <vt:lpstr>Montserrat Medium</vt:lpstr>
      <vt:lpstr>Montserrat Regular</vt:lpstr>
      <vt:lpstr>Montserrat SemiBold</vt:lpstr>
      <vt:lpstr>Open Sans ExtraBold</vt:lpstr>
      <vt:lpstr>Open Sans Light</vt:lpstr>
      <vt:lpstr>Söhne</vt:lpstr>
      <vt:lpstr>Wingdings</vt:lpstr>
      <vt:lpstr>Office</vt:lpstr>
      <vt:lpstr>1_Office</vt:lpstr>
      <vt:lpstr>Step #1 Identifying the problem</vt:lpstr>
      <vt:lpstr>Objective of the session</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USER</dc:creator>
  <cp:lastModifiedBy>Martina</cp:lastModifiedBy>
  <cp:revision>123</cp:revision>
  <dcterms:created xsi:type="dcterms:W3CDTF">2018-05-11T07:34:09Z</dcterms:created>
  <dcterms:modified xsi:type="dcterms:W3CDTF">2023-10-09T11:42:05Z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0x010100A846FF1319CDC346A139B7E50819DED4</vt:lpwstr>
  </property>
  <property fmtid="{D5CDD505-2E9C-101B-9397-08002B2CF9AE}" pid="3" name="Order">
    <vt:r8>100</vt:r8>
  </property>
  <property fmtid="{D5CDD505-2E9C-101B-9397-08002B2CF9AE}" pid="4" name="_dlc_DocIdItemGuid">
    <vt:lpwstr>da7edc0d-4167-43e5-b622-f825bba003ce</vt:lpwstr>
  </property>
  <property fmtid="{D5CDD505-2E9C-101B-9397-08002B2CF9AE}" pid="5" name="xd_Signature">
    <vt:bool>false</vt:bool>
  </property>
  <property fmtid="{D5CDD505-2E9C-101B-9397-08002B2CF9AE}" pid="6" name="xd_ProgID">
    <vt:lpwstr/>
  </property>
  <property fmtid="{D5CDD505-2E9C-101B-9397-08002B2CF9AE}" pid="7" name="_dlc_DocId">
    <vt:lpwstr>DTFAP2TVUWQA-588523924-1753034</vt:lpwstr>
  </property>
  <property fmtid="{D5CDD505-2E9C-101B-9397-08002B2CF9AE}" pid="8" name="TriggerFlowInfo">
    <vt:lpwstr/>
  </property>
  <property fmtid="{D5CDD505-2E9C-101B-9397-08002B2CF9AE}" pid="9" name="_dlc_DocIdUrl">
    <vt:lpwstr>https://drkgsberlin.sharepoint.com/sites/Bereich_2a/_layouts/15/DocIdRedir.aspx?ID=DTFAP2TVUWQA-588523924-1753034, DTFAP2TVUWQA-588523924-1753034</vt:lpwstr>
  </property>
  <property fmtid="{D5CDD505-2E9C-101B-9397-08002B2CF9AE}" pid="10" name="ComplianceAssetId">
    <vt:lpwstr/>
  </property>
  <property fmtid="{D5CDD505-2E9C-101B-9397-08002B2CF9AE}" pid="11" name="TemplateUrl">
    <vt:lpwstr/>
  </property>
  <property fmtid="{D5CDD505-2E9C-101B-9397-08002B2CF9AE}" pid="12" name="_ExtendedDescription">
    <vt:lpwstr/>
  </property>
  <property fmtid="{D5CDD505-2E9C-101B-9397-08002B2CF9AE}" pid="13" name="MSIP_Label_caf3f7fd-5cd4-4287-9002-aceb9af13c42_Enabled">
    <vt:lpwstr>true</vt:lpwstr>
  </property>
  <property fmtid="{D5CDD505-2E9C-101B-9397-08002B2CF9AE}" pid="14" name="MSIP_Label_caf3f7fd-5cd4-4287-9002-aceb9af13c42_SetDate">
    <vt:lpwstr>2022-07-22T18:31:36Z</vt:lpwstr>
  </property>
  <property fmtid="{D5CDD505-2E9C-101B-9397-08002B2CF9AE}" pid="15" name="MSIP_Label_caf3f7fd-5cd4-4287-9002-aceb9af13c42_Method">
    <vt:lpwstr>Privileged</vt:lpwstr>
  </property>
  <property fmtid="{D5CDD505-2E9C-101B-9397-08002B2CF9AE}" pid="16" name="MSIP_Label_caf3f7fd-5cd4-4287-9002-aceb9af13c42_Name">
    <vt:lpwstr>Public</vt:lpwstr>
  </property>
  <property fmtid="{D5CDD505-2E9C-101B-9397-08002B2CF9AE}" pid="17" name="MSIP_Label_caf3f7fd-5cd4-4287-9002-aceb9af13c42_SiteId">
    <vt:lpwstr>a2b53be5-734e-4e6c-ab0d-d184f60fd917</vt:lpwstr>
  </property>
  <property fmtid="{D5CDD505-2E9C-101B-9397-08002B2CF9AE}" pid="18" name="MSIP_Label_caf3f7fd-5cd4-4287-9002-aceb9af13c42_ActionId">
    <vt:lpwstr>852003e8-e108-4069-9846-5b9141d47874</vt:lpwstr>
  </property>
  <property fmtid="{D5CDD505-2E9C-101B-9397-08002B2CF9AE}" pid="19" name="MSIP_Label_caf3f7fd-5cd4-4287-9002-aceb9af13c42_ContentBits">
    <vt:lpwstr>2</vt:lpwstr>
  </property>
  <property fmtid="{D5CDD505-2E9C-101B-9397-08002B2CF9AE}" pid="20" name="_SourceUrl">
    <vt:lpwstr/>
  </property>
  <property fmtid="{D5CDD505-2E9C-101B-9397-08002B2CF9AE}" pid="21" name="_SharedFileIndex">
    <vt:lpwstr/>
  </property>
  <property fmtid="{D5CDD505-2E9C-101B-9397-08002B2CF9AE}" pid="22" name="MediaServiceImageTags">
    <vt:lpwstr/>
  </property>
</Properties>
</file>