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8"/>
  </p:notesMasterIdLst>
  <p:handoutMasterIdLst>
    <p:handoutMasterId r:id="rId29"/>
  </p:handoutMasterIdLst>
  <p:sldIdLst>
    <p:sldId id="266" r:id="rId5"/>
    <p:sldId id="281" r:id="rId6"/>
    <p:sldId id="282" r:id="rId7"/>
    <p:sldId id="346" r:id="rId8"/>
    <p:sldId id="337" r:id="rId9"/>
    <p:sldId id="338" r:id="rId10"/>
    <p:sldId id="340" r:id="rId11"/>
    <p:sldId id="339" r:id="rId12"/>
    <p:sldId id="335" r:id="rId13"/>
    <p:sldId id="341" r:id="rId14"/>
    <p:sldId id="342" r:id="rId15"/>
    <p:sldId id="347" r:id="rId16"/>
    <p:sldId id="343" r:id="rId17"/>
    <p:sldId id="308" r:id="rId18"/>
    <p:sldId id="327" r:id="rId19"/>
    <p:sldId id="345" r:id="rId20"/>
    <p:sldId id="350" r:id="rId21"/>
    <p:sldId id="344" r:id="rId22"/>
    <p:sldId id="348" r:id="rId23"/>
    <p:sldId id="349" r:id="rId24"/>
    <p:sldId id="351" r:id="rId25"/>
    <p:sldId id="324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5C"/>
    <a:srgbClr val="FE0000"/>
    <a:srgbClr val="F5333F"/>
    <a:srgbClr val="85B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C2E8D2-E7AC-A88A-C90A-082CDCDD1139}" v="7" dt="2023-10-11T00:08:07.9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/>
    </p:cSldViewPr>
  </p:slide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 Rinnert" userId="06ed3cfa-7458-4186-aa63-c9d519da2121" providerId="ADAL" clId="{6E690707-9036-4356-9078-56C7F575CC17}"/>
    <pc:docChg chg="custSel addSld delSld modSld">
      <pc:chgData name="Simon Rinnert" userId="06ed3cfa-7458-4186-aa63-c9d519da2121" providerId="ADAL" clId="{6E690707-9036-4356-9078-56C7F575CC17}" dt="2023-10-11T10:47:45.757" v="480" actId="47"/>
      <pc:docMkLst>
        <pc:docMk/>
      </pc:docMkLst>
      <pc:sldChg chg="mod modShow">
        <pc:chgData name="Simon Rinnert" userId="06ed3cfa-7458-4186-aa63-c9d519da2121" providerId="ADAL" clId="{6E690707-9036-4356-9078-56C7F575CC17}" dt="2023-10-11T10:32:37.164" v="0" actId="729"/>
        <pc:sldMkLst>
          <pc:docMk/>
          <pc:sldMk cId="2956090589" sldId="281"/>
        </pc:sldMkLst>
      </pc:sldChg>
      <pc:sldChg chg="delSp modSp mod">
        <pc:chgData name="Simon Rinnert" userId="06ed3cfa-7458-4186-aa63-c9d519da2121" providerId="ADAL" clId="{6E690707-9036-4356-9078-56C7F575CC17}" dt="2023-10-11T10:34:27.485" v="9" actId="14100"/>
        <pc:sldMkLst>
          <pc:docMk/>
          <pc:sldMk cId="1702146749" sldId="341"/>
        </pc:sldMkLst>
        <pc:spChg chg="mod">
          <ac:chgData name="Simon Rinnert" userId="06ed3cfa-7458-4186-aa63-c9d519da2121" providerId="ADAL" clId="{6E690707-9036-4356-9078-56C7F575CC17}" dt="2023-10-11T10:33:45.599" v="1" actId="1076"/>
          <ac:spMkLst>
            <pc:docMk/>
            <pc:sldMk cId="1702146749" sldId="341"/>
            <ac:spMk id="2" creationId="{F4302618-A7A4-C8A8-6AD1-062B4C3FC358}"/>
          </ac:spMkLst>
        </pc:spChg>
        <pc:picChg chg="mod">
          <ac:chgData name="Simon Rinnert" userId="06ed3cfa-7458-4186-aa63-c9d519da2121" providerId="ADAL" clId="{6E690707-9036-4356-9078-56C7F575CC17}" dt="2023-10-11T10:34:27.485" v="9" actId="14100"/>
          <ac:picMkLst>
            <pc:docMk/>
            <pc:sldMk cId="1702146749" sldId="341"/>
            <ac:picMk id="9" creationId="{75AB3183-357F-D4C0-9516-ECEF7743B04D}"/>
          </ac:picMkLst>
        </pc:picChg>
        <pc:cxnChg chg="del mod">
          <ac:chgData name="Simon Rinnert" userId="06ed3cfa-7458-4186-aa63-c9d519da2121" providerId="ADAL" clId="{6E690707-9036-4356-9078-56C7F575CC17}" dt="2023-10-11T10:33:48.131" v="3" actId="478"/>
          <ac:cxnSpMkLst>
            <pc:docMk/>
            <pc:sldMk cId="1702146749" sldId="341"/>
            <ac:cxnSpMk id="8" creationId="{16FE3261-C477-4C63-D650-CC242EA5C399}"/>
          </ac:cxnSpMkLst>
        </pc:cxnChg>
      </pc:sldChg>
      <pc:sldChg chg="mod modShow">
        <pc:chgData name="Simon Rinnert" userId="06ed3cfa-7458-4186-aa63-c9d519da2121" providerId="ADAL" clId="{6E690707-9036-4356-9078-56C7F575CC17}" dt="2023-10-11T10:35:32.018" v="10" actId="729"/>
        <pc:sldMkLst>
          <pc:docMk/>
          <pc:sldMk cId="4190197211" sldId="342"/>
        </pc:sldMkLst>
      </pc:sldChg>
      <pc:sldChg chg="modSp mod">
        <pc:chgData name="Simon Rinnert" userId="06ed3cfa-7458-4186-aa63-c9d519da2121" providerId="ADAL" clId="{6E690707-9036-4356-9078-56C7F575CC17}" dt="2023-10-11T10:39:22.919" v="26" actId="14100"/>
        <pc:sldMkLst>
          <pc:docMk/>
          <pc:sldMk cId="1828516138" sldId="343"/>
        </pc:sldMkLst>
        <pc:spChg chg="mod">
          <ac:chgData name="Simon Rinnert" userId="06ed3cfa-7458-4186-aa63-c9d519da2121" providerId="ADAL" clId="{6E690707-9036-4356-9078-56C7F575CC17}" dt="2023-10-11T10:38:51.028" v="22" actId="14100"/>
          <ac:spMkLst>
            <pc:docMk/>
            <pc:sldMk cId="1828516138" sldId="343"/>
            <ac:spMk id="2" creationId="{F4302618-A7A4-C8A8-6AD1-062B4C3FC358}"/>
          </ac:spMkLst>
        </pc:spChg>
        <pc:picChg chg="mod">
          <ac:chgData name="Simon Rinnert" userId="06ed3cfa-7458-4186-aa63-c9d519da2121" providerId="ADAL" clId="{6E690707-9036-4356-9078-56C7F575CC17}" dt="2023-10-11T10:39:22.919" v="26" actId="14100"/>
          <ac:picMkLst>
            <pc:docMk/>
            <pc:sldMk cId="1828516138" sldId="343"/>
            <ac:picMk id="3" creationId="{D8FECBEB-9E3F-4C5D-5865-8FF291C80CEC}"/>
          </ac:picMkLst>
        </pc:picChg>
        <pc:picChg chg="mod">
          <ac:chgData name="Simon Rinnert" userId="06ed3cfa-7458-4186-aa63-c9d519da2121" providerId="ADAL" clId="{6E690707-9036-4356-9078-56C7F575CC17}" dt="2023-10-11T10:39:19.789" v="25" actId="14100"/>
          <ac:picMkLst>
            <pc:docMk/>
            <pc:sldMk cId="1828516138" sldId="343"/>
            <ac:picMk id="9" creationId="{24BAC246-C2A0-8C96-4A21-CA8BD3F276BF}"/>
          </ac:picMkLst>
        </pc:picChg>
        <pc:cxnChg chg="mod">
          <ac:chgData name="Simon Rinnert" userId="06ed3cfa-7458-4186-aa63-c9d519da2121" providerId="ADAL" clId="{6E690707-9036-4356-9078-56C7F575CC17}" dt="2023-10-11T10:39:07.989" v="24" actId="1076"/>
          <ac:cxnSpMkLst>
            <pc:docMk/>
            <pc:sldMk cId="1828516138" sldId="343"/>
            <ac:cxnSpMk id="8" creationId="{16FE3261-C477-4C63-D650-CC242EA5C399}"/>
          </ac:cxnSpMkLst>
        </pc:cxnChg>
      </pc:sldChg>
      <pc:sldChg chg="modSp mod">
        <pc:chgData name="Simon Rinnert" userId="06ed3cfa-7458-4186-aa63-c9d519da2121" providerId="ADAL" clId="{6E690707-9036-4356-9078-56C7F575CC17}" dt="2023-10-11T10:37:51.044" v="20" actId="14100"/>
        <pc:sldMkLst>
          <pc:docMk/>
          <pc:sldMk cId="2582314513" sldId="347"/>
        </pc:sldMkLst>
        <pc:spChg chg="mod">
          <ac:chgData name="Simon Rinnert" userId="06ed3cfa-7458-4186-aa63-c9d519da2121" providerId="ADAL" clId="{6E690707-9036-4356-9078-56C7F575CC17}" dt="2023-10-11T10:36:03.798" v="13" actId="1076"/>
          <ac:spMkLst>
            <pc:docMk/>
            <pc:sldMk cId="2582314513" sldId="347"/>
            <ac:spMk id="2" creationId="{F4302618-A7A4-C8A8-6AD1-062B4C3FC358}"/>
          </ac:spMkLst>
        </pc:spChg>
        <pc:picChg chg="mod">
          <ac:chgData name="Simon Rinnert" userId="06ed3cfa-7458-4186-aa63-c9d519da2121" providerId="ADAL" clId="{6E690707-9036-4356-9078-56C7F575CC17}" dt="2023-10-11T10:37:51.044" v="20" actId="14100"/>
          <ac:picMkLst>
            <pc:docMk/>
            <pc:sldMk cId="2582314513" sldId="347"/>
            <ac:picMk id="9" creationId="{7DC403E6-CDB8-69FF-7625-31D92C6E417A}"/>
          </ac:picMkLst>
        </pc:picChg>
        <pc:cxnChg chg="mod">
          <ac:chgData name="Simon Rinnert" userId="06ed3cfa-7458-4186-aa63-c9d519da2121" providerId="ADAL" clId="{6E690707-9036-4356-9078-56C7F575CC17}" dt="2023-10-11T10:36:00.047" v="12" actId="1076"/>
          <ac:cxnSpMkLst>
            <pc:docMk/>
            <pc:sldMk cId="2582314513" sldId="347"/>
            <ac:cxnSpMk id="8" creationId="{16FE3261-C477-4C63-D650-CC242EA5C399}"/>
          </ac:cxnSpMkLst>
        </pc:cxnChg>
      </pc:sldChg>
      <pc:sldChg chg="modSp mod">
        <pc:chgData name="Simon Rinnert" userId="06ed3cfa-7458-4186-aa63-c9d519da2121" providerId="ADAL" clId="{6E690707-9036-4356-9078-56C7F575CC17}" dt="2023-10-11T10:44:17.049" v="470" actId="6549"/>
        <pc:sldMkLst>
          <pc:docMk/>
          <pc:sldMk cId="2492873331" sldId="349"/>
        </pc:sldMkLst>
        <pc:spChg chg="mod">
          <ac:chgData name="Simon Rinnert" userId="06ed3cfa-7458-4186-aa63-c9d519da2121" providerId="ADAL" clId="{6E690707-9036-4356-9078-56C7F575CC17}" dt="2023-10-11T10:44:17.049" v="470" actId="6549"/>
          <ac:spMkLst>
            <pc:docMk/>
            <pc:sldMk cId="2492873331" sldId="349"/>
            <ac:spMk id="8" creationId="{38419ADD-C48A-DCB0-1342-78A440B3CB4B}"/>
          </ac:spMkLst>
        </pc:spChg>
      </pc:sldChg>
      <pc:sldChg chg="modSp mod">
        <pc:chgData name="Simon Rinnert" userId="06ed3cfa-7458-4186-aa63-c9d519da2121" providerId="ADAL" clId="{6E690707-9036-4356-9078-56C7F575CC17}" dt="2023-10-11T10:47:18.132" v="478" actId="1076"/>
        <pc:sldMkLst>
          <pc:docMk/>
          <pc:sldMk cId="3602538218" sldId="351"/>
        </pc:sldMkLst>
        <pc:spChg chg="mod">
          <ac:chgData name="Simon Rinnert" userId="06ed3cfa-7458-4186-aa63-c9d519da2121" providerId="ADAL" clId="{6E690707-9036-4356-9078-56C7F575CC17}" dt="2023-10-11T10:44:42.637" v="471" actId="1076"/>
          <ac:spMkLst>
            <pc:docMk/>
            <pc:sldMk cId="3602538218" sldId="351"/>
            <ac:spMk id="32" creationId="{F0412E5F-015D-FABA-0C9F-9B3260A4D75E}"/>
          </ac:spMkLst>
        </pc:spChg>
        <pc:spChg chg="mod">
          <ac:chgData name="Simon Rinnert" userId="06ed3cfa-7458-4186-aa63-c9d519da2121" providerId="ADAL" clId="{6E690707-9036-4356-9078-56C7F575CC17}" dt="2023-10-11T10:44:49.283" v="472" actId="1076"/>
          <ac:spMkLst>
            <pc:docMk/>
            <pc:sldMk cId="3602538218" sldId="351"/>
            <ac:spMk id="33" creationId="{2D2FB189-A6BD-4C37-50E8-CEAAD527D6C5}"/>
          </ac:spMkLst>
        </pc:spChg>
        <pc:graphicFrameChg chg="mod modGraphic">
          <ac:chgData name="Simon Rinnert" userId="06ed3cfa-7458-4186-aa63-c9d519da2121" providerId="ADAL" clId="{6E690707-9036-4356-9078-56C7F575CC17}" dt="2023-10-11T10:47:18.132" v="478" actId="1076"/>
          <ac:graphicFrameMkLst>
            <pc:docMk/>
            <pc:sldMk cId="3602538218" sldId="351"/>
            <ac:graphicFrameMk id="19" creationId="{502996C5-5EDF-9348-F36E-9C48045D97DB}"/>
          </ac:graphicFrameMkLst>
        </pc:graphicFrameChg>
      </pc:sldChg>
      <pc:sldChg chg="add del">
        <pc:chgData name="Simon Rinnert" userId="06ed3cfa-7458-4186-aa63-c9d519da2121" providerId="ADAL" clId="{6E690707-9036-4356-9078-56C7F575CC17}" dt="2023-10-11T10:47:45.757" v="480" actId="47"/>
        <pc:sldMkLst>
          <pc:docMk/>
          <pc:sldMk cId="3517890010" sldId="352"/>
        </pc:sldMkLst>
      </pc:sldChg>
    </pc:docChg>
  </pc:docChgLst>
  <pc:docChgLst>
    <pc:chgData name="Simon Rinnert" userId="S::s.rinnert@drk.de::06ed3cfa-7458-4186-aa63-c9d519da2121" providerId="AD" clId="Web-{F2C2E8D2-E7AC-A88A-C90A-082CDCDD1139}"/>
    <pc:docChg chg="modSld">
      <pc:chgData name="Simon Rinnert" userId="S::s.rinnert@drk.de::06ed3cfa-7458-4186-aa63-c9d519da2121" providerId="AD" clId="Web-{F2C2E8D2-E7AC-A88A-C90A-082CDCDD1139}" dt="2023-10-11T00:08:07.976" v="2" actId="14100"/>
      <pc:docMkLst>
        <pc:docMk/>
      </pc:docMkLst>
      <pc:sldChg chg="modSp">
        <pc:chgData name="Simon Rinnert" userId="S::s.rinnert@drk.de::06ed3cfa-7458-4186-aa63-c9d519da2121" providerId="AD" clId="Web-{F2C2E8D2-E7AC-A88A-C90A-082CDCDD1139}" dt="2023-10-11T00:08:07.976" v="2" actId="14100"/>
        <pc:sldMkLst>
          <pc:docMk/>
          <pc:sldMk cId="520530519" sldId="338"/>
        </pc:sldMkLst>
        <pc:spChg chg="mod">
          <ac:chgData name="Simon Rinnert" userId="S::s.rinnert@drk.de::06ed3cfa-7458-4186-aa63-c9d519da2121" providerId="AD" clId="Web-{F2C2E8D2-E7AC-A88A-C90A-082CDCDD1139}" dt="2023-10-11T00:08:07.976" v="2" actId="14100"/>
          <ac:spMkLst>
            <pc:docMk/>
            <pc:sldMk cId="520530519" sldId="338"/>
            <ac:spMk id="12" creationId="{7A57A0C7-71D2-C89F-8948-FF00C823446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6E1AC13-BF2D-49B6-498A-D76AA1878C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84A7DB-638B-C414-ED6B-C9A08CA2F0E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88AFC-6CB7-A542-ABF6-26EB7EDD4C94}" type="datetimeFigureOut">
              <a:rPr lang="es-ES_tradnl" smtClean="0"/>
              <a:t>11/10/2023</a:t>
            </a:fld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6B138E-5BDE-A975-699E-BA0216BA92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FF7A5D-0E11-481C-2FB3-C5D2907C05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49D59-00C5-9141-9FA3-5A27620DB512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41692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55E6A-6D03-49AC-A03B-420D4801A919}" type="datetimeFigureOut">
              <a:rPr lang="es-ES" smtClean="0"/>
              <a:t>11/10/2023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B5A3F-3093-4442-A453-8916B7BE0DE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8249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0786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19205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70191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6347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75084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0685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err="1"/>
              <a:t>Activity</a:t>
            </a:r>
            <a:r>
              <a:rPr lang="es-ES"/>
              <a:t>: complete </a:t>
            </a:r>
            <a:r>
              <a:rPr lang="es-ES" err="1"/>
              <a:t>the</a:t>
            </a:r>
            <a:r>
              <a:rPr lang="es-ES"/>
              <a:t> table</a:t>
            </a:r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53336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3882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72943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369638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4898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CHECK</a:t>
            </a:r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030137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Activity2 :</a:t>
            </a:r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15893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err="1"/>
              <a:t>Tips</a:t>
            </a:r>
            <a:r>
              <a:rPr lang="es-ES"/>
              <a:t> </a:t>
            </a:r>
            <a:r>
              <a:rPr lang="es-ES" err="1"/>
              <a:t>community</a:t>
            </a:r>
            <a:r>
              <a:rPr lang="es-ES"/>
              <a:t> A:</a:t>
            </a:r>
          </a:p>
          <a:p>
            <a:r>
              <a:rPr lang="es-ES"/>
              <a:t>- </a:t>
            </a:r>
            <a:r>
              <a:rPr lang="es-ES" err="1"/>
              <a:t>access</a:t>
            </a:r>
            <a:endParaRPr lang="es-ES"/>
          </a:p>
          <a:p>
            <a:r>
              <a:rPr lang="es-ES"/>
              <a:t>- </a:t>
            </a:r>
            <a:r>
              <a:rPr lang="es-ES" err="1"/>
              <a:t>violence</a:t>
            </a:r>
            <a:endParaRPr lang="es-ES"/>
          </a:p>
          <a:p>
            <a:r>
              <a:rPr lang="es-ES"/>
              <a:t>- </a:t>
            </a:r>
            <a:r>
              <a:rPr lang="es-ES" err="1"/>
              <a:t>rumour</a:t>
            </a:r>
            <a:r>
              <a:rPr lang="es-ES"/>
              <a:t> </a:t>
            </a:r>
            <a:r>
              <a:rPr lang="es-ES" err="1"/>
              <a:t>follow</a:t>
            </a:r>
            <a:r>
              <a:rPr lang="es-ES"/>
              <a:t>-up</a:t>
            </a:r>
          </a:p>
          <a:p>
            <a:r>
              <a:rPr lang="es-ES"/>
              <a:t>-PGI</a:t>
            </a:r>
          </a:p>
          <a:p>
            <a:endParaRPr lang="es-ES"/>
          </a:p>
          <a:p>
            <a:r>
              <a:rPr lang="es-ES" err="1"/>
              <a:t>Tips</a:t>
            </a:r>
            <a:r>
              <a:rPr lang="es-ES"/>
              <a:t> </a:t>
            </a:r>
            <a:r>
              <a:rPr lang="es-ES" err="1"/>
              <a:t>community</a:t>
            </a:r>
            <a:r>
              <a:rPr lang="es-ES"/>
              <a:t> B:</a:t>
            </a:r>
          </a:p>
          <a:p>
            <a:r>
              <a:rPr lang="es-ES"/>
              <a:t>- new </a:t>
            </a:r>
            <a:r>
              <a:rPr lang="es-ES" err="1"/>
              <a:t>disease</a:t>
            </a:r>
            <a:r>
              <a:rPr lang="es-ES"/>
              <a:t> in </a:t>
            </a:r>
            <a:r>
              <a:rPr lang="es-ES" err="1"/>
              <a:t>the</a:t>
            </a:r>
            <a:r>
              <a:rPr lang="es-ES"/>
              <a:t> </a:t>
            </a:r>
            <a:r>
              <a:rPr lang="es-ES" err="1"/>
              <a:t>community</a:t>
            </a:r>
            <a:endParaRPr lang="es-ES"/>
          </a:p>
          <a:p>
            <a:r>
              <a:rPr lang="es-ES"/>
              <a:t>- </a:t>
            </a:r>
            <a:r>
              <a:rPr lang="es-ES" err="1"/>
              <a:t>involvement</a:t>
            </a:r>
            <a:r>
              <a:rPr lang="es-ES"/>
              <a:t> </a:t>
            </a:r>
            <a:r>
              <a:rPr lang="es-ES" err="1"/>
              <a:t>with</a:t>
            </a:r>
            <a:r>
              <a:rPr lang="es-ES"/>
              <a:t> beneficiaries</a:t>
            </a:r>
          </a:p>
          <a:p>
            <a:r>
              <a:rPr lang="es-ES"/>
              <a:t>- training </a:t>
            </a:r>
            <a:r>
              <a:rPr lang="es-ES" err="1"/>
              <a:t>the</a:t>
            </a:r>
            <a:r>
              <a:rPr lang="es-ES"/>
              <a:t> </a:t>
            </a:r>
            <a:r>
              <a:rPr lang="es-ES" err="1"/>
              <a:t>right</a:t>
            </a:r>
            <a:r>
              <a:rPr lang="es-ES"/>
              <a:t> </a:t>
            </a:r>
            <a:r>
              <a:rPr lang="es-ES" err="1"/>
              <a:t>volunteers</a:t>
            </a:r>
            <a:endParaRPr lang="es-ES"/>
          </a:p>
          <a:p>
            <a:r>
              <a:rPr lang="es-ES"/>
              <a:t>- </a:t>
            </a:r>
            <a:r>
              <a:rPr lang="es-ES" err="1"/>
              <a:t>hygiene</a:t>
            </a:r>
            <a:r>
              <a:rPr lang="es-ES"/>
              <a:t> at </a:t>
            </a:r>
            <a:r>
              <a:rPr lang="es-ES" err="1"/>
              <a:t>the</a:t>
            </a:r>
            <a:r>
              <a:rPr lang="es-ES"/>
              <a:t> ORP</a:t>
            </a:r>
          </a:p>
          <a:p>
            <a:r>
              <a:rPr lang="es-ES"/>
              <a:t>- </a:t>
            </a:r>
            <a:r>
              <a:rPr lang="es-ES" err="1"/>
              <a:t>treatment</a:t>
            </a:r>
            <a:r>
              <a:rPr lang="es-ES"/>
              <a:t> </a:t>
            </a:r>
            <a:r>
              <a:rPr lang="es-ES" err="1"/>
              <a:t>criteria</a:t>
            </a:r>
            <a:r>
              <a:rPr lang="es-ES"/>
              <a:t> at </a:t>
            </a:r>
            <a:r>
              <a:rPr lang="es-ES" err="1"/>
              <a:t>the</a:t>
            </a:r>
            <a:r>
              <a:rPr lang="es-ES"/>
              <a:t> ORP</a:t>
            </a:r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067171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</a:t>
            </a:r>
            <a:r>
              <a:rPr lang="en-US" err="1"/>
              <a:t>watsanmissionassistant.org</a:t>
            </a:r>
            <a:r>
              <a:rPr lang="en-US"/>
              <a:t>/emergency-hygiene/</a:t>
            </a:r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22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5728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8721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6902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57644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79435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monitoring plan should include timelines, a budget, staff and responsibilities, and indicators. Indicators should be developed as soon as possible. </a:t>
            </a:r>
          </a:p>
          <a:p>
            <a:r>
              <a:rPr lang="en-US"/>
              <a:t>Tools for collecting information should be qualitative and quantitative.</a:t>
            </a:r>
          </a:p>
          <a:p>
            <a:r>
              <a:rPr lang="en-US"/>
              <a:t>Monitor community participation including vulnerable groups. Involve community and stakeholders in monitoring where possible.</a:t>
            </a:r>
          </a:p>
          <a:p>
            <a:r>
              <a:rPr lang="en-US"/>
              <a:t>Data should be disaggregated by gender, age and disability.</a:t>
            </a:r>
          </a:p>
          <a:p>
            <a:r>
              <a:rPr lang="en-US"/>
              <a:t>Only use as much information as necessary, avoid over-collecting or over-bothering.</a:t>
            </a:r>
          </a:p>
          <a:p>
            <a:endParaRPr lang="en-US"/>
          </a:p>
          <a:p>
            <a:r>
              <a:rPr lang="en-US" b="1"/>
              <a:t>1. Human and financial resources needed to carry out routine monitoring: </a:t>
            </a:r>
          </a:p>
          <a:p>
            <a:r>
              <a:rPr lang="en-US"/>
              <a:t>Frequency of </a:t>
            </a:r>
            <a:r>
              <a:rPr lang="en-US" err="1"/>
              <a:t>programme</a:t>
            </a:r>
            <a:r>
              <a:rPr lang="en-US"/>
              <a:t> activities: How often will monitoring activities be carried out?</a:t>
            </a:r>
          </a:p>
          <a:p>
            <a:r>
              <a:rPr lang="en-US"/>
              <a:t>will be carried out?</a:t>
            </a:r>
          </a:p>
          <a:p>
            <a:r>
              <a:rPr lang="en-US"/>
              <a:t>Available or attainable human resources: How many staff members are needed to carry out monitoring in line with the needs identified by the frequency of </a:t>
            </a:r>
            <a:r>
              <a:rPr lang="en-US" err="1"/>
              <a:t>programme</a:t>
            </a:r>
            <a:r>
              <a:rPr lang="en-US"/>
              <a:t> activities? Monitoring can be carried out by senior </a:t>
            </a:r>
            <a:r>
              <a:rPr lang="en-US" err="1"/>
              <a:t>programme</a:t>
            </a:r>
            <a:r>
              <a:rPr lang="en-US"/>
              <a:t> staff as well as by implementers in the field.</a:t>
            </a:r>
          </a:p>
          <a:p>
            <a:r>
              <a:rPr lang="en-US"/>
              <a:t>Financial resources: What funds are available to carry out the necessary monitoring tasks?</a:t>
            </a:r>
          </a:p>
          <a:p>
            <a:r>
              <a:rPr lang="en-US" b="1"/>
              <a:t>2. Develop a monitoring calendar:</a:t>
            </a:r>
          </a:p>
          <a:p>
            <a:r>
              <a:rPr lang="en-US"/>
              <a:t>Use the </a:t>
            </a:r>
            <a:r>
              <a:rPr lang="en-US" err="1"/>
              <a:t>programme</a:t>
            </a:r>
            <a:r>
              <a:rPr lang="en-US"/>
              <a:t> activities as a basis for developing the monitoring calendar.</a:t>
            </a:r>
          </a:p>
          <a:p>
            <a:r>
              <a:rPr lang="en-US"/>
              <a:t>Choose a time unit for monitoring (e.g. weekly, bi-weekly, monthly, bi-monthly, quarterly) that is appropriate for the duration of the </a:t>
            </a:r>
            <a:r>
              <a:rPr lang="en-US" err="1"/>
              <a:t>programme</a:t>
            </a:r>
            <a:r>
              <a:rPr lang="en-US"/>
              <a:t> and within the limits of available resources.</a:t>
            </a:r>
          </a:p>
          <a:p>
            <a:r>
              <a:rPr lang="en-US"/>
              <a:t>Set specific objectives for each point in </a:t>
            </a:r>
            <a:r>
              <a:rPr lang="en-US" err="1"/>
              <a:t>programme</a:t>
            </a:r>
            <a:r>
              <a:rPr lang="en-US"/>
              <a:t> planning/implementation at which monitoring will take place.</a:t>
            </a:r>
          </a:p>
          <a:p>
            <a:r>
              <a:rPr lang="en-US" b="1"/>
              <a:t>3. Develop a data collection tool</a:t>
            </a:r>
          </a:p>
          <a:p>
            <a:r>
              <a:rPr lang="en-US"/>
              <a:t>Since the data for monitoring will mostly come from </a:t>
            </a:r>
            <a:r>
              <a:rPr lang="en-US" err="1"/>
              <a:t>programme</a:t>
            </a:r>
            <a:r>
              <a:rPr lang="en-US"/>
              <a:t> records, simple checklists or reporting forms can be used to collect the necessary information. These forms should be easy to fill in and transfer to official </a:t>
            </a:r>
            <a:r>
              <a:rPr lang="en-US" err="1"/>
              <a:t>programme</a:t>
            </a:r>
            <a:r>
              <a:rPr lang="en-US"/>
              <a:t> reports. </a:t>
            </a:r>
          </a:p>
          <a:p>
            <a:r>
              <a:rPr lang="en-US" b="1"/>
              <a:t>4. Developing a practical strategy for reporting monitoring results</a:t>
            </a:r>
          </a:p>
          <a:p>
            <a:r>
              <a:rPr lang="en-US"/>
              <a:t>Once the data has been collected, the next step is to report the results.</a:t>
            </a:r>
          </a:p>
          <a:p>
            <a:r>
              <a:rPr lang="en-US"/>
              <a:t>Each </a:t>
            </a:r>
            <a:r>
              <a:rPr lang="en-US" err="1"/>
              <a:t>programme</a:t>
            </a:r>
            <a:r>
              <a:rPr lang="en-US"/>
              <a:t> must decide to whom the monitoring results should be provided and how they should be distributed. Normally, the report is internal and is intended for the country team; however, regional and other senior staff, or funding agency staff, may be included.</a:t>
            </a:r>
          </a:p>
          <a:p>
            <a:r>
              <a:rPr lang="en-US"/>
              <a:t>Ideally, the monitoring data collection sheet should be easily transferable to a report. The structure of the two documents should therefore be closely related.</a:t>
            </a:r>
          </a:p>
          <a:p>
            <a:r>
              <a:rPr lang="en-US"/>
              <a:t>Typically, summary statistics, which are basic descriptors of the data. Examples of basic descriptors are simple counts (e.g. 12 hygiene promoters recruited), or percentages/proportions (e.g. 98% of households were visited by a hygiene promoter).</a:t>
            </a:r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2903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16189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9E14E2-4D38-4456-B334-74E86BE85C64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5087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3B9A9A0-2EB5-62AD-EF9E-FE891C5148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B0EA89-4698-A22C-A132-6302DBA737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314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D7FE2D-E628-12B0-74D7-E74366A51A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5DB989-36FA-BAC3-BC06-78B4C7EF20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67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B7FB7B84-18A0-2311-EECD-92EFC87967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01400B-89FF-D6D1-D58A-1C2AB55D25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153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2A73C6-B9A2-AA43-88BA-C71C35C4D30B}"/>
              </a:ext>
            </a:extLst>
          </p:cNvPr>
          <p:cNvSpPr/>
          <p:nvPr/>
        </p:nvSpPr>
        <p:spPr>
          <a:xfrm rot="18900000">
            <a:off x="6367728" y="4724158"/>
            <a:ext cx="4161489" cy="2741803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/>
          </a:p>
        </p:txBody>
      </p:sp>
      <p:pic>
        <p:nvPicPr>
          <p:cNvPr id="3" name="Picture 2" descr="A sign in the dark&#10;&#10;Description automatically generated">
            <a:extLst>
              <a:ext uri="{FF2B5EF4-FFF2-40B4-BE49-F238E27FC236}">
                <a16:creationId xmlns:a16="http://schemas.microsoft.com/office/drawing/2014/main" id="{FF205456-8ECD-194C-AC27-FA37AF6AB2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2689" y="-4956012"/>
            <a:ext cx="10118405" cy="13489124"/>
          </a:xfrm>
          <a:prstGeom prst="rect">
            <a:avLst/>
          </a:prstGeom>
        </p:spPr>
      </p:pic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C7E1DF3-B6FE-1646-9E74-487807C74F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sp>
        <p:nvSpPr>
          <p:cNvPr id="20" name="Title 4">
            <a:extLst>
              <a:ext uri="{FF2B5EF4-FFF2-40B4-BE49-F238E27FC236}">
                <a16:creationId xmlns:a16="http://schemas.microsoft.com/office/drawing/2014/main" id="{0DCCA5A1-56F4-3C48-9CEB-BC2BDF118A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87479" y="3869734"/>
            <a:ext cx="5083628" cy="1659794"/>
          </a:xfrm>
          <a:prstGeom prst="rect">
            <a:avLst/>
          </a:prstGeom>
        </p:spPr>
        <p:txBody>
          <a:bodyPr/>
          <a:lstStyle>
            <a:lvl1pPr algn="r">
              <a:lnSpc>
                <a:spcPct val="80000"/>
              </a:lnSpc>
              <a:defRPr sz="3300" b="1" i="0" spc="0">
                <a:solidFill>
                  <a:srgbClr val="F5333F"/>
                </a:solidFill>
                <a:latin typeface="Montserrat" pitchFamily="2" charset="77"/>
              </a:defRPr>
            </a:lvl1pPr>
          </a:lstStyle>
          <a:p>
            <a:r>
              <a:rPr lang="en-US"/>
              <a:t>CLICK TO EDIT: </a:t>
            </a:r>
            <a:br>
              <a:rPr lang="en-US"/>
            </a:br>
            <a:r>
              <a:rPr lang="en-US"/>
              <a:t>THE HEADLINE </a:t>
            </a:r>
            <a:br>
              <a:rPr lang="en-US"/>
            </a:br>
            <a:r>
              <a:rPr lang="en-US"/>
              <a:t>GOES HERE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5A5089-823D-EDA6-BFA1-00250F0BCFC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176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800600" cy="6858000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r>
              <a:rPr lang="sv-SE"/>
              <a:t>Klicka på ikonen för att lägga till en bild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80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ción_Simple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2"/>
          <p:cNvSpPr txBox="1">
            <a:spLocks noGrp="1"/>
          </p:cNvSpPr>
          <p:nvPr>
            <p:ph type="body" sz="quarter" idx="21"/>
          </p:nvPr>
        </p:nvSpPr>
        <p:spPr>
          <a:xfrm>
            <a:off x="855407" y="3152531"/>
            <a:ext cx="7433187" cy="4616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4572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SLIDE</a:t>
            </a:r>
          </a:p>
        </p:txBody>
      </p:sp>
      <p:grpSp>
        <p:nvGrpSpPr>
          <p:cNvPr id="102" name="Group 3"/>
          <p:cNvGrpSpPr/>
          <p:nvPr/>
        </p:nvGrpSpPr>
        <p:grpSpPr>
          <a:xfrm>
            <a:off x="-515471" y="656448"/>
            <a:ext cx="10174942" cy="5546165"/>
            <a:chOff x="0" y="0"/>
            <a:chExt cx="20349883" cy="8319247"/>
          </a:xfrm>
        </p:grpSpPr>
        <p:sp>
          <p:nvSpPr>
            <p:cNvPr id="100" name="Straight Connector 4"/>
            <p:cNvSpPr/>
            <p:nvPr/>
          </p:nvSpPr>
          <p:spPr>
            <a:xfrm flipH="1">
              <a:off x="-1" y="0"/>
              <a:ext cx="7530355" cy="8319248"/>
            </a:xfrm>
            <a:prstGeom prst="line">
              <a:avLst/>
            </a:prstGeom>
            <a:noFill/>
            <a:ln w="6350" cap="flat">
              <a:solidFill>
                <a:schemeClr val="bg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900"/>
            </a:p>
          </p:txBody>
        </p:sp>
        <p:sp>
          <p:nvSpPr>
            <p:cNvPr id="101" name="Straight Connector 5"/>
            <p:cNvSpPr/>
            <p:nvPr/>
          </p:nvSpPr>
          <p:spPr>
            <a:xfrm flipH="1">
              <a:off x="12819530" y="0"/>
              <a:ext cx="7530354" cy="8319248"/>
            </a:xfrm>
            <a:prstGeom prst="line">
              <a:avLst/>
            </a:prstGeom>
            <a:noFill/>
            <a:ln w="6350" cap="flat">
              <a:solidFill>
                <a:schemeClr val="bg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900"/>
            </a:p>
          </p:txBody>
        </p:sp>
      </p:grpSp>
      <p:sp>
        <p:nvSpPr>
          <p:cNvPr id="1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374AA-2B6B-A221-ABAD-2FF996906A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5C5904-2627-23A0-F770-722A81CA7A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37227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1862EC52-6EB1-2169-3FE4-1B2C006CFF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5A2242-3D86-0828-89CD-7109D7E188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680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18ED35F7-8F84-DA2D-C4ED-B057ACB2E0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B8FFB4-E4D5-8C46-3B38-53E9AC07A0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11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730E5E9-C951-7287-AA14-A9E84F72FC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3D730C-C0FE-37EC-B5B4-0A2BF8B7CFE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07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9C2B49C9-7311-4B2D-9E03-3BFB361155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E52B31-49CB-C460-83F0-BC71D5F2762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994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E65F485-EFC2-A267-DEA6-51F206C808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CE95FB-F16F-1195-F64D-18149C42CC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797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016A46A6-BB0F-9E8E-FD28-271F31C3A7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2AA938-68C9-2A9D-0DAB-FAB26C73983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49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9FC41E-8DBC-37A9-4725-AA96EC31BE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6FBE6C-27A5-CFE9-5247-7348CC98A81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07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84DC0760-DEAB-1F6B-07C1-8CD1CCA9AE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1244906" cy="11919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F8ADA4-2967-D56C-37EC-104E62A4C82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33" y="429342"/>
            <a:ext cx="1017683" cy="56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67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9A722-0349-4743-90F6-92CEAFE89920}" type="datetimeFigureOut">
              <a:rPr lang="de-DE" smtClean="0"/>
              <a:t>11.10.2023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303A5-1222-4225-B5A5-A0987D35EF62}" type="slidenum">
              <a:rPr lang="de-DE" smtClean="0"/>
              <a:t>‹#›</a:t>
            </a:fld>
            <a:endParaRPr lang="de-DE"/>
          </a:p>
        </p:txBody>
      </p:sp>
      <p:sp>
        <p:nvSpPr>
          <p:cNvPr id="7" name="MSIPCMContentMarking" descr="{&quot;HashCode&quot;:-45436510,&quot;Placement&quot;:&quot;Footer&quot;,&quot;Top&quot;:519.343,&quot;Left&quot;:0.0,&quot;SlideWidth&quot;:720,&quot;SlideHeight&quot;:540}">
            <a:extLst>
              <a:ext uri="{FF2B5EF4-FFF2-40B4-BE49-F238E27FC236}">
                <a16:creationId xmlns:a16="http://schemas.microsoft.com/office/drawing/2014/main" id="{99571CAE-C891-59E8-D38D-95A50CE2158C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s-E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3043085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4.emf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4.png"/><Relationship Id="rId10" Type="http://schemas.openxmlformats.org/officeDocument/2006/relationships/image" Target="../media/image33.png"/><Relationship Id="rId4" Type="http://schemas.openxmlformats.org/officeDocument/2006/relationships/image" Target="../media/image5.png"/><Relationship Id="rId9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hyperlink" Target="https://watsanmissionassistant.org/emergency-hygiene/" TargetMode="Externa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5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D6A9ABE-EC00-9FA1-5B6F-9374A1B54C4D}"/>
              </a:ext>
            </a:extLst>
          </p:cNvPr>
          <p:cNvSpPr/>
          <p:nvPr/>
        </p:nvSpPr>
        <p:spPr>
          <a:xfrm>
            <a:off x="0" y="2873828"/>
            <a:ext cx="9144000" cy="1840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79607"/>
            <a:ext cx="9052750" cy="1659794"/>
          </a:xfrm>
        </p:spPr>
        <p:txBody>
          <a:bodyPr>
            <a:normAutofit/>
          </a:bodyPr>
          <a:lstStyle/>
          <a:p>
            <a:r>
              <a:rPr lang="en-US" sz="4000"/>
              <a:t>Step 7 and 8. Monitoring and re-adjusting</a:t>
            </a:r>
            <a:br>
              <a:rPr lang="en-US" sz="4000"/>
            </a:br>
            <a:endParaRPr lang="en-US" sz="4000"/>
          </a:p>
        </p:txBody>
      </p:sp>
      <p:sp>
        <p:nvSpPr>
          <p:cNvPr id="11" name="TextBox 10"/>
          <p:cNvSpPr txBox="1"/>
          <p:nvPr/>
        </p:nvSpPr>
        <p:spPr>
          <a:xfrm>
            <a:off x="5278841" y="5346879"/>
            <a:ext cx="36107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err="1">
                <a:solidFill>
                  <a:srgbClr val="001E5C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Antónia</a:t>
            </a:r>
            <a:r>
              <a:rPr lang="en-US">
                <a:solidFill>
                  <a:srgbClr val="001E5C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de Barros </a:t>
            </a:r>
            <a:r>
              <a:rPr lang="en-US" err="1">
                <a:solidFill>
                  <a:srgbClr val="001E5C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Mota</a:t>
            </a:r>
            <a:r>
              <a:rPr lang="en-US">
                <a:solidFill>
                  <a:srgbClr val="001E5C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(Toyah)</a:t>
            </a:r>
          </a:p>
          <a:p>
            <a:pPr algn="r"/>
            <a:r>
              <a:rPr lang="en-US">
                <a:solidFill>
                  <a:srgbClr val="001E5C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Eva </a:t>
            </a:r>
            <a:r>
              <a:rPr lang="en-US" err="1">
                <a:solidFill>
                  <a:srgbClr val="001E5C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Turró</a:t>
            </a:r>
            <a:r>
              <a:rPr lang="en-US">
                <a:solidFill>
                  <a:srgbClr val="001E5C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 Font</a:t>
            </a:r>
          </a:p>
          <a:p>
            <a:pPr algn="r"/>
            <a:r>
              <a:rPr lang="en-US">
                <a:solidFill>
                  <a:srgbClr val="001E5C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Martina </a:t>
            </a:r>
            <a:r>
              <a:rPr lang="en-US" err="1">
                <a:solidFill>
                  <a:srgbClr val="001E5C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rPr>
              <a:t>Teschnarová</a:t>
            </a:r>
            <a:endParaRPr lang="en-US">
              <a:solidFill>
                <a:srgbClr val="001E5C"/>
              </a:solidFill>
              <a:latin typeface="Open Sans Light" pitchFamily="2" charset="0"/>
              <a:ea typeface="Open Sans Light" pitchFamily="2" charset="0"/>
              <a:cs typeface="Open Sans Light" pitchFamily="2" charset="0"/>
            </a:endParaRPr>
          </a:p>
        </p:txBody>
      </p:sp>
      <p:sp>
        <p:nvSpPr>
          <p:cNvPr id="13" name="Rubrik 2">
            <a:extLst>
              <a:ext uri="{FF2B5EF4-FFF2-40B4-BE49-F238E27FC236}">
                <a16:creationId xmlns:a16="http://schemas.microsoft.com/office/drawing/2014/main" id="{967802F0-BE1E-0477-4D03-15DD27164DCA}"/>
              </a:ext>
            </a:extLst>
          </p:cNvPr>
          <p:cNvSpPr txBox="1">
            <a:spLocks/>
          </p:cNvSpPr>
          <p:nvPr/>
        </p:nvSpPr>
        <p:spPr>
          <a:xfrm>
            <a:off x="2444298" y="4001232"/>
            <a:ext cx="6445250" cy="538169"/>
          </a:xfrm>
          <a:prstGeom prst="rect">
            <a:avLst/>
          </a:prstGeom>
        </p:spPr>
        <p:txBody>
          <a:bodyPr lIns="45720" tIns="22860" rIns="45720" bIns="22860" anchor="t"/>
          <a:lstStyle>
            <a:lvl1pPr algn="r" defTabSz="13716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600" b="1" i="0" kern="1200" spc="0">
                <a:solidFill>
                  <a:srgbClr val="F5333F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r>
              <a:rPr lang="cs-CZ" sz="2200" b="0" i="1" err="1">
                <a:solidFill>
                  <a:srgbClr val="FF0000"/>
                </a:solidFill>
                <a:latin typeface="Montserrat"/>
              </a:rPr>
              <a:t>Health</a:t>
            </a:r>
            <a:r>
              <a:rPr lang="cs-CZ" sz="2200" b="0" i="1">
                <a:solidFill>
                  <a:srgbClr val="FF0000"/>
                </a:solidFill>
                <a:latin typeface="Montserrat"/>
              </a:rPr>
              <a:t> &amp; </a:t>
            </a:r>
            <a:r>
              <a:rPr lang="cs-CZ" sz="2200" b="0" i="1" err="1">
                <a:solidFill>
                  <a:srgbClr val="FF0000"/>
                </a:solidFill>
                <a:latin typeface="Montserrat"/>
              </a:rPr>
              <a:t>Hygiene</a:t>
            </a:r>
            <a:r>
              <a:rPr lang="cs-CZ" sz="2200" b="0" i="1">
                <a:solidFill>
                  <a:srgbClr val="FF0000"/>
                </a:solidFill>
                <a:latin typeface="Montserrat"/>
              </a:rPr>
              <a:t> </a:t>
            </a:r>
            <a:r>
              <a:rPr lang="cs-CZ" sz="2200" b="0" i="1" err="1">
                <a:solidFill>
                  <a:srgbClr val="FF0000"/>
                </a:solidFill>
                <a:latin typeface="Montserrat"/>
              </a:rPr>
              <a:t>Promotion</a:t>
            </a:r>
            <a:r>
              <a:rPr lang="cs-CZ" sz="2200" b="0" i="1">
                <a:solidFill>
                  <a:srgbClr val="FF0000"/>
                </a:solidFill>
                <a:latin typeface="Montserrat"/>
              </a:rPr>
              <a:t> in </a:t>
            </a:r>
            <a:r>
              <a:rPr lang="cs-CZ" sz="2200" b="0" i="1" err="1">
                <a:solidFill>
                  <a:srgbClr val="FF0000"/>
                </a:solidFill>
                <a:latin typeface="Montserrat"/>
              </a:rPr>
              <a:t>Emergencies</a:t>
            </a:r>
            <a:endParaRPr lang="en-US" sz="2200" b="0" i="1" err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74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Rectángulo 9">
            <a:extLst>
              <a:ext uri="{FF2B5EF4-FFF2-40B4-BE49-F238E27FC236}">
                <a16:creationId xmlns:a16="http://schemas.microsoft.com/office/drawing/2014/main" id="{365BF0CC-E126-D766-C13F-4633A772FDC4}"/>
              </a:ext>
            </a:extLst>
          </p:cNvPr>
          <p:cNvSpPr/>
          <p:nvPr/>
        </p:nvSpPr>
        <p:spPr>
          <a:xfrm>
            <a:off x="-978" y="6600026"/>
            <a:ext cx="81036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www.watsanmissionassistant.org</a:t>
            </a:r>
            <a:endParaRPr lang="es-ES" sz="900" i="1">
              <a:solidFill>
                <a:srgbClr val="001E5C"/>
              </a:solidFill>
              <a:latin typeface="Open Sans ExtraBold" pitchFamily="2" charset="0"/>
              <a:ea typeface="Open Sans ExtraBold" pitchFamily="2" charset="0"/>
              <a:cs typeface="Open Sans ExtraBold" pitchFamily="2" charset="0"/>
            </a:endParaRP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F4302618-A7A4-C8A8-6AD1-062B4C3FC358}"/>
              </a:ext>
            </a:extLst>
          </p:cNvPr>
          <p:cNvSpPr txBox="1">
            <a:spLocks/>
          </p:cNvSpPr>
          <p:nvPr/>
        </p:nvSpPr>
        <p:spPr>
          <a:xfrm>
            <a:off x="1817646" y="401036"/>
            <a:ext cx="8884597" cy="389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400" b="1">
                <a:latin typeface="Montserrat" pitchFamily="2" charset="77"/>
              </a:rPr>
              <a:t>TOOLS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Monitoring</a:t>
            </a:r>
            <a:r>
              <a:rPr lang="es-ES" sz="2400" b="1">
                <a:solidFill>
                  <a:srgbClr val="FE0000"/>
                </a:solidFill>
                <a:latin typeface="Montserrat" pitchFamily="2" charset="77"/>
              </a:rPr>
              <a:t>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formulary</a:t>
            </a:r>
            <a:endParaRPr lang="es-ES" sz="2400" b="1">
              <a:latin typeface="Montserrat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AB3183-357F-D4C0-9516-ECEF7743B0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461"/>
            <a:ext cx="8884597" cy="426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146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Rectángulo 9">
            <a:extLst>
              <a:ext uri="{FF2B5EF4-FFF2-40B4-BE49-F238E27FC236}">
                <a16:creationId xmlns:a16="http://schemas.microsoft.com/office/drawing/2014/main" id="{365BF0CC-E126-D766-C13F-4633A772FDC4}"/>
              </a:ext>
            </a:extLst>
          </p:cNvPr>
          <p:cNvSpPr/>
          <p:nvPr/>
        </p:nvSpPr>
        <p:spPr>
          <a:xfrm>
            <a:off x="-978" y="6600026"/>
            <a:ext cx="81036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www.watsanmissionassistant.org</a:t>
            </a:r>
            <a:endParaRPr lang="es-ES" sz="900" i="1">
              <a:solidFill>
                <a:srgbClr val="001E5C"/>
              </a:solidFill>
              <a:latin typeface="Open Sans ExtraBold" pitchFamily="2" charset="0"/>
              <a:ea typeface="Open Sans ExtraBold" pitchFamily="2" charset="0"/>
              <a:cs typeface="Open Sans ExtraBold" pitchFamily="2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6FE3261-C477-4C63-D650-CC242EA5C399}"/>
              </a:ext>
            </a:extLst>
          </p:cNvPr>
          <p:cNvCxnSpPr>
            <a:cxnSpLocks/>
          </p:cNvCxnSpPr>
          <p:nvPr/>
        </p:nvCxnSpPr>
        <p:spPr>
          <a:xfrm>
            <a:off x="317935" y="1861522"/>
            <a:ext cx="8708078" cy="0"/>
          </a:xfrm>
          <a:prstGeom prst="line">
            <a:avLst/>
          </a:prstGeom>
          <a:ln w="47625" cmpd="sng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2">
            <a:extLst>
              <a:ext uri="{FF2B5EF4-FFF2-40B4-BE49-F238E27FC236}">
                <a16:creationId xmlns:a16="http://schemas.microsoft.com/office/drawing/2014/main" id="{F4302618-A7A4-C8A8-6AD1-062B4C3FC358}"/>
              </a:ext>
            </a:extLst>
          </p:cNvPr>
          <p:cNvSpPr txBox="1">
            <a:spLocks/>
          </p:cNvSpPr>
          <p:nvPr/>
        </p:nvSpPr>
        <p:spPr>
          <a:xfrm>
            <a:off x="602304" y="1471543"/>
            <a:ext cx="8884597" cy="389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400" b="1">
                <a:latin typeface="Montserrat" pitchFamily="2" charset="77"/>
              </a:rPr>
              <a:t>TOOLS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Indicator</a:t>
            </a:r>
            <a:r>
              <a:rPr lang="es-ES" sz="2400" b="1">
                <a:solidFill>
                  <a:srgbClr val="FE0000"/>
                </a:solidFill>
                <a:latin typeface="Montserrat" pitchFamily="2" charset="77"/>
              </a:rPr>
              <a:t> tracking table</a:t>
            </a:r>
            <a:endParaRPr lang="es-ES" sz="2400" b="1">
              <a:latin typeface="Montserrat" pitchFamily="2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66CB61-9A7E-CB9D-156F-4743FE2031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26" y="2058612"/>
            <a:ext cx="8831748" cy="394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197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Rectángulo 9">
            <a:extLst>
              <a:ext uri="{FF2B5EF4-FFF2-40B4-BE49-F238E27FC236}">
                <a16:creationId xmlns:a16="http://schemas.microsoft.com/office/drawing/2014/main" id="{365BF0CC-E126-D766-C13F-4633A772FDC4}"/>
              </a:ext>
            </a:extLst>
          </p:cNvPr>
          <p:cNvSpPr/>
          <p:nvPr/>
        </p:nvSpPr>
        <p:spPr>
          <a:xfrm>
            <a:off x="-978" y="6600026"/>
            <a:ext cx="81036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www.watsanmissionassistant.org</a:t>
            </a:r>
            <a:endParaRPr lang="es-ES" sz="900" i="1">
              <a:solidFill>
                <a:srgbClr val="001E5C"/>
              </a:solidFill>
              <a:latin typeface="Open Sans ExtraBold" pitchFamily="2" charset="0"/>
              <a:ea typeface="Open Sans ExtraBold" pitchFamily="2" charset="0"/>
              <a:cs typeface="Open Sans ExtraBold" pitchFamily="2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6FE3261-C477-4C63-D650-CC242EA5C399}"/>
              </a:ext>
            </a:extLst>
          </p:cNvPr>
          <p:cNvCxnSpPr>
            <a:cxnSpLocks/>
          </p:cNvCxnSpPr>
          <p:nvPr/>
        </p:nvCxnSpPr>
        <p:spPr>
          <a:xfrm>
            <a:off x="195868" y="974668"/>
            <a:ext cx="8708078" cy="0"/>
          </a:xfrm>
          <a:prstGeom prst="line">
            <a:avLst/>
          </a:prstGeom>
          <a:ln w="47625" cmpd="sng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2">
            <a:extLst>
              <a:ext uri="{FF2B5EF4-FFF2-40B4-BE49-F238E27FC236}">
                <a16:creationId xmlns:a16="http://schemas.microsoft.com/office/drawing/2014/main" id="{F4302618-A7A4-C8A8-6AD1-062B4C3FC358}"/>
              </a:ext>
            </a:extLst>
          </p:cNvPr>
          <p:cNvSpPr txBox="1">
            <a:spLocks/>
          </p:cNvSpPr>
          <p:nvPr/>
        </p:nvSpPr>
        <p:spPr>
          <a:xfrm>
            <a:off x="2257483" y="305417"/>
            <a:ext cx="8884597" cy="389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400" b="1">
                <a:latin typeface="Montserrat" pitchFamily="2" charset="77"/>
              </a:rPr>
              <a:t>TOOLS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Feedback</a:t>
            </a:r>
            <a:r>
              <a:rPr lang="es-ES" sz="2400" b="1">
                <a:solidFill>
                  <a:srgbClr val="FE0000"/>
                </a:solidFill>
                <a:latin typeface="Montserrat" pitchFamily="2" charset="77"/>
              </a:rPr>
              <a:t>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system</a:t>
            </a:r>
            <a:endParaRPr lang="es-ES" sz="2400" b="1">
              <a:latin typeface="Montserrat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C403E6-CDB8-69FF-7625-31D92C6E41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2" y="1049138"/>
            <a:ext cx="9198989" cy="559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314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6FE3261-C477-4C63-D650-CC242EA5C399}"/>
              </a:ext>
            </a:extLst>
          </p:cNvPr>
          <p:cNvCxnSpPr>
            <a:cxnSpLocks/>
          </p:cNvCxnSpPr>
          <p:nvPr/>
        </p:nvCxnSpPr>
        <p:spPr>
          <a:xfrm>
            <a:off x="217961" y="953521"/>
            <a:ext cx="8708078" cy="0"/>
          </a:xfrm>
          <a:prstGeom prst="line">
            <a:avLst/>
          </a:prstGeom>
          <a:ln w="47625" cmpd="sng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2">
            <a:extLst>
              <a:ext uri="{FF2B5EF4-FFF2-40B4-BE49-F238E27FC236}">
                <a16:creationId xmlns:a16="http://schemas.microsoft.com/office/drawing/2014/main" id="{F4302618-A7A4-C8A8-6AD1-062B4C3FC358}"/>
              </a:ext>
            </a:extLst>
          </p:cNvPr>
          <p:cNvSpPr txBox="1">
            <a:spLocks/>
          </p:cNvSpPr>
          <p:nvPr/>
        </p:nvSpPr>
        <p:spPr>
          <a:xfrm>
            <a:off x="1036655" y="216957"/>
            <a:ext cx="7100348" cy="389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400" b="1">
                <a:latin typeface="Montserrat" pitchFamily="2" charset="77"/>
              </a:rPr>
              <a:t>TOOLS </a:t>
            </a:r>
            <a:r>
              <a:rPr lang="es-ES" sz="2400" b="1">
                <a:solidFill>
                  <a:srgbClr val="FE0000"/>
                </a:solidFill>
                <a:latin typeface="Montserrat" pitchFamily="2" charset="77"/>
              </a:rPr>
              <a:t>Post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Distribution</a:t>
            </a:r>
            <a:r>
              <a:rPr lang="es-ES" sz="2400" b="1">
                <a:solidFill>
                  <a:srgbClr val="FE0000"/>
                </a:solidFill>
                <a:latin typeface="Montserrat" pitchFamily="2" charset="77"/>
              </a:rPr>
              <a:t>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Monitoring</a:t>
            </a:r>
            <a:r>
              <a:rPr lang="es-ES" sz="2400" b="1">
                <a:solidFill>
                  <a:srgbClr val="FE0000"/>
                </a:solidFill>
                <a:latin typeface="Montserrat" pitchFamily="2" charset="77"/>
              </a:rPr>
              <a:t>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Survey</a:t>
            </a:r>
            <a:endParaRPr lang="es-ES" sz="2400" b="1">
              <a:latin typeface="Montserrat" pitchFamily="2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FECBEB-9E3F-4C5D-5865-8FF291C80C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722" y="1064034"/>
            <a:ext cx="4077060" cy="56864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BAC246-C2A0-8C96-4A21-CA8BD3F276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10" y="1064034"/>
            <a:ext cx="4088346" cy="579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16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D6A385-DE6C-5EDF-88F5-CEF2EAFA65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687" y="532405"/>
            <a:ext cx="3512930" cy="3512930"/>
          </a:xfrm>
          <a:prstGeom prst="rect">
            <a:avLst/>
          </a:prstGeom>
        </p:spPr>
      </p:pic>
      <p:sp>
        <p:nvSpPr>
          <p:cNvPr id="8" name="TextBox 2">
            <a:extLst>
              <a:ext uri="{FF2B5EF4-FFF2-40B4-BE49-F238E27FC236}">
                <a16:creationId xmlns:a16="http://schemas.microsoft.com/office/drawing/2014/main" id="{38419ADD-C48A-DCB0-1342-78A440B3CB4B}"/>
              </a:ext>
            </a:extLst>
          </p:cNvPr>
          <p:cNvSpPr txBox="1">
            <a:spLocks/>
          </p:cNvSpPr>
          <p:nvPr/>
        </p:nvSpPr>
        <p:spPr>
          <a:xfrm>
            <a:off x="756844" y="3871914"/>
            <a:ext cx="7713406" cy="11526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buNone/>
            </a:pPr>
            <a:r>
              <a:rPr lang="es-ES" sz="3600" b="1" err="1">
                <a:solidFill>
                  <a:srgbClr val="001E5C"/>
                </a:solidFill>
                <a:latin typeface="Montserrat" pitchFamily="2" charset="77"/>
              </a:rPr>
              <a:t>Let’s</a:t>
            </a:r>
            <a:r>
              <a:rPr lang="es-ES" sz="3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3600" b="1" err="1">
                <a:solidFill>
                  <a:srgbClr val="001E5C"/>
                </a:solidFill>
                <a:latin typeface="Montserrat" pitchFamily="2" charset="77"/>
              </a:rPr>
              <a:t>see</a:t>
            </a:r>
            <a:r>
              <a:rPr lang="es-ES" sz="3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3600" b="1" err="1">
                <a:solidFill>
                  <a:srgbClr val="001E5C"/>
                </a:solidFill>
                <a:latin typeface="Montserrat" pitchFamily="2" charset="77"/>
              </a:rPr>
              <a:t>how</a:t>
            </a:r>
            <a:r>
              <a:rPr lang="es-ES" sz="3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3600" b="1" err="1">
                <a:solidFill>
                  <a:srgbClr val="001E5C"/>
                </a:solidFill>
                <a:latin typeface="Montserrat" pitchFamily="2" charset="77"/>
              </a:rPr>
              <a:t>we</a:t>
            </a:r>
            <a:r>
              <a:rPr lang="es-ES" sz="3600" b="1">
                <a:solidFill>
                  <a:srgbClr val="001E5C"/>
                </a:solidFill>
                <a:latin typeface="Montserrat" pitchFamily="2" charset="77"/>
              </a:rPr>
              <a:t> are </a:t>
            </a:r>
            <a:r>
              <a:rPr lang="es-ES" sz="3600" b="1" err="1">
                <a:solidFill>
                  <a:srgbClr val="001E5C"/>
                </a:solidFill>
                <a:latin typeface="Montserrat" pitchFamily="2" charset="77"/>
              </a:rPr>
              <a:t>doing</a:t>
            </a:r>
            <a:r>
              <a:rPr lang="es-ES" sz="3600" b="1">
                <a:solidFill>
                  <a:srgbClr val="001E5C"/>
                </a:solidFill>
                <a:latin typeface="Montserrat" pitchFamily="2" charset="77"/>
              </a:rPr>
              <a:t>!</a:t>
            </a:r>
          </a:p>
          <a:p>
            <a:pPr marL="457200" lvl="1" indent="0" algn="ctr">
              <a:buNone/>
            </a:pPr>
            <a:r>
              <a:rPr lang="es-ES" sz="3600" b="1">
                <a:solidFill>
                  <a:srgbClr val="001E5C"/>
                </a:solidFill>
                <a:latin typeface="Montserrat" pitchFamily="2" charset="77"/>
              </a:rPr>
              <a:t>MONITORING PLAN</a:t>
            </a:r>
            <a:endParaRPr lang="es-ES" sz="3600" b="1">
              <a:solidFill>
                <a:srgbClr val="FE0000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5721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41FE56-9365-81E6-6A7B-E4E8B0E81F8B}"/>
              </a:ext>
            </a:extLst>
          </p:cNvPr>
          <p:cNvSpPr txBox="1">
            <a:spLocks/>
          </p:cNvSpPr>
          <p:nvPr/>
        </p:nvSpPr>
        <p:spPr>
          <a:xfrm>
            <a:off x="2443131" y="945978"/>
            <a:ext cx="4350699" cy="5884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b="1">
                <a:solidFill>
                  <a:srgbClr val="F5333F"/>
                </a:solidFill>
                <a:latin typeface="Montserrat" pitchFamily="2" charset="77"/>
              </a:rPr>
              <a:t>EXERCISE 1  – 30 min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044602-0BA5-769F-6E08-A21310D61F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428" y="-327867"/>
            <a:ext cx="1720544" cy="17205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6765C7-5751-4117-4D80-A8CD9EB0A9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8" y="1703147"/>
            <a:ext cx="8937543" cy="23660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B78364-2186-8F6E-3CF9-ECA8D0EE9B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753" y="4318648"/>
            <a:ext cx="1339326" cy="13393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8F8D3B-047D-DDDF-EC01-0A4488260BCB}"/>
              </a:ext>
            </a:extLst>
          </p:cNvPr>
          <p:cNvSpPr txBox="1">
            <a:spLocks/>
          </p:cNvSpPr>
          <p:nvPr/>
        </p:nvSpPr>
        <p:spPr>
          <a:xfrm>
            <a:off x="2798946" y="4566422"/>
            <a:ext cx="5989454" cy="8437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800" b="1">
                <a:solidFill>
                  <a:srgbClr val="001E5C"/>
                </a:solidFill>
                <a:latin typeface="Montserrat" pitchFamily="2" charset="77"/>
              </a:rPr>
              <a:t>Complete </a:t>
            </a:r>
            <a:r>
              <a:rPr lang="es-ES" sz="1800" b="1" err="1">
                <a:solidFill>
                  <a:srgbClr val="001E5C"/>
                </a:solidFill>
                <a:latin typeface="Montserrat" pitchFamily="2" charset="77"/>
              </a:rPr>
              <a:t>the</a:t>
            </a:r>
            <a:r>
              <a:rPr lang="es-ES" sz="1800" b="1">
                <a:solidFill>
                  <a:srgbClr val="001E5C"/>
                </a:solidFill>
                <a:latin typeface="Montserrat" pitchFamily="2" charset="77"/>
              </a:rPr>
              <a:t> table </a:t>
            </a:r>
            <a:r>
              <a:rPr lang="es-ES" sz="1800" b="1" err="1">
                <a:solidFill>
                  <a:srgbClr val="001E5C"/>
                </a:solidFill>
                <a:latin typeface="Montserrat" pitchFamily="2" charset="77"/>
              </a:rPr>
              <a:t>with</a:t>
            </a:r>
            <a:r>
              <a:rPr lang="es-ES" sz="18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800" b="1" err="1">
                <a:solidFill>
                  <a:srgbClr val="001E5C"/>
                </a:solidFill>
                <a:latin typeface="Montserrat" pitchFamily="2" charset="77"/>
              </a:rPr>
              <a:t>the</a:t>
            </a:r>
            <a:r>
              <a:rPr lang="es-ES" sz="18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800" b="1" err="1">
                <a:solidFill>
                  <a:srgbClr val="001E5C"/>
                </a:solidFill>
                <a:latin typeface="Montserrat" pitchFamily="2" charset="77"/>
              </a:rPr>
              <a:t>indicators</a:t>
            </a:r>
            <a:r>
              <a:rPr lang="es-ES" sz="18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800" b="1" err="1">
                <a:solidFill>
                  <a:srgbClr val="001E5C"/>
                </a:solidFill>
                <a:latin typeface="Montserrat" pitchFamily="2" charset="77"/>
              </a:rPr>
              <a:t>for</a:t>
            </a:r>
            <a:r>
              <a:rPr lang="es-ES" sz="1800" b="1">
                <a:solidFill>
                  <a:srgbClr val="001E5C"/>
                </a:solidFill>
                <a:latin typeface="Montserrat" pitchFamily="2" charset="77"/>
              </a:rPr>
              <a:t> Malawi</a:t>
            </a:r>
          </a:p>
        </p:txBody>
      </p:sp>
    </p:spTree>
    <p:extLst>
      <p:ext uri="{BB962C8B-B14F-4D97-AF65-F5344CB8AC3E}">
        <p14:creationId xmlns:p14="http://schemas.microsoft.com/office/powerpoint/2010/main" val="183662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1006F5-9C23-E070-5337-263AFB3AC7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165" y="467917"/>
            <a:ext cx="6877670" cy="6180283"/>
          </a:xfrm>
          <a:prstGeom prst="rect">
            <a:avLst/>
          </a:prstGeom>
        </p:spPr>
      </p:pic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99688EE-FFF2-1CFC-FDDB-A7358EEBCCDB}"/>
              </a:ext>
            </a:extLst>
          </p:cNvPr>
          <p:cNvSpPr/>
          <p:nvPr/>
        </p:nvSpPr>
        <p:spPr>
          <a:xfrm>
            <a:off x="4388021" y="2286026"/>
            <a:ext cx="2059978" cy="957943"/>
          </a:xfrm>
          <a:prstGeom prst="round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3428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Rectángulo 9">
            <a:extLst>
              <a:ext uri="{FF2B5EF4-FFF2-40B4-BE49-F238E27FC236}">
                <a16:creationId xmlns:a16="http://schemas.microsoft.com/office/drawing/2014/main" id="{365BF0CC-E126-D766-C13F-4633A772FDC4}"/>
              </a:ext>
            </a:extLst>
          </p:cNvPr>
          <p:cNvSpPr/>
          <p:nvPr/>
        </p:nvSpPr>
        <p:spPr>
          <a:xfrm>
            <a:off x="-978" y="6600026"/>
            <a:ext cx="81036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WASH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guidelines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for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hygiene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promotion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in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emergency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operations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. IFRC, 2017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6FE3261-C477-4C63-D650-CC242EA5C399}"/>
              </a:ext>
            </a:extLst>
          </p:cNvPr>
          <p:cNvCxnSpPr>
            <a:cxnSpLocks/>
          </p:cNvCxnSpPr>
          <p:nvPr/>
        </p:nvCxnSpPr>
        <p:spPr>
          <a:xfrm>
            <a:off x="317933" y="1404320"/>
            <a:ext cx="8708078" cy="0"/>
          </a:xfrm>
          <a:prstGeom prst="line">
            <a:avLst/>
          </a:prstGeom>
          <a:ln w="47625" cmpd="sng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2">
            <a:extLst>
              <a:ext uri="{FF2B5EF4-FFF2-40B4-BE49-F238E27FC236}">
                <a16:creationId xmlns:a16="http://schemas.microsoft.com/office/drawing/2014/main" id="{F4302618-A7A4-C8A8-6AD1-062B4C3FC358}"/>
              </a:ext>
            </a:extLst>
          </p:cNvPr>
          <p:cNvSpPr txBox="1">
            <a:spLocks/>
          </p:cNvSpPr>
          <p:nvPr/>
        </p:nvSpPr>
        <p:spPr>
          <a:xfrm>
            <a:off x="602302" y="1014341"/>
            <a:ext cx="5365359" cy="389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400" b="1">
                <a:latin typeface="Montserrat" pitchFamily="2" charset="77"/>
              </a:rPr>
              <a:t>STEP 8 REVIEW AND RE-ADJUST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9AF36D-1508-DF66-E49A-5E35A9D28FB9}"/>
              </a:ext>
            </a:extLst>
          </p:cNvPr>
          <p:cNvSpPr txBox="1">
            <a:spLocks/>
          </p:cNvSpPr>
          <p:nvPr/>
        </p:nvSpPr>
        <p:spPr>
          <a:xfrm>
            <a:off x="778616" y="2938111"/>
            <a:ext cx="7272859" cy="2088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285750" indent="-285750">
              <a:buClr>
                <a:srgbClr val="FE0000"/>
              </a:buClr>
              <a:buFont typeface="Arial" panose="020B0604020202020204" pitchFamily="34" charset="0"/>
              <a:buChar char="•"/>
            </a:pPr>
            <a:r>
              <a:rPr lang="en-US" sz="1800">
                <a:effectLst/>
                <a:latin typeface="Montserrat Medium" pitchFamily="2" charset="77"/>
              </a:rPr>
              <a:t>Go back to your initial assumption and strategy to re-steer your intervention to make it more effective and efficient</a:t>
            </a:r>
          </a:p>
          <a:p>
            <a:pPr marL="285750" indent="-285750">
              <a:buClr>
                <a:srgbClr val="FE0000"/>
              </a:buClr>
              <a:buFont typeface="Arial" panose="020B0604020202020204" pitchFamily="34" charset="0"/>
              <a:buChar char="•"/>
            </a:pPr>
            <a:endParaRPr lang="en-US" sz="1800">
              <a:effectLst/>
              <a:latin typeface="Montserrat Medium" pitchFamily="2" charset="77"/>
            </a:endParaRPr>
          </a:p>
          <a:p>
            <a:pPr marL="285750" indent="-285750">
              <a:buClr>
                <a:srgbClr val="FE0000"/>
              </a:buClr>
              <a:buFont typeface="Arial" panose="020B0604020202020204" pitchFamily="34" charset="0"/>
              <a:buChar char="•"/>
            </a:pPr>
            <a:r>
              <a:rPr lang="en-US" sz="1800">
                <a:effectLst/>
                <a:latin typeface="Montserrat Medium" pitchFamily="2" charset="77"/>
              </a:rPr>
              <a:t>Continuous assessment, re-planning and re-adjustment of activities are essential</a:t>
            </a:r>
          </a:p>
          <a:p>
            <a:pPr marL="285750" indent="-285750">
              <a:buClr>
                <a:srgbClr val="FE0000"/>
              </a:buClr>
              <a:buFont typeface="Arial" panose="020B0604020202020204" pitchFamily="34" charset="0"/>
              <a:buChar char="•"/>
            </a:pPr>
            <a:endParaRPr lang="en-US" sz="1800">
              <a:latin typeface="Montserrat Medium" pitchFamily="2" charset="77"/>
            </a:endParaRPr>
          </a:p>
          <a:p>
            <a:pPr marL="285750" indent="-285750">
              <a:buClr>
                <a:srgbClr val="FE0000"/>
              </a:buClr>
              <a:buFont typeface="Arial" panose="020B0604020202020204" pitchFamily="34" charset="0"/>
              <a:buChar char="•"/>
            </a:pPr>
            <a:r>
              <a:rPr lang="en-US" sz="1800">
                <a:effectLst/>
                <a:latin typeface="Montserrat Medium" pitchFamily="2" charset="77"/>
              </a:rPr>
              <a:t>Make sure the activities are still relevant to the needs</a:t>
            </a:r>
          </a:p>
          <a:p>
            <a:pPr marL="285750" indent="-285750">
              <a:buClr>
                <a:srgbClr val="FE0000"/>
              </a:buClr>
              <a:buFont typeface="Arial" panose="020B0604020202020204" pitchFamily="34" charset="0"/>
              <a:buChar char="•"/>
            </a:pPr>
            <a:endParaRPr lang="en-US" sz="1800">
              <a:latin typeface="Montserrat Medium" pitchFamily="2" charset="77"/>
            </a:endParaRPr>
          </a:p>
          <a:p>
            <a:pPr marL="285750" indent="-285750">
              <a:buClr>
                <a:srgbClr val="FE0000"/>
              </a:buClr>
              <a:buFont typeface="Arial" panose="020B0604020202020204" pitchFamily="34" charset="0"/>
              <a:buChar char="•"/>
            </a:pPr>
            <a:r>
              <a:rPr lang="en-US" sz="1800">
                <a:effectLst/>
                <a:latin typeface="Montserrat Medium" pitchFamily="2" charset="77"/>
              </a:rPr>
              <a:t>Baseline, midline, endline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5E7C0D-BDC6-A421-655B-4B9B1474208F}"/>
              </a:ext>
            </a:extLst>
          </p:cNvPr>
          <p:cNvGrpSpPr/>
          <p:nvPr/>
        </p:nvGrpSpPr>
        <p:grpSpPr>
          <a:xfrm>
            <a:off x="756844" y="1855119"/>
            <a:ext cx="2101482" cy="766863"/>
            <a:chOff x="1704624" y="4730054"/>
            <a:chExt cx="3073614" cy="1236785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4DF34E2E-843F-BB13-219D-2152F3756DCA}"/>
                </a:ext>
              </a:extLst>
            </p:cNvPr>
            <p:cNvSpPr/>
            <p:nvPr/>
          </p:nvSpPr>
          <p:spPr>
            <a:xfrm>
              <a:off x="1828800" y="5087516"/>
              <a:ext cx="2895600" cy="522795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2" name="Double Bracket 11">
              <a:extLst>
                <a:ext uri="{FF2B5EF4-FFF2-40B4-BE49-F238E27FC236}">
                  <a16:creationId xmlns:a16="http://schemas.microsoft.com/office/drawing/2014/main" id="{32F8C1CA-8714-B13F-C304-2FC871A10F6F}"/>
                </a:ext>
              </a:extLst>
            </p:cNvPr>
            <p:cNvSpPr/>
            <p:nvPr/>
          </p:nvSpPr>
          <p:spPr>
            <a:xfrm>
              <a:off x="1758462" y="4755825"/>
              <a:ext cx="3019776" cy="1121464"/>
            </a:xfrm>
            <a:prstGeom prst="bracketPair">
              <a:avLst/>
            </a:prstGeom>
            <a:ln w="114300" cmpd="dbl">
              <a:solidFill>
                <a:srgbClr val="001E5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A27D015-30B2-6506-A19D-D1B1CC0EB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4624" y="4730054"/>
              <a:ext cx="1236785" cy="123678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72AC629-68BE-20B3-F4A0-7E8563CD61E5}"/>
                </a:ext>
              </a:extLst>
            </p:cNvPr>
            <p:cNvSpPr txBox="1">
              <a:spLocks/>
            </p:cNvSpPr>
            <p:nvPr/>
          </p:nvSpPr>
          <p:spPr>
            <a:xfrm>
              <a:off x="2633481" y="5097263"/>
              <a:ext cx="1938519" cy="52476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s-ES" sz="1400" b="1" err="1">
                  <a:solidFill>
                    <a:srgbClr val="F5333F"/>
                  </a:solidFill>
                  <a:latin typeface="Montserrat SemiBold" pitchFamily="2" charset="77"/>
                </a:rPr>
                <a:t>message</a:t>
              </a:r>
              <a:endParaRPr lang="es-ES" sz="1400" b="1">
                <a:solidFill>
                  <a:srgbClr val="F5333F"/>
                </a:solidFill>
                <a:latin typeface="Montserrat SemiBold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8691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Rectángulo 9">
            <a:extLst>
              <a:ext uri="{FF2B5EF4-FFF2-40B4-BE49-F238E27FC236}">
                <a16:creationId xmlns:a16="http://schemas.microsoft.com/office/drawing/2014/main" id="{365BF0CC-E126-D766-C13F-4633A772FDC4}"/>
              </a:ext>
            </a:extLst>
          </p:cNvPr>
          <p:cNvSpPr/>
          <p:nvPr/>
        </p:nvSpPr>
        <p:spPr>
          <a:xfrm>
            <a:off x="-978" y="6600026"/>
            <a:ext cx="81036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Spanish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Red Cross Training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Hygiene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promotion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in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emergencies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, 2022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6FE3261-C477-4C63-D650-CC242EA5C399}"/>
              </a:ext>
            </a:extLst>
          </p:cNvPr>
          <p:cNvCxnSpPr>
            <a:cxnSpLocks/>
          </p:cNvCxnSpPr>
          <p:nvPr/>
        </p:nvCxnSpPr>
        <p:spPr>
          <a:xfrm>
            <a:off x="317935" y="1540926"/>
            <a:ext cx="8708078" cy="0"/>
          </a:xfrm>
          <a:prstGeom prst="line">
            <a:avLst/>
          </a:prstGeom>
          <a:ln w="47625" cmpd="sng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2">
            <a:extLst>
              <a:ext uri="{FF2B5EF4-FFF2-40B4-BE49-F238E27FC236}">
                <a16:creationId xmlns:a16="http://schemas.microsoft.com/office/drawing/2014/main" id="{F4302618-A7A4-C8A8-6AD1-062B4C3FC358}"/>
              </a:ext>
            </a:extLst>
          </p:cNvPr>
          <p:cNvSpPr txBox="1">
            <a:spLocks/>
          </p:cNvSpPr>
          <p:nvPr/>
        </p:nvSpPr>
        <p:spPr>
          <a:xfrm>
            <a:off x="578240" y="1145753"/>
            <a:ext cx="8884597" cy="395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400" b="1" err="1">
                <a:solidFill>
                  <a:srgbClr val="FE0000"/>
                </a:solidFill>
              </a:rPr>
              <a:t>Documentation</a:t>
            </a:r>
            <a:r>
              <a:rPr lang="es-ES" sz="2400" b="1">
                <a:solidFill>
                  <a:srgbClr val="FE0000"/>
                </a:solidFill>
              </a:rPr>
              <a:t> and </a:t>
            </a:r>
            <a:r>
              <a:rPr lang="es-ES" sz="2400" b="1" err="1">
                <a:solidFill>
                  <a:srgbClr val="FE0000"/>
                </a:solidFill>
              </a:rPr>
              <a:t>handover</a:t>
            </a:r>
            <a:endParaRPr lang="es-ES" sz="2400" b="1">
              <a:solidFill>
                <a:srgbClr val="FE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9AF36D-1508-DF66-E49A-5E35A9D28FB9}"/>
              </a:ext>
            </a:extLst>
          </p:cNvPr>
          <p:cNvSpPr txBox="1">
            <a:spLocks/>
          </p:cNvSpPr>
          <p:nvPr/>
        </p:nvSpPr>
        <p:spPr>
          <a:xfrm>
            <a:off x="436252" y="1752798"/>
            <a:ext cx="8884597" cy="13989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>
              <a:buClr>
                <a:srgbClr val="F5333F"/>
              </a:buClr>
            </a:pPr>
            <a:r>
              <a:rPr lang="es-ES" sz="1800" err="1">
                <a:latin typeface="Montserrat Medium" pitchFamily="2" charset="77"/>
              </a:rPr>
              <a:t>Record</a:t>
            </a:r>
            <a:r>
              <a:rPr lang="es-ES" sz="1800">
                <a:latin typeface="Montserrat Medium" pitchFamily="2" charset="77"/>
              </a:rPr>
              <a:t> </a:t>
            </a:r>
            <a:r>
              <a:rPr lang="es-ES" sz="1800" err="1">
                <a:latin typeface="Montserrat Medium" pitchFamily="2" charset="77"/>
              </a:rPr>
              <a:t>all</a:t>
            </a:r>
            <a:r>
              <a:rPr lang="es-ES" sz="1800">
                <a:latin typeface="Montserrat Medium" pitchFamily="2" charset="77"/>
              </a:rPr>
              <a:t> </a:t>
            </a:r>
            <a:r>
              <a:rPr lang="es-ES" sz="1800" err="1">
                <a:latin typeface="Montserrat Medium" pitchFamily="2" charset="77"/>
              </a:rPr>
              <a:t>work</a:t>
            </a:r>
            <a:r>
              <a:rPr lang="es-ES" sz="1800">
                <a:latin typeface="Montserrat Medium" pitchFamily="2" charset="77"/>
              </a:rPr>
              <a:t> and share </a:t>
            </a:r>
            <a:r>
              <a:rPr lang="es-ES" sz="1800" err="1">
                <a:latin typeface="Montserrat Medium" pitchFamily="2" charset="77"/>
              </a:rPr>
              <a:t>with</a:t>
            </a:r>
            <a:r>
              <a:rPr lang="es-ES" sz="1800">
                <a:latin typeface="Montserrat Medium" pitchFamily="2" charset="77"/>
              </a:rPr>
              <a:t> </a:t>
            </a:r>
            <a:r>
              <a:rPr lang="es-ES" sz="1800" err="1">
                <a:latin typeface="Montserrat Medium" pitchFamily="2" charset="77"/>
              </a:rPr>
              <a:t>all</a:t>
            </a:r>
            <a:r>
              <a:rPr lang="es-ES" sz="1800">
                <a:latin typeface="Montserrat Medium" pitchFamily="2" charset="77"/>
              </a:rPr>
              <a:t> </a:t>
            </a:r>
            <a:r>
              <a:rPr lang="es-ES" sz="1800" err="1">
                <a:latin typeface="Montserrat Medium" pitchFamily="2" charset="77"/>
              </a:rPr>
              <a:t>actors</a:t>
            </a:r>
            <a:r>
              <a:rPr lang="es-ES" sz="1800">
                <a:latin typeface="Montserrat Medium" pitchFamily="2" charset="77"/>
              </a:rPr>
              <a:t> </a:t>
            </a:r>
            <a:r>
              <a:rPr lang="es-ES" sz="1800" err="1">
                <a:latin typeface="Montserrat Medium" pitchFamily="2" charset="77"/>
              </a:rPr>
              <a:t>involved</a:t>
            </a:r>
            <a:r>
              <a:rPr lang="es-ES" sz="1800">
                <a:latin typeface="Montserrat Medium" pitchFamily="2" charset="77"/>
              </a:rPr>
              <a:t> (ERU, SN, IFRC, </a:t>
            </a:r>
            <a:r>
              <a:rPr lang="es-ES" sz="1800" err="1">
                <a:latin typeface="Montserrat Medium" pitchFamily="2" charset="77"/>
              </a:rPr>
              <a:t>Donors</a:t>
            </a:r>
            <a:r>
              <a:rPr lang="es-ES" sz="1800">
                <a:latin typeface="Montserrat Medium" pitchFamily="2" charset="77"/>
              </a:rPr>
              <a:t>)</a:t>
            </a:r>
          </a:p>
          <a:p>
            <a:pPr hangingPunct="1">
              <a:buClr>
                <a:srgbClr val="F5333F"/>
              </a:buClr>
            </a:pPr>
            <a:endParaRPr lang="es-ES" sz="1800">
              <a:latin typeface="Montserrat Medium" pitchFamily="2" charset="77"/>
            </a:endParaRPr>
          </a:p>
          <a:p>
            <a:pPr marL="571500" indent="-571500" hangingPunct="1">
              <a:buClr>
                <a:srgbClr val="F5333F"/>
              </a:buClr>
              <a:buFont typeface="Wingdings" panose="05000000000000000000" pitchFamily="2" charset="2"/>
              <a:buChar char="§"/>
            </a:pPr>
            <a:r>
              <a:rPr lang="es-ES" sz="1600">
                <a:latin typeface="Montserrat Medium" pitchFamily="2" charset="77"/>
              </a:rPr>
              <a:t>GRC </a:t>
            </a:r>
            <a:r>
              <a:rPr lang="es-ES" sz="1600" err="1">
                <a:latin typeface="Montserrat Medium" pitchFamily="2" charset="77"/>
              </a:rPr>
              <a:t>format</a:t>
            </a:r>
            <a:endParaRPr lang="es-ES" sz="1600">
              <a:latin typeface="Montserrat Medium" pitchFamily="2" charset="77"/>
            </a:endParaRPr>
          </a:p>
          <a:p>
            <a:pPr marL="571500" indent="-571500" hangingPunct="1">
              <a:buClr>
                <a:srgbClr val="F5333F"/>
              </a:buClr>
              <a:buFont typeface="Wingdings" panose="05000000000000000000" pitchFamily="2" charset="2"/>
              <a:buChar char="§"/>
            </a:pPr>
            <a:r>
              <a:rPr lang="es-ES" sz="1600">
                <a:latin typeface="Montserrat Medium" pitchFamily="2" charset="77"/>
              </a:rPr>
              <a:t>IFRC </a:t>
            </a:r>
            <a:r>
              <a:rPr lang="es-ES" sz="1600" err="1">
                <a:latin typeface="Montserrat Medium" pitchFamily="2" charset="77"/>
              </a:rPr>
              <a:t>format</a:t>
            </a:r>
            <a:endParaRPr lang="es-ES" sz="1600">
              <a:latin typeface="Montserrat Medium" pitchFamily="2" charset="77"/>
            </a:endParaRPr>
          </a:p>
          <a:p>
            <a:pPr hangingPunct="1">
              <a:buClr>
                <a:srgbClr val="F5333F"/>
              </a:buClr>
            </a:pPr>
            <a:endParaRPr lang="es-ES" sz="2000">
              <a:latin typeface="Montserrat Medium" pitchFamily="2" charset="77"/>
            </a:endParaRPr>
          </a:p>
          <a:p>
            <a:pPr hangingPunct="1">
              <a:buClr>
                <a:srgbClr val="F5333F"/>
              </a:buClr>
            </a:pPr>
            <a:r>
              <a:rPr lang="es-ES" sz="1800" err="1">
                <a:latin typeface="Montserrat Medium" pitchFamily="2" charset="77"/>
              </a:rPr>
              <a:t>Lessons</a:t>
            </a:r>
            <a:r>
              <a:rPr lang="es-ES" sz="1800">
                <a:latin typeface="Montserrat Medium" pitchFamily="2" charset="77"/>
              </a:rPr>
              <a:t> </a:t>
            </a:r>
            <a:r>
              <a:rPr lang="es-ES" sz="1800" err="1">
                <a:latin typeface="Montserrat Medium" pitchFamily="2" charset="77"/>
              </a:rPr>
              <a:t>learned</a:t>
            </a:r>
            <a:endParaRPr lang="es-ES" sz="1800">
              <a:latin typeface="Montserrat Medium" pitchFamily="2" charset="77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89E43D7D-1453-177B-AE75-CB464DAB632B}"/>
              </a:ext>
            </a:extLst>
          </p:cNvPr>
          <p:cNvSpPr txBox="1">
            <a:spLocks/>
          </p:cNvSpPr>
          <p:nvPr/>
        </p:nvSpPr>
        <p:spPr>
          <a:xfrm>
            <a:off x="483399" y="2107543"/>
            <a:ext cx="4698201" cy="344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endParaRPr lang="es-ES" sz="2000" b="1">
              <a:solidFill>
                <a:srgbClr val="FE0000"/>
              </a:solidFill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0165B495-D19B-9444-F9DC-35ADBA2BC5DC}"/>
              </a:ext>
            </a:extLst>
          </p:cNvPr>
          <p:cNvSpPr txBox="1">
            <a:spLocks/>
          </p:cNvSpPr>
          <p:nvPr/>
        </p:nvSpPr>
        <p:spPr>
          <a:xfrm>
            <a:off x="2778988" y="3506452"/>
            <a:ext cx="2794274" cy="344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 hangingPunct="1"/>
            <a:r>
              <a:rPr lang="es-ES" sz="2000" u="sng" err="1">
                <a:solidFill>
                  <a:schemeClr val="accent3">
                    <a:lumMod val="75000"/>
                  </a:schemeClr>
                </a:solidFill>
              </a:rPr>
              <a:t>Documentation</a:t>
            </a:r>
            <a:r>
              <a:rPr lang="es-ES" sz="2000" u="sng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sz="2000" u="sng" err="1">
                <a:solidFill>
                  <a:schemeClr val="accent3">
                    <a:lumMod val="75000"/>
                  </a:schemeClr>
                </a:solidFill>
              </a:rPr>
              <a:t>methods</a:t>
            </a:r>
            <a:endParaRPr lang="es-ES" sz="2000" u="sng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EEE577-1DFC-5A5D-9446-EFE4AF63DFCA}"/>
              </a:ext>
            </a:extLst>
          </p:cNvPr>
          <p:cNvSpPr txBox="1"/>
          <p:nvPr/>
        </p:nvSpPr>
        <p:spPr>
          <a:xfrm>
            <a:off x="1324238" y="5081170"/>
            <a:ext cx="1114927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Reports</a:t>
            </a:r>
            <a:endParaRPr kumimoji="0" lang="es-ES" sz="2000" b="1" i="0" u="none" strike="noStrike" cap="none" spc="0" normalizeH="0" baseline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77385B-4DDA-D294-4E04-484B3712FA2E}"/>
              </a:ext>
            </a:extLst>
          </p:cNvPr>
          <p:cNvSpPr txBox="1"/>
          <p:nvPr/>
        </p:nvSpPr>
        <p:spPr>
          <a:xfrm>
            <a:off x="3824956" y="5088126"/>
            <a:ext cx="992264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Pictures</a:t>
            </a:r>
            <a:endParaRPr kumimoji="0" lang="es-ES" sz="2000" b="1" i="0" u="none" strike="noStrike" cap="none" spc="0" normalizeH="0" baseline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EFFB66-B9EC-D7A3-5D4B-242C93EDBBE8}"/>
              </a:ext>
            </a:extLst>
          </p:cNvPr>
          <p:cNvSpPr txBox="1"/>
          <p:nvPr/>
        </p:nvSpPr>
        <p:spPr>
          <a:xfrm>
            <a:off x="5418316" y="5088126"/>
            <a:ext cx="2684316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Short videos</a:t>
            </a:r>
            <a:endParaRPr kumimoji="0" lang="es-ES" sz="2000" b="1" i="0" u="none" strike="noStrike" cap="none" spc="0" normalizeH="0" baseline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F03D8A4-3FD4-E051-6F8D-B0F69917A7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75" y="4197746"/>
            <a:ext cx="883424" cy="8834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A4B881F-40B0-0D1A-E2E0-C3693BED4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624" y="4049158"/>
            <a:ext cx="1114927" cy="111492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DBEFA67-A99E-0841-0C2E-54BE278B61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010" y="4092704"/>
            <a:ext cx="1114927" cy="111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546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D6A385-DE6C-5EDF-88F5-CEF2EAFA65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687" y="532405"/>
            <a:ext cx="3512930" cy="3512930"/>
          </a:xfrm>
          <a:prstGeom prst="rect">
            <a:avLst/>
          </a:prstGeom>
        </p:spPr>
      </p:pic>
      <p:sp>
        <p:nvSpPr>
          <p:cNvPr id="8" name="TextBox 2">
            <a:extLst>
              <a:ext uri="{FF2B5EF4-FFF2-40B4-BE49-F238E27FC236}">
                <a16:creationId xmlns:a16="http://schemas.microsoft.com/office/drawing/2014/main" id="{38419ADD-C48A-DCB0-1342-78A440B3CB4B}"/>
              </a:ext>
            </a:extLst>
          </p:cNvPr>
          <p:cNvSpPr txBox="1">
            <a:spLocks/>
          </p:cNvSpPr>
          <p:nvPr/>
        </p:nvSpPr>
        <p:spPr>
          <a:xfrm>
            <a:off x="1430594" y="4045335"/>
            <a:ext cx="5973835" cy="11526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buNone/>
            </a:pPr>
            <a:r>
              <a:rPr lang="es-ES" sz="3600" b="1" err="1">
                <a:solidFill>
                  <a:srgbClr val="001E5C"/>
                </a:solidFill>
                <a:latin typeface="Montserrat" pitchFamily="2" charset="77"/>
              </a:rPr>
              <a:t>life</a:t>
            </a:r>
            <a:r>
              <a:rPr lang="es-ES" sz="3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3600" b="1" err="1">
                <a:solidFill>
                  <a:srgbClr val="001E5C"/>
                </a:solidFill>
                <a:latin typeface="Montserrat" pitchFamily="2" charset="77"/>
              </a:rPr>
              <a:t>is</a:t>
            </a:r>
            <a:r>
              <a:rPr lang="es-ES" sz="3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3600" b="1" err="1">
                <a:solidFill>
                  <a:srgbClr val="001E5C"/>
                </a:solidFill>
                <a:latin typeface="Montserrat" pitchFamily="2" charset="77"/>
              </a:rPr>
              <a:t>change</a:t>
            </a:r>
            <a:r>
              <a:rPr lang="es-ES" sz="3600" b="1">
                <a:solidFill>
                  <a:srgbClr val="001E5C"/>
                </a:solidFill>
                <a:latin typeface="Montserrat" pitchFamily="2" charset="77"/>
              </a:rPr>
              <a:t>!</a:t>
            </a:r>
          </a:p>
          <a:p>
            <a:pPr marL="457200" lvl="1" indent="0" algn="ctr">
              <a:buNone/>
            </a:pPr>
            <a:r>
              <a:rPr lang="es-ES" sz="3600" b="1">
                <a:solidFill>
                  <a:srgbClr val="001E5C"/>
                </a:solidFill>
                <a:latin typeface="Montserrat" pitchFamily="2" charset="77"/>
              </a:rPr>
              <a:t>RE-ADJUST</a:t>
            </a:r>
            <a:endParaRPr lang="es-ES" sz="3600" b="1">
              <a:solidFill>
                <a:srgbClr val="FE0000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41084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156A754-3B6B-2498-E9BB-9BEB60CC05E8}"/>
              </a:ext>
            </a:extLst>
          </p:cNvPr>
          <p:cNvSpPr txBox="1">
            <a:spLocks/>
          </p:cNvSpPr>
          <p:nvPr/>
        </p:nvSpPr>
        <p:spPr>
          <a:xfrm>
            <a:off x="896329" y="1533096"/>
            <a:ext cx="6046912" cy="79871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err="1">
                <a:solidFill>
                  <a:srgbClr val="002060"/>
                </a:solidFill>
                <a:latin typeface="Montserrat SemiBold"/>
              </a:rPr>
              <a:t>Objectives</a:t>
            </a:r>
            <a:r>
              <a:rPr lang="cs-CZ" sz="3200" b="1">
                <a:solidFill>
                  <a:srgbClr val="002060"/>
                </a:solidFill>
                <a:latin typeface="Montserrat SemiBold"/>
              </a:rPr>
              <a:t> </a:t>
            </a:r>
            <a:r>
              <a:rPr lang="cs-CZ" sz="3200" b="1" err="1">
                <a:solidFill>
                  <a:srgbClr val="002060"/>
                </a:solidFill>
                <a:latin typeface="Montserrat SemiBold"/>
              </a:rPr>
              <a:t>of</a:t>
            </a:r>
            <a:r>
              <a:rPr lang="cs-CZ" sz="3200" b="1">
                <a:solidFill>
                  <a:srgbClr val="002060"/>
                </a:solidFill>
                <a:latin typeface="Montserrat SemiBold"/>
              </a:rPr>
              <a:t> </a:t>
            </a:r>
            <a:r>
              <a:rPr lang="cs-CZ" sz="3200" b="1" err="1">
                <a:solidFill>
                  <a:srgbClr val="002060"/>
                </a:solidFill>
                <a:latin typeface="Montserrat SemiBold"/>
              </a:rPr>
              <a:t>the</a:t>
            </a:r>
            <a:r>
              <a:rPr lang="cs-CZ" sz="3200" b="1">
                <a:solidFill>
                  <a:srgbClr val="002060"/>
                </a:solidFill>
                <a:latin typeface="Montserrat SemiBold"/>
              </a:rPr>
              <a:t> session</a:t>
            </a:r>
            <a:endParaRPr lang="x-none" sz="3200" b="1">
              <a:solidFill>
                <a:srgbClr val="002060"/>
              </a:solidFill>
              <a:latin typeface="Montserrat SemiBold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DCCADED-FEA5-2869-CA9F-6C55B8AAAD2F}"/>
              </a:ext>
            </a:extLst>
          </p:cNvPr>
          <p:cNvCxnSpPr/>
          <p:nvPr/>
        </p:nvCxnSpPr>
        <p:spPr>
          <a:xfrm>
            <a:off x="987964" y="2045776"/>
            <a:ext cx="7168072" cy="0"/>
          </a:xfrm>
          <a:prstGeom prst="line">
            <a:avLst/>
          </a:prstGeom>
          <a:ln w="19050">
            <a:solidFill>
              <a:srgbClr val="001E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CE3A398B-1EB9-0548-DB49-04CA9598D388}"/>
              </a:ext>
            </a:extLst>
          </p:cNvPr>
          <p:cNvSpPr txBox="1">
            <a:spLocks/>
          </p:cNvSpPr>
          <p:nvPr/>
        </p:nvSpPr>
        <p:spPr>
          <a:xfrm>
            <a:off x="987964" y="2445132"/>
            <a:ext cx="7168072" cy="178689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0" fontAlgn="base">
              <a:buClr>
                <a:srgbClr val="F5333F"/>
              </a:buClr>
              <a:buFont typeface="Arial" panose="020B0604020202020204" pitchFamily="34" charset="0"/>
              <a:buChar char="•"/>
            </a:pPr>
            <a:r>
              <a:rPr lang="en-GB" sz="1800" u="none" strike="noStrike">
                <a:solidFill>
                  <a:srgbClr val="001E5C"/>
                </a:solidFill>
                <a:effectLst/>
                <a:latin typeface="Montserrat Medium" pitchFamily="2" charset="77"/>
              </a:rPr>
              <a:t> </a:t>
            </a:r>
            <a:r>
              <a:rPr lang="en-GB" sz="1800" u="none" strike="noStrike">
                <a:solidFill>
                  <a:srgbClr val="001E5C"/>
                </a:solidFill>
                <a:effectLst/>
                <a:highlight>
                  <a:srgbClr val="FFFF00"/>
                </a:highlight>
                <a:latin typeface="Montserrat Medium" pitchFamily="2" charset="77"/>
              </a:rPr>
              <a:t>Formulate objectives related to health and hygiene promotion activities</a:t>
            </a:r>
            <a:r>
              <a:rPr lang="en-US" sz="1800" u="none" strike="noStrike">
                <a:solidFill>
                  <a:srgbClr val="001E5C"/>
                </a:solidFill>
                <a:effectLst/>
                <a:highlight>
                  <a:srgbClr val="FFFF00"/>
                </a:highlight>
                <a:latin typeface="Montserrat Medium" pitchFamily="2" charset="77"/>
              </a:rPr>
              <a:t>​</a:t>
            </a:r>
            <a:endParaRPr lang="en-US" sz="1000" u="none" strike="noStrike">
              <a:solidFill>
                <a:srgbClr val="001E5C"/>
              </a:solidFill>
              <a:effectLst/>
              <a:highlight>
                <a:srgbClr val="FFFF00"/>
              </a:highlight>
              <a:latin typeface="Montserrat Medium" pitchFamily="2" charset="77"/>
            </a:endParaRPr>
          </a:p>
          <a:p>
            <a:pPr algn="just" rtl="0" fontAlgn="base">
              <a:buClr>
                <a:srgbClr val="F5333F"/>
              </a:buClr>
              <a:buFont typeface="Arial" panose="020B0604020202020204" pitchFamily="34" charset="0"/>
              <a:buChar char="•"/>
            </a:pPr>
            <a:r>
              <a:rPr lang="en-GB" sz="1800" u="none" strike="noStrike">
                <a:solidFill>
                  <a:srgbClr val="001E5C"/>
                </a:solidFill>
                <a:effectLst/>
                <a:highlight>
                  <a:srgbClr val="FFFF00"/>
                </a:highlight>
                <a:latin typeface="Montserrat Medium" pitchFamily="2" charset="77"/>
              </a:rPr>
              <a:t> List out key points to consider when formulating health and hygiene behaviour objectives</a:t>
            </a:r>
            <a:r>
              <a:rPr lang="en-US" sz="1800" u="none" strike="noStrike">
                <a:solidFill>
                  <a:srgbClr val="001E5C"/>
                </a:solidFill>
                <a:effectLst/>
                <a:highlight>
                  <a:srgbClr val="FFFF00"/>
                </a:highlight>
                <a:latin typeface="Montserrat Medium" pitchFamily="2" charset="77"/>
              </a:rPr>
              <a:t>​</a:t>
            </a:r>
            <a:endParaRPr lang="en-US" sz="1000" u="none" strike="noStrike">
              <a:solidFill>
                <a:srgbClr val="001E5C"/>
              </a:solidFill>
              <a:effectLst/>
              <a:highlight>
                <a:srgbClr val="FFFF00"/>
              </a:highlight>
              <a:latin typeface="Montserrat Medium" pitchFamily="2" charset="77"/>
            </a:endParaRPr>
          </a:p>
          <a:p>
            <a:pPr algn="just" rtl="0" fontAlgn="base">
              <a:buClr>
                <a:srgbClr val="F5333F"/>
              </a:buClr>
              <a:buFont typeface="Arial" panose="020B0604020202020204" pitchFamily="34" charset="0"/>
              <a:buChar char="•"/>
            </a:pPr>
            <a:r>
              <a:rPr lang="en-GB" sz="1800" u="none" strike="noStrike">
                <a:solidFill>
                  <a:srgbClr val="001E5C"/>
                </a:solidFill>
                <a:effectLst/>
                <a:highlight>
                  <a:srgbClr val="FFFF00"/>
                </a:highlight>
                <a:latin typeface="Montserrat Medium" pitchFamily="2" charset="77"/>
              </a:rPr>
              <a:t> Understanding the tools used when formulating health and hygiene behaviour objectives</a:t>
            </a:r>
            <a:endParaRPr lang="en-GB" sz="1000" u="none" strike="noStrike">
              <a:solidFill>
                <a:srgbClr val="001E5C"/>
              </a:solidFill>
              <a:effectLst/>
              <a:highlight>
                <a:srgbClr val="FFFF00"/>
              </a:highlight>
              <a:latin typeface="Montserrat Mediu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56090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8" name="TextBox 2">
            <a:extLst>
              <a:ext uri="{FF2B5EF4-FFF2-40B4-BE49-F238E27FC236}">
                <a16:creationId xmlns:a16="http://schemas.microsoft.com/office/drawing/2014/main" id="{38419ADD-C48A-DCB0-1342-78A440B3CB4B}"/>
              </a:ext>
            </a:extLst>
          </p:cNvPr>
          <p:cNvSpPr txBox="1">
            <a:spLocks/>
          </p:cNvSpPr>
          <p:nvPr/>
        </p:nvSpPr>
        <p:spPr>
          <a:xfrm>
            <a:off x="756844" y="2063331"/>
            <a:ext cx="7941678" cy="41021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 fontAlgn="base">
              <a:buNone/>
            </a:pPr>
            <a:r>
              <a:rPr lang="en-US" sz="2400" b="1">
                <a:solidFill>
                  <a:srgbClr val="001E5C"/>
                </a:solidFill>
                <a:latin typeface="Montserrat" pitchFamily="2" charset="77"/>
              </a:rPr>
              <a:t>You were conducting a feedback mechanism with the community that is working really well. </a:t>
            </a:r>
          </a:p>
          <a:p>
            <a:pPr marL="0" indent="0" algn="l" rtl="0" fontAlgn="base">
              <a:buNone/>
            </a:pPr>
            <a:endParaRPr lang="en-US" sz="2400" b="1" i="0" u="none" strike="noStrike">
              <a:solidFill>
                <a:srgbClr val="001E5C"/>
              </a:solidFill>
              <a:effectLst/>
              <a:latin typeface="Montserrat" pitchFamily="2" charset="77"/>
            </a:endParaRPr>
          </a:p>
          <a:p>
            <a:pPr marL="0" indent="0" algn="l" rtl="0" fontAlgn="base">
              <a:buNone/>
            </a:pPr>
            <a:r>
              <a:rPr lang="en-US" sz="2400" b="1">
                <a:solidFill>
                  <a:srgbClr val="001E5C"/>
                </a:solidFill>
                <a:latin typeface="Montserrat" pitchFamily="2" charset="77"/>
              </a:rPr>
              <a:t>Three</a:t>
            </a:r>
            <a:r>
              <a:rPr lang="en-US" sz="2400" b="1" i="0" u="none" strike="noStrike">
                <a:solidFill>
                  <a:srgbClr val="001E5C"/>
                </a:solidFill>
                <a:effectLst/>
                <a:latin typeface="Montserrat" pitchFamily="2" charset="77"/>
              </a:rPr>
              <a:t> month after you</a:t>
            </a:r>
            <a:r>
              <a:rPr lang="en-US" sz="2400" b="1">
                <a:solidFill>
                  <a:srgbClr val="001E5C"/>
                </a:solidFill>
                <a:latin typeface="Montserrat" pitchFamily="2" charset="77"/>
              </a:rPr>
              <a:t>r intervention you do a revision of the feedback received from community members from two affected areas within the last two weeks (through different feedback mechanisms).</a:t>
            </a:r>
          </a:p>
          <a:p>
            <a:pPr marL="0" indent="0" algn="l" rtl="0" fontAlgn="base">
              <a:buNone/>
            </a:pPr>
            <a:endParaRPr lang="en-US" sz="2400" b="1">
              <a:solidFill>
                <a:srgbClr val="001E5C"/>
              </a:solidFill>
              <a:latin typeface="Montserrat" pitchFamily="2" charset="77"/>
            </a:endParaRPr>
          </a:p>
          <a:p>
            <a:pPr marL="0" indent="0" algn="l" rtl="0" fontAlgn="base">
              <a:buNone/>
            </a:pPr>
            <a:r>
              <a:rPr lang="en-US" sz="2400" b="1">
                <a:solidFill>
                  <a:srgbClr val="001E5C"/>
                </a:solidFill>
                <a:latin typeface="Montserrat" pitchFamily="2" charset="77"/>
              </a:rPr>
              <a:t>After you have reviewed and discussed the feedback, elaborate on key adjustments you should undertake to ensure your objectives are reached. </a:t>
            </a:r>
          </a:p>
          <a:p>
            <a:pPr marL="0" indent="0" algn="l" rtl="0" fontAlgn="base">
              <a:buNone/>
            </a:pPr>
            <a:endParaRPr lang="en-US" sz="3600" b="0" i="0" u="none" strike="noStrike">
              <a:solidFill>
                <a:srgbClr val="001E5C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41FE56-9365-81E6-6A7B-E4E8B0E81F8B}"/>
              </a:ext>
            </a:extLst>
          </p:cNvPr>
          <p:cNvSpPr txBox="1">
            <a:spLocks/>
          </p:cNvSpPr>
          <p:nvPr/>
        </p:nvSpPr>
        <p:spPr>
          <a:xfrm>
            <a:off x="2443131" y="945978"/>
            <a:ext cx="4350699" cy="5884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b="1">
                <a:solidFill>
                  <a:srgbClr val="F5333F"/>
                </a:solidFill>
                <a:latin typeface="Montserrat" pitchFamily="2" charset="77"/>
              </a:rPr>
              <a:t>EXERCISE 2  – 30 min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044602-0BA5-769F-6E08-A21310D61F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970" y="-154038"/>
            <a:ext cx="1720544" cy="172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73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502996C5-5EDF-9348-F36E-9C48045D97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565695"/>
              </p:ext>
            </p:extLst>
          </p:nvPr>
        </p:nvGraphicFramePr>
        <p:xfrm>
          <a:off x="657722" y="1191598"/>
          <a:ext cx="8040800" cy="5596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570">
                  <a:extLst>
                    <a:ext uri="{9D8B030D-6E8A-4147-A177-3AD203B41FA5}">
                      <a16:colId xmlns:a16="http://schemas.microsoft.com/office/drawing/2014/main" val="2789427702"/>
                    </a:ext>
                  </a:extLst>
                </a:gridCol>
                <a:gridCol w="3410830">
                  <a:extLst>
                    <a:ext uri="{9D8B030D-6E8A-4147-A177-3AD203B41FA5}">
                      <a16:colId xmlns:a16="http://schemas.microsoft.com/office/drawing/2014/main" val="2731255697"/>
                    </a:ext>
                  </a:extLst>
                </a:gridCol>
                <a:gridCol w="768186">
                  <a:extLst>
                    <a:ext uri="{9D8B030D-6E8A-4147-A177-3AD203B41FA5}">
                      <a16:colId xmlns:a16="http://schemas.microsoft.com/office/drawing/2014/main" val="2281261127"/>
                    </a:ext>
                  </a:extLst>
                </a:gridCol>
                <a:gridCol w="3252214">
                  <a:extLst>
                    <a:ext uri="{9D8B030D-6E8A-4147-A177-3AD203B41FA5}">
                      <a16:colId xmlns:a16="http://schemas.microsoft.com/office/drawing/2014/main" val="1101018341"/>
                    </a:ext>
                  </a:extLst>
                </a:gridCol>
              </a:tblGrid>
              <a:tr h="689404">
                <a:tc>
                  <a:txBody>
                    <a:bodyPr/>
                    <a:lstStyle/>
                    <a:p>
                      <a:endParaRPr lang="es-ES_tradnl" b="0" i="0">
                        <a:latin typeface="Montserrat" pitchFamily="2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300" b="0" i="0" err="1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The</a:t>
                      </a:r>
                      <a:r>
                        <a:rPr lang="es-ES_tradnl" sz="1300" b="0" i="0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 ORP </a:t>
                      </a:r>
                      <a:r>
                        <a:rPr lang="es-ES_tradnl" sz="1300" b="0" i="0" err="1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is</a:t>
                      </a:r>
                      <a:r>
                        <a:rPr lang="es-ES_tradnl" sz="1300" b="0" i="0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 </a:t>
                      </a:r>
                      <a:r>
                        <a:rPr lang="es-ES_tradnl" sz="1300" b="0" i="0" err="1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not</a:t>
                      </a:r>
                      <a:r>
                        <a:rPr lang="es-ES_tradnl" sz="1300" b="0" i="0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 </a:t>
                      </a:r>
                      <a:r>
                        <a:rPr lang="es-ES_tradnl" sz="1300" b="0" i="0" err="1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providing</a:t>
                      </a:r>
                      <a:r>
                        <a:rPr lang="es-ES_tradnl" sz="1300" b="0" i="0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 me </a:t>
                      </a:r>
                      <a:r>
                        <a:rPr lang="es-ES_tradnl" sz="1300" b="0" i="0" err="1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with</a:t>
                      </a:r>
                      <a:r>
                        <a:rPr lang="es-ES_tradnl" sz="1300" b="0" i="0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 </a:t>
                      </a:r>
                      <a:r>
                        <a:rPr lang="es-ES_tradnl" sz="1300" b="0" i="0" err="1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the</a:t>
                      </a:r>
                      <a:r>
                        <a:rPr lang="es-ES_tradnl" sz="1300" b="0" i="0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 medicines I </a:t>
                      </a:r>
                      <a:r>
                        <a:rPr lang="es-ES_tradnl" sz="1300" b="0" i="0" err="1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need</a:t>
                      </a:r>
                      <a:r>
                        <a:rPr lang="es-ES_tradnl" sz="1300" b="0" i="0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 </a:t>
                      </a:r>
                      <a:r>
                        <a:rPr lang="es-ES_tradnl" sz="1300" b="0" i="0" err="1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for</a:t>
                      </a:r>
                      <a:r>
                        <a:rPr lang="es-ES_tradnl" sz="1300" b="0" i="0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 </a:t>
                      </a:r>
                      <a:r>
                        <a:rPr lang="es-ES_tradnl" sz="1300" b="0" i="0" err="1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my</a:t>
                      </a:r>
                      <a:r>
                        <a:rPr lang="es-ES_tradnl" sz="1300" b="0" i="0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 </a:t>
                      </a:r>
                      <a:r>
                        <a:rPr lang="es-ES_tradnl" sz="1300" b="0" i="0" err="1">
                          <a:solidFill>
                            <a:srgbClr val="001E5C"/>
                          </a:solidFill>
                          <a:latin typeface="Montserrat" pitchFamily="2" charset="77"/>
                        </a:rPr>
                        <a:t>leg</a:t>
                      </a:r>
                      <a:endParaRPr lang="es-ES_tradnl" sz="1300" b="0" i="0">
                        <a:solidFill>
                          <a:srgbClr val="001E5C"/>
                        </a:solidFill>
                        <a:latin typeface="Montserrat" pitchFamily="2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_tradnl" sz="13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When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go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to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ORP 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don’t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know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how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to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keep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my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child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safe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,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it’s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not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 place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for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children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2365200"/>
                  </a:ext>
                </a:extLst>
              </a:tr>
              <a:tr h="622289">
                <a:tc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ORP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not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functioning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at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night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time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_tradnl" sz="13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went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to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ORP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because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have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skin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rash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and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fever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,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didn’t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help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me!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3637914"/>
                  </a:ext>
                </a:extLst>
              </a:tr>
              <a:tr h="641381">
                <a:tc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ORP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inside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school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and 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can’t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access</a:t>
                      </a:r>
                      <a:endParaRPr lang="es-ES_tradnl" sz="1300" b="0" i="0" kern="1200">
                        <a:solidFill>
                          <a:srgbClr val="001E5C"/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_tradnl" sz="13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volunteers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are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not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from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my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community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,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don’t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speak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my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language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,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that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very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disrespectful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61221"/>
                  </a:ext>
                </a:extLst>
              </a:tr>
              <a:tr h="650243">
                <a:tc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At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school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there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are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some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girls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that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are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not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attending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because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of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harassment</a:t>
                      </a:r>
                      <a:endParaRPr lang="es-ES_tradnl" sz="1300" b="0" i="0" kern="1200">
                        <a:solidFill>
                          <a:srgbClr val="001E5C"/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_tradnl" sz="13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 am in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love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with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you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lovely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volunteer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,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you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stole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my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heart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and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now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can’t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sleep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!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Find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me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near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river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at 19h!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7279594"/>
                  </a:ext>
                </a:extLst>
              </a:tr>
              <a:tr h="860897">
                <a:tc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director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of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school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asking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favours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to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community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coming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to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ORP in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exchange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for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oral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rehydration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solution</a:t>
                      </a:r>
                      <a:endParaRPr lang="es-ES_tradnl" sz="1300" b="0" i="0" kern="1200">
                        <a:solidFill>
                          <a:srgbClr val="001E5C"/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_tradnl" sz="13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have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rash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all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over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my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body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and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runny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nose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,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maybe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not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diarrhea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,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but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want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ORS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like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others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7150463"/>
                  </a:ext>
                </a:extLst>
              </a:tr>
              <a:tr h="860897">
                <a:tc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ORP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my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favourite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thing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in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community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, can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we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make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nicer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and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we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paint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red? Red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my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cat’s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name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_tradnl" sz="13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recommend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that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ORP has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also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treatment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for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skin,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all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my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family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having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rash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and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we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need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treatment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8437243"/>
                  </a:ext>
                </a:extLst>
              </a:tr>
              <a:tr h="764575">
                <a:tc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other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day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dreamt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about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getting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cholera in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ORP, 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think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are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not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safe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anymore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, I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will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tell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religious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leader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about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it</a:t>
                      </a:r>
                      <a:endParaRPr lang="es-ES_tradnl" sz="1300" b="0" i="0" kern="1200">
                        <a:solidFill>
                          <a:srgbClr val="001E5C"/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_tradnl" sz="13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The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ORP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is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smelly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 as </a:t>
                      </a:r>
                      <a:r>
                        <a:rPr lang="es-ES_tradnl" sz="1300" b="0" i="0" kern="1200" err="1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hell</a:t>
                      </a:r>
                      <a:r>
                        <a:rPr lang="es-ES_tradnl" sz="1300" b="0" i="0" kern="1200">
                          <a:solidFill>
                            <a:srgbClr val="001E5C"/>
                          </a:solidFill>
                          <a:latin typeface="Montserrat" pitchFamily="2" charset="77"/>
                          <a:ea typeface="+mn-ea"/>
                          <a:cs typeface="+mn-cs"/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588569"/>
                  </a:ext>
                </a:extLst>
              </a:tr>
            </a:tbl>
          </a:graphicData>
        </a:graphic>
      </p:graphicFrame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8044602-0BA5-769F-6E08-A21310D61F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970" y="-154038"/>
            <a:ext cx="1720544" cy="17205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4B2495-B39A-BAF2-6E6B-F84E21929B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91" y="3244638"/>
            <a:ext cx="465824" cy="4658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F49EB1-2CC6-4D0C-9AFE-6A306386F3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50" y="2153940"/>
            <a:ext cx="401929" cy="4019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F9CB64-302C-1A35-3529-8E3BB50F5D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91" y="5046913"/>
            <a:ext cx="435175" cy="4351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1C6022B-59DB-F295-1003-786B9E7A1C5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227" y="2081072"/>
            <a:ext cx="520473" cy="52047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F599B59-CA41-41F1-17CE-5E9E1D68C9D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43" y="3803657"/>
            <a:ext cx="435175" cy="4351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7132508-2D15-5457-7727-C344CA2791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975" y="4436843"/>
            <a:ext cx="435175" cy="4351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2E3DF3F-503D-9598-B334-250877E01B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77" y="5669300"/>
            <a:ext cx="435175" cy="4351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290C24F-0D95-055F-FA9C-BA3B1D54F4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43" y="2720769"/>
            <a:ext cx="435175" cy="43517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F848F8C-CC99-BF50-5D2B-A5B1E17745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875" y="5915204"/>
            <a:ext cx="435175" cy="4351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C67E4A6-DF10-197A-7B4E-F45EA0BB773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799" y="5239479"/>
            <a:ext cx="435175" cy="4351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F605549-4914-64F3-DBCE-64EC143A9EF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799" y="2704910"/>
            <a:ext cx="435175" cy="43517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80A5568-9DDC-A596-44DE-F2828E6A94E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874" y="4438885"/>
            <a:ext cx="435175" cy="43517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4A292B3-B932-FCDF-1F52-81DCCFF69E3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75" y="3759769"/>
            <a:ext cx="593525" cy="5935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E70DE6A-C583-FF7B-4FD7-F299571868A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799" y="3274173"/>
            <a:ext cx="435175" cy="43517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0412E5F-015D-FABA-0C9F-9B3260A4D75E}"/>
              </a:ext>
            </a:extLst>
          </p:cNvPr>
          <p:cNvSpPr txBox="1">
            <a:spLocks/>
          </p:cNvSpPr>
          <p:nvPr/>
        </p:nvSpPr>
        <p:spPr>
          <a:xfrm>
            <a:off x="1327150" y="532405"/>
            <a:ext cx="2827369" cy="5884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b="1" err="1">
                <a:solidFill>
                  <a:srgbClr val="F5333F"/>
                </a:solidFill>
                <a:latin typeface="Montserrat" pitchFamily="2" charset="77"/>
              </a:rPr>
              <a:t>Community</a:t>
            </a:r>
            <a:r>
              <a:rPr lang="es-ES" b="1">
                <a:solidFill>
                  <a:srgbClr val="F5333F"/>
                </a:solidFill>
                <a:latin typeface="Montserrat" pitchFamily="2" charset="77"/>
              </a:rPr>
              <a:t> 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D2FB189-A6BD-4C37-50E8-CEAAD527D6C5}"/>
              </a:ext>
            </a:extLst>
          </p:cNvPr>
          <p:cNvSpPr txBox="1">
            <a:spLocks/>
          </p:cNvSpPr>
          <p:nvPr/>
        </p:nvSpPr>
        <p:spPr>
          <a:xfrm>
            <a:off x="4445663" y="528861"/>
            <a:ext cx="2827369" cy="5884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b="1" err="1">
                <a:solidFill>
                  <a:srgbClr val="001E5C"/>
                </a:solidFill>
                <a:latin typeface="Montserrat" pitchFamily="2" charset="77"/>
              </a:rPr>
              <a:t>Community</a:t>
            </a:r>
            <a:r>
              <a:rPr lang="es-ES" b="1">
                <a:solidFill>
                  <a:srgbClr val="001E5C"/>
                </a:solidFill>
                <a:latin typeface="Montserrat" pitchFamily="2" charset="77"/>
              </a:rPr>
              <a:t> B</a:t>
            </a:r>
          </a:p>
        </p:txBody>
      </p:sp>
    </p:spTree>
    <p:extLst>
      <p:ext uri="{BB962C8B-B14F-4D97-AF65-F5344CB8AC3E}">
        <p14:creationId xmlns:p14="http://schemas.microsoft.com/office/powerpoint/2010/main" val="3602538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ABF38541-16C6-D5DA-D6D2-DE51B62F7FA4}"/>
              </a:ext>
            </a:extLst>
          </p:cNvPr>
          <p:cNvSpPr txBox="1">
            <a:spLocks/>
          </p:cNvSpPr>
          <p:nvPr/>
        </p:nvSpPr>
        <p:spPr>
          <a:xfrm>
            <a:off x="561844" y="1238464"/>
            <a:ext cx="4555587" cy="5884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b="1">
                <a:solidFill>
                  <a:srgbClr val="F5333F"/>
                </a:solidFill>
                <a:latin typeface="Montserrat SemiBold" pitchFamily="2" charset="77"/>
              </a:rPr>
              <a:t>RESOURCES </a:t>
            </a:r>
            <a:r>
              <a:rPr lang="es-ES" b="1">
                <a:solidFill>
                  <a:srgbClr val="001E5C"/>
                </a:solidFill>
                <a:latin typeface="Montserrat SemiBold" pitchFamily="2" charset="77"/>
              </a:rPr>
              <a:t>- TOOLS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E24F15-6CD0-6464-D032-C79BF4E71935}"/>
              </a:ext>
            </a:extLst>
          </p:cNvPr>
          <p:cNvSpPr txBox="1"/>
          <p:nvPr/>
        </p:nvSpPr>
        <p:spPr>
          <a:xfrm>
            <a:off x="756844" y="1973179"/>
            <a:ext cx="7536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>
                <a:latin typeface="Montserrat Medium" pitchFamily="2" charset="77"/>
                <a:hlinkClick r:id="rId5"/>
              </a:rPr>
              <a:t>https://</a:t>
            </a:r>
            <a:r>
              <a:rPr lang="es-ES_tradnl" err="1">
                <a:latin typeface="Montserrat Medium" pitchFamily="2" charset="77"/>
                <a:hlinkClick r:id="rId5"/>
              </a:rPr>
              <a:t>watsanmissionassistant.org</a:t>
            </a:r>
            <a:r>
              <a:rPr lang="es-ES_tradnl">
                <a:latin typeface="Montserrat Medium" pitchFamily="2" charset="77"/>
                <a:hlinkClick r:id="rId5"/>
              </a:rPr>
              <a:t>/</a:t>
            </a:r>
            <a:r>
              <a:rPr lang="es-ES_tradnl" err="1">
                <a:latin typeface="Montserrat Medium" pitchFamily="2" charset="77"/>
                <a:hlinkClick r:id="rId5"/>
              </a:rPr>
              <a:t>emergency-hygiene</a:t>
            </a:r>
            <a:r>
              <a:rPr lang="es-ES_tradnl">
                <a:latin typeface="Montserrat Medium" pitchFamily="2" charset="77"/>
                <a:hlinkClick r:id="rId5"/>
              </a:rPr>
              <a:t>/</a:t>
            </a:r>
            <a:endParaRPr lang="es-ES_tradnl">
              <a:latin typeface="Montserrat Medium" pitchFamily="2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EDC40D-F5B0-85FB-40C7-B29E4728B3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06" y="2847849"/>
            <a:ext cx="7772400" cy="11505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191D71-EB62-41C2-3D6B-0B0B8C6C33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31" y="4214073"/>
            <a:ext cx="7772400" cy="163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5995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D3EDB8F6-D920-4C06-A7CE-246EC3E08656}"/>
              </a:ext>
            </a:extLst>
          </p:cNvPr>
          <p:cNvSpPr txBox="1">
            <a:spLocks noGrp="1"/>
          </p:cNvSpPr>
          <p:nvPr>
            <p:ph type="body" sz="quarter" idx="21"/>
          </p:nvPr>
        </p:nvSpPr>
        <p:spPr>
          <a:xfrm>
            <a:off x="313488" y="4806345"/>
            <a:ext cx="7433187" cy="1892826"/>
          </a:xfrm>
          <a:prstGeom prst="rect">
            <a:avLst/>
          </a:prstGeom>
        </p:spPr>
        <p:txBody>
          <a:bodyPr vert="horz" lIns="22860" tIns="22860" rIns="22860" bIns="22860" rtlCol="0" anchor="t">
            <a:spAutoFit/>
          </a:bodyPr>
          <a:lstStyle/>
          <a:p>
            <a:pPr algn="l"/>
            <a:r>
              <a:rPr lang="cs-CZ" sz="4000" b="1">
                <a:solidFill>
                  <a:schemeClr val="bg1"/>
                </a:solidFill>
                <a:sym typeface="Wingdings" panose="05000000000000000000" pitchFamily="2" charset="2"/>
              </a:rPr>
              <a:t> </a:t>
            </a:r>
            <a:r>
              <a:rPr lang="es-ES" sz="4000" b="1">
                <a:solidFill>
                  <a:schemeClr val="bg1"/>
                </a:solidFill>
              </a:rPr>
              <a:t>Muchas Gracias</a:t>
            </a:r>
          </a:p>
          <a:p>
            <a:pPr algn="l"/>
            <a:r>
              <a:rPr lang="es-ES" sz="4000" b="1" err="1">
                <a:solidFill>
                  <a:schemeClr val="bg1"/>
                </a:solidFill>
              </a:rPr>
              <a:t>Muito</a:t>
            </a:r>
            <a:r>
              <a:rPr lang="es-ES" sz="4000" b="1">
                <a:solidFill>
                  <a:schemeClr val="bg1"/>
                </a:solidFill>
              </a:rPr>
              <a:t> </a:t>
            </a:r>
            <a:r>
              <a:rPr lang="es-ES" sz="4000" b="1" err="1">
                <a:solidFill>
                  <a:schemeClr val="bg1"/>
                </a:solidFill>
              </a:rPr>
              <a:t>Obrigada</a:t>
            </a:r>
            <a:endParaRPr lang="es-ES" sz="4000" b="1">
              <a:solidFill>
                <a:schemeClr val="bg1"/>
              </a:solidFill>
            </a:endParaRPr>
          </a:p>
          <a:p>
            <a:pPr algn="l"/>
            <a:r>
              <a:rPr lang="es-ES" sz="4000" b="1" err="1">
                <a:solidFill>
                  <a:schemeClr val="bg1"/>
                </a:solidFill>
              </a:rPr>
              <a:t>Moc</a:t>
            </a:r>
            <a:r>
              <a:rPr lang="es-ES" sz="4000" b="1">
                <a:solidFill>
                  <a:schemeClr val="bg1"/>
                </a:solidFill>
              </a:rPr>
              <a:t>  </a:t>
            </a:r>
            <a:r>
              <a:rPr lang="cs-CZ" sz="4000" b="1">
                <a:solidFill>
                  <a:schemeClr val="bg1"/>
                </a:solidFill>
              </a:rPr>
              <a:t>děkuji </a:t>
            </a:r>
            <a:r>
              <a:rPr lang="cs-CZ" sz="4000" b="1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sz="40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93057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1006F5-9C23-E070-5337-263AFB3AC7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165" y="467917"/>
            <a:ext cx="6877670" cy="6180283"/>
          </a:xfrm>
          <a:prstGeom prst="rect">
            <a:avLst/>
          </a:prstGeom>
        </p:spPr>
      </p:pic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99688EE-FFF2-1CFC-FDDB-A7358EEBCCDB}"/>
              </a:ext>
            </a:extLst>
          </p:cNvPr>
          <p:cNvSpPr/>
          <p:nvPr/>
        </p:nvSpPr>
        <p:spPr>
          <a:xfrm>
            <a:off x="4388021" y="2286026"/>
            <a:ext cx="2059978" cy="957943"/>
          </a:xfrm>
          <a:prstGeom prst="round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0149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Rectángulo 9">
            <a:extLst>
              <a:ext uri="{FF2B5EF4-FFF2-40B4-BE49-F238E27FC236}">
                <a16:creationId xmlns:a16="http://schemas.microsoft.com/office/drawing/2014/main" id="{365BF0CC-E126-D766-C13F-4633A772FDC4}"/>
              </a:ext>
            </a:extLst>
          </p:cNvPr>
          <p:cNvSpPr/>
          <p:nvPr/>
        </p:nvSpPr>
        <p:spPr>
          <a:xfrm>
            <a:off x="-978" y="6600026"/>
            <a:ext cx="81036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- WASH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guidelines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for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hygiene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promotion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in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emergency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operations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. IFRC, 2017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6FE3261-C477-4C63-D650-CC242EA5C399}"/>
              </a:ext>
            </a:extLst>
          </p:cNvPr>
          <p:cNvCxnSpPr>
            <a:cxnSpLocks/>
          </p:cNvCxnSpPr>
          <p:nvPr/>
        </p:nvCxnSpPr>
        <p:spPr>
          <a:xfrm>
            <a:off x="317935" y="1861522"/>
            <a:ext cx="8708078" cy="0"/>
          </a:xfrm>
          <a:prstGeom prst="line">
            <a:avLst/>
          </a:prstGeom>
          <a:ln w="47625" cmpd="sng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2">
            <a:extLst>
              <a:ext uri="{FF2B5EF4-FFF2-40B4-BE49-F238E27FC236}">
                <a16:creationId xmlns:a16="http://schemas.microsoft.com/office/drawing/2014/main" id="{F4302618-A7A4-C8A8-6AD1-062B4C3FC358}"/>
              </a:ext>
            </a:extLst>
          </p:cNvPr>
          <p:cNvSpPr txBox="1">
            <a:spLocks/>
          </p:cNvSpPr>
          <p:nvPr/>
        </p:nvSpPr>
        <p:spPr>
          <a:xfrm>
            <a:off x="602304" y="1471543"/>
            <a:ext cx="3757823" cy="389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400" b="1">
                <a:latin typeface="Montserrat" pitchFamily="2" charset="77"/>
              </a:rPr>
              <a:t>STEP 7 MONITORING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B021DEBF-AFAE-7C4D-5B9C-4F667BA56282}"/>
              </a:ext>
            </a:extLst>
          </p:cNvPr>
          <p:cNvSpPr txBox="1">
            <a:spLocks/>
          </p:cNvSpPr>
          <p:nvPr/>
        </p:nvSpPr>
        <p:spPr>
          <a:xfrm>
            <a:off x="820463" y="3067137"/>
            <a:ext cx="7703021" cy="2851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342900" indent="-342900" hangingPunct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1600" err="1">
                <a:latin typeface="Montserrat Medium" pitchFamily="2" charset="77"/>
              </a:rPr>
              <a:t>Monitoring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is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important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to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demonstrate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progress</a:t>
            </a:r>
            <a:endParaRPr lang="es-ES" sz="1600">
              <a:solidFill>
                <a:srgbClr val="FF0000"/>
              </a:solidFill>
              <a:latin typeface="Montserrat Medium" pitchFamily="2" charset="77"/>
            </a:endParaRPr>
          </a:p>
          <a:p>
            <a:pPr marL="342900" indent="-342900" hangingPunct="1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s-ES" sz="1600">
              <a:latin typeface="Montserrat Medium" pitchFamily="2" charset="77"/>
            </a:endParaRPr>
          </a:p>
          <a:p>
            <a:pPr marL="342900" indent="-342900" hangingPunct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All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the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team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should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be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involved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>
                <a:latin typeface="Montserrat Medium" pitchFamily="2" charset="77"/>
              </a:rPr>
              <a:t>and </a:t>
            </a:r>
            <a:r>
              <a:rPr lang="es-ES" sz="1600" err="1">
                <a:latin typeface="Montserrat Medium" pitchFamily="2" charset="77"/>
              </a:rPr>
              <a:t>must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understand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the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monitoring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process</a:t>
            </a:r>
            <a:endParaRPr lang="es-ES" sz="1600">
              <a:latin typeface="Montserrat Medium" pitchFamily="2" charset="77"/>
            </a:endParaRPr>
          </a:p>
          <a:p>
            <a:pPr marL="342900" indent="-342900" hangingPunct="1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s-ES" sz="1600">
              <a:latin typeface="Montserrat Medium" pitchFamily="2" charset="77"/>
            </a:endParaRPr>
          </a:p>
          <a:p>
            <a:pPr marL="342900" indent="-342900" hangingPunct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1600" err="1">
                <a:latin typeface="Montserrat Medium" pitchFamily="2" charset="77"/>
              </a:rPr>
              <a:t>Should</a:t>
            </a:r>
            <a:r>
              <a:rPr lang="es-ES" sz="1600">
                <a:latin typeface="Montserrat Medium" pitchFamily="2" charset="77"/>
              </a:rPr>
              <a:t> be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part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of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the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training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programme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for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volunteers</a:t>
            </a:r>
            <a:endParaRPr lang="es-ES" sz="1600">
              <a:latin typeface="Montserrat Medium" pitchFamily="2" charset="77"/>
            </a:endParaRPr>
          </a:p>
          <a:p>
            <a:pPr hangingPunct="1">
              <a:buClr>
                <a:srgbClr val="FF0000"/>
              </a:buClr>
            </a:pPr>
            <a:endParaRPr lang="es-ES" sz="1600">
              <a:latin typeface="Montserrat Medium" pitchFamily="2" charset="77"/>
            </a:endParaRPr>
          </a:p>
          <a:p>
            <a:pPr marL="342900" indent="-342900" hangingPunct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Involve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the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affected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population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>
                <a:latin typeface="Montserrat Medium" pitchFamily="2" charset="77"/>
              </a:rPr>
              <a:t>in </a:t>
            </a:r>
            <a:r>
              <a:rPr lang="es-ES" sz="1600" err="1">
                <a:latin typeface="Montserrat Medium" pitchFamily="2" charset="77"/>
              </a:rPr>
              <a:t>the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monitoring</a:t>
            </a:r>
            <a:endParaRPr lang="es-ES" sz="1600">
              <a:latin typeface="Montserrat Medium" pitchFamily="2" charset="77"/>
            </a:endParaRPr>
          </a:p>
          <a:p>
            <a:pPr marL="342900" indent="-342900" hangingPunct="1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s-ES" sz="1600">
              <a:latin typeface="Montserrat Medium" pitchFamily="2" charset="77"/>
            </a:endParaRPr>
          </a:p>
          <a:p>
            <a:pPr marL="342900" indent="-342900" hangingPunct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Indicators</a:t>
            </a:r>
            <a:r>
              <a:rPr lang="es-ES" sz="1600">
                <a:latin typeface="Montserrat Medium" pitchFamily="2" charset="77"/>
              </a:rPr>
              <a:t> are </a:t>
            </a:r>
            <a:r>
              <a:rPr lang="es-ES" sz="1600" err="1">
                <a:latin typeface="Montserrat Medium" pitchFamily="2" charset="77"/>
              </a:rPr>
              <a:t>used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to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track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progress</a:t>
            </a:r>
            <a:endParaRPr lang="es-ES" sz="1600">
              <a:latin typeface="Montserrat Medium" pitchFamily="2" charset="77"/>
            </a:endParaRPr>
          </a:p>
          <a:p>
            <a:pPr marL="342900" indent="-342900" hangingPunct="1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s-ES" sz="1600">
              <a:latin typeface="Montserrat Medium" pitchFamily="2" charset="77"/>
            </a:endParaRPr>
          </a:p>
          <a:p>
            <a:pPr marL="342900" indent="-342900" hangingPunct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ES" sz="1600">
                <a:latin typeface="Montserrat Medium" pitchFamily="2" charset="77"/>
              </a:rPr>
              <a:t>Monitor </a:t>
            </a:r>
            <a:r>
              <a:rPr lang="es-ES" sz="1600" err="1">
                <a:latin typeface="Montserrat Medium" pitchFamily="2" charset="77"/>
              </a:rPr>
              <a:t>not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only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if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results</a:t>
            </a:r>
            <a:r>
              <a:rPr lang="es-ES" sz="1600">
                <a:latin typeface="Montserrat Medium" pitchFamily="2" charset="77"/>
              </a:rPr>
              <a:t> are </a:t>
            </a:r>
            <a:r>
              <a:rPr lang="es-ES" sz="1600" err="1">
                <a:latin typeface="Montserrat Medium" pitchFamily="2" charset="77"/>
              </a:rPr>
              <a:t>being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achieved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but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also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if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latin typeface="Montserrat Medium" pitchFamily="2" charset="77"/>
              </a:rPr>
              <a:t>the</a:t>
            </a:r>
            <a:r>
              <a:rPr lang="es-ES" sz="1600"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objectives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are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aligned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with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the</a:t>
            </a:r>
            <a:r>
              <a:rPr lang="es-ES" sz="1600">
                <a:solidFill>
                  <a:srgbClr val="FF0000"/>
                </a:solidFill>
                <a:latin typeface="Montserrat Medium" pitchFamily="2" charset="77"/>
              </a:rPr>
              <a:t> </a:t>
            </a:r>
            <a:r>
              <a:rPr lang="es-ES" sz="1600" err="1">
                <a:solidFill>
                  <a:srgbClr val="FF0000"/>
                </a:solidFill>
                <a:latin typeface="Montserrat Medium" pitchFamily="2" charset="77"/>
              </a:rPr>
              <a:t>needs</a:t>
            </a:r>
            <a:endParaRPr lang="es-ES" sz="1600">
              <a:solidFill>
                <a:srgbClr val="FF0000"/>
              </a:solidFill>
              <a:latin typeface="Montserrat Medium" pitchFamily="2" charset="77"/>
            </a:endParaRPr>
          </a:p>
          <a:p>
            <a:pPr marL="342900" indent="-342900" hangingPunct="1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s-ES" sz="1600" b="1">
              <a:latin typeface="Montserrat" pitchFamily="2" charset="77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29B4C9-A388-5FFF-4FA0-062BC100F16E}"/>
              </a:ext>
            </a:extLst>
          </p:cNvPr>
          <p:cNvGrpSpPr/>
          <p:nvPr/>
        </p:nvGrpSpPr>
        <p:grpSpPr>
          <a:xfrm>
            <a:off x="756844" y="2150135"/>
            <a:ext cx="2101482" cy="766863"/>
            <a:chOff x="1704624" y="4730054"/>
            <a:chExt cx="3073614" cy="1236785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73C1DD22-00C5-BDF0-3680-80296A2A6DB3}"/>
                </a:ext>
              </a:extLst>
            </p:cNvPr>
            <p:cNvSpPr/>
            <p:nvPr/>
          </p:nvSpPr>
          <p:spPr>
            <a:xfrm>
              <a:off x="1828800" y="5087516"/>
              <a:ext cx="2895600" cy="522795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2" name="Double Bracket 11">
              <a:extLst>
                <a:ext uri="{FF2B5EF4-FFF2-40B4-BE49-F238E27FC236}">
                  <a16:creationId xmlns:a16="http://schemas.microsoft.com/office/drawing/2014/main" id="{BE2002B8-6E53-B40D-BBE5-52AF36087FF3}"/>
                </a:ext>
              </a:extLst>
            </p:cNvPr>
            <p:cNvSpPr/>
            <p:nvPr/>
          </p:nvSpPr>
          <p:spPr>
            <a:xfrm>
              <a:off x="1758462" y="4755825"/>
              <a:ext cx="3019776" cy="1121464"/>
            </a:xfrm>
            <a:prstGeom prst="bracketPair">
              <a:avLst/>
            </a:prstGeom>
            <a:ln w="114300" cmpd="dbl">
              <a:solidFill>
                <a:srgbClr val="001E5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10A31FB-9D93-CA27-D897-947903DE1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4624" y="4730054"/>
              <a:ext cx="1236785" cy="123678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2318243-0D48-9BC1-67AE-4BBD87726E71}"/>
                </a:ext>
              </a:extLst>
            </p:cNvPr>
            <p:cNvSpPr txBox="1">
              <a:spLocks/>
            </p:cNvSpPr>
            <p:nvPr/>
          </p:nvSpPr>
          <p:spPr>
            <a:xfrm>
              <a:off x="2633481" y="5097263"/>
              <a:ext cx="1938519" cy="52476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s-ES" sz="1400" b="1" err="1">
                  <a:solidFill>
                    <a:srgbClr val="F5333F"/>
                  </a:solidFill>
                  <a:latin typeface="Montserrat SemiBold" pitchFamily="2" charset="77"/>
                </a:rPr>
                <a:t>message</a:t>
              </a:r>
              <a:endParaRPr lang="es-ES" sz="1400" b="1">
                <a:solidFill>
                  <a:srgbClr val="F5333F"/>
                </a:solidFill>
                <a:latin typeface="Montserrat SemiBold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3313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Rectángulo 9">
            <a:extLst>
              <a:ext uri="{FF2B5EF4-FFF2-40B4-BE49-F238E27FC236}">
                <a16:creationId xmlns:a16="http://schemas.microsoft.com/office/drawing/2014/main" id="{365BF0CC-E126-D766-C13F-4633A772FDC4}"/>
              </a:ext>
            </a:extLst>
          </p:cNvPr>
          <p:cNvSpPr/>
          <p:nvPr/>
        </p:nvSpPr>
        <p:spPr>
          <a:xfrm>
            <a:off x="-978" y="6600026"/>
            <a:ext cx="81036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i="1">
                <a:solidFill>
                  <a:srgbClr val="001E5C"/>
                </a:solidFill>
                <a:effectLst/>
                <a:latin typeface="Times"/>
              </a:rPr>
              <a:t>Monitoring and Evaluation Planning. American Red Cross, USAID, 2008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E50E142-E591-965A-4249-B0AB304DAA38}"/>
              </a:ext>
            </a:extLst>
          </p:cNvPr>
          <p:cNvCxnSpPr>
            <a:cxnSpLocks/>
          </p:cNvCxnSpPr>
          <p:nvPr/>
        </p:nvCxnSpPr>
        <p:spPr>
          <a:xfrm>
            <a:off x="317935" y="1483570"/>
            <a:ext cx="8708078" cy="0"/>
          </a:xfrm>
          <a:prstGeom prst="line">
            <a:avLst/>
          </a:prstGeom>
          <a:ln w="47625" cmpd="sng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2">
            <a:extLst>
              <a:ext uri="{FF2B5EF4-FFF2-40B4-BE49-F238E27FC236}">
                <a16:creationId xmlns:a16="http://schemas.microsoft.com/office/drawing/2014/main" id="{18C77FCF-72C6-6167-3C09-D68DDFBBC7ED}"/>
              </a:ext>
            </a:extLst>
          </p:cNvPr>
          <p:cNvSpPr txBox="1">
            <a:spLocks/>
          </p:cNvSpPr>
          <p:nvPr/>
        </p:nvSpPr>
        <p:spPr>
          <a:xfrm>
            <a:off x="602304" y="1093591"/>
            <a:ext cx="5079168" cy="389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400" b="1" err="1">
                <a:latin typeface="Montserrat" pitchFamily="2" charset="77"/>
              </a:rPr>
              <a:t>When</a:t>
            </a:r>
            <a:r>
              <a:rPr lang="es-ES" sz="2400" b="1">
                <a:latin typeface="Montserrat" pitchFamily="2" charset="77"/>
              </a:rPr>
              <a:t> </a:t>
            </a:r>
            <a:r>
              <a:rPr lang="es-ES" sz="2400" b="1" err="1">
                <a:latin typeface="Montserrat" pitchFamily="2" charset="77"/>
              </a:rPr>
              <a:t>monitoring</a:t>
            </a:r>
            <a:r>
              <a:rPr lang="es-ES" sz="2400" b="1">
                <a:latin typeface="Montserrat" pitchFamily="2" charset="77"/>
              </a:rPr>
              <a:t> </a:t>
            </a:r>
            <a:r>
              <a:rPr lang="es-ES" sz="2400" b="1" err="1">
                <a:latin typeface="Montserrat" pitchFamily="2" charset="77"/>
              </a:rPr>
              <a:t>starts</a:t>
            </a:r>
            <a:r>
              <a:rPr lang="es-ES" sz="2400" b="1">
                <a:latin typeface="Montserrat" pitchFamily="2" charset="77"/>
              </a:rPr>
              <a:t>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CB69AD-28A2-0C85-7CED-EBE57B7D7B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561" y="1623640"/>
            <a:ext cx="5900868" cy="481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127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Rectángulo 9">
            <a:extLst>
              <a:ext uri="{FF2B5EF4-FFF2-40B4-BE49-F238E27FC236}">
                <a16:creationId xmlns:a16="http://schemas.microsoft.com/office/drawing/2014/main" id="{365BF0CC-E126-D766-C13F-4633A772FDC4}"/>
              </a:ext>
            </a:extLst>
          </p:cNvPr>
          <p:cNvSpPr/>
          <p:nvPr/>
        </p:nvSpPr>
        <p:spPr>
          <a:xfrm>
            <a:off x="-978" y="6600026"/>
            <a:ext cx="88327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Spanish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Red Cross Training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Hygiene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promotion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in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emergencies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, 2022  - WASH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guidelines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for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hygiene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promotion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in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emergency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operations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. IFRC, 2017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3DDC49B-D370-302A-DCCD-B04A894AB810}"/>
              </a:ext>
            </a:extLst>
          </p:cNvPr>
          <p:cNvCxnSpPr>
            <a:cxnSpLocks/>
          </p:cNvCxnSpPr>
          <p:nvPr/>
        </p:nvCxnSpPr>
        <p:spPr>
          <a:xfrm>
            <a:off x="317935" y="1483570"/>
            <a:ext cx="8708078" cy="0"/>
          </a:xfrm>
          <a:prstGeom prst="line">
            <a:avLst/>
          </a:prstGeom>
          <a:ln w="47625" cmpd="sng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6B45A7C-0CFD-0B65-76EE-F8B592121370}"/>
              </a:ext>
            </a:extLst>
          </p:cNvPr>
          <p:cNvSpPr txBox="1">
            <a:spLocks/>
          </p:cNvSpPr>
          <p:nvPr/>
        </p:nvSpPr>
        <p:spPr>
          <a:xfrm>
            <a:off x="602304" y="1093591"/>
            <a:ext cx="8096218" cy="389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400" b="1" err="1">
                <a:latin typeface="Montserrat" pitchFamily="2" charset="77"/>
              </a:rPr>
              <a:t>Difference</a:t>
            </a:r>
            <a:r>
              <a:rPr lang="es-ES" sz="2400" b="1">
                <a:latin typeface="Montserrat" pitchFamily="2" charset="77"/>
              </a:rPr>
              <a:t> </a:t>
            </a:r>
            <a:r>
              <a:rPr lang="es-ES" sz="2400" b="1" err="1">
                <a:latin typeface="Montserrat" pitchFamily="2" charset="77"/>
              </a:rPr>
              <a:t>between</a:t>
            </a:r>
            <a:r>
              <a:rPr lang="es-ES" sz="2400" b="1">
                <a:latin typeface="Montserrat" pitchFamily="2" charset="77"/>
              </a:rPr>
              <a:t> </a:t>
            </a:r>
            <a:r>
              <a:rPr lang="es-ES" sz="2400" b="1" err="1">
                <a:latin typeface="Montserrat" pitchFamily="2" charset="77"/>
              </a:rPr>
              <a:t>monitoring</a:t>
            </a:r>
            <a:r>
              <a:rPr lang="es-ES" sz="2400" b="1">
                <a:latin typeface="Montserrat" pitchFamily="2" charset="77"/>
              </a:rPr>
              <a:t> and </a:t>
            </a:r>
            <a:r>
              <a:rPr lang="es-ES" sz="2400" b="1" err="1">
                <a:latin typeface="Montserrat" pitchFamily="2" charset="77"/>
              </a:rPr>
              <a:t>evaluation</a:t>
            </a:r>
            <a:endParaRPr lang="es-ES" sz="2400" b="1">
              <a:latin typeface="Montserrat" pitchFamily="2" charset="77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B4D628C3-0EAD-9192-D38A-630CCFF8DF22}"/>
              </a:ext>
            </a:extLst>
          </p:cNvPr>
          <p:cNvSpPr txBox="1">
            <a:spLocks/>
          </p:cNvSpPr>
          <p:nvPr/>
        </p:nvSpPr>
        <p:spPr>
          <a:xfrm>
            <a:off x="893134" y="4882935"/>
            <a:ext cx="7324767" cy="837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000" err="1">
                <a:solidFill>
                  <a:srgbClr val="001E5C"/>
                </a:solidFill>
              </a:rPr>
              <a:t>It</a:t>
            </a:r>
            <a:r>
              <a:rPr lang="es-ES" sz="2000">
                <a:solidFill>
                  <a:srgbClr val="001E5C"/>
                </a:solidFill>
              </a:rPr>
              <a:t> examines </a:t>
            </a:r>
            <a:r>
              <a:rPr lang="es-ES" sz="2000" err="1">
                <a:solidFill>
                  <a:srgbClr val="001E5C"/>
                </a:solidFill>
              </a:rPr>
              <a:t>what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the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project</a:t>
            </a:r>
            <a:r>
              <a:rPr lang="es-ES" sz="2000">
                <a:solidFill>
                  <a:srgbClr val="001E5C"/>
                </a:solidFill>
              </a:rPr>
              <a:t>/</a:t>
            </a:r>
            <a:r>
              <a:rPr lang="es-ES" sz="2000" err="1">
                <a:solidFill>
                  <a:srgbClr val="001E5C"/>
                </a:solidFill>
              </a:rPr>
              <a:t>programme</a:t>
            </a:r>
            <a:r>
              <a:rPr lang="es-ES" sz="2000">
                <a:solidFill>
                  <a:srgbClr val="001E5C"/>
                </a:solidFill>
              </a:rPr>
              <a:t> has </a:t>
            </a:r>
            <a:r>
              <a:rPr lang="es-ES" sz="2000" err="1">
                <a:solidFill>
                  <a:srgbClr val="001E5C"/>
                </a:solidFill>
              </a:rPr>
              <a:t>achieved</a:t>
            </a:r>
            <a:r>
              <a:rPr lang="es-ES" sz="2000">
                <a:solidFill>
                  <a:srgbClr val="001E5C"/>
                </a:solidFill>
              </a:rPr>
              <a:t>, </a:t>
            </a:r>
            <a:r>
              <a:rPr lang="es-ES" sz="2000" err="1">
                <a:solidFill>
                  <a:srgbClr val="001E5C"/>
                </a:solidFill>
              </a:rPr>
              <a:t>whether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it</a:t>
            </a:r>
            <a:r>
              <a:rPr lang="es-ES" sz="2000">
                <a:solidFill>
                  <a:srgbClr val="001E5C"/>
                </a:solidFill>
              </a:rPr>
              <a:t> has </a:t>
            </a:r>
            <a:r>
              <a:rPr lang="es-ES" sz="2000" err="1">
                <a:solidFill>
                  <a:srgbClr val="001E5C"/>
                </a:solidFill>
              </a:rPr>
              <a:t>met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the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objectives</a:t>
            </a:r>
            <a:r>
              <a:rPr lang="es-ES" sz="2000">
                <a:solidFill>
                  <a:srgbClr val="001E5C"/>
                </a:solidFill>
              </a:rPr>
              <a:t> and </a:t>
            </a:r>
            <a:r>
              <a:rPr lang="es-ES" sz="2000" err="1">
                <a:solidFill>
                  <a:srgbClr val="001E5C"/>
                </a:solidFill>
              </a:rPr>
              <a:t>what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changes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have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occurred</a:t>
            </a:r>
            <a:r>
              <a:rPr lang="es-ES" sz="2000">
                <a:solidFill>
                  <a:srgbClr val="001E5C"/>
                </a:solidFill>
              </a:rPr>
              <a:t> as a </a:t>
            </a:r>
            <a:r>
              <a:rPr lang="es-ES" sz="2000" err="1">
                <a:solidFill>
                  <a:srgbClr val="001E5C"/>
                </a:solidFill>
              </a:rPr>
              <a:t>result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of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the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intervention</a:t>
            </a:r>
            <a:r>
              <a:rPr lang="es-ES" sz="2000">
                <a:solidFill>
                  <a:srgbClr val="001E5C"/>
                </a:solidFill>
              </a:rPr>
              <a:t>.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7BFFC09F-4BF1-2D21-C1ED-3EF14C8C2BD8}"/>
              </a:ext>
            </a:extLst>
          </p:cNvPr>
          <p:cNvSpPr txBox="1">
            <a:spLocks/>
          </p:cNvSpPr>
          <p:nvPr/>
        </p:nvSpPr>
        <p:spPr>
          <a:xfrm>
            <a:off x="876959" y="2823044"/>
            <a:ext cx="6968474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000" err="1">
                <a:solidFill>
                  <a:srgbClr val="001E5C"/>
                </a:solidFill>
              </a:rPr>
              <a:t>Routine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collection</a:t>
            </a:r>
            <a:r>
              <a:rPr lang="es-ES" sz="2000">
                <a:solidFill>
                  <a:srgbClr val="001E5C"/>
                </a:solidFill>
              </a:rPr>
              <a:t> and </a:t>
            </a:r>
            <a:r>
              <a:rPr lang="es-ES" sz="2000" err="1">
                <a:solidFill>
                  <a:srgbClr val="001E5C"/>
                </a:solidFill>
              </a:rPr>
              <a:t>analysis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of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information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to</a:t>
            </a:r>
            <a:r>
              <a:rPr lang="es-ES" sz="2000">
                <a:solidFill>
                  <a:srgbClr val="001E5C"/>
                </a:solidFill>
              </a:rPr>
              <a:t> monitor </a:t>
            </a:r>
            <a:r>
              <a:rPr lang="es-ES" sz="2000" err="1">
                <a:solidFill>
                  <a:srgbClr val="001E5C"/>
                </a:solidFill>
              </a:rPr>
              <a:t>the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progress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of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established</a:t>
            </a:r>
            <a:r>
              <a:rPr lang="es-ES" sz="2000">
                <a:solidFill>
                  <a:srgbClr val="001E5C"/>
                </a:solidFill>
              </a:rPr>
              <a:t> </a:t>
            </a:r>
            <a:r>
              <a:rPr lang="es-ES" sz="2000" err="1">
                <a:solidFill>
                  <a:srgbClr val="001E5C"/>
                </a:solidFill>
              </a:rPr>
              <a:t>plans</a:t>
            </a:r>
            <a:r>
              <a:rPr lang="es-ES" sz="2000">
                <a:solidFill>
                  <a:srgbClr val="001E5C"/>
                </a:solidFill>
              </a:rPr>
              <a:t> and </a:t>
            </a:r>
            <a:r>
              <a:rPr lang="es-ES" sz="2000" err="1">
                <a:solidFill>
                  <a:srgbClr val="001E5C"/>
                </a:solidFill>
              </a:rPr>
              <a:t>objectives</a:t>
            </a:r>
            <a:r>
              <a:rPr lang="es-ES" sz="2000">
                <a:solidFill>
                  <a:srgbClr val="001E5C"/>
                </a:solidFill>
              </a:rPr>
              <a:t>.</a:t>
            </a:r>
          </a:p>
        </p:txBody>
      </p:sp>
      <p:sp>
        <p:nvSpPr>
          <p:cNvPr id="10" name="Rectángulo redondeado 4">
            <a:extLst>
              <a:ext uri="{FF2B5EF4-FFF2-40B4-BE49-F238E27FC236}">
                <a16:creationId xmlns:a16="http://schemas.microsoft.com/office/drawing/2014/main" id="{3FB9C4C0-8DCA-9C17-311F-BCAF8E156F63}"/>
              </a:ext>
            </a:extLst>
          </p:cNvPr>
          <p:cNvSpPr/>
          <p:nvPr/>
        </p:nvSpPr>
        <p:spPr>
          <a:xfrm>
            <a:off x="893135" y="1831161"/>
            <a:ext cx="2697558" cy="689928"/>
          </a:xfrm>
          <a:prstGeom prst="roundRect">
            <a:avLst/>
          </a:prstGeom>
          <a:solidFill>
            <a:srgbClr val="FE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1000" b="0" i="0" u="none" strike="noStrike" cap="none" spc="0" normalizeH="0" baseline="0">
              <a:ln>
                <a:noFill/>
              </a:ln>
              <a:solidFill>
                <a:srgbClr val="F5333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Rectángulo redondeado 5">
            <a:extLst>
              <a:ext uri="{FF2B5EF4-FFF2-40B4-BE49-F238E27FC236}">
                <a16:creationId xmlns:a16="http://schemas.microsoft.com/office/drawing/2014/main" id="{E92F8EB5-FACA-B1DD-7029-D9DABFEE1DE5}"/>
              </a:ext>
            </a:extLst>
          </p:cNvPr>
          <p:cNvSpPr/>
          <p:nvPr/>
        </p:nvSpPr>
        <p:spPr>
          <a:xfrm>
            <a:off x="893134" y="4007354"/>
            <a:ext cx="2697559" cy="590931"/>
          </a:xfrm>
          <a:prstGeom prst="roundRect">
            <a:avLst/>
          </a:prstGeom>
          <a:solidFill>
            <a:srgbClr val="FE0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1000" b="0" i="0" u="none" strike="noStrike" cap="none" spc="0" normalizeH="0" baseline="0">
              <a:ln>
                <a:noFill/>
              </a:ln>
              <a:solidFill>
                <a:srgbClr val="FE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7A57A0C7-71D2-C89F-8948-FF00C8234460}"/>
              </a:ext>
            </a:extLst>
          </p:cNvPr>
          <p:cNvSpPr txBox="1">
            <a:spLocks/>
          </p:cNvSpPr>
          <p:nvPr/>
        </p:nvSpPr>
        <p:spPr>
          <a:xfrm>
            <a:off x="1089838" y="1934657"/>
            <a:ext cx="2240605" cy="439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800" err="1">
                <a:solidFill>
                  <a:schemeClr val="bg1"/>
                </a:solidFill>
              </a:rPr>
              <a:t>Monitoring</a:t>
            </a:r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38D7FFC8-D5A7-2064-98F8-BCDD1471BBDE}"/>
              </a:ext>
            </a:extLst>
          </p:cNvPr>
          <p:cNvSpPr txBox="1">
            <a:spLocks/>
          </p:cNvSpPr>
          <p:nvPr/>
        </p:nvSpPr>
        <p:spPr>
          <a:xfrm>
            <a:off x="1051360" y="4116864"/>
            <a:ext cx="2110563" cy="4456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800" err="1">
                <a:solidFill>
                  <a:schemeClr val="bg1"/>
                </a:solidFill>
              </a:rPr>
              <a:t>Evaluation</a:t>
            </a:r>
            <a:endParaRPr lang="es-ES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530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id="{3C264325-E6C3-D5AC-61FD-8BD0D940E8F1}"/>
              </a:ext>
            </a:extLst>
          </p:cNvPr>
          <p:cNvSpPr/>
          <p:nvPr/>
        </p:nvSpPr>
        <p:spPr>
          <a:xfrm>
            <a:off x="574448" y="1743330"/>
            <a:ext cx="8246167" cy="5171925"/>
          </a:xfrm>
          <a:prstGeom prst="ellipse">
            <a:avLst/>
          </a:prstGeom>
          <a:solidFill>
            <a:srgbClr val="001E5C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Rectángulo 9">
            <a:extLst>
              <a:ext uri="{FF2B5EF4-FFF2-40B4-BE49-F238E27FC236}">
                <a16:creationId xmlns:a16="http://schemas.microsoft.com/office/drawing/2014/main" id="{365BF0CC-E126-D766-C13F-4633A772FDC4}"/>
              </a:ext>
            </a:extLst>
          </p:cNvPr>
          <p:cNvSpPr/>
          <p:nvPr/>
        </p:nvSpPr>
        <p:spPr>
          <a:xfrm>
            <a:off x="59495" y="6712257"/>
            <a:ext cx="8103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1"/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Spanish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Red Cross Training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Hygiene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promotion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in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emergencies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, 2022</a:t>
            </a:r>
            <a:r>
              <a:rPr lang="es-ES" sz="900" i="1">
                <a:solidFill>
                  <a:srgbClr val="001E5C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 </a:t>
            </a:r>
            <a:r>
              <a:rPr lang="es-ES" sz="900" i="1" err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Evaluation</a:t>
            </a:r>
            <a:r>
              <a:rPr lang="es-ES" sz="900" i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 </a:t>
            </a:r>
            <a:r>
              <a:rPr lang="es-ES" sz="900" i="1" err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of</a:t>
            </a:r>
            <a:r>
              <a:rPr lang="es-ES" sz="900" i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 higiene </a:t>
            </a:r>
            <a:r>
              <a:rPr lang="es-ES" sz="900" i="1" err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promotion</a:t>
            </a:r>
            <a:r>
              <a:rPr lang="es-ES" sz="900" i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. </a:t>
            </a:r>
            <a:r>
              <a:rPr lang="es-ES" sz="900" i="1" err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Mooijman</a:t>
            </a:r>
            <a:r>
              <a:rPr lang="es-ES" sz="900" i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. 2003</a:t>
            </a:r>
          </a:p>
          <a:p>
            <a:pPr hangingPunct="1"/>
            <a:endParaRPr lang="es-ES" sz="900" i="1">
              <a:latin typeface="Open Sans ExtraBold" panose="020B0606030504020204" pitchFamily="34" charset="0"/>
              <a:ea typeface="Open Sans ExtraBold" panose="020B0606030504020204" pitchFamily="34" charset="0"/>
              <a:cs typeface="Open Sans ExtraBold" panose="020B06060305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BB0C50-0324-83D0-AD55-746EF6AC07FB}"/>
              </a:ext>
            </a:extLst>
          </p:cNvPr>
          <p:cNvSpPr txBox="1">
            <a:spLocks/>
          </p:cNvSpPr>
          <p:nvPr/>
        </p:nvSpPr>
        <p:spPr>
          <a:xfrm>
            <a:off x="602304" y="1010461"/>
            <a:ext cx="8096218" cy="68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es-ES" sz="2400" b="1">
                <a:latin typeface="Montserrat" pitchFamily="2" charset="77"/>
              </a:rPr>
              <a:t>MONITORING PLAN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What</a:t>
            </a:r>
            <a:r>
              <a:rPr lang="es-ES" sz="2400" b="1">
                <a:solidFill>
                  <a:srgbClr val="FE0000"/>
                </a:solidFill>
                <a:latin typeface="Montserrat" pitchFamily="2" charset="77"/>
              </a:rPr>
              <a:t>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to</a:t>
            </a:r>
            <a:r>
              <a:rPr lang="es-ES" sz="2400" b="1">
                <a:solidFill>
                  <a:srgbClr val="FE0000"/>
                </a:solidFill>
                <a:latin typeface="Montserrat" pitchFamily="2" charset="77"/>
              </a:rPr>
              <a:t>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consider</a:t>
            </a:r>
            <a:endParaRPr lang="es-ES" sz="2400" b="1">
              <a:solidFill>
                <a:srgbClr val="FE0000"/>
              </a:solidFill>
              <a:latin typeface="Montserrat" pitchFamily="2" charset="77"/>
            </a:endParaRPr>
          </a:p>
          <a:p>
            <a:pPr hangingPunct="1"/>
            <a:endParaRPr lang="es-ES" sz="2400" b="1">
              <a:latin typeface="Montserrat" pitchFamily="2" charset="77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B3FFB60-054C-49C9-9676-18F1FA03BBAA}"/>
              </a:ext>
            </a:extLst>
          </p:cNvPr>
          <p:cNvCxnSpPr>
            <a:cxnSpLocks/>
          </p:cNvCxnSpPr>
          <p:nvPr/>
        </p:nvCxnSpPr>
        <p:spPr>
          <a:xfrm>
            <a:off x="317935" y="1400440"/>
            <a:ext cx="8708078" cy="0"/>
          </a:xfrm>
          <a:prstGeom prst="line">
            <a:avLst/>
          </a:prstGeom>
          <a:ln w="47625" cmpd="sng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0BE44DB-3C39-6EE2-B06E-3721F1FFA99E}"/>
              </a:ext>
            </a:extLst>
          </p:cNvPr>
          <p:cNvSpPr txBox="1">
            <a:spLocks/>
          </p:cNvSpPr>
          <p:nvPr/>
        </p:nvSpPr>
        <p:spPr>
          <a:xfrm>
            <a:off x="602304" y="1515472"/>
            <a:ext cx="2854574" cy="290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endParaRPr lang="es-ES" sz="1600" b="1">
              <a:solidFill>
                <a:srgbClr val="FE0000"/>
              </a:solidFill>
              <a:latin typeface="Montserrat" pitchFamily="2" charset="77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68DA804-BA6B-8826-2FCD-856CF7AB3E4B}"/>
              </a:ext>
            </a:extLst>
          </p:cNvPr>
          <p:cNvSpPr/>
          <p:nvPr/>
        </p:nvSpPr>
        <p:spPr>
          <a:xfrm>
            <a:off x="830747" y="3027265"/>
            <a:ext cx="1817649" cy="1404000"/>
          </a:xfrm>
          <a:prstGeom prst="ellipse">
            <a:avLst/>
          </a:prstGeom>
          <a:solidFill>
            <a:srgbClr val="F5333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96FE178-83D1-B06F-1744-315D0B814B4F}"/>
              </a:ext>
            </a:extLst>
          </p:cNvPr>
          <p:cNvSpPr/>
          <p:nvPr/>
        </p:nvSpPr>
        <p:spPr>
          <a:xfrm>
            <a:off x="2123965" y="4952420"/>
            <a:ext cx="1817649" cy="1404000"/>
          </a:xfrm>
          <a:prstGeom prst="ellipse">
            <a:avLst/>
          </a:prstGeom>
          <a:solidFill>
            <a:srgbClr val="F5333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2620CC1-5604-B80C-64D4-D834B1D94209}"/>
              </a:ext>
            </a:extLst>
          </p:cNvPr>
          <p:cNvSpPr/>
          <p:nvPr/>
        </p:nvSpPr>
        <p:spPr>
          <a:xfrm>
            <a:off x="3684776" y="1845559"/>
            <a:ext cx="1817649" cy="1404000"/>
          </a:xfrm>
          <a:prstGeom prst="ellipse">
            <a:avLst/>
          </a:prstGeom>
          <a:solidFill>
            <a:srgbClr val="F5333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0A1BEC2-0FAA-4169-F23F-44340C632184}"/>
              </a:ext>
            </a:extLst>
          </p:cNvPr>
          <p:cNvSpPr/>
          <p:nvPr/>
        </p:nvSpPr>
        <p:spPr>
          <a:xfrm>
            <a:off x="6495604" y="3027265"/>
            <a:ext cx="1817649" cy="1404000"/>
          </a:xfrm>
          <a:prstGeom prst="ellipse">
            <a:avLst/>
          </a:prstGeom>
          <a:solidFill>
            <a:srgbClr val="F5333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AF9566D-402E-02B3-9B84-AA270DE6497F}"/>
              </a:ext>
            </a:extLst>
          </p:cNvPr>
          <p:cNvSpPr/>
          <p:nvPr/>
        </p:nvSpPr>
        <p:spPr>
          <a:xfrm>
            <a:off x="5463347" y="5010608"/>
            <a:ext cx="1817649" cy="1404000"/>
          </a:xfrm>
          <a:prstGeom prst="ellipse">
            <a:avLst/>
          </a:prstGeom>
          <a:solidFill>
            <a:srgbClr val="F5333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5099DF-23EF-4E59-9EA6-033EB999F07D}"/>
              </a:ext>
            </a:extLst>
          </p:cNvPr>
          <p:cNvSpPr txBox="1"/>
          <p:nvPr/>
        </p:nvSpPr>
        <p:spPr>
          <a:xfrm>
            <a:off x="1058645" y="3359933"/>
            <a:ext cx="1361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>
                <a:solidFill>
                  <a:schemeClr val="bg1"/>
                </a:solidFill>
                <a:latin typeface="Montserrat" pitchFamily="2" charset="77"/>
              </a:rPr>
              <a:t>Human and </a:t>
            </a:r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financial</a:t>
            </a:r>
            <a:r>
              <a:rPr lang="es-ES_tradnl" sz="1400" b="1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resources</a:t>
            </a:r>
            <a:endParaRPr lang="es-ES_tradnl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A424A9-703C-7947-5B0E-719A3AC63F9E}"/>
              </a:ext>
            </a:extLst>
          </p:cNvPr>
          <p:cNvSpPr txBox="1"/>
          <p:nvPr/>
        </p:nvSpPr>
        <p:spPr>
          <a:xfrm>
            <a:off x="3934240" y="2271143"/>
            <a:ext cx="1361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Monitoring</a:t>
            </a:r>
            <a:r>
              <a:rPr lang="es-ES_tradnl" sz="1400" b="1">
                <a:solidFill>
                  <a:schemeClr val="bg1"/>
                </a:solidFill>
                <a:latin typeface="Montserrat" pitchFamily="2" charset="77"/>
              </a:rPr>
              <a:t> calendar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41BB31-23B9-15AF-BEFA-5448BA161BC1}"/>
              </a:ext>
            </a:extLst>
          </p:cNvPr>
          <p:cNvSpPr txBox="1"/>
          <p:nvPr/>
        </p:nvSpPr>
        <p:spPr>
          <a:xfrm>
            <a:off x="2351863" y="5312670"/>
            <a:ext cx="1361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Strategy</a:t>
            </a:r>
            <a:r>
              <a:rPr lang="es-ES_tradnl" sz="1400" b="1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for</a:t>
            </a:r>
            <a:r>
              <a:rPr lang="es-ES_tradnl" sz="1400" b="1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reporting</a:t>
            </a:r>
            <a:r>
              <a:rPr lang="es-ES_tradnl" sz="1400" b="1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results</a:t>
            </a:r>
            <a:endParaRPr lang="es-ES_tradnl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1F954C-4ADF-4A98-81EF-FF255C20D2DE}"/>
              </a:ext>
            </a:extLst>
          </p:cNvPr>
          <p:cNvSpPr txBox="1"/>
          <p:nvPr/>
        </p:nvSpPr>
        <p:spPr>
          <a:xfrm>
            <a:off x="6712371" y="3328126"/>
            <a:ext cx="1361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>
                <a:solidFill>
                  <a:schemeClr val="bg1"/>
                </a:solidFill>
                <a:latin typeface="Montserrat" pitchFamily="2" charset="77"/>
              </a:rPr>
              <a:t>Tools</a:t>
            </a:r>
          </a:p>
          <a:p>
            <a:pPr algn="ctr"/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for</a:t>
            </a:r>
            <a:r>
              <a:rPr lang="es-ES_tradnl" sz="1400" b="1">
                <a:solidFill>
                  <a:schemeClr val="bg1"/>
                </a:solidFill>
                <a:latin typeface="Montserrat" pitchFamily="2" charset="77"/>
              </a:rPr>
              <a:t> data </a:t>
            </a:r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collection</a:t>
            </a:r>
            <a:endParaRPr lang="es-ES_tradnl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D20D48-C656-DED5-FB3B-C4540D453D35}"/>
              </a:ext>
            </a:extLst>
          </p:cNvPr>
          <p:cNvSpPr txBox="1"/>
          <p:nvPr/>
        </p:nvSpPr>
        <p:spPr>
          <a:xfrm>
            <a:off x="5691245" y="5343276"/>
            <a:ext cx="1361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Collect</a:t>
            </a:r>
            <a:r>
              <a:rPr lang="es-ES_tradnl" sz="1400" b="1">
                <a:solidFill>
                  <a:schemeClr val="bg1"/>
                </a:solidFill>
                <a:latin typeface="Montserrat" pitchFamily="2" charset="77"/>
              </a:rPr>
              <a:t> and </a:t>
            </a:r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record</a:t>
            </a:r>
            <a:r>
              <a:rPr lang="es-ES_tradnl" sz="1400" b="1">
                <a:solidFill>
                  <a:schemeClr val="bg1"/>
                </a:solidFill>
                <a:latin typeface="Montserrat" pitchFamily="2" charset="77"/>
              </a:rPr>
              <a:t> data, </a:t>
            </a:r>
            <a:r>
              <a:rPr lang="es-ES_tradnl" sz="1400" b="1" err="1">
                <a:solidFill>
                  <a:schemeClr val="bg1"/>
                </a:solidFill>
                <a:latin typeface="Montserrat" pitchFamily="2" charset="77"/>
              </a:rPr>
              <a:t>decisions</a:t>
            </a:r>
            <a:endParaRPr lang="es-ES_tradnl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FC6BC10-CB59-5C03-1D85-495761AAB0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081" y="3545682"/>
            <a:ext cx="1084146" cy="108414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3C728EA-9610-B2BE-38A0-948FA7FD4A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026" y="3627107"/>
            <a:ext cx="829997" cy="82999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51FB236-777D-C564-9503-CE187338B3BC}"/>
              </a:ext>
            </a:extLst>
          </p:cNvPr>
          <p:cNvSpPr txBox="1">
            <a:spLocks/>
          </p:cNvSpPr>
          <p:nvPr/>
        </p:nvSpPr>
        <p:spPr>
          <a:xfrm>
            <a:off x="2775951" y="4445664"/>
            <a:ext cx="4313873" cy="290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Qualitative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and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Quantitative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data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8AB8C67-0ACB-7337-4A50-A0C1994FD5CB}"/>
              </a:ext>
            </a:extLst>
          </p:cNvPr>
          <p:cNvSpPr txBox="1">
            <a:spLocks/>
          </p:cNvSpPr>
          <p:nvPr/>
        </p:nvSpPr>
        <p:spPr>
          <a:xfrm>
            <a:off x="7300197" y="1707951"/>
            <a:ext cx="1725816" cy="6846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PGI, CEA, Cash transfer,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Other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sectors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...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4612C938-208F-8E7B-E1F5-5873BFEF598A}"/>
              </a:ext>
            </a:extLst>
          </p:cNvPr>
          <p:cNvCxnSpPr>
            <a:cxnSpLocks/>
          </p:cNvCxnSpPr>
          <p:nvPr/>
        </p:nvCxnSpPr>
        <p:spPr>
          <a:xfrm rot="10800000" flipV="1">
            <a:off x="6946771" y="2447922"/>
            <a:ext cx="1931422" cy="99556"/>
          </a:xfrm>
          <a:prstGeom prst="bentConnector3">
            <a:avLst>
              <a:gd name="adj1" fmla="val 80845"/>
            </a:avLst>
          </a:prstGeom>
          <a:ln w="44450">
            <a:solidFill>
              <a:srgbClr val="001E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801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Rectángulo 9">
            <a:extLst>
              <a:ext uri="{FF2B5EF4-FFF2-40B4-BE49-F238E27FC236}">
                <a16:creationId xmlns:a16="http://schemas.microsoft.com/office/drawing/2014/main" id="{365BF0CC-E126-D766-C13F-4633A772FDC4}"/>
              </a:ext>
            </a:extLst>
          </p:cNvPr>
          <p:cNvSpPr/>
          <p:nvPr/>
        </p:nvSpPr>
        <p:spPr>
          <a:xfrm>
            <a:off x="-978" y="6600026"/>
            <a:ext cx="81036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WASH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guidelines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for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hygiene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promotion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in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emergency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operations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. IFRC, 2017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58195E7-D710-4441-E37E-3048529F778C}"/>
              </a:ext>
            </a:extLst>
          </p:cNvPr>
          <p:cNvCxnSpPr>
            <a:cxnSpLocks/>
          </p:cNvCxnSpPr>
          <p:nvPr/>
        </p:nvCxnSpPr>
        <p:spPr>
          <a:xfrm>
            <a:off x="317935" y="1483570"/>
            <a:ext cx="8708078" cy="0"/>
          </a:xfrm>
          <a:prstGeom prst="line">
            <a:avLst/>
          </a:prstGeom>
          <a:ln w="47625" cmpd="sng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FC40539-DE56-7FD6-6B35-C0BA1B590669}"/>
              </a:ext>
            </a:extLst>
          </p:cNvPr>
          <p:cNvSpPr txBox="1">
            <a:spLocks/>
          </p:cNvSpPr>
          <p:nvPr/>
        </p:nvSpPr>
        <p:spPr>
          <a:xfrm>
            <a:off x="602304" y="1010461"/>
            <a:ext cx="8096218" cy="389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400" b="1">
                <a:latin typeface="Montserrat" pitchFamily="2" charset="77"/>
              </a:rPr>
              <a:t>MONITORING PLAN </a:t>
            </a:r>
            <a:r>
              <a:rPr lang="es-ES" sz="2400" b="1" err="1">
                <a:solidFill>
                  <a:srgbClr val="FF0000"/>
                </a:solidFill>
                <a:latin typeface="Montserrat" pitchFamily="2" charset="77"/>
              </a:rPr>
              <a:t>Indicators</a:t>
            </a:r>
            <a:endParaRPr lang="es-ES" sz="2400" b="1">
              <a:solidFill>
                <a:srgbClr val="FF0000"/>
              </a:solidFill>
              <a:latin typeface="Montserrat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29474EC-8951-2CB1-82C0-54F2B43C06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04" y="2092995"/>
            <a:ext cx="5329264" cy="37632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9724D5E-C591-4C8B-4422-13E3D307961C}"/>
              </a:ext>
            </a:extLst>
          </p:cNvPr>
          <p:cNvSpPr txBox="1">
            <a:spLocks/>
          </p:cNvSpPr>
          <p:nvPr/>
        </p:nvSpPr>
        <p:spPr>
          <a:xfrm>
            <a:off x="6162266" y="3374166"/>
            <a:ext cx="2613825" cy="2457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In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planning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we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were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developing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the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indicators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that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were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related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to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the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objectives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of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the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intervention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. </a:t>
            </a:r>
          </a:p>
          <a:p>
            <a:pPr hangingPunct="1"/>
            <a:endParaRPr lang="es-ES" sz="1600" b="1">
              <a:solidFill>
                <a:srgbClr val="001E5C"/>
              </a:solidFill>
              <a:latin typeface="Montserrat" pitchFamily="2" charset="77"/>
            </a:endParaRPr>
          </a:p>
          <a:p>
            <a:pPr hangingPunct="1"/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Now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for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the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monitoring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plan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we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need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to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establish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001E5C"/>
                </a:solidFill>
                <a:latin typeface="Montserrat" pitchFamily="2" charset="77"/>
              </a:rPr>
              <a:t>the</a:t>
            </a:r>
            <a:r>
              <a:rPr lang="es-ES" sz="1600" b="1">
                <a:solidFill>
                  <a:srgbClr val="001E5C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FF0000"/>
                </a:solidFill>
                <a:latin typeface="Montserrat" pitchFamily="2" charset="77"/>
              </a:rPr>
              <a:t>means</a:t>
            </a:r>
            <a:r>
              <a:rPr lang="es-ES" sz="1600" b="1">
                <a:solidFill>
                  <a:srgbClr val="FF0000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FF0000"/>
                </a:solidFill>
                <a:latin typeface="Montserrat" pitchFamily="2" charset="77"/>
              </a:rPr>
              <a:t>of</a:t>
            </a:r>
            <a:r>
              <a:rPr lang="es-ES" sz="1600" b="1">
                <a:solidFill>
                  <a:srgbClr val="FF0000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FF0000"/>
                </a:solidFill>
                <a:latin typeface="Montserrat" pitchFamily="2" charset="77"/>
              </a:rPr>
              <a:t>verification</a:t>
            </a:r>
            <a:r>
              <a:rPr lang="es-ES" sz="1600" b="1">
                <a:solidFill>
                  <a:srgbClr val="FF0000"/>
                </a:solidFill>
                <a:latin typeface="Montserrat" pitchFamily="2" charset="77"/>
              </a:rPr>
              <a:t> and </a:t>
            </a:r>
            <a:r>
              <a:rPr lang="es-ES" sz="1600" b="1" err="1">
                <a:solidFill>
                  <a:srgbClr val="FF0000"/>
                </a:solidFill>
                <a:latin typeface="Montserrat" pitchFamily="2" charset="77"/>
              </a:rPr>
              <a:t>the</a:t>
            </a:r>
            <a:r>
              <a:rPr lang="es-ES" sz="1600" b="1">
                <a:solidFill>
                  <a:srgbClr val="FF0000"/>
                </a:solidFill>
                <a:latin typeface="Montserrat" pitchFamily="2" charset="77"/>
              </a:rPr>
              <a:t> </a:t>
            </a:r>
            <a:r>
              <a:rPr lang="es-ES" sz="1600" b="1" err="1">
                <a:solidFill>
                  <a:srgbClr val="FF0000"/>
                </a:solidFill>
                <a:latin typeface="Montserrat" pitchFamily="2" charset="77"/>
              </a:rPr>
              <a:t>frequency</a:t>
            </a:r>
            <a:r>
              <a:rPr lang="es-ES" sz="1600" b="1">
                <a:solidFill>
                  <a:srgbClr val="FF0000"/>
                </a:solidFill>
                <a:latin typeface="Montserrat" pitchFamily="2" charset="77"/>
              </a:rPr>
              <a:t>.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72E2F30-1275-0101-E27D-72C8A06842E4}"/>
              </a:ext>
            </a:extLst>
          </p:cNvPr>
          <p:cNvSpPr/>
          <p:nvPr/>
        </p:nvSpPr>
        <p:spPr>
          <a:xfrm>
            <a:off x="3080083" y="2025726"/>
            <a:ext cx="2851485" cy="3899523"/>
          </a:xfrm>
          <a:prstGeom prst="roundRect">
            <a:avLst>
              <a:gd name="adj" fmla="val 5834"/>
            </a:avLst>
          </a:prstGeom>
          <a:noFill/>
          <a:ln w="57150">
            <a:solidFill>
              <a:srgbClr val="FE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29423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5">
            <a:extLst>
              <a:ext uri="{FF2B5EF4-FFF2-40B4-BE49-F238E27FC236}">
                <a16:creationId xmlns:a16="http://schemas.microsoft.com/office/drawing/2014/main" id="{55EB4D5A-25B6-F4B0-3CC7-A0ABFAFFE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4429" y="209800"/>
            <a:ext cx="1294093" cy="58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picture containing text, first-aid kit, clipart&#10;&#10;Description automatically generated">
            <a:extLst>
              <a:ext uri="{FF2B5EF4-FFF2-40B4-BE49-F238E27FC236}">
                <a16:creationId xmlns:a16="http://schemas.microsoft.com/office/drawing/2014/main" id="{3BDC320E-13FE-3102-8D34-0F1126896C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5" y="111290"/>
            <a:ext cx="877818" cy="842231"/>
          </a:xfrm>
          <a:prstGeom prst="rect">
            <a:avLst/>
          </a:prstGeom>
        </p:spPr>
      </p:pic>
      <p:sp>
        <p:nvSpPr>
          <p:cNvPr id="6" name="Rectángulo 9">
            <a:extLst>
              <a:ext uri="{FF2B5EF4-FFF2-40B4-BE49-F238E27FC236}">
                <a16:creationId xmlns:a16="http://schemas.microsoft.com/office/drawing/2014/main" id="{365BF0CC-E126-D766-C13F-4633A772FDC4}"/>
              </a:ext>
            </a:extLst>
          </p:cNvPr>
          <p:cNvSpPr/>
          <p:nvPr/>
        </p:nvSpPr>
        <p:spPr>
          <a:xfrm>
            <a:off x="-978" y="6406945"/>
            <a:ext cx="86995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Spanish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Red Cross Training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Hygiene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promotion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 in </a:t>
            </a:r>
            <a:r>
              <a:rPr lang="es-ES" sz="900" i="1" err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emergencies</a:t>
            </a:r>
            <a:r>
              <a:rPr lang="es-ES" sz="900" i="1">
                <a:solidFill>
                  <a:srgbClr val="001E5C"/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, 2022 - </a:t>
            </a:r>
            <a:r>
              <a:rPr lang="es-ES" sz="900" i="1" err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Compendium</a:t>
            </a:r>
            <a:r>
              <a:rPr lang="es-ES" sz="900" i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 </a:t>
            </a:r>
            <a:r>
              <a:rPr lang="es-ES" sz="900" i="1" err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on</a:t>
            </a:r>
            <a:r>
              <a:rPr lang="es-ES" sz="900" i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 </a:t>
            </a:r>
            <a:r>
              <a:rPr lang="es-ES" sz="900" i="1" err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Hygiene</a:t>
            </a:r>
            <a:r>
              <a:rPr lang="es-ES" sz="900" i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 </a:t>
            </a:r>
            <a:r>
              <a:rPr lang="es-ES" sz="900" i="1" err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Promotion</a:t>
            </a:r>
            <a:r>
              <a:rPr lang="es-ES" sz="900" i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 in </a:t>
            </a:r>
            <a:r>
              <a:rPr lang="es-ES" sz="900" i="1" err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Emergencies</a:t>
            </a:r>
            <a:r>
              <a:rPr lang="es-ES" sz="900" i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, WASH </a:t>
            </a:r>
            <a:r>
              <a:rPr lang="es-ES" sz="900" i="1" err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network</a:t>
            </a:r>
            <a:r>
              <a:rPr lang="es-ES" sz="900" i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, WASH </a:t>
            </a:r>
            <a:r>
              <a:rPr lang="es-ES" sz="900" i="1" err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cluster</a:t>
            </a:r>
            <a:r>
              <a:rPr lang="es-ES" sz="900" i="1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, IFRC, SSA, 2022</a:t>
            </a:r>
          </a:p>
          <a:p>
            <a:endParaRPr lang="es-ES" sz="900" i="1">
              <a:solidFill>
                <a:srgbClr val="001E5C"/>
              </a:solidFill>
              <a:latin typeface="Open Sans ExtraBold" pitchFamily="2" charset="0"/>
              <a:ea typeface="Open Sans ExtraBold" pitchFamily="2" charset="0"/>
              <a:cs typeface="Open Sans ExtraBold" pitchFamily="2" charset="0"/>
            </a:endParaRPr>
          </a:p>
        </p:txBody>
      </p:sp>
      <p:pic>
        <p:nvPicPr>
          <p:cNvPr id="3" name="Imagen 17">
            <a:extLst>
              <a:ext uri="{FF2B5EF4-FFF2-40B4-BE49-F238E27FC236}">
                <a16:creationId xmlns:a16="http://schemas.microsoft.com/office/drawing/2014/main" id="{D3EC8AF5-81AC-4C49-D0C4-0A304D57BF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088" y="2200953"/>
            <a:ext cx="1001076" cy="990575"/>
          </a:xfrm>
          <a:prstGeom prst="rect">
            <a:avLst/>
          </a:prstGeom>
        </p:spPr>
      </p:pic>
      <p:pic>
        <p:nvPicPr>
          <p:cNvPr id="10" name="Imagen 15">
            <a:extLst>
              <a:ext uri="{FF2B5EF4-FFF2-40B4-BE49-F238E27FC236}">
                <a16:creationId xmlns:a16="http://schemas.microsoft.com/office/drawing/2014/main" id="{65E0E393-F86B-7E6C-8F00-31F561FFE9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884" y="4599122"/>
            <a:ext cx="678696" cy="660804"/>
          </a:xfrm>
          <a:prstGeom prst="rect">
            <a:avLst/>
          </a:prstGeom>
        </p:spPr>
      </p:pic>
      <p:pic>
        <p:nvPicPr>
          <p:cNvPr id="11" name="Imagen 19">
            <a:extLst>
              <a:ext uri="{FF2B5EF4-FFF2-40B4-BE49-F238E27FC236}">
                <a16:creationId xmlns:a16="http://schemas.microsoft.com/office/drawing/2014/main" id="{837EA5D4-9494-3B90-A991-E0DEB5E024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645" y="2267274"/>
            <a:ext cx="936291" cy="934663"/>
          </a:xfrm>
          <a:prstGeom prst="rect">
            <a:avLst/>
          </a:prstGeom>
        </p:spPr>
      </p:pic>
      <p:pic>
        <p:nvPicPr>
          <p:cNvPr id="12" name="Imagen 21">
            <a:extLst>
              <a:ext uri="{FF2B5EF4-FFF2-40B4-BE49-F238E27FC236}">
                <a16:creationId xmlns:a16="http://schemas.microsoft.com/office/drawing/2014/main" id="{A87D7921-11A6-A97C-587C-E963FD4546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866" y="4528405"/>
            <a:ext cx="946048" cy="912853"/>
          </a:xfrm>
          <a:prstGeom prst="rect">
            <a:avLst/>
          </a:prstGeom>
        </p:spPr>
      </p:pic>
      <p:pic>
        <p:nvPicPr>
          <p:cNvPr id="13" name="Imagen 23">
            <a:extLst>
              <a:ext uri="{FF2B5EF4-FFF2-40B4-BE49-F238E27FC236}">
                <a16:creationId xmlns:a16="http://schemas.microsoft.com/office/drawing/2014/main" id="{65926D09-C470-CC8A-E363-4527F7AF0A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546" y="2273583"/>
            <a:ext cx="764554" cy="760516"/>
          </a:xfrm>
          <a:prstGeom prst="rect">
            <a:avLst/>
          </a:prstGeom>
        </p:spPr>
      </p:pic>
      <p:pic>
        <p:nvPicPr>
          <p:cNvPr id="14" name="Imagen 27">
            <a:extLst>
              <a:ext uri="{FF2B5EF4-FFF2-40B4-BE49-F238E27FC236}">
                <a16:creationId xmlns:a16="http://schemas.microsoft.com/office/drawing/2014/main" id="{C61DCCCA-765C-09B3-9C25-51BA5B9FE5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052" y="2334424"/>
            <a:ext cx="764555" cy="768818"/>
          </a:xfrm>
          <a:prstGeom prst="rect">
            <a:avLst/>
          </a:prstGeom>
        </p:spPr>
      </p:pic>
      <p:pic>
        <p:nvPicPr>
          <p:cNvPr id="15" name="Imagen 29">
            <a:extLst>
              <a:ext uri="{FF2B5EF4-FFF2-40B4-BE49-F238E27FC236}">
                <a16:creationId xmlns:a16="http://schemas.microsoft.com/office/drawing/2014/main" id="{DCA7278D-DCF2-882C-EBDE-C9F631CECD9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599" y="4537372"/>
            <a:ext cx="813875" cy="824544"/>
          </a:xfrm>
          <a:prstGeom prst="rect">
            <a:avLst/>
          </a:prstGeom>
        </p:spPr>
      </p:pic>
      <p:sp>
        <p:nvSpPr>
          <p:cNvPr id="16" name="TextBox 2">
            <a:extLst>
              <a:ext uri="{FF2B5EF4-FFF2-40B4-BE49-F238E27FC236}">
                <a16:creationId xmlns:a16="http://schemas.microsoft.com/office/drawing/2014/main" id="{047BF99E-6FAA-8C27-4184-1605D5BF9816}"/>
              </a:ext>
            </a:extLst>
          </p:cNvPr>
          <p:cNvSpPr txBox="1">
            <a:spLocks/>
          </p:cNvSpPr>
          <p:nvPr/>
        </p:nvSpPr>
        <p:spPr>
          <a:xfrm>
            <a:off x="602304" y="1471543"/>
            <a:ext cx="8884597" cy="389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2860" rIns="22860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s-ES" sz="2400" b="1">
                <a:latin typeface="Montserrat" pitchFamily="2" charset="77"/>
              </a:rPr>
              <a:t>TOOLS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Types</a:t>
            </a:r>
            <a:r>
              <a:rPr lang="es-ES" sz="2400" b="1">
                <a:solidFill>
                  <a:srgbClr val="FE0000"/>
                </a:solidFill>
                <a:latin typeface="Montserrat" pitchFamily="2" charset="77"/>
              </a:rPr>
              <a:t>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of</a:t>
            </a:r>
            <a:r>
              <a:rPr lang="es-ES" sz="2400" b="1">
                <a:solidFill>
                  <a:srgbClr val="FE0000"/>
                </a:solidFill>
                <a:latin typeface="Montserrat" pitchFamily="2" charset="77"/>
              </a:rPr>
              <a:t> data </a:t>
            </a:r>
            <a:r>
              <a:rPr lang="es-ES" sz="2400" b="1" err="1">
                <a:solidFill>
                  <a:srgbClr val="FE0000"/>
                </a:solidFill>
                <a:latin typeface="Montserrat" pitchFamily="2" charset="77"/>
              </a:rPr>
              <a:t>collection</a:t>
            </a:r>
            <a:endParaRPr lang="es-ES" sz="2400" b="1">
              <a:solidFill>
                <a:srgbClr val="FE0000"/>
              </a:solidFill>
              <a:latin typeface="Montserrat" pitchFamily="2" charset="77"/>
            </a:endParaRPr>
          </a:p>
        </p:txBody>
      </p:sp>
      <p:cxnSp>
        <p:nvCxnSpPr>
          <p:cNvPr id="17" name="Conector recto 30">
            <a:extLst>
              <a:ext uri="{FF2B5EF4-FFF2-40B4-BE49-F238E27FC236}">
                <a16:creationId xmlns:a16="http://schemas.microsoft.com/office/drawing/2014/main" id="{88425264-56DB-56FC-07BE-8AC532A36C71}"/>
              </a:ext>
            </a:extLst>
          </p:cNvPr>
          <p:cNvCxnSpPr/>
          <p:nvPr/>
        </p:nvCxnSpPr>
        <p:spPr>
          <a:xfrm>
            <a:off x="304847" y="1846611"/>
            <a:ext cx="8534306" cy="0"/>
          </a:xfrm>
          <a:prstGeom prst="line">
            <a:avLst/>
          </a:prstGeom>
          <a:noFill/>
          <a:ln w="60325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0450329-3A10-C542-74ED-C0B559DC1D7B}"/>
              </a:ext>
            </a:extLst>
          </p:cNvPr>
          <p:cNvSpPr txBox="1"/>
          <p:nvPr/>
        </p:nvSpPr>
        <p:spPr>
          <a:xfrm>
            <a:off x="2938937" y="3088165"/>
            <a:ext cx="1409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err="1">
                <a:solidFill>
                  <a:srgbClr val="001E5C"/>
                </a:solidFill>
                <a:latin typeface="Montserrat SemiBold" pitchFamily="2" charset="77"/>
              </a:rPr>
              <a:t>Voting</a:t>
            </a:r>
            <a:r>
              <a:rPr lang="es-ES_tradnl" b="1">
                <a:solidFill>
                  <a:srgbClr val="001E5C"/>
                </a:solidFill>
                <a:latin typeface="Montserrat SemiBold" pitchFamily="2" charset="77"/>
              </a:rPr>
              <a:t> chart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132BC8-D74F-320D-D81F-879421BE6A11}"/>
              </a:ext>
            </a:extLst>
          </p:cNvPr>
          <p:cNvSpPr txBox="1"/>
          <p:nvPr/>
        </p:nvSpPr>
        <p:spPr>
          <a:xfrm>
            <a:off x="4572000" y="3088165"/>
            <a:ext cx="1654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err="1">
                <a:solidFill>
                  <a:srgbClr val="001E5C"/>
                </a:solidFill>
                <a:latin typeface="Montserrat SemiBold" pitchFamily="2" charset="77"/>
              </a:rPr>
              <a:t>Community</a:t>
            </a:r>
            <a:r>
              <a:rPr lang="es-ES_tradnl" b="1">
                <a:solidFill>
                  <a:srgbClr val="001E5C"/>
                </a:solidFill>
                <a:latin typeface="Montserrat SemiBold" pitchFamily="2" charset="77"/>
              </a:rPr>
              <a:t> </a:t>
            </a:r>
            <a:r>
              <a:rPr lang="es-ES_tradnl" b="1" err="1">
                <a:solidFill>
                  <a:srgbClr val="001E5C"/>
                </a:solidFill>
                <a:latin typeface="Montserrat SemiBold" pitchFamily="2" charset="77"/>
              </a:rPr>
              <a:t>mapping</a:t>
            </a:r>
            <a:endParaRPr lang="es-ES_tradnl" b="1">
              <a:solidFill>
                <a:srgbClr val="001E5C"/>
              </a:solidFill>
              <a:latin typeface="Montserrat SemiBold" pitchFamily="2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7BC029-3D84-DFDE-4216-CCE33826E65E}"/>
              </a:ext>
            </a:extLst>
          </p:cNvPr>
          <p:cNvSpPr txBox="1"/>
          <p:nvPr/>
        </p:nvSpPr>
        <p:spPr>
          <a:xfrm>
            <a:off x="6563179" y="3125868"/>
            <a:ext cx="1654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>
                <a:solidFill>
                  <a:srgbClr val="001E5C"/>
                </a:solidFill>
                <a:latin typeface="Montserrat SemiBold" pitchFamily="2" charset="77"/>
              </a:rPr>
              <a:t>Interviews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64305C-55CA-D350-C42C-C1BBE4295237}"/>
              </a:ext>
            </a:extLst>
          </p:cNvPr>
          <p:cNvSpPr txBox="1"/>
          <p:nvPr/>
        </p:nvSpPr>
        <p:spPr>
          <a:xfrm>
            <a:off x="5750066" y="5274836"/>
            <a:ext cx="2022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err="1">
                <a:solidFill>
                  <a:srgbClr val="001E5C"/>
                </a:solidFill>
                <a:latin typeface="Montserrat SemiBold" pitchFamily="2" charset="77"/>
              </a:rPr>
              <a:t>Surveys</a:t>
            </a:r>
            <a:r>
              <a:rPr lang="es-ES_tradnl" b="1">
                <a:solidFill>
                  <a:srgbClr val="001E5C"/>
                </a:solidFill>
                <a:latin typeface="Montserrat SemiBold" pitchFamily="2" charset="77"/>
              </a:rPr>
              <a:t>, </a:t>
            </a:r>
            <a:r>
              <a:rPr lang="es-ES_tradnl" b="1" err="1">
                <a:solidFill>
                  <a:srgbClr val="001E5C"/>
                </a:solidFill>
                <a:latin typeface="Montserrat SemiBold" pitchFamily="2" charset="77"/>
              </a:rPr>
              <a:t>questionnaires</a:t>
            </a:r>
            <a:endParaRPr lang="es-ES_tradnl" b="1">
              <a:solidFill>
                <a:srgbClr val="001E5C"/>
              </a:solidFill>
              <a:latin typeface="Montserrat SemiBold" pitchFamily="2" charset="7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F7768C-9012-E208-5088-C2C3189C4001}"/>
              </a:ext>
            </a:extLst>
          </p:cNvPr>
          <p:cNvSpPr txBox="1"/>
          <p:nvPr/>
        </p:nvSpPr>
        <p:spPr>
          <a:xfrm>
            <a:off x="1762647" y="5441258"/>
            <a:ext cx="1654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err="1">
                <a:solidFill>
                  <a:srgbClr val="001E5C"/>
                </a:solidFill>
                <a:latin typeface="Montserrat SemiBold" pitchFamily="2" charset="77"/>
              </a:rPr>
              <a:t>Observation</a:t>
            </a:r>
            <a:endParaRPr lang="es-ES_tradnl" b="1">
              <a:solidFill>
                <a:srgbClr val="001E5C"/>
              </a:solidFill>
              <a:latin typeface="Montserrat SemiBold" pitchFamily="2" charset="7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34D56B9-DE75-2BC3-D86F-231B69C2F502}"/>
              </a:ext>
            </a:extLst>
          </p:cNvPr>
          <p:cNvSpPr txBox="1"/>
          <p:nvPr/>
        </p:nvSpPr>
        <p:spPr>
          <a:xfrm>
            <a:off x="4176600" y="5388970"/>
            <a:ext cx="81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>
                <a:solidFill>
                  <a:srgbClr val="001E5C"/>
                </a:solidFill>
                <a:latin typeface="Montserrat SemiBold" pitchFamily="2" charset="77"/>
              </a:rPr>
              <a:t>FGD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F1EE53-60C9-EBCF-3703-50D6B549AA87}"/>
              </a:ext>
            </a:extLst>
          </p:cNvPr>
          <p:cNvSpPr txBox="1"/>
          <p:nvPr/>
        </p:nvSpPr>
        <p:spPr>
          <a:xfrm>
            <a:off x="602304" y="3110303"/>
            <a:ext cx="1781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err="1">
                <a:solidFill>
                  <a:srgbClr val="001E5C"/>
                </a:solidFill>
                <a:latin typeface="Montserrat SemiBold" pitchFamily="2" charset="77"/>
              </a:rPr>
              <a:t>Transect</a:t>
            </a:r>
            <a:r>
              <a:rPr lang="es-ES_tradnl" b="1">
                <a:solidFill>
                  <a:srgbClr val="001E5C"/>
                </a:solidFill>
                <a:latin typeface="Montserrat SemiBold" pitchFamily="2" charset="77"/>
              </a:rPr>
              <a:t> </a:t>
            </a:r>
            <a:r>
              <a:rPr lang="es-ES_tradnl" b="1" err="1">
                <a:solidFill>
                  <a:srgbClr val="001E5C"/>
                </a:solidFill>
                <a:latin typeface="Montserrat SemiBold" pitchFamily="2" charset="77"/>
              </a:rPr>
              <a:t>walks</a:t>
            </a:r>
            <a:endParaRPr lang="es-ES_tradnl" b="1">
              <a:solidFill>
                <a:srgbClr val="001E5C"/>
              </a:solidFill>
              <a:latin typeface="Montserrat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77124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846FF1319CDC346A139B7E50819DED4" ma:contentTypeVersion="12" ma:contentTypeDescription="Ein neues Dokument erstellen." ma:contentTypeScope="" ma:versionID="170aeca6a9e458ccedc79d735dbfe8e8">
  <xsd:schema xmlns:xsd="http://www.w3.org/2001/XMLSchema" xmlns:xs="http://www.w3.org/2001/XMLSchema" xmlns:p="http://schemas.microsoft.com/office/2006/metadata/properties" xmlns:ns2="f72817a9-8c0e-4cdd-bff3-0738543716ba" xmlns:ns3="c1494ea1-53af-4615-a9cb-161f1d2393d7" targetNamespace="http://schemas.microsoft.com/office/2006/metadata/properties" ma:root="true" ma:fieldsID="8144ec4248eafab0ab1147c9b2fb6fc6" ns2:_="" ns3:_="">
    <xsd:import namespace="f72817a9-8c0e-4cdd-bff3-0738543716ba"/>
    <xsd:import namespace="c1494ea1-53af-4615-a9cb-161f1d2393d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2817a9-8c0e-4cdd-bff3-0738543716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4b42da31-f07d-4bc5-921b-0bfb276d624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494ea1-53af-4615-a9cb-161f1d2393d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2817a9-8c0e-4cdd-bff3-0738543716b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3F83C2-69DB-4702-88A9-5F45A7DF3F7D}">
  <ds:schemaRefs>
    <ds:schemaRef ds:uri="c1494ea1-53af-4615-a9cb-161f1d2393d7"/>
    <ds:schemaRef ds:uri="f72817a9-8c0e-4cdd-bff3-0738543716b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525D99E-8B9E-4286-8F3E-F4EF09DFCD39}">
  <ds:schemaRefs>
    <ds:schemaRef ds:uri="c1494ea1-53af-4615-a9cb-161f1d2393d7"/>
    <ds:schemaRef ds:uri="f72817a9-8c0e-4cdd-bff3-0738543716b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1622DFE-2B97-4755-BAFB-0365CD225C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1439</Words>
  <Application>Microsoft Office PowerPoint</Application>
  <PresentationFormat>On-screen Show (4:3)</PresentationFormat>
  <Paragraphs>177</Paragraphs>
  <Slides>23</Slides>
  <Notes>22</Notes>
  <HiddenSlides>2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Arial</vt:lpstr>
      <vt:lpstr>Calibri</vt:lpstr>
      <vt:lpstr>Calibri Light</vt:lpstr>
      <vt:lpstr>Montserrat</vt:lpstr>
      <vt:lpstr>Montserrat Bold</vt:lpstr>
      <vt:lpstr>Montserrat Medium</vt:lpstr>
      <vt:lpstr>Montserrat SemiBold</vt:lpstr>
      <vt:lpstr>Open Sans ExtraBold</vt:lpstr>
      <vt:lpstr>Open Sans Light</vt:lpstr>
      <vt:lpstr>Segoe UI</vt:lpstr>
      <vt:lpstr>Times</vt:lpstr>
      <vt:lpstr>Wingdings</vt:lpstr>
      <vt:lpstr>Office</vt:lpstr>
      <vt:lpstr>Step 7 and 8. Monitoring and re-adjusting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</dc:creator>
  <cp:lastModifiedBy>Carolin Lebek</cp:lastModifiedBy>
  <cp:revision>1</cp:revision>
  <dcterms:created xsi:type="dcterms:W3CDTF">2018-05-11T07:34:09Z</dcterms:created>
  <dcterms:modified xsi:type="dcterms:W3CDTF">2023-10-11T13:06:45Z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0x010100A846FF1319CDC346A139B7E50819DED4</vt:lpwstr>
  </property>
  <property fmtid="{D5CDD505-2E9C-101B-9397-08002B2CF9AE}" pid="3" name="Order">
    <vt:r8>100</vt:r8>
  </property>
  <property fmtid="{D5CDD505-2E9C-101B-9397-08002B2CF9AE}" pid="4" name="_dlc_DocIdItemGuid">
    <vt:lpwstr>da7edc0d-4167-43e5-b622-f825bba003ce</vt:lpwstr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dlc_DocId">
    <vt:lpwstr>DTFAP2TVUWQA-588523924-1753034</vt:lpwstr>
  </property>
  <property fmtid="{D5CDD505-2E9C-101B-9397-08002B2CF9AE}" pid="8" name="TriggerFlowInfo">
    <vt:lpwstr/>
  </property>
  <property fmtid="{D5CDD505-2E9C-101B-9397-08002B2CF9AE}" pid="9" name="_dlc_DocIdUrl">
    <vt:lpwstr>https://drkgsberlin.sharepoint.com/sites/Bereich_2a/_layouts/15/DocIdRedir.aspx?ID=DTFAP2TVUWQA-588523924-1753034, DTFAP2TVUWQA-588523924-1753034</vt:lpwstr>
  </property>
  <property fmtid="{D5CDD505-2E9C-101B-9397-08002B2CF9AE}" pid="10" name="ComplianceAssetId">
    <vt:lpwstr/>
  </property>
  <property fmtid="{D5CDD505-2E9C-101B-9397-08002B2CF9AE}" pid="11" name="TemplateUrl">
    <vt:lpwstr/>
  </property>
  <property fmtid="{D5CDD505-2E9C-101B-9397-08002B2CF9AE}" pid="12" name="_ExtendedDescription">
    <vt:lpwstr/>
  </property>
  <property fmtid="{D5CDD505-2E9C-101B-9397-08002B2CF9AE}" pid="13" name="MSIP_Label_caf3f7fd-5cd4-4287-9002-aceb9af13c42_Enabled">
    <vt:lpwstr>true</vt:lpwstr>
  </property>
  <property fmtid="{D5CDD505-2E9C-101B-9397-08002B2CF9AE}" pid="14" name="MSIP_Label_caf3f7fd-5cd4-4287-9002-aceb9af13c42_SetDate">
    <vt:lpwstr>2022-07-22T18:31:36Z</vt:lpwstr>
  </property>
  <property fmtid="{D5CDD505-2E9C-101B-9397-08002B2CF9AE}" pid="15" name="MSIP_Label_caf3f7fd-5cd4-4287-9002-aceb9af13c42_Method">
    <vt:lpwstr>Privileged</vt:lpwstr>
  </property>
  <property fmtid="{D5CDD505-2E9C-101B-9397-08002B2CF9AE}" pid="16" name="MSIP_Label_caf3f7fd-5cd4-4287-9002-aceb9af13c42_Name">
    <vt:lpwstr>Public</vt:lpwstr>
  </property>
  <property fmtid="{D5CDD505-2E9C-101B-9397-08002B2CF9AE}" pid="17" name="MSIP_Label_caf3f7fd-5cd4-4287-9002-aceb9af13c42_SiteId">
    <vt:lpwstr>a2b53be5-734e-4e6c-ab0d-d184f60fd917</vt:lpwstr>
  </property>
  <property fmtid="{D5CDD505-2E9C-101B-9397-08002B2CF9AE}" pid="18" name="MSIP_Label_caf3f7fd-5cd4-4287-9002-aceb9af13c42_ActionId">
    <vt:lpwstr>852003e8-e108-4069-9846-5b9141d47874</vt:lpwstr>
  </property>
  <property fmtid="{D5CDD505-2E9C-101B-9397-08002B2CF9AE}" pid="19" name="MSIP_Label_caf3f7fd-5cd4-4287-9002-aceb9af13c42_ContentBits">
    <vt:lpwstr>2</vt:lpwstr>
  </property>
  <property fmtid="{D5CDD505-2E9C-101B-9397-08002B2CF9AE}" pid="20" name="MediaServiceImageTags">
    <vt:lpwstr/>
  </property>
</Properties>
</file>