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327650" cx="7559675"/>
  <p:notesSz cx="6858000" cy="9144000"/>
  <p:embeddedFontLst>
    <p:embeddedFont>
      <p:font typeface="Montserrat SemiBold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Open Sans ExtraBold"/>
      <p:bold r:id="rId53"/>
      <p:boldItalic r:id="rId54"/>
    </p:embeddedFont>
    <p:embeddedFont>
      <p:font typeface="Open Sans L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7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59" roundtripDataSignature="AMtx7mjSykUu1bBhgr37GYIYgqX+gusG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2E16C5-86E1-4EF6-9788-59F9612D487D}">
  <a:tblStyle styleId="{AE2E16C5-86E1-4EF6-9788-59F9612D487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2375F0E-D77B-4DA0-AF58-D3299F7078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8F949F5D-4B35-43C4-910B-105F8220B57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7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MontserratSemiBold-bold.fntdata"/><Relationship Id="rId45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SemiBold-boldItalic.fntdata"/><Relationship Id="rId47" Type="http://schemas.openxmlformats.org/officeDocument/2006/relationships/font" Target="fonts/MontserratSemiBold-italic.fntdata"/><Relationship Id="rId49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OpenSansExtraBold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55" Type="http://schemas.openxmlformats.org/officeDocument/2006/relationships/font" Target="fonts/OpenSansLight-regular.fntdata"/><Relationship Id="rId10" Type="http://schemas.openxmlformats.org/officeDocument/2006/relationships/slide" Target="slides/slide4.xml"/><Relationship Id="rId54" Type="http://schemas.openxmlformats.org/officeDocument/2006/relationships/font" Target="fonts/OpenSansExtraBold-boldItalic.fntdata"/><Relationship Id="rId13" Type="http://schemas.openxmlformats.org/officeDocument/2006/relationships/slide" Target="slides/slide7.xml"/><Relationship Id="rId57" Type="http://schemas.openxmlformats.org/officeDocument/2006/relationships/font" Target="fonts/OpenSansLight-italic.fntdata"/><Relationship Id="rId12" Type="http://schemas.openxmlformats.org/officeDocument/2006/relationships/slide" Target="slides/slide6.xml"/><Relationship Id="rId56" Type="http://schemas.openxmlformats.org/officeDocument/2006/relationships/font" Target="fonts/OpenSansLight-bold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OpenSans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 participants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Official opening and recitals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to the child?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a day has the child toilet watery poopoo?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days has the child‟s stomach been running?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poo poo bloody or slippery?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child able to drink or breastfeed? (Offer child breast or older child clean water in cup.)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child eating?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child vomiting? How many times in one day?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8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8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9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1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2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 de ORS – Préparation d’une solution Sucrée Salée – ou a partir d’un sachet d’ORS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5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/>
              <a:t>SMS message should include: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[Name of location] # D  [DDMM] # Total number of cases #cases under 5 # cases over 5 # number of deaths from AWD # number of cases referred # ORS in stock # Zinc in Stock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Location: BISHA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Date: 09/03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Total diarrhea/cholera cases: 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Cases under 5: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Cases above 5: 22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deaths: 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Referrals to CTUs/CTCs: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ORS sachets in stocks: 79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6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7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8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- Admission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evaluation of patients (is he a cholera case? Degree of dehydration)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Decides Home treatment or 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Settles in the 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ORS Treatment &amp; Explanations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ORP organization and rules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ORS to drink – Explain what is ORS and what ORS is for.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– if not able to drink – Refer.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Home treatment with ORS should continue until diarrhea stops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&amp; show how to prepare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when to drink ORS (daily amount, plus additional amount after loose stool)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to give ORS (small sips, stop 10 minutes if vomiting before restarting)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to store ORS, discard at the end of each day - prepare a new solution the next day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to continue to breastfeed / feed and drink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when to come back at the ORP or go to 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able to drink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continuous vomiting or diarrhea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feeling worse or not improving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need more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key messages for cholera prevention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GIVE ORS SACHETS FOR 3 DAYS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If included in the response, also give household disinfection kits or hygiene kits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patient need to be referred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patient / caretaker: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Knows where is the nearest CTC/CTU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the need to go quickly to the CTU/CTC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given ORS to drink while on his way to the CTU/CTC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find a way to reach the nearest health center with family or friends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not, see with the community if there is a way to support 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GIVE ORS Solution For the transport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Referral ticket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the ORP Clean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there is enough water available for the day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Prepares chlorine solutions (and discard old chlorine solutions)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Washes floors, surfaces (tables, chairs, etc.) and utensils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elimination of waste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Regularly Fill water filter (check several times a day)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Wash hands regularly, and especially at critical times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Keep floors clean (clean floors 2x/day or each time it has been soiled with vomit)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chairs between patients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latrines after each use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Verify that already prepared ORS is sufficient or prepare new one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cups, jugs, spoons and syringes regularly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Vomit buckets and have new ones ready with 1cm of 0.2% solution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Verify the level of available chlorine solutions or prepare new one</a:t>
            </a:r>
            <a:endParaRPr/>
          </a:p>
          <a:p>
            <a:pPr indent="-224409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6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996950" y="685800"/>
            <a:ext cx="486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- Admission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evaluation of patients (is he a cholera case? Degree of dehydration)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Decides Home treatment or 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Settles in the patient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ORS Treatment &amp; Explanations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ORP organization and rules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ORS to drink – Explain what is ORS and what ORS is for.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– if not able to drink – Refer.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Home treatment with ORS should continue until diarrhea stops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&amp; show how to prepare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when to drink ORS (daily amount, plus additional amount after loose stool)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to give ORS (small sips, stop 10 minutes if vomiting before restarting)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to store ORS, discard at the end of each day - prepare a new solution the next day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to continue to breastfeed / feed and drink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when to come back at the ORP or go to 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able to drink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continuous vomiting or diarrhea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feeling worse or not improving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6818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need more 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key messages for cholera prevention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GIVE ORS SACHETS FOR 3 DAYS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If included in the response, also give household disinfection kits or hygiene kits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patient need to be referred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patient / caretaker: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Knows where is the nearest CTC/CTU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the need to go quickly to the CTU/CTC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given ORS to drink while on his way to the CTU/CTC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find a way to reach the nearest health center with family or friends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not, see with the community if there is a way to support referral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GIVE ORS Solution For the transport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Referral ticket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the ORP Clean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there is enough water available for the day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Prepares chlorine solutions (and discard old chlorine solutions)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Washes floors, surfaces (tables, chairs, etc.) and utensils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elimination of waste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Regularly Fill water filter (check several times a day)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Wash hands regularly, and especially at critical times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Keep floors clean (clean floors 2x/day or each time it has been soiled with vomit)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chairs between patients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latrines after each use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Verify that already prepared ORS is sufficient or prepare new one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cups, jugs, spoons and syringes regularly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Clean Vomit buckets and have new ones ready with 1cm of 0.2% solution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❑"/>
            </a:pPr>
            <a:r>
              <a:rPr lang="en-US"/>
              <a:t>Verify the level of available chlorine solutions or prepare new one</a:t>
            </a:r>
            <a:endParaRPr/>
          </a:p>
          <a:p>
            <a:pPr indent="-224409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6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ctrTitle"/>
          </p:nvPr>
        </p:nvSpPr>
        <p:spPr>
          <a:xfrm>
            <a:off x="566976" y="1655025"/>
            <a:ext cx="6425724" cy="1141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" type="subTitle"/>
          </p:nvPr>
        </p:nvSpPr>
        <p:spPr>
          <a:xfrm>
            <a:off x="1133951" y="3019001"/>
            <a:ext cx="5291773" cy="136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97"/>
              </a:spcBef>
              <a:spcAft>
                <a:spcPts val="0"/>
              </a:spcAft>
              <a:buClr>
                <a:srgbClr val="888888"/>
              </a:buClr>
              <a:buSzPts val="2486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35"/>
              </a:spcBef>
              <a:spcAft>
                <a:spcPts val="0"/>
              </a:spcAft>
              <a:buClr>
                <a:srgbClr val="888888"/>
              </a:buClr>
              <a:buSzPts val="21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" type="body"/>
          </p:nvPr>
        </p:nvSpPr>
        <p:spPr>
          <a:xfrm rot="5400000">
            <a:off x="2021837" y="-400733"/>
            <a:ext cx="3516003" cy="6803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/>
          <p:nvPr>
            <p:ph type="title"/>
          </p:nvPr>
        </p:nvSpPr>
        <p:spPr>
          <a:xfrm rot="5400000">
            <a:off x="4058344" y="1635773"/>
            <a:ext cx="4545768" cy="17009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" type="body"/>
          </p:nvPr>
        </p:nvSpPr>
        <p:spPr>
          <a:xfrm rot="5400000">
            <a:off x="593493" y="-2156"/>
            <a:ext cx="4545768" cy="497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" type="body"/>
          </p:nvPr>
        </p:nvSpPr>
        <p:spPr>
          <a:xfrm>
            <a:off x="377984" y="1243119"/>
            <a:ext cx="6803708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title"/>
          </p:nvPr>
        </p:nvSpPr>
        <p:spPr>
          <a:xfrm>
            <a:off x="597162" y="3423509"/>
            <a:ext cx="6425724" cy="1058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8"/>
              <a:buFont typeface="Calibri"/>
              <a:buNone/>
              <a:defRPr b="1" sz="3108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" type="body"/>
          </p:nvPr>
        </p:nvSpPr>
        <p:spPr>
          <a:xfrm>
            <a:off x="597162" y="2258086"/>
            <a:ext cx="6425724" cy="11654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11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 sz="1554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398"/>
              <a:buNone/>
              <a:defRPr sz="1398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243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88"/>
              <a:buNone/>
              <a:defRPr sz="108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3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4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idx="1" type="body"/>
          </p:nvPr>
        </p:nvSpPr>
        <p:spPr>
          <a:xfrm>
            <a:off x="377984" y="1243119"/>
            <a:ext cx="3338856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12" lvl="0" marL="4572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5"/>
              <a:buChar char="•"/>
              <a:defRPr sz="2175"/>
            </a:lvl1pPr>
            <a:lvl2pPr indent="-347027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Char char="–"/>
              <a:defRPr sz="1865"/>
            </a:lvl2pPr>
            <a:lvl3pPr indent="-327278" lvl="2" marL="13716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3pPr>
            <a:lvl4pPr indent="-317372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–"/>
              <a:defRPr sz="1398"/>
            </a:lvl4pPr>
            <a:lvl5pPr indent="-317373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»"/>
              <a:defRPr sz="1398"/>
            </a:lvl5pPr>
            <a:lvl6pPr indent="-317373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6pPr>
            <a:lvl7pPr indent="-317373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7pPr>
            <a:lvl8pPr indent="-317372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8pPr>
            <a:lvl9pPr indent="-317372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9pPr>
          </a:lstStyle>
          <a:p/>
        </p:txBody>
      </p:sp>
      <p:sp>
        <p:nvSpPr>
          <p:cNvPr id="40" name="Google Shape;40;p44"/>
          <p:cNvSpPr txBox="1"/>
          <p:nvPr>
            <p:ph idx="2" type="body"/>
          </p:nvPr>
        </p:nvSpPr>
        <p:spPr>
          <a:xfrm>
            <a:off x="3842835" y="1243119"/>
            <a:ext cx="3338856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12" lvl="0" marL="4572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5"/>
              <a:buChar char="•"/>
              <a:defRPr sz="2175"/>
            </a:lvl1pPr>
            <a:lvl2pPr indent="-347027" lvl="1" marL="914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Char char="–"/>
              <a:defRPr sz="1865"/>
            </a:lvl2pPr>
            <a:lvl3pPr indent="-327278" lvl="2" marL="13716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3pPr>
            <a:lvl4pPr indent="-317372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–"/>
              <a:defRPr sz="1398"/>
            </a:lvl4pPr>
            <a:lvl5pPr indent="-317373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»"/>
              <a:defRPr sz="1398"/>
            </a:lvl5pPr>
            <a:lvl6pPr indent="-317373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6pPr>
            <a:lvl7pPr indent="-317373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7pPr>
            <a:lvl8pPr indent="-317372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8pPr>
            <a:lvl9pPr indent="-317372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9pPr>
          </a:lstStyle>
          <a:p/>
        </p:txBody>
      </p:sp>
      <p:sp>
        <p:nvSpPr>
          <p:cNvPr id="41" name="Google Shape;41;p44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8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5"/>
          <p:cNvSpPr txBox="1"/>
          <p:nvPr>
            <p:ph idx="1" type="body"/>
          </p:nvPr>
        </p:nvSpPr>
        <p:spPr>
          <a:xfrm>
            <a:off x="377984" y="1192556"/>
            <a:ext cx="3340169" cy="4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b="1" sz="1865"/>
            </a:lvl1pPr>
            <a:lvl2pPr indent="-228600" lvl="1" marL="9144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None/>
              <a:defRPr b="1" sz="1554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b="1" sz="1398"/>
            </a:lvl3pPr>
            <a:lvl4pPr indent="-22860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4pPr>
            <a:lvl5pPr indent="-22860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5pPr>
            <a:lvl6pPr indent="-22860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6pPr>
            <a:lvl7pPr indent="-22860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7pPr>
            <a:lvl8pPr indent="-22860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8pPr>
            <a:lvl9pPr indent="-22860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9pPr>
          </a:lstStyle>
          <a:p/>
        </p:txBody>
      </p:sp>
      <p:sp>
        <p:nvSpPr>
          <p:cNvPr id="47" name="Google Shape;47;p45"/>
          <p:cNvSpPr txBox="1"/>
          <p:nvPr>
            <p:ph idx="2" type="body"/>
          </p:nvPr>
        </p:nvSpPr>
        <p:spPr>
          <a:xfrm>
            <a:off x="377984" y="1689556"/>
            <a:ext cx="3340169" cy="3069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027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Char char="•"/>
              <a:defRPr sz="1865"/>
            </a:lvl1pPr>
            <a:lvl2pPr indent="-327279" lvl="1" marL="9144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–"/>
              <a:defRPr sz="1554"/>
            </a:lvl2pPr>
            <a:lvl3pPr indent="-317372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3pPr>
            <a:lvl4pPr indent="-30753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–"/>
              <a:defRPr sz="1243"/>
            </a:lvl4pPr>
            <a:lvl5pPr indent="-30753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»"/>
              <a:defRPr sz="1243"/>
            </a:lvl5pPr>
            <a:lvl6pPr indent="-30753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6pPr>
            <a:lvl7pPr indent="-30753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7pPr>
            <a:lvl8pPr indent="-30753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8pPr>
            <a:lvl9pPr indent="-30753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9pPr>
          </a:lstStyle>
          <a:p/>
        </p:txBody>
      </p:sp>
      <p:sp>
        <p:nvSpPr>
          <p:cNvPr id="48" name="Google Shape;48;p45"/>
          <p:cNvSpPr txBox="1"/>
          <p:nvPr>
            <p:ph idx="3" type="body"/>
          </p:nvPr>
        </p:nvSpPr>
        <p:spPr>
          <a:xfrm>
            <a:off x="3840210" y="1192556"/>
            <a:ext cx="3341481" cy="4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b="1" sz="1865"/>
            </a:lvl1pPr>
            <a:lvl2pPr indent="-228600" lvl="1" marL="9144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None/>
              <a:defRPr b="1" sz="1554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b="1" sz="1398"/>
            </a:lvl3pPr>
            <a:lvl4pPr indent="-22860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4pPr>
            <a:lvl5pPr indent="-22860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5pPr>
            <a:lvl6pPr indent="-22860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6pPr>
            <a:lvl7pPr indent="-22860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7pPr>
            <a:lvl8pPr indent="-22860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8pPr>
            <a:lvl9pPr indent="-22860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b="1" sz="1243"/>
            </a:lvl9pPr>
          </a:lstStyle>
          <a:p/>
        </p:txBody>
      </p:sp>
      <p:sp>
        <p:nvSpPr>
          <p:cNvPr id="49" name="Google Shape;49;p45"/>
          <p:cNvSpPr txBox="1"/>
          <p:nvPr>
            <p:ph idx="4" type="body"/>
          </p:nvPr>
        </p:nvSpPr>
        <p:spPr>
          <a:xfrm>
            <a:off x="3840210" y="1689556"/>
            <a:ext cx="3341481" cy="3069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027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Char char="•"/>
              <a:defRPr sz="1865"/>
            </a:lvl1pPr>
            <a:lvl2pPr indent="-327279" lvl="1" marL="9144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–"/>
              <a:defRPr sz="1554"/>
            </a:lvl2pPr>
            <a:lvl3pPr indent="-317372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3pPr>
            <a:lvl4pPr indent="-30753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–"/>
              <a:defRPr sz="1243"/>
            </a:lvl4pPr>
            <a:lvl5pPr indent="-30753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»"/>
              <a:defRPr sz="1243"/>
            </a:lvl5pPr>
            <a:lvl6pPr indent="-30753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6pPr>
            <a:lvl7pPr indent="-30753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7pPr>
            <a:lvl8pPr indent="-30753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8pPr>
            <a:lvl9pPr indent="-30753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3"/>
              <a:buChar char="•"/>
              <a:defRPr sz="1243"/>
            </a:lvl9pPr>
          </a:lstStyle>
          <a:p/>
        </p:txBody>
      </p:sp>
      <p:sp>
        <p:nvSpPr>
          <p:cNvPr id="50" name="Google Shape;50;p45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type="title"/>
          </p:nvPr>
        </p:nvSpPr>
        <p:spPr>
          <a:xfrm>
            <a:off x="377984" y="212119"/>
            <a:ext cx="2487081" cy="902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4"/>
              <a:buFont typeface="Calibri"/>
              <a:buNone/>
              <a:defRPr b="1" sz="15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" type="body"/>
          </p:nvPr>
        </p:nvSpPr>
        <p:spPr>
          <a:xfrm>
            <a:off x="2955623" y="212120"/>
            <a:ext cx="4226068" cy="4547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6461" lvl="0" marL="457200" algn="l"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2486"/>
              <a:buChar char="•"/>
              <a:defRPr sz="2486"/>
            </a:lvl1pPr>
            <a:lvl2pPr indent="-366712" lvl="1" marL="91440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5"/>
              <a:buChar char="–"/>
              <a:defRPr sz="2175"/>
            </a:lvl2pPr>
            <a:lvl3pPr indent="-347027" lvl="2" marL="1371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Char char="•"/>
              <a:defRPr sz="1865"/>
            </a:lvl3pPr>
            <a:lvl4pPr indent="-327278" lvl="3" marL="18288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–"/>
              <a:defRPr sz="1554"/>
            </a:lvl4pPr>
            <a:lvl5pPr indent="-327279" lvl="4" marL="22860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»"/>
              <a:defRPr sz="1554"/>
            </a:lvl5pPr>
            <a:lvl6pPr indent="-327279" lvl="5" marL="27432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6pPr>
            <a:lvl7pPr indent="-327279" lvl="6" marL="32004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7pPr>
            <a:lvl8pPr indent="-327278" lvl="7" marL="36576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8pPr>
            <a:lvl9pPr indent="-327278" lvl="8" marL="411480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1554"/>
            </a:lvl9pPr>
          </a:lstStyle>
          <a:p/>
        </p:txBody>
      </p:sp>
      <p:sp>
        <p:nvSpPr>
          <p:cNvPr id="61" name="Google Shape;61;p47"/>
          <p:cNvSpPr txBox="1"/>
          <p:nvPr>
            <p:ph idx="2" type="body"/>
          </p:nvPr>
        </p:nvSpPr>
        <p:spPr>
          <a:xfrm>
            <a:off x="377984" y="1114860"/>
            <a:ext cx="2487081" cy="364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  <a:defRPr sz="1088"/>
            </a:lvl1pPr>
            <a:lvl2pPr indent="-228600" lvl="1" marL="914400" algn="l">
              <a:spcBef>
                <a:spcPts val="186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2pPr>
            <a:lvl3pPr indent="-228600" lvl="2" marL="137160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777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/>
          <p:nvPr>
            <p:ph type="title"/>
          </p:nvPr>
        </p:nvSpPr>
        <p:spPr>
          <a:xfrm>
            <a:off x="1481749" y="3729355"/>
            <a:ext cx="4535805" cy="4402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4"/>
              <a:buFont typeface="Calibri"/>
              <a:buNone/>
              <a:defRPr b="1" sz="15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/>
          <p:nvPr>
            <p:ph idx="2" type="pic"/>
          </p:nvPr>
        </p:nvSpPr>
        <p:spPr>
          <a:xfrm>
            <a:off x="1481749" y="476035"/>
            <a:ext cx="4535805" cy="319659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/>
          <p:nvPr>
            <p:ph idx="1" type="body"/>
          </p:nvPr>
        </p:nvSpPr>
        <p:spPr>
          <a:xfrm>
            <a:off x="1481749" y="4169626"/>
            <a:ext cx="4535805" cy="62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  <a:defRPr sz="1088"/>
            </a:lvl1pPr>
            <a:lvl2pPr indent="-228600" lvl="1" marL="914400" algn="l">
              <a:spcBef>
                <a:spcPts val="186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2pPr>
            <a:lvl3pPr indent="-228600" lvl="2" marL="137160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777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9pPr>
          </a:lstStyle>
          <a:p/>
        </p:txBody>
      </p:sp>
      <p:sp>
        <p:nvSpPr>
          <p:cNvPr id="69" name="Google Shape;69;p48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377984" y="213353"/>
            <a:ext cx="6803708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8"/>
              <a:buFont typeface="Calibri"/>
              <a:buNone/>
              <a:defRPr b="0" i="0" sz="341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377984" y="1243119"/>
            <a:ext cx="6803708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6461" lvl="0" marL="457200" marR="0" rtl="0" algn="l">
              <a:spcBef>
                <a:spcPts val="497"/>
              </a:spcBef>
              <a:spcAft>
                <a:spcPts val="0"/>
              </a:spcAft>
              <a:buClr>
                <a:schemeClr val="dk1"/>
              </a:buClr>
              <a:buSzPts val="2486"/>
              <a:buFont typeface="Arial"/>
              <a:buChar char="•"/>
              <a:defRPr b="0" i="0" sz="24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6712" lvl="1" marL="914400" marR="0" rtl="0" algn="l"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–"/>
              <a:defRPr b="0" i="0" sz="21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7027" lvl="2" marL="13716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Char char="•"/>
              <a:defRPr b="0" i="0" sz="18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7278" lvl="3" marL="18288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–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7279" lvl="4" marL="22860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»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7279" lvl="5" marL="27432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•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7279" lvl="6" marL="32004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•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7278" lvl="7" marL="36576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•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7278" lvl="8" marL="4114800" marR="0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•"/>
              <a:defRPr b="0" i="0" sz="15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377984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2582889" y="4937943"/>
            <a:ext cx="2393897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5417767" y="4937943"/>
            <a:ext cx="1763924" cy="283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3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11.gif"/><Relationship Id="rId5" Type="http://schemas.openxmlformats.org/officeDocument/2006/relationships/image" Target="../media/image17.png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16.jpg"/><Relationship Id="rId7" Type="http://schemas.openxmlformats.org/officeDocument/2006/relationships/image" Target="../media/image20.png"/><Relationship Id="rId8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0" Type="http://schemas.openxmlformats.org/officeDocument/2006/relationships/image" Target="../media/image2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4279" l="0" r="18203" t="4279"/>
          <a:stretch/>
        </p:blipFill>
        <p:spPr>
          <a:xfrm>
            <a:off x="0" y="0"/>
            <a:ext cx="7555128" cy="53858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123338" y="2159769"/>
            <a:ext cx="7344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800"/>
              <a:buFont typeface="Montserrat"/>
              <a:buNone/>
            </a:pPr>
            <a:r>
              <a:rPr b="1" lang="en-US" sz="280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  <a:t>Cholera &amp; Oral Rehydration Therapy</a:t>
            </a:r>
            <a:br>
              <a:rPr b="1" lang="en-US" sz="280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240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  <a:t>ORP Operator Manual</a:t>
            </a:r>
            <a:br>
              <a:rPr b="1" lang="en-US" sz="280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US" sz="280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400">
              <a:solidFill>
                <a:srgbClr val="F533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623189" y="1260604"/>
            <a:ext cx="6579851" cy="3712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CLOSING THE ORP (EVENING)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tables and chairs.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all cups and jugs.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latrine, floors.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the rubbish to the waste area agreed to with the community.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water filter.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how many supplies you have left (ORS, zinc, chlorine, aquatabs) and alert your ORP supervisor if you are running low on something.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that you have registered all cases in the logbook.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with CTU / ORP supervisor all referred cases.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your SMS message to report number of cases and send it (or go to a place with signal to send it).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PPE – Wash, disinfect, rinse, and hang to dry.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 rot="10800000">
            <a:off x="479399" y="1367680"/>
            <a:ext cx="6689205" cy="3720961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509439" y="594898"/>
            <a:ext cx="6659166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>
            <p:ph type="title"/>
          </p:nvPr>
        </p:nvSpPr>
        <p:spPr>
          <a:xfrm>
            <a:off x="-582612" y="368303"/>
            <a:ext cx="6508879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Daily ORP Operation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/>
        </p:nvSpPr>
        <p:spPr>
          <a:xfrm>
            <a:off x="4864769" y="5071550"/>
            <a:ext cx="230383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F5333F"/>
                </a:solidFill>
                <a:latin typeface="Calibri"/>
                <a:ea typeface="Calibri"/>
                <a:cs typeface="Calibri"/>
                <a:sym typeface="Calibri"/>
              </a:rPr>
              <a:t>https://deciwatt.global/support/nl01</a:t>
            </a:r>
            <a:endParaRPr i="1" sz="1200">
              <a:solidFill>
                <a:srgbClr val="F5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01" y="1241412"/>
            <a:ext cx="1951167" cy="17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8204" y="1278004"/>
            <a:ext cx="1945614" cy="185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0750" y="1302142"/>
            <a:ext cx="1853424" cy="191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502" y="3100451"/>
            <a:ext cx="1951167" cy="193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52481" y="3147974"/>
            <a:ext cx="1945614" cy="1943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223" name="Google Shape;22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6372" y="3175302"/>
            <a:ext cx="1867802" cy="192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/>
        </p:nvSpPr>
        <p:spPr>
          <a:xfrm>
            <a:off x="24213" y="5047640"/>
            <a:ext cx="44230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F5333F"/>
                </a:solidFill>
                <a:latin typeface="Calibri"/>
                <a:ea typeface="Calibri"/>
                <a:cs typeface="Calibri"/>
                <a:sym typeface="Calibri"/>
              </a:rPr>
              <a:t>Phones can also be charged with nowlight thus ensuring the sending of the SMS</a:t>
            </a:r>
            <a:endParaRPr i="1" sz="1000">
              <a:solidFill>
                <a:srgbClr val="F5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1"/>
          <p:cNvCxnSpPr/>
          <p:nvPr/>
        </p:nvCxnSpPr>
        <p:spPr>
          <a:xfrm>
            <a:off x="7091364" y="3166585"/>
            <a:ext cx="10918" cy="289328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6" name="Google Shape;22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/>
          <p:nvPr/>
        </p:nvSpPr>
        <p:spPr>
          <a:xfrm>
            <a:off x="509439" y="594898"/>
            <a:ext cx="6659166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>
            <p:ph type="title"/>
          </p:nvPr>
        </p:nvSpPr>
        <p:spPr>
          <a:xfrm>
            <a:off x="244086" y="677771"/>
            <a:ext cx="6803708" cy="355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80"/>
              <a:buFont typeface="Montserrat SemiBold"/>
              <a:buNone/>
            </a:pPr>
            <a:r>
              <a:rPr b="1" lang="en-US" sz="218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How to safely pull charge the nowlight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0" y="146545"/>
            <a:ext cx="7542427" cy="335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8"/>
            </a:br>
            <a:br>
              <a:rPr lang="en-US" sz="2408"/>
            </a:br>
            <a:br>
              <a:rPr lang="en-US" sz="1800"/>
            </a:br>
            <a:endParaRPr sz="1800"/>
          </a:p>
        </p:txBody>
      </p:sp>
      <p:sp>
        <p:nvSpPr>
          <p:cNvPr id="236" name="Google Shape;236;p12"/>
          <p:cNvSpPr txBox="1"/>
          <p:nvPr>
            <p:ph idx="1" type="body"/>
          </p:nvPr>
        </p:nvSpPr>
        <p:spPr>
          <a:xfrm>
            <a:off x="646906" y="2107106"/>
            <a:ext cx="6521701" cy="29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about diarrhea: Watery (3 times a day), today ? Since when ? </a:t>
            </a:r>
            <a:endParaRPr/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about thirst ? About urine (normal or very little)</a:t>
            </a:r>
            <a:endParaRPr/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if he/she was able to eat/drink/breastfeed at all today ? Or vomiting ?</a:t>
            </a:r>
            <a:endParaRPr/>
          </a:p>
          <a:p>
            <a:pPr indent="0" lvl="0" marL="0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t/>
            </a: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Look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general condition: Is the person awake and can he/she speak to you? Can he/she walk? Or is he/she very weak ?</a:t>
            </a:r>
            <a:endParaRPr/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Look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for sunken eyes (that go inside)</a:t>
            </a:r>
            <a:endParaRPr/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Look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 at the mouth/tongue – Are they dry ?</a:t>
            </a:r>
            <a:b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4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b="1" lang="en-US" sz="21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Feel</a:t>
            </a:r>
            <a:r>
              <a:rPr lang="en-US" sz="2100">
                <a:solidFill>
                  <a:srgbClr val="F533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US" sz="2100">
                <a:latin typeface="Open Sans Light"/>
                <a:ea typeface="Open Sans Light"/>
                <a:cs typeface="Open Sans Light"/>
                <a:sym typeface="Open Sans Light"/>
              </a:rPr>
              <a:t>Pinch skin and see if it goes back to normal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 rot="10800000">
            <a:off x="467469" y="1295673"/>
            <a:ext cx="6701138" cy="3885432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607351" y="1387108"/>
            <a:ext cx="50209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assess the level of dehydration use this routine:</a:t>
            </a:r>
            <a:endParaRPr sz="145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555701" y="1868456"/>
            <a:ext cx="20297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5333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ASK – LOOK – FEEL</a:t>
            </a:r>
            <a:endParaRPr sz="1450">
              <a:solidFill>
                <a:srgbClr val="F5333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467468" y="573616"/>
            <a:ext cx="6701139" cy="6500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499209" y="643850"/>
            <a:ext cx="6561256" cy="509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Assessing the level of dehydration of AWD/Cholera patients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/>
          <p:nvPr/>
        </p:nvSpPr>
        <p:spPr>
          <a:xfrm>
            <a:off x="1486315" y="1153457"/>
            <a:ext cx="1622247" cy="78315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patient have diarrhoea?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Diarrhoea is defined as three or more loose stools within 24 hours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3487770" y="1386930"/>
            <a:ext cx="436083" cy="2699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4283293" y="1222252"/>
            <a:ext cx="1251998" cy="8095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hygiene promotion messages and information about cholera. Send home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052896" y="2118875"/>
            <a:ext cx="485620" cy="1879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1671440" y="2420551"/>
            <a:ext cx="1251998" cy="5226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patient have diarrhoea since more than two weeks?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2129620" y="3143752"/>
            <a:ext cx="335637" cy="22375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4339232" y="2492279"/>
            <a:ext cx="1251998" cy="37920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a health centre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1671440" y="3538232"/>
            <a:ext cx="1251998" cy="37920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there blood in the stool?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487770" y="3671937"/>
            <a:ext cx="436083" cy="1588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2129620" y="4103699"/>
            <a:ext cx="335637" cy="22375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4283293" y="3538232"/>
            <a:ext cx="1251998" cy="37920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 to a health centre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1671440" y="4468176"/>
            <a:ext cx="1251998" cy="80951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 AWD/Cholera case, proceed with dehydration assessment</a:t>
            </a:r>
            <a:endParaRPr sz="9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2" name="Google Shape;262;p13"/>
          <p:cNvCxnSpPr>
            <a:stCxn id="250" idx="3"/>
            <a:endCxn id="251" idx="1"/>
          </p:cNvCxnSpPr>
          <p:nvPr/>
        </p:nvCxnSpPr>
        <p:spPr>
          <a:xfrm flipH="1" rot="10800000">
            <a:off x="3108562" y="1521934"/>
            <a:ext cx="379200" cy="23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3"/>
          <p:cNvCxnSpPr>
            <a:stCxn id="251" idx="3"/>
            <a:endCxn id="252" idx="1"/>
          </p:cNvCxnSpPr>
          <p:nvPr/>
        </p:nvCxnSpPr>
        <p:spPr>
          <a:xfrm>
            <a:off x="3923853" y="1521921"/>
            <a:ext cx="359400" cy="10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13"/>
          <p:cNvCxnSpPr>
            <a:stCxn id="254" idx="3"/>
            <a:endCxn id="265" idx="1"/>
          </p:cNvCxnSpPr>
          <p:nvPr/>
        </p:nvCxnSpPr>
        <p:spPr>
          <a:xfrm>
            <a:off x="2923438" y="2681873"/>
            <a:ext cx="564300" cy="1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3"/>
          <p:cNvCxnSpPr>
            <a:stCxn id="265" idx="3"/>
            <a:endCxn id="256" idx="1"/>
          </p:cNvCxnSpPr>
          <p:nvPr/>
        </p:nvCxnSpPr>
        <p:spPr>
          <a:xfrm flipH="1" rot="10800000">
            <a:off x="3923853" y="2681813"/>
            <a:ext cx="415500" cy="1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p13"/>
          <p:cNvCxnSpPr>
            <a:stCxn id="257" idx="3"/>
            <a:endCxn id="258" idx="1"/>
          </p:cNvCxnSpPr>
          <p:nvPr/>
        </p:nvCxnSpPr>
        <p:spPr>
          <a:xfrm>
            <a:off x="2923438" y="3727835"/>
            <a:ext cx="564300" cy="2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3"/>
          <p:cNvCxnSpPr>
            <a:stCxn id="258" idx="3"/>
            <a:endCxn id="260" idx="1"/>
          </p:cNvCxnSpPr>
          <p:nvPr/>
        </p:nvCxnSpPr>
        <p:spPr>
          <a:xfrm flipH="1" rot="10800000">
            <a:off x="3923853" y="3727962"/>
            <a:ext cx="359400" cy="2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9" name="Google Shape;269;p13"/>
          <p:cNvCxnSpPr>
            <a:stCxn id="250" idx="2"/>
            <a:endCxn id="253" idx="0"/>
          </p:cNvCxnSpPr>
          <p:nvPr/>
        </p:nvCxnSpPr>
        <p:spPr>
          <a:xfrm flipH="1">
            <a:off x="2295639" y="1936611"/>
            <a:ext cx="1800" cy="18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2295706" y="2279741"/>
            <a:ext cx="0" cy="15527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1" name="Google Shape;271;p13"/>
          <p:cNvCxnSpPr>
            <a:stCxn id="254" idx="2"/>
          </p:cNvCxnSpPr>
          <p:nvPr/>
        </p:nvCxnSpPr>
        <p:spPr>
          <a:xfrm rot="10800000">
            <a:off x="2190339" y="2905395"/>
            <a:ext cx="107100" cy="3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2295706" y="3367510"/>
            <a:ext cx="3467" cy="17072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2297439" y="3896877"/>
            <a:ext cx="0" cy="20682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3"/>
          <p:cNvCxnSpPr/>
          <p:nvPr/>
        </p:nvCxnSpPr>
        <p:spPr>
          <a:xfrm>
            <a:off x="2297439" y="4327457"/>
            <a:ext cx="0" cy="24354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13"/>
          <p:cNvSpPr/>
          <p:nvPr/>
        </p:nvSpPr>
        <p:spPr>
          <a:xfrm rot="-5400000">
            <a:off x="-1140734" y="2806799"/>
            <a:ext cx="4220214" cy="765912"/>
          </a:xfrm>
          <a:prstGeom prst="rect">
            <a:avLst/>
          </a:prstGeom>
          <a:solidFill>
            <a:srgbClr val="D6E3B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Step 1</a:t>
            </a: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Does the patient fit the AWD/Cholera case definition?</a:t>
            </a:r>
            <a:endParaRPr sz="1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3487770" y="2559722"/>
            <a:ext cx="436083" cy="2699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7168607" y="4973480"/>
            <a:ext cx="341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/>
          <p:nvPr/>
        </p:nvSpPr>
        <p:spPr>
          <a:xfrm>
            <a:off x="575528" y="486916"/>
            <a:ext cx="6593079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331673" y="500298"/>
            <a:ext cx="7048564" cy="41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Decision Flow Chart for treatment and referral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/>
        </p:nvSpPr>
        <p:spPr>
          <a:xfrm>
            <a:off x="535343" y="68860"/>
            <a:ext cx="6393180" cy="49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1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9-05-05 at 21.49.52.png" id="287" name="Google Shape;2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77" y="917233"/>
            <a:ext cx="7501000" cy="415964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pic>
        <p:nvPicPr>
          <p:cNvPr id="290" name="Google Shape;2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/>
          <p:nvPr/>
        </p:nvSpPr>
        <p:spPr>
          <a:xfrm>
            <a:off x="575528" y="363984"/>
            <a:ext cx="6593079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321045" y="386617"/>
            <a:ext cx="7048564" cy="41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Decision Flow Chart for treatment and referral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/>
          <p:nvPr/>
        </p:nvSpPr>
        <p:spPr>
          <a:xfrm>
            <a:off x="479401" y="961291"/>
            <a:ext cx="11128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TO REFER: </a:t>
            </a:r>
            <a:endParaRPr/>
          </a:p>
        </p:txBody>
      </p:sp>
      <p:sp>
        <p:nvSpPr>
          <p:cNvPr id="299" name="Google Shape;299;p15"/>
          <p:cNvSpPr/>
          <p:nvPr/>
        </p:nvSpPr>
        <p:spPr>
          <a:xfrm rot="10800000">
            <a:off x="499836" y="957639"/>
            <a:ext cx="6593079" cy="429284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466759" y="1259249"/>
            <a:ext cx="6407555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children under 5 years (even if no dehydration).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Pregnant women (even if no dehydration).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patients with severe or even some dehydration.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Bloody/mucous diarrhea cases (Refer to Health Facility).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Persistent diarrhea cases, more than 2 weeks (Refer to Health Facility).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Patients not able to drink ORS.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Patients with continuous vomiting or diarrhoea.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Patients who are not improving.</a:t>
            </a:r>
            <a:endParaRPr/>
          </a:p>
          <a:p>
            <a:pPr indent="-266399" lvl="2" marL="9767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cases you are worried about.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MAKE SURE PATIENT / CARETAKER:</a:t>
            </a:r>
            <a:endParaRPr/>
          </a:p>
          <a:p>
            <a:pPr indent="0" lvl="2" marL="73636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8" lvl="2" marL="1002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Knows where is the nearest cholera treatment center (CTU/CTC).</a:t>
            </a:r>
            <a:endParaRPr/>
          </a:p>
          <a:p>
            <a:pPr indent="-266398" lvl="2" marL="1002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Understands the need to go quickly to the CTU/CTC.</a:t>
            </a:r>
            <a:endParaRPr/>
          </a:p>
          <a:p>
            <a:pPr indent="-266398" lvl="2" marL="1002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given ORS to drink while on their way to the CTU/CTC.</a:t>
            </a:r>
            <a:endParaRPr/>
          </a:p>
          <a:p>
            <a:pPr indent="-266398" lvl="2" marL="1002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Will find a way to reach the nearest health center with family or friends.</a:t>
            </a:r>
            <a:endParaRPr/>
          </a:p>
          <a:p>
            <a:pPr indent="-266398" lvl="2" marL="100276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b="0" i="0" lang="en-US" sz="13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not, see with the community if there is a way to support referral.</a:t>
            </a:r>
            <a:endParaRPr/>
          </a:p>
          <a:p>
            <a:pPr indent="-13944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/>
          <p:nvPr/>
        </p:nvSpPr>
        <p:spPr>
          <a:xfrm>
            <a:off x="499837" y="414661"/>
            <a:ext cx="6593079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 txBox="1"/>
          <p:nvPr>
            <p:ph type="title"/>
          </p:nvPr>
        </p:nvSpPr>
        <p:spPr>
          <a:xfrm>
            <a:off x="479401" y="466257"/>
            <a:ext cx="5604692" cy="396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Referral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/>
          <p:nvPr/>
        </p:nvSpPr>
        <p:spPr>
          <a:xfrm>
            <a:off x="919163" y="1776413"/>
            <a:ext cx="75596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923169" y="1061339"/>
            <a:ext cx="66008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For referred patients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Patients should drink ORS while waiting for transport / during transport to CTC.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patients able to drink – never try to rehydrate unconscious patients.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Mothers should continue to breastfeed while going to the CTC.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1335897" y="5040089"/>
            <a:ext cx="5509842" cy="439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27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Adapted from  Médecins Sans Frontières. Management of a cholera epidemic. 2017 edition.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27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4" name="Google Shape;314;p16"/>
          <p:cNvGraphicFramePr/>
          <p:nvPr/>
        </p:nvGraphicFramePr>
        <p:xfrm>
          <a:off x="1521208" y="2267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{AE2E16C5-86E1-4EF6-9788-59F9612D487D}</a:tableStyleId>
              </a:tblPr>
              <a:tblGrid>
                <a:gridCol w="1754575"/>
                <a:gridCol w="3100675"/>
              </a:tblGrid>
              <a:tr h="3543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mount of ORS to drink during transport to the health center or CTC/CTU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 hMerge="1"/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ORS to drink per hour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to 6 months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– 150 mL per hour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months to 2 years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 – 200 mL per hour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years to 5 years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 – 300 mL per hour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years to 15 years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– 500 mL per hour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than 15 years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 mL per hour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16"/>
          <p:cNvSpPr/>
          <p:nvPr/>
        </p:nvSpPr>
        <p:spPr>
          <a:xfrm rot="10800000">
            <a:off x="771033" y="1061337"/>
            <a:ext cx="6357497" cy="4189139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1119873" y="4756485"/>
            <a:ext cx="4855248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ml = ¼ cup	100 ml = ½ cup 	200 ml = 1 cup</a:t>
            </a:r>
            <a:endParaRPr b="1" sz="124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6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319" name="Google Shape;3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/>
          <p:nvPr/>
        </p:nvSpPr>
        <p:spPr>
          <a:xfrm>
            <a:off x="735418" y="414661"/>
            <a:ext cx="6357498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778462" y="477612"/>
            <a:ext cx="5404554" cy="525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Amount of ORS to drink during transport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CEF-ORS.jpg" id="327" name="Google Shape;3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034" y="2365539"/>
            <a:ext cx="1405464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7"/>
          <p:cNvSpPr txBox="1"/>
          <p:nvPr/>
        </p:nvSpPr>
        <p:spPr>
          <a:xfrm>
            <a:off x="4042081" y="2105771"/>
            <a:ext cx="3050835" cy="265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7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Already Prepared Powder – ORS Sachets</a:t>
            </a:r>
            <a:endParaRPr/>
          </a:p>
        </p:txBody>
      </p:sp>
      <p:sp>
        <p:nvSpPr>
          <p:cNvPr id="329" name="Google Shape;329;p17"/>
          <p:cNvSpPr txBox="1"/>
          <p:nvPr/>
        </p:nvSpPr>
        <p:spPr>
          <a:xfrm>
            <a:off x="887754" y="2118499"/>
            <a:ext cx="22525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Home – made ORS Solution</a:t>
            </a:r>
            <a:endParaRPr b="1" sz="1200">
              <a:solidFill>
                <a:srgbClr val="FF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diy3.gif" id="330" name="Google Shape;3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754" y="2478129"/>
            <a:ext cx="2663825" cy="259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832.png" id="331" name="Google Shape;3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1331" y="3590972"/>
            <a:ext cx="2075498" cy="140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 txBox="1"/>
          <p:nvPr/>
        </p:nvSpPr>
        <p:spPr>
          <a:xfrm>
            <a:off x="5705246" y="3165548"/>
            <a:ext cx="1446230" cy="439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 Liter Safe WATER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 ORS Sachet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922524" y="1399535"/>
            <a:ext cx="4207903" cy="612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7"/>
              <a:buFont typeface="Calibri"/>
              <a:buAutoNum type="arabicPeriod"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your hands with Soap and clean water.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7"/>
              <a:buFont typeface="Calibri"/>
              <a:buAutoNum type="arabicPeriod"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container and utensil with soap and clean water.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7"/>
              <a:buFont typeface="Calibri"/>
              <a:buAutoNum type="arabicPeriod"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Put 1 Liter of treated water in a clean container.</a:t>
            </a: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1763613" y="1109113"/>
            <a:ext cx="3900244" cy="692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587727" y="1944854"/>
            <a:ext cx="3018160" cy="2885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3894343" y="1938468"/>
            <a:ext cx="3185929" cy="3251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/>
          <p:nvPr/>
        </p:nvSpPr>
        <p:spPr>
          <a:xfrm rot="10800000">
            <a:off x="479395" y="875030"/>
            <a:ext cx="6689211" cy="431467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1856604" y="4487958"/>
            <a:ext cx="80015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</p:txBody>
      </p:sp>
      <p:sp>
        <p:nvSpPr>
          <p:cNvPr id="339" name="Google Shape;339;p17"/>
          <p:cNvSpPr txBox="1"/>
          <p:nvPr/>
        </p:nvSpPr>
        <p:spPr>
          <a:xfrm>
            <a:off x="4772866" y="4288683"/>
            <a:ext cx="66850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Litre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709434" y="897115"/>
            <a:ext cx="69241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the general condition of the individual is normal, is well alert, and drinks eagerly give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him/her ORS, show how to prepare ORS and send him/her home with some advice.</a:t>
            </a:r>
            <a:endParaRPr/>
          </a:p>
        </p:txBody>
      </p:sp>
      <p:sp>
        <p:nvSpPr>
          <p:cNvPr id="342" name="Google Shape;342;p17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343" name="Google Shape;34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/>
          <p:nvPr/>
        </p:nvSpPr>
        <p:spPr>
          <a:xfrm>
            <a:off x="483297" y="370526"/>
            <a:ext cx="6685309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 txBox="1"/>
          <p:nvPr>
            <p:ph type="title"/>
          </p:nvPr>
        </p:nvSpPr>
        <p:spPr>
          <a:xfrm>
            <a:off x="480192" y="636997"/>
            <a:ext cx="7475661" cy="472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br>
              <a:rPr b="1" lang="en-US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-US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How to prepare Oral Rehydration Solution </a:t>
            </a:r>
            <a:br>
              <a:rPr b="1" lang="en-US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b="1" lang="en-US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b="1" sz="2175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/>
          <p:nvPr>
            <p:ph idx="1" type="body"/>
          </p:nvPr>
        </p:nvSpPr>
        <p:spPr>
          <a:xfrm>
            <a:off x="865332" y="3935902"/>
            <a:ext cx="6385144" cy="120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66430" lvl="0" marL="266399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2020">
                <a:latin typeface="Open Sans Light"/>
                <a:ea typeface="Open Sans Light"/>
                <a:cs typeface="Open Sans Light"/>
                <a:sym typeface="Open Sans Light"/>
              </a:rPr>
              <a:t>Give ORS for 3 days (3 sachets for children from 5 to 10 years old, 6 sachets for more than 10 years old and adults).</a:t>
            </a:r>
            <a:endParaRPr/>
          </a:p>
          <a:p>
            <a:pPr indent="-266430" lvl="0" marL="266399" rtl="0" algn="l">
              <a:spcBef>
                <a:spcPts val="25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2020">
                <a:latin typeface="Open Sans Light"/>
                <a:ea typeface="Open Sans Light"/>
                <a:cs typeface="Open Sans Light"/>
                <a:sym typeface="Open Sans Light"/>
              </a:rPr>
              <a:t>Explain / Show how to prepare ORS at home.</a:t>
            </a:r>
            <a:endParaRPr/>
          </a:p>
          <a:p>
            <a:pPr indent="-266430" lvl="0" marL="266399" rtl="0" algn="l">
              <a:spcBef>
                <a:spcPts val="25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2020">
                <a:latin typeface="Open Sans Light"/>
                <a:ea typeface="Open Sans Light"/>
                <a:cs typeface="Open Sans Light"/>
                <a:sym typeface="Open Sans Light"/>
              </a:rPr>
              <a:t>Explain to discard old ORS solution after 24h (at the end of the day) and prepare a new the next day.</a:t>
            </a:r>
            <a:endParaRPr/>
          </a:p>
          <a:p>
            <a:pPr indent="-266430" lvl="0" marL="266399" rtl="0" algn="l">
              <a:spcBef>
                <a:spcPts val="25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2020">
                <a:latin typeface="Open Sans Light"/>
                <a:ea typeface="Open Sans Light"/>
                <a:cs typeface="Open Sans Light"/>
                <a:sym typeface="Open Sans Light"/>
              </a:rPr>
              <a:t>Ask to come back if not improving or not able to drink/eat.</a:t>
            </a:r>
            <a:endParaRPr/>
          </a:p>
          <a:p>
            <a:pPr indent="-167783" lvl="0" marL="266399" rtl="0" algn="l">
              <a:spcBef>
                <a:spcPts val="31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301967" y="3526273"/>
            <a:ext cx="6622286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4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50 ml = ¼ cup		100 ml = ½ cup 		200 ml = 1 cup</a:t>
            </a:r>
            <a:endParaRPr b="1" sz="124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"/>
          <p:cNvSpPr/>
          <p:nvPr/>
        </p:nvSpPr>
        <p:spPr>
          <a:xfrm rot="10800000">
            <a:off x="452369" y="1237460"/>
            <a:ext cx="6855860" cy="4024728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501621" y="1237461"/>
            <a:ext cx="38940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much ORS should a person drink?</a:t>
            </a:r>
            <a:endParaRPr sz="145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ptura de pantalla de un celular&#10;&#10;Descripción generada automáticamente" id="355" name="Google Shape;3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36" y="1581514"/>
            <a:ext cx="6710686" cy="193376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8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357" name="Google Shape;3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8"/>
          <p:cNvSpPr/>
          <p:nvPr/>
        </p:nvSpPr>
        <p:spPr>
          <a:xfrm>
            <a:off x="452368" y="697138"/>
            <a:ext cx="6855861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>
            <p:ph type="title"/>
          </p:nvPr>
        </p:nvSpPr>
        <p:spPr>
          <a:xfrm>
            <a:off x="24130" y="788036"/>
            <a:ext cx="7454680" cy="335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Protocol for Home Treatment – No dehydration  </a:t>
            </a:r>
            <a:endParaRPr b="1"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 txBox="1"/>
          <p:nvPr>
            <p:ph idx="1" type="body"/>
          </p:nvPr>
        </p:nvSpPr>
        <p:spPr>
          <a:xfrm>
            <a:off x="483601" y="1494639"/>
            <a:ext cx="6824625" cy="338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1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600">
                <a:latin typeface="Open Sans ExtraBold"/>
                <a:ea typeface="Open Sans ExtraBold"/>
                <a:cs typeface="Open Sans ExtraBold"/>
                <a:sym typeface="Open Sans ExtraBold"/>
              </a:rPr>
              <a:t>Key messages for ORS preparation:</a:t>
            </a:r>
            <a:endParaRPr/>
          </a:p>
          <a:p>
            <a:pPr indent="0" lvl="0" marL="0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Always wash your hands before handling ORS.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For every person use a clean cup to serve ORS.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Clean the used cups, spoons and jars regularly.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Do not dilute or concentrate ORS – always follow the concentration mentioned in the sachet. If the sachet is for 1 litre, prepare 1 litre even if you use only ½ litre of ORS.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Store ORS in a clean, covered/closed container in the shade.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Do not keep mixed ORS solutions for more than 24 hours.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Throw away any mixed ORS solutions after 24 hours and prepare fresh one.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60671" lvl="0" marL="266399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5" name="Google Shape;365;p19"/>
          <p:cNvSpPr/>
          <p:nvPr/>
        </p:nvSpPr>
        <p:spPr>
          <a:xfrm rot="10800000">
            <a:off x="483602" y="1511697"/>
            <a:ext cx="6710628" cy="3450029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368" name="Google Shape;3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/>
          <p:nvPr/>
        </p:nvSpPr>
        <p:spPr>
          <a:xfrm>
            <a:off x="483601" y="969500"/>
            <a:ext cx="6685006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 txBox="1"/>
          <p:nvPr>
            <p:ph type="title"/>
          </p:nvPr>
        </p:nvSpPr>
        <p:spPr>
          <a:xfrm>
            <a:off x="483601" y="770041"/>
            <a:ext cx="6230405" cy="525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b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-US" sz="2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Preparation of Oral Rehydration Solution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" type="body"/>
          </p:nvPr>
        </p:nvSpPr>
        <p:spPr>
          <a:xfrm>
            <a:off x="606734" y="1000450"/>
            <a:ext cx="6559377" cy="3963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/>
              <a:t>	</a:t>
            </a:r>
            <a:r>
              <a:rPr lang="en-US" sz="2200"/>
              <a:t>1 – ORP</a:t>
            </a:r>
            <a:endParaRPr/>
          </a:p>
          <a:p>
            <a:pPr indent="0" lvl="0" marL="0" rtl="0" algn="l">
              <a:spcBef>
                <a:spcPts val="15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 sz="2200"/>
              <a:t>What is an ORP (Oral Rehydration Point), ORP site selection and set up checklist, ORP floor plan, Daily ORP operation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	2 – TREATMENT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 sz="2200"/>
              <a:t>Assessing the level of dehydration of AWD/Cholera patients, Decision Flow Chart for treatment and referral, Referral, Home Treatment, How to prepare Oral Rehydration Solutions (ORS)  and clean water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 sz="2200"/>
              <a:t> 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	3 – IPC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 sz="2200"/>
              <a:t>How to prepare Chlorine solutions, Infection Prevention and Control at the ORP 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	4 – CHOLERA PREVENTION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Cholera prevention messages to give to patients when sending them at home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	5 – REPORT</a:t>
            </a:r>
            <a:endParaRPr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Key information of patients seen to send daily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583954" y="2599420"/>
            <a:ext cx="6581338" cy="395633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95753" y="3320912"/>
            <a:ext cx="6581338" cy="395633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413474" y="899505"/>
            <a:ext cx="753732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3-11 </a:t>
            </a:r>
            <a:endParaRPr sz="1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312021" y="1817415"/>
            <a:ext cx="93166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11- 23 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6323171" y="2598773"/>
            <a:ext cx="88998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24- 31 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6352305" y="3360992"/>
            <a:ext cx="848309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32-33 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6413474" y="4077334"/>
            <a:ext cx="60144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34 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02445" y="1762319"/>
            <a:ext cx="6581338" cy="395633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607553" y="4085571"/>
            <a:ext cx="6581338" cy="395633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8A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95753" y="912017"/>
            <a:ext cx="6559376" cy="403709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99"/>
              <a:buFont typeface="Arial"/>
              <a:buNone/>
            </a:pPr>
            <a:r>
              <a:t/>
            </a:r>
            <a:endParaRPr b="0" sz="2299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-39680"/>
            <a:ext cx="7556168" cy="780234"/>
          </a:xfrm>
          <a:prstGeom prst="rect">
            <a:avLst/>
          </a:prstGeom>
          <a:solidFill>
            <a:srgbClr val="001D4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327944" y="98566"/>
            <a:ext cx="6803708" cy="506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Key Information for a Community ORP Volunteer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4" y="61449"/>
            <a:ext cx="620235" cy="6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/>
          <p:nvPr>
            <p:ph idx="1" type="body"/>
          </p:nvPr>
        </p:nvSpPr>
        <p:spPr>
          <a:xfrm>
            <a:off x="573528" y="1500492"/>
            <a:ext cx="6765959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-US" sz="1200">
                <a:latin typeface="Open Sans ExtraBold"/>
                <a:ea typeface="Open Sans ExtraBold"/>
                <a:cs typeface="Open Sans ExtraBold"/>
                <a:sym typeface="Open Sans ExtraBold"/>
              </a:rPr>
              <a:t>Key messages for ORS consumption:</a:t>
            </a:r>
            <a:endParaRPr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Wash your hands before providing someone ORS.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ORS should be given regularly in small amounts / small sips out of a cup or spoon.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If someone vomits, wait 10 minutes and continue to give ORS but more slowly.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If vomiting continuous or you feel more sick consult to a health facility.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If diarrhoea continues consult to a health facility.</a:t>
            </a:r>
            <a:endParaRPr/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If no ORS is left come back to the ORT volunteer.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If a child is breastfed, continue breastfeeding and make sure that also the mother drinks a lot. Wash hands before breastfeeding.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Juices or mashed bananas can be added to make ORS taste better – whatever someone adds, it is important to make it in a hygienic manner – wash your hands before handling ORS.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Stop drinking ORS when diarrhoea stops.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600"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 sz="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-US" sz="1200">
                <a:latin typeface="Open Sans ExtraBold"/>
                <a:ea typeface="Open Sans ExtraBold"/>
                <a:cs typeface="Open Sans ExtraBold"/>
                <a:sym typeface="Open Sans ExtraBold"/>
              </a:rPr>
              <a:t>Never force any liquid in a person that is unconscious – nor adults nor children!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40999" lvl="0" marL="266399" rtl="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6" name="Google Shape;376;p20"/>
          <p:cNvSpPr/>
          <p:nvPr/>
        </p:nvSpPr>
        <p:spPr>
          <a:xfrm rot="10800000">
            <a:off x="447198" y="1223665"/>
            <a:ext cx="6765958" cy="395744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/>
          <p:nvPr/>
        </p:nvSpPr>
        <p:spPr>
          <a:xfrm>
            <a:off x="464768" y="670161"/>
            <a:ext cx="6748387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0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381" name="Google Shape;381;p20"/>
          <p:cNvSpPr txBox="1"/>
          <p:nvPr>
            <p:ph type="title"/>
          </p:nvPr>
        </p:nvSpPr>
        <p:spPr>
          <a:xfrm>
            <a:off x="464769" y="575512"/>
            <a:ext cx="7542427" cy="387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b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Consumption of Oral Rehydration Solution</a:t>
            </a:r>
            <a:endParaRPr b="1"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/>
          <p:nvPr/>
        </p:nvSpPr>
        <p:spPr>
          <a:xfrm>
            <a:off x="682081" y="1040126"/>
            <a:ext cx="6512815" cy="4829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ORS (=water/salt/sugar + electrolytes) to facilitate rehydration.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drink ORS until diarrhoea stops – ORS does not prevent or treat diarrhoea.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prepare ORS sachets or Home-made ORS.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prepare ORS with clean hands &amp; clean water at home.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give ORS (daily amount, plus additional amount after loose stool). 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give ORS (small sips, stop 10 minutes if vomiting before restarting).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store ORS and discard at the end of each day - prepare a new solution the next day.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the importance of continue to breastfeed / feed and drink often.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come back at the ORP or go to CTC.</a:t>
            </a:r>
            <a:endParaRPr/>
          </a:p>
          <a:p>
            <a:pPr indent="-355199" lvl="1" marL="71039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able to drink ORS / not eating / not breastfeeding.</a:t>
            </a:r>
            <a:endParaRPr/>
          </a:p>
          <a:p>
            <a:pPr indent="-355199" lvl="1" marL="71039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continuous vomiting or diarrhea.</a:t>
            </a:r>
            <a:endParaRPr/>
          </a:p>
          <a:p>
            <a:pPr indent="-355199" lvl="1" marL="71039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feeling worse or not improving.</a:t>
            </a:r>
            <a:endParaRPr/>
          </a:p>
          <a:p>
            <a:pPr indent="-355199" lvl="1" marL="71039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need more ORS.</a:t>
            </a:r>
            <a:endParaRPr/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for cholera prevention.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GIVE ORS SACHETS FOR 3 DAYS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(3 sachets for children, 6 sachets for older than 10 years and adults)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0434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7"/>
              <a:buFont typeface="Calibri"/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1"/>
          <p:cNvSpPr/>
          <p:nvPr/>
        </p:nvSpPr>
        <p:spPr>
          <a:xfrm rot="10800000">
            <a:off x="571134" y="898612"/>
            <a:ext cx="6704025" cy="428549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682081" y="886238"/>
            <a:ext cx="63434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Information to give before sending a patient &amp; caregivers back home</a:t>
            </a:r>
            <a:endParaRPr b="1" sz="1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/>
          <p:nvPr/>
        </p:nvSpPr>
        <p:spPr>
          <a:xfrm>
            <a:off x="586474" y="355958"/>
            <a:ext cx="6704027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1"/>
          <p:cNvSpPr txBox="1"/>
          <p:nvPr>
            <p:ph type="title"/>
          </p:nvPr>
        </p:nvSpPr>
        <p:spPr>
          <a:xfrm>
            <a:off x="586474" y="397714"/>
            <a:ext cx="2761315" cy="365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66399" lvl="0" marL="266399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Home Treatment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922" y="1342706"/>
            <a:ext cx="987973" cy="126186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2"/>
          <p:cNvSpPr txBox="1"/>
          <p:nvPr/>
        </p:nvSpPr>
        <p:spPr>
          <a:xfrm>
            <a:off x="2197556" y="1994353"/>
            <a:ext cx="1560678" cy="265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of a water filter</a:t>
            </a:r>
            <a:endParaRPr/>
          </a:p>
        </p:txBody>
      </p:sp>
      <p:sp>
        <p:nvSpPr>
          <p:cNvPr id="402" name="Google Shape;402;p22"/>
          <p:cNvSpPr txBox="1"/>
          <p:nvPr/>
        </p:nvSpPr>
        <p:spPr>
          <a:xfrm>
            <a:off x="4945764" y="1036241"/>
            <a:ext cx="2257512" cy="612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of chemical water treatment products (aquatabs, bleach, chlorine, PUR, etc.)</a:t>
            </a:r>
            <a:endParaRPr/>
          </a:p>
        </p:txBody>
      </p:sp>
      <p:sp>
        <p:nvSpPr>
          <p:cNvPr id="403" name="Google Shape;403;p22"/>
          <p:cNvSpPr txBox="1"/>
          <p:nvPr/>
        </p:nvSpPr>
        <p:spPr>
          <a:xfrm>
            <a:off x="4987861" y="3255477"/>
            <a:ext cx="201988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Always use water than has been properly treated for the preparation of ORS </a:t>
            </a:r>
            <a:endParaRPr/>
          </a:p>
        </p:txBody>
      </p:sp>
      <p:pic>
        <p:nvPicPr>
          <p:cNvPr descr="Screen Shot 2019-03-10 at 19.59.19.png" id="404" name="Google Shape;4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100" y="3590826"/>
            <a:ext cx="895033" cy="1127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iling.png" id="405" name="Google Shape;4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3967" y="3655893"/>
            <a:ext cx="1135931" cy="112453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2"/>
          <p:cNvSpPr txBox="1"/>
          <p:nvPr/>
        </p:nvSpPr>
        <p:spPr>
          <a:xfrm>
            <a:off x="2469834" y="4028491"/>
            <a:ext cx="279698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pic>
        <p:nvPicPr>
          <p:cNvPr descr="Aquatabs1.jpg" id="407" name="Google Shape;40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8233" y="1674436"/>
            <a:ext cx="1401600" cy="10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bla, blanco, lavabo, espejo&#10;&#10;Descripción generada automáticamente" id="408" name="Google Shape;40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76447" y="1092974"/>
            <a:ext cx="1080120" cy="176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2"/>
          <p:cNvSpPr/>
          <p:nvPr/>
        </p:nvSpPr>
        <p:spPr>
          <a:xfrm rot="5400000">
            <a:off x="1706273" y="-103355"/>
            <a:ext cx="1934480" cy="398084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2"/>
          <p:cNvSpPr/>
          <p:nvPr/>
        </p:nvSpPr>
        <p:spPr>
          <a:xfrm>
            <a:off x="4998572" y="919823"/>
            <a:ext cx="2162434" cy="193448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968351" y="3252252"/>
            <a:ext cx="37229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Filtering (straining)	&amp;	Boiling (1 minute)</a:t>
            </a: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683093" y="3097646"/>
            <a:ext cx="3980840" cy="173375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2"/>
          <p:cNvSpPr/>
          <p:nvPr/>
        </p:nvSpPr>
        <p:spPr>
          <a:xfrm rot="5400000">
            <a:off x="5212909" y="2883309"/>
            <a:ext cx="1733759" cy="216243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pic>
        <p:nvPicPr>
          <p:cNvPr id="415" name="Google Shape;41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9842" y="1024825"/>
            <a:ext cx="1402568" cy="16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2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2"/>
          <p:cNvSpPr/>
          <p:nvPr/>
        </p:nvSpPr>
        <p:spPr>
          <a:xfrm>
            <a:off x="683093" y="338858"/>
            <a:ext cx="6477913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 txBox="1"/>
          <p:nvPr>
            <p:ph type="title"/>
          </p:nvPr>
        </p:nvSpPr>
        <p:spPr>
          <a:xfrm>
            <a:off x="687742" y="285471"/>
            <a:ext cx="6393180" cy="580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How to prepare Clean Water for ORS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247" y="795558"/>
            <a:ext cx="2120190" cy="126742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3"/>
          <p:cNvSpPr txBox="1"/>
          <p:nvPr/>
        </p:nvSpPr>
        <p:spPr>
          <a:xfrm>
            <a:off x="2610804" y="552396"/>
            <a:ext cx="48995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Remember! The filter can produce only two litres of water per hour, so make sure to regularly fill up the top part of the filter.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as well to fill up the filter every evening when closing the ORP.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filter provides clean and safe water without having to add chemicals.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means the water has no special taste which is more accepted by people.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653640" y="2303785"/>
            <a:ext cx="694262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your hands with water and soap.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the water filter.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Unscrew the ceramic candle filters.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the filter candle in a bowl of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water or under running clean water. To avoid contamination of the open-ended plastic threaded mount, take care to ensure that the mount is always clear of the water (see picture).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lightly abrasive pad (included in the kit) in one hand and cup it around the circumference of the filter candle at the top, next to the mount.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gently onto the candle surface with the abrasive pad whilst quickly turning the filter candle with the other hand.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not rub the ceramic surface too aggressively. Never use soap or detergent to clean the candle.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 gentle, even pressure with the pad slowly working down the length of the filter until it is clean.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both containers with clean water and soap – rinse well with clean water.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ceramic candle filters on their place.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water to the filter.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391005" y="2087825"/>
            <a:ext cx="15357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Cleaning of the filter:</a:t>
            </a:r>
            <a:endParaRPr/>
          </a:p>
        </p:txBody>
      </p:sp>
      <p:pic>
        <p:nvPicPr>
          <p:cNvPr descr="Imagen que contiene persona, interior, cepillo de dientes, cocina&#10;&#10;Descripción generada automáticamente" id="429" name="Google Shape;4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4127" y="1660325"/>
            <a:ext cx="1365829" cy="134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ersona, interior, comida, corte&#10;&#10;Descripción generada automáticamente" id="430" name="Google Shape;43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8857" y="1660325"/>
            <a:ext cx="1372718" cy="1337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ersona, interior, hombre, cocina&#10;&#10;Descripción generada automáticamente" id="431" name="Google Shape;43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1575" y="1654373"/>
            <a:ext cx="1382568" cy="13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 rot="10800000">
            <a:off x="341155" y="452590"/>
            <a:ext cx="7056788" cy="4762001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/>
          <p:nvPr/>
        </p:nvSpPr>
        <p:spPr>
          <a:xfrm>
            <a:off x="536141" y="20162"/>
            <a:ext cx="6861802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3"/>
          <p:cNvSpPr txBox="1"/>
          <p:nvPr>
            <p:ph type="title"/>
          </p:nvPr>
        </p:nvSpPr>
        <p:spPr>
          <a:xfrm>
            <a:off x="755967" y="113029"/>
            <a:ext cx="6803708" cy="296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Ceramic candle water filter use and maintenance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dibujo&#10;&#10;Descripción generada automáticamente" id="443" name="Google Shape;4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664" y="1013431"/>
            <a:ext cx="1018166" cy="1596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444" name="Google Shape;44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1592" y="1987102"/>
            <a:ext cx="602249" cy="817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apa&#10;&#10;Descripción generada automáticamente" id="445" name="Google Shape;4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5139" y="3020682"/>
            <a:ext cx="1402824" cy="172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4058" y="3012878"/>
            <a:ext cx="2126080" cy="1724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447" name="Google Shape;44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5451" y="3180956"/>
            <a:ext cx="1348890" cy="1376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448" name="Google Shape;44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0089" y="1022442"/>
            <a:ext cx="1080583" cy="16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4"/>
          <p:cNvSpPr txBox="1"/>
          <p:nvPr/>
        </p:nvSpPr>
        <p:spPr>
          <a:xfrm>
            <a:off x="1086932" y="4690402"/>
            <a:ext cx="180385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Close the tap.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With water still covering the filter base, pump SLOWLY 10 times</a:t>
            </a:r>
            <a:endParaRPr/>
          </a:p>
        </p:txBody>
      </p:sp>
      <p:sp>
        <p:nvSpPr>
          <p:cNvPr id="450" name="Google Shape;450;p24"/>
          <p:cNvSpPr txBox="1"/>
          <p:nvPr/>
        </p:nvSpPr>
        <p:spPr>
          <a:xfrm>
            <a:off x="4306158" y="4809022"/>
            <a:ext cx="14028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Discard remaining water</a:t>
            </a:r>
            <a:endParaRPr/>
          </a:p>
        </p:txBody>
      </p:sp>
      <p:sp>
        <p:nvSpPr>
          <p:cNvPr id="451" name="Google Shape;451;p24"/>
          <p:cNvSpPr txBox="1"/>
          <p:nvPr/>
        </p:nvSpPr>
        <p:spPr>
          <a:xfrm>
            <a:off x="5895396" y="4553406"/>
            <a:ext cx="130639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66092"/>
                </a:solidFill>
                <a:latin typeface="Avenir"/>
                <a:ea typeface="Avenir"/>
                <a:cs typeface="Avenir"/>
                <a:sym typeface="Avenir"/>
              </a:rPr>
              <a:t>Clean the gauze: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Remove and wash in clean water</a:t>
            </a:r>
            <a:endParaRPr/>
          </a:p>
        </p:txBody>
      </p:sp>
      <p:sp>
        <p:nvSpPr>
          <p:cNvPr id="452" name="Google Shape;452;p24"/>
          <p:cNvSpPr txBox="1"/>
          <p:nvPr/>
        </p:nvSpPr>
        <p:spPr>
          <a:xfrm>
            <a:off x="696411" y="3572296"/>
            <a:ext cx="671758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Every time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bucket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nearly empty 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 rot="10800000">
            <a:off x="538993" y="941293"/>
            <a:ext cx="6768752" cy="1943322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92D0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54297" y="2940892"/>
            <a:ext cx="6768752" cy="233589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2D0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2751184" y="4701457"/>
            <a:ext cx="16010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clean water move up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down in the tube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unfiltered water coming out</a:t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 rot="5400000">
            <a:off x="6938751" y="1538845"/>
            <a:ext cx="1080120" cy="1617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2986947" y="1032533"/>
            <a:ext cx="421492" cy="274575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366092"/>
          </a:solidFill>
          <a:ln cap="flat" cmpd="sng" w="25400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683804" y="1025848"/>
            <a:ext cx="74571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366092"/>
                </a:solidFill>
                <a:latin typeface="Ayuthaya"/>
                <a:ea typeface="Ayuthaya"/>
                <a:cs typeface="Ayuthaya"/>
                <a:sym typeface="Ayuthaya"/>
              </a:rPr>
              <a:t>DRINK</a:t>
            </a:r>
            <a:endParaRPr/>
          </a:p>
        </p:txBody>
      </p:sp>
      <p:sp>
        <p:nvSpPr>
          <p:cNvPr id="459" name="Google Shape;459;p24"/>
          <p:cNvSpPr txBox="1"/>
          <p:nvPr/>
        </p:nvSpPr>
        <p:spPr>
          <a:xfrm>
            <a:off x="683266" y="3143246"/>
            <a:ext cx="745717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366092"/>
                </a:solidFill>
                <a:latin typeface="Ayuthaya"/>
                <a:ea typeface="Ayuthaya"/>
                <a:cs typeface="Ayuthaya"/>
                <a:sym typeface="Ayuthaya"/>
              </a:rPr>
              <a:t>CLEAN</a:t>
            </a: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5235355" y="1005195"/>
            <a:ext cx="421492" cy="274575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366092"/>
          </a:solidFill>
          <a:ln cap="flat" cmpd="sng" w="25400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dibujo&#10;&#10;Descripción generada automáticamente" id="461" name="Google Shape;46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0492" y="984817"/>
            <a:ext cx="1049582" cy="9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/>
          <p:nvPr/>
        </p:nvSpPr>
        <p:spPr>
          <a:xfrm>
            <a:off x="6727381" y="2103887"/>
            <a:ext cx="4299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Drink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Safe</a:t>
            </a:r>
            <a:endParaRPr sz="1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ORS</a:t>
            </a:r>
            <a:endParaRPr/>
          </a:p>
        </p:txBody>
      </p:sp>
      <p:sp>
        <p:nvSpPr>
          <p:cNvPr id="463" name="Google Shape;463;p24"/>
          <p:cNvSpPr txBox="1"/>
          <p:nvPr/>
        </p:nvSpPr>
        <p:spPr>
          <a:xfrm>
            <a:off x="6558822" y="1128806"/>
            <a:ext cx="74892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 this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water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prepare ORS</a:t>
            </a:r>
            <a:endParaRPr/>
          </a:p>
        </p:txBody>
      </p:sp>
      <p:sp>
        <p:nvSpPr>
          <p:cNvPr id="464" name="Google Shape;464;p24"/>
          <p:cNvSpPr txBox="1"/>
          <p:nvPr/>
        </p:nvSpPr>
        <p:spPr>
          <a:xfrm>
            <a:off x="647536" y="1502893"/>
            <a:ext cx="9193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1.</a:t>
            </a: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Fill the bucket with cloudy/dirty water</a:t>
            </a:r>
            <a:endParaRPr/>
          </a:p>
        </p:txBody>
      </p:sp>
      <p:sp>
        <p:nvSpPr>
          <p:cNvPr id="465" name="Google Shape;465;p24"/>
          <p:cNvSpPr txBox="1"/>
          <p:nvPr/>
        </p:nvSpPr>
        <p:spPr>
          <a:xfrm>
            <a:off x="2688832" y="1480201"/>
            <a:ext cx="107610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2. </a:t>
            </a: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Place the Grifaid filter in the water and fix the filter to the bucket using the integrated clamp. Slide open the tap and pump</a:t>
            </a:r>
            <a:endParaRPr/>
          </a:p>
        </p:txBody>
      </p:sp>
      <p:sp>
        <p:nvSpPr>
          <p:cNvPr id="466" name="Google Shape;466;p24"/>
          <p:cNvSpPr txBox="1"/>
          <p:nvPr/>
        </p:nvSpPr>
        <p:spPr>
          <a:xfrm>
            <a:off x="4908049" y="1488302"/>
            <a:ext cx="10761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3.</a:t>
            </a: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Collect the clean and safe water in a clean container</a:t>
            </a: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4985855" y="2219287"/>
            <a:ext cx="1042320" cy="55088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4960410" y="2210779"/>
            <a:ext cx="1052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Remember to treat this water if it will be stored!</a:t>
            </a:r>
            <a:endParaRPr/>
          </a:p>
        </p:txBody>
      </p:sp>
      <p:pic>
        <p:nvPicPr>
          <p:cNvPr id="469" name="Google Shape;469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/>
          <p:nvPr/>
        </p:nvSpPr>
        <p:spPr>
          <a:xfrm>
            <a:off x="554297" y="361811"/>
            <a:ext cx="6843650" cy="463749"/>
          </a:xfrm>
          <a:prstGeom prst="rect">
            <a:avLst/>
          </a:prstGeom>
          <a:solidFill>
            <a:srgbClr val="92D0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4"/>
          <p:cNvSpPr txBox="1"/>
          <p:nvPr>
            <p:ph type="title"/>
          </p:nvPr>
        </p:nvSpPr>
        <p:spPr>
          <a:xfrm>
            <a:off x="565677" y="365831"/>
            <a:ext cx="4246309" cy="486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</a:pPr>
            <a:r>
              <a:rPr b="1" lang="en-US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GRIFAID filter use and maintenance </a:t>
            </a:r>
            <a:endParaRPr/>
          </a:p>
        </p:txBody>
      </p:sp>
      <p:sp>
        <p:nvSpPr>
          <p:cNvPr id="472" name="Google Shape;472;p24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"/>
          <p:cNvSpPr txBox="1"/>
          <p:nvPr/>
        </p:nvSpPr>
        <p:spPr>
          <a:xfrm>
            <a:off x="792391" y="1250933"/>
            <a:ext cx="6287884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Hand Hygiene for staffs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entering the ORP.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preparing ORS solutions, or giving ORS to drink to a patient.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eating, drinking (or smoking).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handling soiled laundry, waste, cleaning spills or emptying excreta buckets.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contact with vomit or any other body fluids.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going to the toilets.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leaving ORP.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Hand Hygiene for Patients / Attendants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entering the ORP.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drinking ORS or giving ORS to drink.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eating (or smoking).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Before preparing food for a patient.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contact with vomit or any other body fluids.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handling soiled laundry.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going to the toilets.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 leaving ORP.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9" name="Google Shape;479;p25"/>
          <p:cNvSpPr/>
          <p:nvPr/>
        </p:nvSpPr>
        <p:spPr>
          <a:xfrm rot="10800000">
            <a:off x="479402" y="1062249"/>
            <a:ext cx="6684380" cy="4151305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5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481" name="Google Shape;481;p25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5"/>
          <p:cNvSpPr/>
          <p:nvPr/>
        </p:nvSpPr>
        <p:spPr>
          <a:xfrm>
            <a:off x="495837" y="492810"/>
            <a:ext cx="6667945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5"/>
          <p:cNvSpPr txBox="1"/>
          <p:nvPr>
            <p:ph type="title"/>
          </p:nvPr>
        </p:nvSpPr>
        <p:spPr>
          <a:xfrm>
            <a:off x="403774" y="447642"/>
            <a:ext cx="2652364" cy="573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Hand Hygiene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 txBox="1"/>
          <p:nvPr/>
        </p:nvSpPr>
        <p:spPr>
          <a:xfrm>
            <a:off x="601957" y="968682"/>
            <a:ext cx="6411974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Basic PPE – Personal Protective Equipment for ORP staff</a:t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Short-sleeved top + 1 pair of trousers (locally procured is fine).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 pair of boots.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Staff change on entering and leaving the ORP. Staff must neither leave the ORP in their protective clothing nor work in the ORP in their personal clothes.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Additional PPE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Reusable rubber gloves.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Reusable plastic apron.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Reusable face shield.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the preparation of chlorine solutions; collection, transport and washing/disinfection of soiled laundry or materials, dishes; for elimination of wastewater, feces, vomit, and waste.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NB</a:t>
            </a: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 Respiratory masks (FFP 1, 2 or 3) protect against dust (e.g. removing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ashes, sweeping the waste storage area) but not against gases or vapours. Cholera is not transmitted by the inhalation of droplets. It is pointless to wear a surgical mask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 FFP2 respirator to protect oneself against cholera.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1" name="Google Shape;491;p26"/>
          <p:cNvSpPr/>
          <p:nvPr/>
        </p:nvSpPr>
        <p:spPr>
          <a:xfrm rot="10800000">
            <a:off x="545745" y="968681"/>
            <a:ext cx="6667944" cy="4244872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6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6"/>
          <p:cNvSpPr/>
          <p:nvPr/>
        </p:nvSpPr>
        <p:spPr>
          <a:xfrm>
            <a:off x="545743" y="393934"/>
            <a:ext cx="6667945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 txBox="1"/>
          <p:nvPr>
            <p:ph type="title"/>
          </p:nvPr>
        </p:nvSpPr>
        <p:spPr>
          <a:xfrm>
            <a:off x="545747" y="308262"/>
            <a:ext cx="6852200" cy="604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Personal Protective Equipment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7"/>
          <p:cNvSpPr/>
          <p:nvPr/>
        </p:nvSpPr>
        <p:spPr>
          <a:xfrm>
            <a:off x="989839" y="1938523"/>
            <a:ext cx="1734126" cy="156630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/ CLEAN</a:t>
            </a:r>
            <a:endParaRPr/>
          </a:p>
        </p:txBody>
      </p:sp>
      <p:sp>
        <p:nvSpPr>
          <p:cNvPr id="502" name="Google Shape;502;p27"/>
          <p:cNvSpPr/>
          <p:nvPr/>
        </p:nvSpPr>
        <p:spPr>
          <a:xfrm>
            <a:off x="3127553" y="1933344"/>
            <a:ext cx="1734126" cy="156630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RINSE</a:t>
            </a:r>
            <a:endParaRPr/>
          </a:p>
        </p:txBody>
      </p:sp>
      <p:sp>
        <p:nvSpPr>
          <p:cNvPr id="503" name="Google Shape;503;p27"/>
          <p:cNvSpPr/>
          <p:nvPr/>
        </p:nvSpPr>
        <p:spPr>
          <a:xfrm>
            <a:off x="5260232" y="1950367"/>
            <a:ext cx="1734126" cy="156630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DISINFECT</a:t>
            </a:r>
            <a:endParaRPr/>
          </a:p>
        </p:txBody>
      </p:sp>
      <p:sp>
        <p:nvSpPr>
          <p:cNvPr id="504" name="Google Shape;504;p27"/>
          <p:cNvSpPr txBox="1"/>
          <p:nvPr/>
        </p:nvSpPr>
        <p:spPr>
          <a:xfrm>
            <a:off x="809649" y="3887961"/>
            <a:ext cx="6118874" cy="78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7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ONLY CLEAN ITEMS CAN BE EFFICIENTLY DISINFECTED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NB : IF NOT CLEAN – CHLORINE WILL REACT WITH ORGANIC MATER RATHER THAN WITH MICROBES</a:t>
            </a:r>
            <a:endParaRPr/>
          </a:p>
        </p:txBody>
      </p:sp>
      <p:sp>
        <p:nvSpPr>
          <p:cNvPr id="505" name="Google Shape;505;p27"/>
          <p:cNvSpPr txBox="1"/>
          <p:nvPr/>
        </p:nvSpPr>
        <p:spPr>
          <a:xfrm>
            <a:off x="989839" y="1589965"/>
            <a:ext cx="173412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First</a:t>
            </a:r>
            <a:r>
              <a:rPr lang="en-US" sz="14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</p:txBody>
      </p:sp>
      <p:sp>
        <p:nvSpPr>
          <p:cNvPr id="506" name="Google Shape;506;p27"/>
          <p:cNvSpPr txBox="1"/>
          <p:nvPr/>
        </p:nvSpPr>
        <p:spPr>
          <a:xfrm>
            <a:off x="3127553" y="1606988"/>
            <a:ext cx="173412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Second</a:t>
            </a:r>
            <a:endParaRPr/>
          </a:p>
        </p:txBody>
      </p:sp>
      <p:sp>
        <p:nvSpPr>
          <p:cNvPr id="507" name="Google Shape;507;p27"/>
          <p:cNvSpPr txBox="1"/>
          <p:nvPr/>
        </p:nvSpPr>
        <p:spPr>
          <a:xfrm>
            <a:off x="5260232" y="1579080"/>
            <a:ext cx="173412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Third</a:t>
            </a:r>
            <a:endParaRPr/>
          </a:p>
        </p:txBody>
      </p:sp>
      <p:sp>
        <p:nvSpPr>
          <p:cNvPr id="508" name="Google Shape;508;p27"/>
          <p:cNvSpPr/>
          <p:nvPr/>
        </p:nvSpPr>
        <p:spPr>
          <a:xfrm rot="10800000">
            <a:off x="340828" y="1434490"/>
            <a:ext cx="6862604" cy="3722901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7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10" name="Google Shape;510;p27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7"/>
          <p:cNvSpPr/>
          <p:nvPr/>
        </p:nvSpPr>
        <p:spPr>
          <a:xfrm>
            <a:off x="334068" y="816604"/>
            <a:ext cx="6869364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7"/>
          <p:cNvSpPr txBox="1"/>
          <p:nvPr>
            <p:ph type="title"/>
          </p:nvPr>
        </p:nvSpPr>
        <p:spPr>
          <a:xfrm>
            <a:off x="402628" y="889178"/>
            <a:ext cx="6862602" cy="62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b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General Principles for cleaning surfaces and items</a:t>
            </a:r>
            <a:b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b="1"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667" y="1988303"/>
            <a:ext cx="6354340" cy="271919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790295" y="4276485"/>
            <a:ext cx="444592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This solution can be prepared weekly if stored properly</a:t>
            </a:r>
            <a:endParaRPr/>
          </a:p>
        </p:txBody>
      </p:sp>
      <p:sp>
        <p:nvSpPr>
          <p:cNvPr id="520" name="Google Shape;520;p28"/>
          <p:cNvSpPr/>
          <p:nvPr/>
        </p:nvSpPr>
        <p:spPr>
          <a:xfrm rot="10800000">
            <a:off x="479399" y="1511697"/>
            <a:ext cx="6753171" cy="3502606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8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2829217" y="4240755"/>
            <a:ext cx="4321778" cy="38794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8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/>
          <p:nvPr/>
        </p:nvSpPr>
        <p:spPr>
          <a:xfrm>
            <a:off x="479399" y="823761"/>
            <a:ext cx="6753171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8"/>
          <p:cNvSpPr/>
          <p:nvPr/>
        </p:nvSpPr>
        <p:spPr>
          <a:xfrm>
            <a:off x="510659" y="904062"/>
            <a:ext cx="6828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How to prepare Chlorine Solutions with 1g Aquatabs</a:t>
            </a:r>
            <a:endParaRPr b="1"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469" y="431577"/>
            <a:ext cx="6672200" cy="2798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pantalla de un celular&#10;&#10;Descripción generada automáticamente" id="533" name="Google Shape;53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461" y="3185296"/>
            <a:ext cx="6804025" cy="19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9"/>
          <p:cNvSpPr txBox="1"/>
          <p:nvPr/>
        </p:nvSpPr>
        <p:spPr>
          <a:xfrm>
            <a:off x="4283886" y="2712612"/>
            <a:ext cx="2796385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this solution daily</a:t>
            </a:r>
            <a:endParaRPr/>
          </a:p>
        </p:txBody>
      </p:sp>
      <p:sp>
        <p:nvSpPr>
          <p:cNvPr id="535" name="Google Shape;535;p29"/>
          <p:cNvSpPr txBox="1"/>
          <p:nvPr/>
        </p:nvSpPr>
        <p:spPr>
          <a:xfrm>
            <a:off x="5199655" y="4896073"/>
            <a:ext cx="2310712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this solution daily</a:t>
            </a:r>
            <a:endParaRPr/>
          </a:p>
        </p:txBody>
      </p:sp>
      <p:sp>
        <p:nvSpPr>
          <p:cNvPr id="536" name="Google Shape;536;p29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37" name="Google Shape;537;p29"/>
          <p:cNvSpPr/>
          <p:nvPr/>
        </p:nvSpPr>
        <p:spPr>
          <a:xfrm>
            <a:off x="4571918" y="2700908"/>
            <a:ext cx="2232256" cy="32717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9"/>
          <p:cNvSpPr/>
          <p:nvPr/>
        </p:nvSpPr>
        <p:spPr>
          <a:xfrm>
            <a:off x="5219997" y="4924769"/>
            <a:ext cx="2092888" cy="25933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9"/>
          <p:cNvSpPr txBox="1"/>
          <p:nvPr/>
        </p:nvSpPr>
        <p:spPr>
          <a:xfrm>
            <a:off x="7159218" y="4597757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9"/>
          <p:cNvSpPr/>
          <p:nvPr/>
        </p:nvSpPr>
        <p:spPr>
          <a:xfrm>
            <a:off x="514745" y="105596"/>
            <a:ext cx="6587234" cy="3186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9"/>
          <p:cNvSpPr/>
          <p:nvPr/>
        </p:nvSpPr>
        <p:spPr>
          <a:xfrm>
            <a:off x="582546" y="154352"/>
            <a:ext cx="53886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How to prepare Chlorine Solutions with 1g Aquatabs</a:t>
            </a:r>
            <a:endParaRPr b="1" sz="1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482222" y="544670"/>
            <a:ext cx="6595230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>
            <p:ph type="title"/>
          </p:nvPr>
        </p:nvSpPr>
        <p:spPr>
          <a:xfrm>
            <a:off x="535343" y="605495"/>
            <a:ext cx="6393180" cy="593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What is an ORP (Oral Rehydration Point)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535343" y="1198553"/>
            <a:ext cx="6707777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 ORP is the entry point </a:t>
            </a: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at the community level </a:t>
            </a: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diarrhoea / cholera treatment of mild cases with Oral Rehydration Solutions (ORS) and referral of severe / at risk cases.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NB:</a:t>
            </a: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ORPs do not replace cholera treatment centers or units. ORP is meant to procure early access to Oral Rehydration Therapy and early referral to cholera treatment centers/units.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406388" y="3072235"/>
            <a:ext cx="3617944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Encourage early care-seeking behavior.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Assess dehydration in diarrhoea patients.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Provide home treatment for mild cases.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Refer patients with dehydration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  to CTUs/CTCs.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Refer other at-risk patients.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cholera prevention messages.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 on number of patients seen.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406388" y="2672856"/>
            <a:ext cx="29647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Main Functions: </a:t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25" y="2833952"/>
            <a:ext cx="2187065" cy="196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5672683" y="1731580"/>
            <a:ext cx="184731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 rot="10800000">
            <a:off x="3242905" y="2663824"/>
            <a:ext cx="3925702" cy="2356551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Google Shape;547;p30"/>
          <p:cNvGraphicFramePr/>
          <p:nvPr/>
        </p:nvGraphicFramePr>
        <p:xfrm>
          <a:off x="602477" y="8453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{62375F0E-D77B-4DA0-AF58-D3299F70783D}</a:tableStyleId>
              </a:tblPr>
              <a:tblGrid>
                <a:gridCol w="1587675"/>
                <a:gridCol w="1601825"/>
                <a:gridCol w="1601825"/>
                <a:gridCol w="1601825"/>
              </a:tblGrid>
              <a:tr h="50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Chlorine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Solutions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Solution 0,05%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Solution 0,2%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Solution 2%</a:t>
                      </a:r>
                      <a:endParaRPr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Uses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Handwashing, washing clothes, utensils, dishes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Disinfection of shoes, floors, beds, chairs,</a:t>
                      </a:r>
                      <a:r>
                        <a:rPr b="1" lang="en-US" sz="1200"/>
                        <a:t> footbaths</a:t>
                      </a:r>
                      <a:r>
                        <a:rPr b="1" lang="en-US" sz="1200"/>
                        <a:t> 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Feces, vomit</a:t>
                      </a:r>
                      <a:endParaRPr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How often to prepare solutions</a:t>
                      </a:r>
                      <a:endParaRPr i="0"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Daily</a:t>
                      </a:r>
                      <a:endParaRPr i="0"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Daily</a:t>
                      </a:r>
                      <a:endParaRPr i="0"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Weekly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if stored properly</a:t>
                      </a:r>
                      <a:endParaRPr i="0" sz="1200"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Aquatabs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(NaDcc 1g/tablet)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tablets / 10L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tablets</a:t>
                      </a:r>
                      <a:r>
                        <a:rPr lang="en-US" sz="1200"/>
                        <a:t> / 10L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tablets / 1L</a:t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tablets /</a:t>
                      </a:r>
                      <a:r>
                        <a:rPr lang="en-US" sz="1200"/>
                        <a:t> 1L</a:t>
                      </a:r>
                      <a:endParaRPr sz="1200"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Bleach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(5% active chlorine)</a:t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100 mL</a:t>
                      </a:r>
                      <a:r>
                        <a:rPr lang="en-US" sz="1200"/>
                        <a:t> / 10L</a:t>
                      </a:r>
                      <a:endParaRPr sz="12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mL / 1L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400 mL / 10L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40 mL / 1L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400 mL / 1L</a:t>
                      </a:r>
                      <a:endParaRPr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HTH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(70% active chlorine)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0.7 g/L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½ </a:t>
                      </a:r>
                      <a:r>
                        <a:rPr lang="en-US" sz="1200"/>
                        <a:t> tablespoon / 10L</a:t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 g/L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tablespoon / 10L</a:t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30 g/L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 tablespoon / 1L</a:t>
                      </a:r>
                      <a:endParaRPr sz="1200"/>
                    </a:p>
                  </a:txBody>
                  <a:tcPr marT="35525" marB="35525" marR="71025" marL="71025" anchor="ctr"/>
                </a:tc>
              </a:tr>
              <a:tr h="61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Make your own recipe</a:t>
                      </a:r>
                      <a:endParaRPr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25" marB="35525" marR="71025" marL="710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35525" marB="35525" marR="71025" marL="71025" anchor="ctr"/>
                </a:tc>
              </a:tr>
            </a:tbl>
          </a:graphicData>
        </a:graphic>
      </p:graphicFrame>
      <p:sp>
        <p:nvSpPr>
          <p:cNvPr id="548" name="Google Shape;548;p30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49" name="Google Shape;549;p30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0"/>
          <p:cNvSpPr txBox="1"/>
          <p:nvPr/>
        </p:nvSpPr>
        <p:spPr>
          <a:xfrm>
            <a:off x="573799" y="5135063"/>
            <a:ext cx="398698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http://icrc-chlorine-app.westeurope.cloudapp.azure.com/dashboard/home</a:t>
            </a:r>
            <a:endParaRPr b="1" i="1" sz="9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51" name="Google Shape;5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0"/>
          <p:cNvSpPr/>
          <p:nvPr/>
        </p:nvSpPr>
        <p:spPr>
          <a:xfrm>
            <a:off x="616675" y="326917"/>
            <a:ext cx="6352121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0"/>
          <p:cNvSpPr txBox="1"/>
          <p:nvPr>
            <p:ph type="title"/>
          </p:nvPr>
        </p:nvSpPr>
        <p:spPr>
          <a:xfrm>
            <a:off x="583247" y="350854"/>
            <a:ext cx="6393180" cy="467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How to prepare solutions with other chlorine products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"/>
          <p:cNvSpPr txBox="1"/>
          <p:nvPr/>
        </p:nvSpPr>
        <p:spPr>
          <a:xfrm>
            <a:off x="693064" y="854348"/>
            <a:ext cx="6475543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Floors, Surfaces and utensils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floors with detergent, rinse and disinfect with 0.2% chlorine solution 2 times a day or each time it is soiled.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surfaces (table, chairs, etc.) with detergent, rinse and disinfect with 0.2% chlorine solution at the end of the day.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After each patient, wash patient chair (with 0,2%), cups, spoons with detergent, rinse, and disinfect with 0.05% chlorine solution.</a:t>
            </a:r>
            <a:endParaRPr/>
          </a:p>
          <a:p>
            <a:pPr indent="-18384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Vomit buckets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a new bucket to each patient with 1 cm of 2% chlorine solution at the bottom in case someone can´t make it to the latrine. This will disinfect the vomit and feces.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Empty the content of the bucket when a third full into the latrine pit. 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Rinse the bucket with clean water and disinfect with 0.2% solution.</a:t>
            </a:r>
            <a:endParaRPr/>
          </a:p>
          <a:p>
            <a:pPr indent="-18384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Waste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Collect and secure waste bags in the waste management area once a day.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dirty bins with detergent, rinse and disinfect with 0.2% chlorine solution.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Eliminate waste (burn or burry).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Clean the waste area.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0" name="Google Shape;560;p31"/>
          <p:cNvSpPr/>
          <p:nvPr/>
        </p:nvSpPr>
        <p:spPr>
          <a:xfrm rot="10800000">
            <a:off x="544740" y="780459"/>
            <a:ext cx="6623867" cy="4433095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1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62" name="Google Shape;562;p31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/>
          </a:p>
        </p:txBody>
      </p:sp>
      <p:pic>
        <p:nvPicPr>
          <p:cNvPr id="563" name="Google Shape;5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1"/>
          <p:cNvSpPr/>
          <p:nvPr/>
        </p:nvSpPr>
        <p:spPr>
          <a:xfrm>
            <a:off x="544739" y="240767"/>
            <a:ext cx="6623868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1"/>
          <p:cNvSpPr txBox="1"/>
          <p:nvPr>
            <p:ph type="title"/>
          </p:nvPr>
        </p:nvSpPr>
        <p:spPr>
          <a:xfrm>
            <a:off x="544739" y="271943"/>
            <a:ext cx="6393180" cy="389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Infection Prevention &amp; Control at the ORP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"/>
          <p:cNvSpPr/>
          <p:nvPr/>
        </p:nvSpPr>
        <p:spPr>
          <a:xfrm>
            <a:off x="459981" y="250457"/>
            <a:ext cx="6766796" cy="463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2"/>
          <p:cNvSpPr txBox="1"/>
          <p:nvPr>
            <p:ph type="title"/>
          </p:nvPr>
        </p:nvSpPr>
        <p:spPr>
          <a:xfrm>
            <a:off x="593810" y="242550"/>
            <a:ext cx="6393180" cy="532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Infection Prevention &amp; Control at the ORP</a:t>
            </a:r>
            <a:endParaRPr/>
          </a:p>
        </p:txBody>
      </p:sp>
      <p:sp>
        <p:nvSpPr>
          <p:cNvPr id="573" name="Google Shape;573;p32"/>
          <p:cNvSpPr txBox="1"/>
          <p:nvPr/>
        </p:nvSpPr>
        <p:spPr>
          <a:xfrm>
            <a:off x="593810" y="791617"/>
            <a:ext cx="6570403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Latrines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Clean latrines or pits and surrounding areas at least two times a day –once at midday and once in the evening before closing the ORP. If it is dirty clean it more often. Use 2% chlorine solution. Also use 2% solution if someone had to vomit or poo on the floor.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Laundry / staff PPE</a:t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PPE is changed every day and each time it is soiled. 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Soiled PPE are collected by staff wearing plastic aprons and rubber gloves; 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Washed separately with soap and water or with detergent available on the local market, rinsed in clear water, soaked in 0.05% chlorine solution for 15 minutes, rinsed in clear water again and hung out in the sun until completely dry.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Disinfection of shoes (optional)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Foot bath are not recommended.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Spraying with 0.2% chlorine solution the shoe sole at the exit of the ORP.</a:t>
            </a:r>
            <a:endParaRPr/>
          </a:p>
          <a:p>
            <a:pPr indent="-18384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NB: </a:t>
            </a: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effectiveness of this measure in stopping the spread of vibrio cholerae in and outside an ORP or a CTC has not been demonstrated. However shoe disinfection points can serve to raise awareness among patients/attendants on the need for exceptional measures related to the contagious nature of cholera. </a:t>
            </a:r>
            <a:endParaRPr/>
          </a:p>
        </p:txBody>
      </p:sp>
      <p:sp>
        <p:nvSpPr>
          <p:cNvPr id="574" name="Google Shape;574;p32"/>
          <p:cNvSpPr/>
          <p:nvPr/>
        </p:nvSpPr>
        <p:spPr>
          <a:xfrm rot="10800000">
            <a:off x="459982" y="780458"/>
            <a:ext cx="6766795" cy="4433095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2"/>
          <p:cNvSpPr/>
          <p:nvPr/>
        </p:nvSpPr>
        <p:spPr>
          <a:xfrm rot="5400000">
            <a:off x="6945891" y="2574394"/>
            <a:ext cx="1075282" cy="171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IPC</a:t>
            </a:r>
            <a:endParaRPr/>
          </a:p>
        </p:txBody>
      </p:sp>
      <p:sp>
        <p:nvSpPr>
          <p:cNvPr id="576" name="Google Shape;576;p32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/>
          </a:p>
        </p:txBody>
      </p:sp>
      <p:pic>
        <p:nvPicPr>
          <p:cNvPr id="577" name="Google Shape;5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 txBox="1"/>
          <p:nvPr/>
        </p:nvSpPr>
        <p:spPr>
          <a:xfrm>
            <a:off x="599167" y="1230342"/>
            <a:ext cx="6481112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GENERAL PREVENTION MESSAGES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SAFE WATER - Drink safe water : treated (boiled or with added chlorine) and safely stored in clean, covered containers.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HANDWASHING - Handwash with soap at key moments (after defecation;  after cleaning a child bottom and disposing of children feces properly; before and after taking care of a sick family member; before preparing food, before eating, before breastfeeding or taking care of a child)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SAFE FOOD HYGIENE - Cook food well, eat it hot, keep it covered, and peel / clean fruits and vegetables. Do not eat in places where you are not sure of food hygiene.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LATRINES - Use latrines or bury your feces (do no practice open defecation).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199" lvl="0" marL="3551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❑"/>
            </a:pPr>
            <a:r>
              <a:rPr lang="en-US" sz="13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CLEANING UP — Keep utensils &amp; surfaces clean, in latrines, in kitchen and places where your family bathes and washes clothes.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84" name="Google Shape;584;p33"/>
          <p:cNvSpPr/>
          <p:nvPr/>
        </p:nvSpPr>
        <p:spPr>
          <a:xfrm rot="10800000">
            <a:off x="479398" y="1180743"/>
            <a:ext cx="6689207" cy="4032812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3"/>
          <p:cNvSpPr/>
          <p:nvPr/>
        </p:nvSpPr>
        <p:spPr>
          <a:xfrm rot="5400000">
            <a:off x="6945471" y="3658932"/>
            <a:ext cx="1080120" cy="167172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endParaRPr/>
          </a:p>
        </p:txBody>
      </p:sp>
      <p:sp>
        <p:nvSpPr>
          <p:cNvPr id="586" name="Google Shape;586;p33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endParaRPr/>
          </a:p>
        </p:txBody>
      </p:sp>
      <p:pic>
        <p:nvPicPr>
          <p:cNvPr id="587" name="Google Shape;5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3"/>
          <p:cNvSpPr/>
          <p:nvPr/>
        </p:nvSpPr>
        <p:spPr>
          <a:xfrm>
            <a:off x="479397" y="628573"/>
            <a:ext cx="6689208" cy="4637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3"/>
          <p:cNvSpPr txBox="1"/>
          <p:nvPr>
            <p:ph type="title"/>
          </p:nvPr>
        </p:nvSpPr>
        <p:spPr>
          <a:xfrm>
            <a:off x="510661" y="622065"/>
            <a:ext cx="6828826" cy="448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Cholera Prevention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4"/>
          <p:cNvSpPr txBox="1"/>
          <p:nvPr/>
        </p:nvSpPr>
        <p:spPr>
          <a:xfrm>
            <a:off x="487447" y="960841"/>
            <a:ext cx="6964079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44A2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KEY MESSAGE = Stools, vomit and soiled clothes of cholera patients are highly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E44A2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	            contagious and should be handled safely.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E4420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DEALING WITH PATIENT FLUIDS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vomiting patient a bucket to collect vomit safely.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Dispose vomit bucket content and all spills / soiled water in the latrine pit.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case of vomit / feces spills, collect them in a bucket and dispose in the latrine pit.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CLEANING THE HOUSE : 	First –</a:t>
            </a:r>
            <a:r>
              <a:rPr b="1" lang="en-US" sz="1200">
                <a:solidFill>
                  <a:srgbClr val="E44A2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WASH	</a:t>
            </a: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Second –</a:t>
            </a:r>
            <a:r>
              <a:rPr b="1" lang="en-US" sz="1200">
                <a:solidFill>
                  <a:srgbClr val="E44A2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RINSE	</a:t>
            </a: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Third –</a:t>
            </a:r>
            <a:r>
              <a:rPr b="1" lang="en-US" sz="1200">
                <a:solidFill>
                  <a:srgbClr val="E44A2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DISINFECT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Every item that has been soiled must be washed, rinsed then disinfected with bleach.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Cleaning cloths (or soiled clothes) must be: </a:t>
            </a:r>
            <a:endParaRPr/>
          </a:p>
        </p:txBody>
      </p:sp>
      <p:sp>
        <p:nvSpPr>
          <p:cNvPr id="596" name="Google Shape;596;p34"/>
          <p:cNvSpPr/>
          <p:nvPr/>
        </p:nvSpPr>
        <p:spPr>
          <a:xfrm>
            <a:off x="3901030" y="2742782"/>
            <a:ext cx="34400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AutoNum type="arabicParenR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Washed with water/soap (and soiled water disposed in the latrine pit). 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AutoNum type="arabicParenR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Rinsed.  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AutoNum type="arabicParenR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Soaked in bleach for 15 minutes.</a:t>
            </a:r>
            <a:endParaRPr/>
          </a:p>
          <a:p>
            <a:pPr indent="-266399" lvl="0" marL="2663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AutoNum type="arabicParenR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Hang dry in the sun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499706" y="3715393"/>
            <a:ext cx="7069411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LIMITING HOUSEHOLD TRANSMISSION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HANDS with soap carefully after taking care of the patient, or after cleaning items.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HANDS with soap carefully before taking care of someone else.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HANDS  and kitchen items carefully with soap before preparing or eating food.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WASH HANDS  and containers carefully with soap before preparing ORS / drinking water.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     NB: Be careful of where you dispose of contaminated water and where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     you wash contaminated cloths/items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8" name="Google Shape;598;p34"/>
          <p:cNvSpPr/>
          <p:nvPr/>
        </p:nvSpPr>
        <p:spPr>
          <a:xfrm rot="5400000">
            <a:off x="6945471" y="3658932"/>
            <a:ext cx="1080120" cy="167172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endParaRPr/>
          </a:p>
        </p:txBody>
      </p:sp>
      <p:sp>
        <p:nvSpPr>
          <p:cNvPr id="599" name="Google Shape;599;p34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endParaRPr/>
          </a:p>
        </p:txBody>
      </p:sp>
      <p:pic>
        <p:nvPicPr>
          <p:cNvPr id="600" name="Google Shape;6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4432" y="998862"/>
            <a:ext cx="619953" cy="5016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01" name="Google Shape;601;p34"/>
          <p:cNvSpPr/>
          <p:nvPr/>
        </p:nvSpPr>
        <p:spPr>
          <a:xfrm rot="10800000">
            <a:off x="372884" y="863624"/>
            <a:ext cx="6922546" cy="4436375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4"/>
          <p:cNvSpPr/>
          <p:nvPr/>
        </p:nvSpPr>
        <p:spPr>
          <a:xfrm>
            <a:off x="372882" y="340641"/>
            <a:ext cx="6922547" cy="4637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 txBox="1"/>
          <p:nvPr>
            <p:ph type="title"/>
          </p:nvPr>
        </p:nvSpPr>
        <p:spPr>
          <a:xfrm>
            <a:off x="372882" y="431984"/>
            <a:ext cx="6880564" cy="30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</a:pPr>
            <a:r>
              <a:rPr b="1" lang="en-US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Cholera Prevention at home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5"/>
          <p:cNvSpPr txBox="1"/>
          <p:nvPr/>
        </p:nvSpPr>
        <p:spPr>
          <a:xfrm>
            <a:off x="1965075" y="3737614"/>
            <a:ext cx="4510301" cy="37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BISHA # 0903 # 24 # 02 # 22 # 05 # 00 # 79</a:t>
            </a:r>
            <a:endParaRPr/>
          </a:p>
        </p:txBody>
      </p:sp>
      <p:sp>
        <p:nvSpPr>
          <p:cNvPr id="611" name="Google Shape;611;p35"/>
          <p:cNvSpPr/>
          <p:nvPr/>
        </p:nvSpPr>
        <p:spPr>
          <a:xfrm>
            <a:off x="740467" y="4154132"/>
            <a:ext cx="6656806" cy="78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SMS Report: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[Name of location]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Day [DDMM]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number of cases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cases under 5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cases above 5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of cases referred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of community deaths </a:t>
            </a:r>
            <a:r>
              <a:rPr b="1" lang="en-US" sz="112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ORS in stock</a:t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5"/>
          <p:cNvSpPr/>
          <p:nvPr/>
        </p:nvSpPr>
        <p:spPr>
          <a:xfrm rot="-5400000">
            <a:off x="1909136" y="2802059"/>
            <a:ext cx="111879" cy="1286610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5"/>
          <p:cNvSpPr/>
          <p:nvPr/>
        </p:nvSpPr>
        <p:spPr>
          <a:xfrm rot="-5400000">
            <a:off x="3115385" y="3175563"/>
            <a:ext cx="55940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5"/>
          <p:cNvSpPr/>
          <p:nvPr/>
        </p:nvSpPr>
        <p:spPr>
          <a:xfrm rot="-5400000">
            <a:off x="3794282" y="3184470"/>
            <a:ext cx="45719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5"/>
          <p:cNvSpPr/>
          <p:nvPr/>
        </p:nvSpPr>
        <p:spPr>
          <a:xfrm rot="-5400000">
            <a:off x="4449871" y="3185255"/>
            <a:ext cx="55940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5"/>
          <p:cNvSpPr/>
          <p:nvPr/>
        </p:nvSpPr>
        <p:spPr>
          <a:xfrm rot="-5400000">
            <a:off x="5110570" y="3176123"/>
            <a:ext cx="55940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5"/>
          <p:cNvSpPr/>
          <p:nvPr/>
        </p:nvSpPr>
        <p:spPr>
          <a:xfrm rot="-5400000">
            <a:off x="5724681" y="3167018"/>
            <a:ext cx="55940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5"/>
          <p:cNvSpPr/>
          <p:nvPr/>
        </p:nvSpPr>
        <p:spPr>
          <a:xfrm rot="-5400000">
            <a:off x="6392982" y="3184260"/>
            <a:ext cx="55940" cy="503456"/>
          </a:xfrm>
          <a:prstGeom prst="leftBracket">
            <a:avLst>
              <a:gd fmla="val 833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p35"/>
          <p:cNvCxnSpPr/>
          <p:nvPr/>
        </p:nvCxnSpPr>
        <p:spPr>
          <a:xfrm>
            <a:off x="1958017" y="3502289"/>
            <a:ext cx="1076836" cy="33563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0" name="Google Shape;620;p35"/>
          <p:cNvCxnSpPr/>
          <p:nvPr/>
        </p:nvCxnSpPr>
        <p:spPr>
          <a:xfrm>
            <a:off x="3161701" y="3463958"/>
            <a:ext cx="419547" cy="33563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1" name="Google Shape;621;p35"/>
          <p:cNvCxnSpPr/>
          <p:nvPr/>
        </p:nvCxnSpPr>
        <p:spPr>
          <a:xfrm>
            <a:off x="3883102" y="3500608"/>
            <a:ext cx="190651" cy="30566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2" name="Google Shape;622;p35"/>
          <p:cNvCxnSpPr/>
          <p:nvPr/>
        </p:nvCxnSpPr>
        <p:spPr>
          <a:xfrm>
            <a:off x="4541273" y="3477115"/>
            <a:ext cx="27970" cy="33563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3" name="Google Shape;623;p35"/>
          <p:cNvCxnSpPr/>
          <p:nvPr/>
        </p:nvCxnSpPr>
        <p:spPr>
          <a:xfrm flipH="1">
            <a:off x="5068615" y="3477114"/>
            <a:ext cx="139849" cy="33563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4" name="Google Shape;624;p35"/>
          <p:cNvCxnSpPr>
            <a:endCxn id="617" idx="1"/>
          </p:cNvCxnSpPr>
          <p:nvPr/>
        </p:nvCxnSpPr>
        <p:spPr>
          <a:xfrm flipH="1" rot="10800000">
            <a:off x="5588251" y="3446716"/>
            <a:ext cx="164400" cy="3642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5" name="Google Shape;625;p35"/>
          <p:cNvCxnSpPr/>
          <p:nvPr/>
        </p:nvCxnSpPr>
        <p:spPr>
          <a:xfrm flipH="1" rot="10800000">
            <a:off x="6015920" y="3488114"/>
            <a:ext cx="475486" cy="33563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626" name="Google Shape;6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824" y="876159"/>
            <a:ext cx="5727700" cy="24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5"/>
          <p:cNvSpPr/>
          <p:nvPr/>
        </p:nvSpPr>
        <p:spPr>
          <a:xfrm rot="10800000">
            <a:off x="611483" y="780458"/>
            <a:ext cx="6552729" cy="4433095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E64F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5"/>
          <p:cNvSpPr/>
          <p:nvPr/>
        </p:nvSpPr>
        <p:spPr>
          <a:xfrm rot="5400000">
            <a:off x="6948114" y="4719425"/>
            <a:ext cx="1074833" cy="171170"/>
          </a:xfrm>
          <a:prstGeom prst="rect">
            <a:avLst/>
          </a:prstGeom>
          <a:solidFill>
            <a:srgbClr val="E64F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/>
          </a:p>
        </p:txBody>
      </p:sp>
      <p:sp>
        <p:nvSpPr>
          <p:cNvPr id="629" name="Google Shape;629;p35"/>
          <p:cNvSpPr txBox="1"/>
          <p:nvPr/>
        </p:nvSpPr>
        <p:spPr>
          <a:xfrm>
            <a:off x="7099620" y="4988916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/>
          </a:p>
        </p:txBody>
      </p:sp>
      <p:sp>
        <p:nvSpPr>
          <p:cNvPr id="630" name="Google Shape;630;p35"/>
          <p:cNvSpPr/>
          <p:nvPr/>
        </p:nvSpPr>
        <p:spPr>
          <a:xfrm>
            <a:off x="725032" y="3122317"/>
            <a:ext cx="247655" cy="295419"/>
          </a:xfrm>
          <a:prstGeom prst="rightArrow">
            <a:avLst>
              <a:gd fmla="val 45224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5"/>
          <p:cNvSpPr/>
          <p:nvPr/>
        </p:nvSpPr>
        <p:spPr>
          <a:xfrm>
            <a:off x="611483" y="217785"/>
            <a:ext cx="6552729" cy="463749"/>
          </a:xfrm>
          <a:prstGeom prst="rect">
            <a:avLst/>
          </a:prstGeom>
          <a:solidFill>
            <a:srgbClr val="E64F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5"/>
          <p:cNvSpPr txBox="1"/>
          <p:nvPr>
            <p:ph type="title"/>
          </p:nvPr>
        </p:nvSpPr>
        <p:spPr>
          <a:xfrm>
            <a:off x="718671" y="213171"/>
            <a:ext cx="1619765" cy="4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Report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6"/>
          <p:cNvSpPr txBox="1"/>
          <p:nvPr>
            <p:ph type="title"/>
          </p:nvPr>
        </p:nvSpPr>
        <p:spPr>
          <a:xfrm>
            <a:off x="-1" y="213353"/>
            <a:ext cx="7542427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Write here key contact numbers:</a:t>
            </a:r>
            <a:endParaRPr/>
          </a:p>
        </p:txBody>
      </p:sp>
      <p:sp>
        <p:nvSpPr>
          <p:cNvPr id="639" name="Google Shape;639;p36"/>
          <p:cNvSpPr txBox="1"/>
          <p:nvPr>
            <p:ph idx="1" type="body"/>
          </p:nvPr>
        </p:nvSpPr>
        <p:spPr>
          <a:xfrm>
            <a:off x="738719" y="1260813"/>
            <a:ext cx="6803708" cy="3516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399" lvl="0" marL="26639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RCRC Branch:_________________________________________________</a:t>
            </a:r>
            <a:endParaRPr/>
          </a:p>
          <a:p>
            <a:pPr indent="-1647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Supervisor:___________________________________________________</a:t>
            </a:r>
            <a:endParaRPr/>
          </a:p>
          <a:p>
            <a:pPr indent="-1647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Health Centre:________________________________________________</a:t>
            </a:r>
            <a:endParaRPr/>
          </a:p>
          <a:p>
            <a:pPr indent="-1647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CTC: ________________________________________________________</a:t>
            </a:r>
            <a:endParaRPr/>
          </a:p>
          <a:p>
            <a:pPr indent="-1647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CTU: ________________________________________________________</a:t>
            </a:r>
            <a:endParaRPr/>
          </a:p>
          <a:p>
            <a:pPr indent="0" lvl="0" marL="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399" lvl="0" marL="266399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</a:rPr>
              <a:t>____________________________________________________________</a:t>
            </a:r>
            <a:endParaRPr/>
          </a:p>
        </p:txBody>
      </p:sp>
      <p:sp>
        <p:nvSpPr>
          <p:cNvPr id="640" name="Google Shape;640;p36"/>
          <p:cNvSpPr/>
          <p:nvPr/>
        </p:nvSpPr>
        <p:spPr>
          <a:xfrm>
            <a:off x="559051" y="372873"/>
            <a:ext cx="6803708" cy="562759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 rot="10800000">
            <a:off x="559051" y="1095149"/>
            <a:ext cx="6803708" cy="4019147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 txBox="1"/>
          <p:nvPr/>
        </p:nvSpPr>
        <p:spPr>
          <a:xfrm>
            <a:off x="7168607" y="4973480"/>
            <a:ext cx="341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/>
          </a:p>
        </p:txBody>
      </p:sp>
      <p:pic>
        <p:nvPicPr>
          <p:cNvPr id="643" name="Google Shape;6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9" name="Google Shape;649;p37"/>
          <p:cNvGraphicFramePr/>
          <p:nvPr/>
        </p:nvGraphicFramePr>
        <p:xfrm>
          <a:off x="2811344" y="58444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501450"/>
                <a:gridCol w="1809975"/>
              </a:tblGrid>
              <a:tr h="38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Litre Measuring jugs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200 ml plastic cups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500 ml plastic cups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Plastic teaspoons 5ml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20ml Plastic Spoons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Long Plastic Spoons (40cm)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10ml plastic syringes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Round 5 litre washing up bowl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litre white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14 Litre Oxfam Buckets with tap and blue lid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Black plastic lids to go with 10 litre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White plastic lids to go with 10 litre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25 litre bucket for Grifaid Water Filter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litre Jerry Can (ensure cap is attached)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0" name="Google Shape;650;p37"/>
          <p:cNvGraphicFramePr/>
          <p:nvPr/>
        </p:nvGraphicFramePr>
        <p:xfrm>
          <a:off x="389341" y="59279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508675"/>
                <a:gridCol w="1836050"/>
              </a:tblGrid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Ceramic filter (Fairey) cartridge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Grifaid Water Filter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Slabs for latrines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Tarpaulins size 4 x 6m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20m Nylon rope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Table with removable legs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Plastic foldable chairs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ORP Red Cross Flag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Demarcation tape (red and white barrier tape)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Cross Tabards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Tubs of NaDCC 1670mg tablets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56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Stickers for chlorination labelling 0.05%, 0.2% and 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Wata Water Tester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Nowlight torch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Birchmeiyer Sprayer 13l backpack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4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7550" marL="675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Abus 65/40 padlocks</a:t>
                      </a:r>
                      <a:endParaRPr/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1" name="Google Shape;651;p37"/>
          <p:cNvGraphicFramePr/>
          <p:nvPr/>
        </p:nvGraphicFramePr>
        <p:xfrm>
          <a:off x="5200071" y="57610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501450"/>
                <a:gridCol w="1809975"/>
              </a:tblGrid>
              <a:tr h="3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Butyl Aprons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41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Box of 100 Examination gloves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Surgical Masks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Safety goggles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Micropore surgical tape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Bars of soap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Reusable tea towels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41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Pack of 100 6x8cm plastic bags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60 litre black plastic bags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41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60 litre Garbage bag stands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41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Pairs of Household Rubber Gloves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Mop heads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Sticks for Mops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Biros (Pens)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Black permanent markers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permanent markers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2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A5 Spiral Notebook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652" name="Google Shape;652;p37"/>
          <p:cNvSpPr txBox="1"/>
          <p:nvPr/>
        </p:nvSpPr>
        <p:spPr>
          <a:xfrm>
            <a:off x="530383" y="295945"/>
            <a:ext cx="6803708" cy="218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1D4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rgbClr val="001D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ORP Kit Checklist</a:t>
            </a:r>
            <a:endParaRPr b="1" sz="2000">
              <a:solidFill>
                <a:srgbClr val="001D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8"/>
          <p:cNvSpPr txBox="1"/>
          <p:nvPr>
            <p:ph type="title"/>
          </p:nvPr>
        </p:nvSpPr>
        <p:spPr>
          <a:xfrm>
            <a:off x="377983" y="143545"/>
            <a:ext cx="6803708" cy="218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1D41"/>
              </a:buClr>
              <a:buSzPts val="2000"/>
              <a:buFont typeface="Montserrat SemiBold"/>
              <a:buNone/>
            </a:pPr>
            <a:r>
              <a:rPr b="1" lang="en-US" sz="2000">
                <a:solidFill>
                  <a:srgbClr val="001D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ORP Kit Checklist</a:t>
            </a:r>
            <a:endParaRPr/>
          </a:p>
        </p:txBody>
      </p:sp>
      <p:pic>
        <p:nvPicPr>
          <p:cNvPr id="659" name="Google Shape;6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0" name="Google Shape;660;p38"/>
          <p:cNvGraphicFramePr/>
          <p:nvPr/>
        </p:nvGraphicFramePr>
        <p:xfrm>
          <a:off x="2750699" y="54700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301600"/>
                <a:gridCol w="301600"/>
                <a:gridCol w="1708275"/>
              </a:tblGrid>
              <a:tr h="3882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Litre Measuring jugs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200 ml plastic cups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500 ml plastic cups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Plastic teaspoons 5ml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20ml Plastic Spoons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Long Plastic Spoons (40cm)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10ml plastic syringes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Round 5 litre washing up bowl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5B8B7"/>
                    </a:solidFill>
                  </a:tcPr>
                </a:tc>
              </a:tr>
              <a:tr h="20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litre white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14 Litre Oxfam Buckets with tap and blue lid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Black plastic lids to go with 10 litre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White plastic lids to go with 10 litre buckets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25 litre bucket for Grifaid Water Filter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litre Jerry Can (ensure cap is attached)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6DD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1" name="Google Shape;661;p38"/>
          <p:cNvGraphicFramePr/>
          <p:nvPr/>
        </p:nvGraphicFramePr>
        <p:xfrm>
          <a:off x="338451" y="5627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297425"/>
                <a:gridCol w="211250"/>
                <a:gridCol w="1836050"/>
              </a:tblGrid>
              <a:tr h="385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</a:tr>
              <a:tr h="38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Ceramic filter (Fairey) cartridge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Grifaid Water Filter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Slabs for latrines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Tarpaulins size 4 x 6m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20m Nylon rope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Table with removable legs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Plastic foldable chairs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ORP Red Cross Flag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8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Demarcation tape (red and white barrier tape)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Cross Tabards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8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Tubs of NaDCC 1670mg tablets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58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Stickers for chlorination labelling 0.05%, 0.2% and 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Wata Water Tester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18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Nowlight torch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8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Birchmeiyer Sprayer 13l backpack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  <a:tr h="3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Abus 65/40 padlocks</a:t>
                      </a:r>
                      <a:endParaRPr/>
                    </a:p>
                  </a:txBody>
                  <a:tcPr marT="0" marB="0" marR="67550" marL="67550"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2" name="Google Shape;662;p38"/>
          <p:cNvGraphicFramePr/>
          <p:nvPr/>
        </p:nvGraphicFramePr>
        <p:xfrm>
          <a:off x="5129671" y="55088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{8F949F5D-4B35-43C4-910B-105F8220B57A}</a:tableStyleId>
              </a:tblPr>
              <a:tblGrid>
                <a:gridCol w="364975"/>
                <a:gridCol w="215325"/>
                <a:gridCol w="1723700"/>
              </a:tblGrid>
              <a:tr h="379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Quantity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Item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Butyl Aprons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7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Box of 100 Examination gloves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1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Surgical Masks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Safety goggles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Micropore surgical tape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Bars of soap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1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Reusable tea towels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7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Pack of 100 6x8cm plastic bags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1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60 litre black plastic bags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7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60 litre Garbage bag stands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37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Pairs of Household Rubber Gloves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Mop heads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Sticks for Mops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BD4B4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Biros (Pens)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Black permanent markers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Red permanent markers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  <a:tr h="1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A5 Spiral Notebook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653570" y="2806791"/>
            <a:ext cx="657020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70C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Information to give to community members about Oral Rehydration Points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Oral Rehydration Points are places where people with diarrhoea can seek advice.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Volunteers from Oral Rehydration Points will check your dehydration status and provide you with some ORS (Oral Rehydration Solutions) sachets and ORS to drink at the ORP.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They will advise you if you should go to a health centre or Cholera treatment centre.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They will provide you with health and hygiene messages. 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74165" y="1434158"/>
            <a:ext cx="650752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 ORP is a visible (flagged) structure deployed during cholera outbreaks in cholera affected areas – with access to water and a latrine - opened 12 hours a day, and operated by 4-6 ORP operators.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 rot="10800000">
            <a:off x="482221" y="1341929"/>
            <a:ext cx="6634435" cy="3917883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33907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482221" y="544670"/>
            <a:ext cx="6634435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>
            <p:ph type="title"/>
          </p:nvPr>
        </p:nvSpPr>
        <p:spPr>
          <a:xfrm>
            <a:off x="535343" y="605495"/>
            <a:ext cx="6393180" cy="593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What is an ORP (Oral Rehydration Point)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482222" y="544670"/>
            <a:ext cx="6595230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>
            <p:ph type="title"/>
          </p:nvPr>
        </p:nvSpPr>
        <p:spPr>
          <a:xfrm>
            <a:off x="316485" y="407149"/>
            <a:ext cx="6393180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ORP site selection and set up checklist 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3935788" y="1446052"/>
            <a:ext cx="3300433" cy="3239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ORP SET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entry with Handwashing station.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area with patient chair(s).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with clean water and ORS preparation and storage, registration / IEC materials.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for safe storage.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buckets for vomiting.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Buckets for chlorine solutions.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Cups and Jugs for drinking ORS.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 for waste disposal (+ bin liners).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Latrine.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for laundry / dish washing.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534892" y="1619497"/>
            <a:ext cx="3188554" cy="3281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SELECTION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must be chosen by or agreed by the community.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but not in a too busy area (market places not recommended).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access to a nearby water source.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nearby latrine or an area where a simple pit latrine could be erected.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in a shaded area and protected from rain.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in a safe area.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clear indications and with RC identification (RC flag).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 rot="5400000">
            <a:off x="293188" y="1603387"/>
            <a:ext cx="3606395" cy="3122993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789009" y="1361686"/>
            <a:ext cx="3341878" cy="360639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de un celular&#10;&#10;Descripción generada automáticamente"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10" y="1151657"/>
            <a:ext cx="6018054" cy="3929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482222" y="544670"/>
            <a:ext cx="6595230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>
            <p:ph type="title"/>
          </p:nvPr>
        </p:nvSpPr>
        <p:spPr>
          <a:xfrm>
            <a:off x="456995" y="375971"/>
            <a:ext cx="6393180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ORP Floor Plan (example)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899517" y="1151657"/>
            <a:ext cx="6321169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OPENING THE ORP (MORNING)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water filter (preferably night before so it can filter through the night).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on your PPE.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handwashing station.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table and chairs.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 ORS, drinking water, clean cups, jug for mixing, and spoons and syringe for giving ORS to small children.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ORS and drinking water.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Registration book and IEC materials for cholera awareness.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vomit buckets.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chlorine solutions.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a bucket for cleaning used cups in the cleaning area.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bin for rubbish collection.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latrine is clean.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 rot="10800000">
            <a:off x="482222" y="1151654"/>
            <a:ext cx="6595230" cy="4001094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482222" y="529104"/>
            <a:ext cx="6595230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 txBox="1"/>
          <p:nvPr>
            <p:ph type="title"/>
          </p:nvPr>
        </p:nvSpPr>
        <p:spPr>
          <a:xfrm>
            <a:off x="-612651" y="335723"/>
            <a:ext cx="6393180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Daily ORP Operation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563856" y="1295673"/>
            <a:ext cx="6790468" cy="3959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OPENING HOURS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 visitors. Tell them who you are &amp; what the ORP is for - Wash hands.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quick diagnostic and fill out the ORP register.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CTC/CTU or settle the patient in to make sure patient can drink ORS.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ORS to drink – Explain what is ORS, what ORS is for.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ORP is organized / rules at the ORP.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information about home treatment: (see Home Treatment, and details about the information to give before sending a patient at home).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home prevention messages before referring or sending back home.</a:t>
            </a:r>
            <a:endParaRPr/>
          </a:p>
          <a:p>
            <a:pPr indent="-1203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GIVE ORS SACHETS FOR 3 DAYS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If included in the response, also give household disinfection kits or hygiene kits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0434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7"/>
              <a:buFont typeface="Noto Sans Symbols"/>
              <a:buNone/>
            </a:pPr>
            <a:r>
              <a:t/>
            </a:r>
            <a:endParaRPr sz="11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 rot="10800000">
            <a:off x="414223" y="1229291"/>
            <a:ext cx="6862604" cy="3959096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>
            <a:off x="414222" y="562318"/>
            <a:ext cx="6862604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-612651" y="335723"/>
            <a:ext cx="6393180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Daily ORP Operation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853015" y="1128306"/>
            <a:ext cx="638320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OPENING HOURS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ORP MANAGEMENT / IPC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Regularly fill water filter (check several times a day).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that already prepared ORS is sufficient or prepare new one.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that already prepared drinking water is sufficient or prepare new one.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the level of available chlorine solutions or prepare new one.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hands regularly, and especially at critical times. 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floors clean (clean floors 2 times/day or each time it has been soiled with vomit).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chairs between patients, remove and clean patient bucket and cups.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latrines after each use.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cups, jugs, spoons and syringes after each patient.</a:t>
            </a:r>
            <a:endParaRPr/>
          </a:p>
          <a:p>
            <a:pPr indent="-221999" lvl="0" marL="221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vomit buckets and have new ones ready.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 rot="10800000">
            <a:off x="635346" y="1128305"/>
            <a:ext cx="6540795" cy="4085249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6902983" y="494965"/>
            <a:ext cx="1151657" cy="161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ORP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7168607" y="497348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" y="14879"/>
            <a:ext cx="629334" cy="6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635345" y="490310"/>
            <a:ext cx="6540796" cy="5505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>
            <p:ph type="title"/>
          </p:nvPr>
        </p:nvSpPr>
        <p:spPr>
          <a:xfrm>
            <a:off x="-456705" y="263715"/>
            <a:ext cx="6393180" cy="887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5"/>
              <a:buFont typeface="Montserrat SemiBold"/>
              <a:buNone/>
            </a:pPr>
            <a:r>
              <a:rPr b="1" lang="en-US" sz="2175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Daily ORP Operation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2017-06-20T12:40:55Z</dcterms:created>
  <dc:creator>Generic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0x010100FAE3C2241DE8244C8C878119BC3F1C82</vt:lpwstr>
  </property>
</Properties>
</file>