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7" r:id="rId5"/>
    <p:sldId id="366" r:id="rId6"/>
    <p:sldId id="367" r:id="rId7"/>
    <p:sldId id="372" r:id="rId8"/>
    <p:sldId id="373" r:id="rId9"/>
    <p:sldId id="374" r:id="rId10"/>
    <p:sldId id="375" r:id="rId11"/>
    <p:sldId id="376" r:id="rId12"/>
    <p:sldId id="377" r:id="rId13"/>
    <p:sldId id="378" r:id="rId14"/>
    <p:sldId id="383" r:id="rId15"/>
    <p:sldId id="379" r:id="rId16"/>
    <p:sldId id="380" r:id="rId17"/>
    <p:sldId id="381" r:id="rId18"/>
    <p:sldId id="382" r:id="rId19"/>
    <p:sldId id="368" r:id="rId20"/>
    <p:sldId id="369" r:id="rId21"/>
    <p:sldId id="384" r:id="rId22"/>
    <p:sldId id="370" r:id="rId23"/>
    <p:sldId id="365" r:id="rId24"/>
    <p:sldId id="346" r:id="rId25"/>
    <p:sldId id="347" r:id="rId26"/>
    <p:sldId id="348" r:id="rId27"/>
    <p:sldId id="349" r:id="rId28"/>
    <p:sldId id="344" r:id="rId29"/>
    <p:sldId id="385" r:id="rId30"/>
    <p:sldId id="350" r:id="rId31"/>
    <p:sldId id="352" r:id="rId32"/>
    <p:sldId id="355" r:id="rId33"/>
    <p:sldId id="353" r:id="rId34"/>
    <p:sldId id="358" r:id="rId35"/>
    <p:sldId id="359" r:id="rId36"/>
    <p:sldId id="357" r:id="rId37"/>
    <p:sldId id="360" r:id="rId38"/>
    <p:sldId id="356" r:id="rId39"/>
    <p:sldId id="371" r:id="rId40"/>
    <p:sldId id="36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0" autoAdjust="0"/>
    <p:restoredTop sz="78120" autoAdjust="0"/>
  </p:normalViewPr>
  <p:slideViewPr>
    <p:cSldViewPr>
      <p:cViewPr varScale="1">
        <p:scale>
          <a:sx n="86" d="100"/>
          <a:sy n="86" d="100"/>
        </p:scale>
        <p:origin x="1960" y="192"/>
      </p:cViewPr>
      <p:guideLst>
        <p:guide orient="horz" pos="2160"/>
        <p:guide pos="2880"/>
      </p:guideLst>
    </p:cSldViewPr>
  </p:slideViewPr>
  <p:outlineViewPr>
    <p:cViewPr>
      <p:scale>
        <a:sx n="33" d="100"/>
        <a:sy n="33" d="100"/>
      </p:scale>
      <p:origin x="0" y="-90696"/>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2E013-8E5F-4151-8F01-1D7079A4BC41}" type="datetimeFigureOut">
              <a:rPr lang="en-GB" smtClean="0"/>
              <a:t>18/01/2023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2FD4B-7126-4A73-BBC8-4DDF9E1319BE}" type="slidenum">
              <a:rPr lang="en-GB" smtClean="0"/>
              <a:t>‹#›</a:t>
            </a:fld>
            <a:endParaRPr lang="en-GB"/>
          </a:p>
        </p:txBody>
      </p:sp>
    </p:spTree>
    <p:extLst>
      <p:ext uri="{BB962C8B-B14F-4D97-AF65-F5344CB8AC3E}">
        <p14:creationId xmlns:p14="http://schemas.microsoft.com/office/powerpoint/2010/main" val="266745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Register</a:t>
            </a:r>
            <a:r>
              <a:rPr lang="nb-NO" baseline="0" dirty="0"/>
              <a:t> participants</a:t>
            </a:r>
          </a:p>
          <a:p>
            <a:r>
              <a:rPr lang="nb-NO" baseline="0" dirty="0"/>
              <a:t>Official opening and recitals </a:t>
            </a:r>
            <a:endParaRPr lang="en-GB" dirty="0"/>
          </a:p>
        </p:txBody>
      </p:sp>
      <p:sp>
        <p:nvSpPr>
          <p:cNvPr id="4" name="Slide Number Placeholder 3"/>
          <p:cNvSpPr>
            <a:spLocks noGrp="1"/>
          </p:cNvSpPr>
          <p:nvPr>
            <p:ph type="sldNum" sz="quarter" idx="10"/>
          </p:nvPr>
        </p:nvSpPr>
        <p:spPr/>
        <p:txBody>
          <a:bodyPr/>
          <a:lstStyle/>
          <a:p>
            <a:fld id="{9E42FD4B-7126-4A73-BBC8-4DDF9E1319BE}" type="slidenum">
              <a:rPr lang="en-GB" smtClean="0"/>
              <a:t>1</a:t>
            </a:fld>
            <a:endParaRPr lang="en-GB"/>
          </a:p>
        </p:txBody>
      </p:sp>
    </p:spTree>
    <p:extLst>
      <p:ext uri="{BB962C8B-B14F-4D97-AF65-F5344CB8AC3E}">
        <p14:creationId xmlns:p14="http://schemas.microsoft.com/office/powerpoint/2010/main" val="14172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10</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11</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12</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13</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14</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15</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16</a:t>
            </a:fld>
            <a:endParaRPr lang="en-GB"/>
          </a:p>
        </p:txBody>
      </p:sp>
    </p:spTree>
    <p:extLst>
      <p:ext uri="{BB962C8B-B14F-4D97-AF65-F5344CB8AC3E}">
        <p14:creationId xmlns:p14="http://schemas.microsoft.com/office/powerpoint/2010/main" val="141768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Screening - Admission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Rapid evaluation of patients (is he a cholera case? Degree of dehydration)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Decides Home treatment or Referral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Register Patient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Settles in the patient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ORS Treatment &amp; Explanations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ORP organization and rules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ORS to drink – Explain what is ORS and what ORS is for.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Observation – if not able to drink – Refer.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Home treatment with ORS should continue until diarrhea stops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&amp; show how to prepare ORS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when to drink ORS (daily amount, plus additional amount after loose stool)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how to give ORS (small sips, stop 10 minutes if vomiting before restarting)</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how to store ORS, discard at the end of each day - prepare a new solution the next day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to continue to breastfeed / feed and drink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when to come back at the ORP or go to CTC</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not able to drink ORS</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continuous vomiting or diarrhea</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feeling worse or not improving</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need more ORS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key messages for cholera prevention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GIVE ORS SACHETS FOR 3 DAYS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If included in the response, also give household disinfection kits or hygiene kits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Referral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why patient need to be referred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sure patient / caretaker:</a:t>
            </a:r>
          </a:p>
          <a:p>
            <a:pPr lvl="0"/>
            <a:r>
              <a:rPr lang="en-GB" sz="1200" kern="1200" dirty="0">
                <a:solidFill>
                  <a:schemeClr val="tx1"/>
                </a:solidFill>
                <a:effectLst/>
                <a:latin typeface="+mn-lt"/>
                <a:ea typeface="+mn-ea"/>
                <a:cs typeface="+mn-cs"/>
              </a:rPr>
              <a:t>Knows where is the nearest CTC/CTU</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Understands the need to go quickly to the CTU/CTC</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Is given ORS to drink while on his way to the CTU/CTC</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Will find a way to reach the nearest health center with family or friends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not, see with the community if there is a way to support referral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GIVE ORS Solution For the transport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Referral ticket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Keeping the ORP Clean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Ensure there is enough water available for the day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Prepares chlorine solutions (and discard old chlorine solutions)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Washes floors, surfaces (tables, chairs, etc.) and utensils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Ensure elimination of waste</a:t>
            </a:r>
          </a:p>
          <a:p>
            <a:pPr marL="285750" lvl="0" indent="-285750">
              <a:buFont typeface="Wingdings" charset="2"/>
              <a:buChar char="q"/>
            </a:pPr>
            <a:r>
              <a:rPr lang="en-US" dirty="0"/>
              <a:t>Regularly Fill water filter (check several times a day)</a:t>
            </a:r>
          </a:p>
          <a:p>
            <a:pPr marL="285750" indent="-285750">
              <a:buFont typeface="Wingdings" charset="2"/>
              <a:buChar char="q"/>
            </a:pPr>
            <a:r>
              <a:rPr lang="en-US" dirty="0"/>
              <a:t>Wash hands regularly, and especially at critical times </a:t>
            </a:r>
          </a:p>
          <a:p>
            <a:pPr marL="285750" lvl="0" indent="-285750">
              <a:buFont typeface="Wingdings" charset="2"/>
              <a:buChar char="q"/>
            </a:pPr>
            <a:r>
              <a:rPr lang="en-US" dirty="0"/>
              <a:t>Keep floors clean (clean floors 2x/day or each time it has been soiled with vomit)</a:t>
            </a:r>
          </a:p>
          <a:p>
            <a:pPr marL="285750" lvl="0" indent="-285750">
              <a:buFont typeface="Wingdings" charset="2"/>
              <a:buChar char="q"/>
            </a:pPr>
            <a:r>
              <a:rPr lang="en-US" dirty="0"/>
              <a:t>Clean chairs between patients</a:t>
            </a:r>
          </a:p>
          <a:p>
            <a:pPr marL="285750" lvl="0" indent="-285750">
              <a:buFont typeface="Wingdings" charset="2"/>
              <a:buChar char="q"/>
            </a:pPr>
            <a:r>
              <a:rPr lang="en-US" dirty="0"/>
              <a:t>Clean latrines after each use</a:t>
            </a:r>
          </a:p>
          <a:p>
            <a:pPr marL="285750" lvl="0" indent="-285750">
              <a:buFont typeface="Wingdings" charset="2"/>
              <a:buChar char="q"/>
            </a:pPr>
            <a:r>
              <a:rPr lang="en-US" dirty="0"/>
              <a:t>Verify that already prepared ORS is sufficient or prepare new one</a:t>
            </a:r>
          </a:p>
          <a:p>
            <a:pPr marL="285750" lvl="0" indent="-285750">
              <a:buFont typeface="Wingdings" charset="2"/>
              <a:buChar char="q"/>
            </a:pPr>
            <a:r>
              <a:rPr lang="en-US" dirty="0"/>
              <a:t>Clean cups, jugs, spoons and syringes regularly</a:t>
            </a:r>
          </a:p>
          <a:p>
            <a:pPr marL="285750" lvl="0" indent="-285750">
              <a:buFont typeface="Wingdings" charset="2"/>
              <a:buChar char="q"/>
            </a:pPr>
            <a:r>
              <a:rPr lang="en-US" dirty="0"/>
              <a:t>Clean Vomit buckets and have new ones ready with 1cm of 0.2% solution</a:t>
            </a:r>
          </a:p>
          <a:p>
            <a:pPr marL="285750" indent="-285750">
              <a:buFont typeface="Wingdings" charset="2"/>
              <a:buChar char="q"/>
            </a:pPr>
            <a:r>
              <a:rPr lang="en-US" dirty="0"/>
              <a:t>Verify the level of available chlorine solutions or prepare new one</a:t>
            </a:r>
          </a:p>
          <a:p>
            <a:pPr marL="285750" indent="-285750">
              <a:buFont typeface="Wingdings" charset="2"/>
              <a:buChar char="q"/>
            </a:pPr>
            <a:endParaRPr lang="en-US" dirty="0"/>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17</a:t>
            </a:fld>
            <a:endParaRPr lang="en-GB"/>
          </a:p>
        </p:txBody>
      </p:sp>
    </p:spTree>
    <p:extLst>
      <p:ext uri="{BB962C8B-B14F-4D97-AF65-F5344CB8AC3E}">
        <p14:creationId xmlns:p14="http://schemas.microsoft.com/office/powerpoint/2010/main" val="1417682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Screening - Admission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Rapid evaluation of patients (is he a cholera case? Degree of dehydration)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Decides Home treatment or Referral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Register Patient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Settles in the patient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ORS Treatment &amp; Explanations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ORP organization and rules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ORS to drink – Explain what is ORS and what ORS is for.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Observation – if not able to drink – Refer.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Home treatment with ORS should continue until diarrhea stops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&amp; show how to prepare ORS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when to drink ORS (daily amount, plus additional amount after loose stool)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how to give ORS (small sips, stop 10 minutes if vomiting before restarting)</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how to store ORS, discard at the end of each day - prepare a new solution the next day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to continue to breastfeed / feed and drink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when to come back at the ORP or go to CTC</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not able to drink ORS</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continuous vomiting or diarrhea</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feeling worse or not improving</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need more ORS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key messages for cholera prevention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GIVE ORS SACHETS FOR 3 DAYS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If included in the response, also give household disinfection kits or hygiene kits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Referral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why patient need to be referred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sure patient / caretaker:</a:t>
            </a:r>
          </a:p>
          <a:p>
            <a:pPr lvl="0"/>
            <a:r>
              <a:rPr lang="en-GB" sz="1200" kern="1200" dirty="0">
                <a:solidFill>
                  <a:schemeClr val="tx1"/>
                </a:solidFill>
                <a:effectLst/>
                <a:latin typeface="+mn-lt"/>
                <a:ea typeface="+mn-ea"/>
                <a:cs typeface="+mn-cs"/>
              </a:rPr>
              <a:t>Knows where is the nearest CTC/CTU</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Understands the need to go quickly to the CTU/CTC</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Is given ORS to drink while on his way to the CTU/CTC</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Will find a way to reach the nearest health center with family or friends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not, see with the community if there is a way to support referral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GIVE ORS Solution For the transport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Referral ticket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Keeping the ORP Clean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Ensure there is enough water available for the day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Prepares chlorine solutions (and discard old chlorine solutions)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Washes floors, surfaces (tables, chairs, etc.) and utensils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Ensure elimination of waste</a:t>
            </a:r>
          </a:p>
          <a:p>
            <a:pPr marL="285750" lvl="0" indent="-285750">
              <a:buFont typeface="Wingdings" charset="2"/>
              <a:buChar char="q"/>
            </a:pPr>
            <a:r>
              <a:rPr lang="en-US" dirty="0"/>
              <a:t>Regularly Fill water filter (check several times a day)</a:t>
            </a:r>
          </a:p>
          <a:p>
            <a:pPr marL="285750" indent="-285750">
              <a:buFont typeface="Wingdings" charset="2"/>
              <a:buChar char="q"/>
            </a:pPr>
            <a:r>
              <a:rPr lang="en-US" dirty="0"/>
              <a:t>Wash hands regularly, and especially at critical times </a:t>
            </a:r>
          </a:p>
          <a:p>
            <a:pPr marL="285750" lvl="0" indent="-285750">
              <a:buFont typeface="Wingdings" charset="2"/>
              <a:buChar char="q"/>
            </a:pPr>
            <a:r>
              <a:rPr lang="en-US" dirty="0"/>
              <a:t>Keep floors clean (clean floors 2x/day or each time it has been soiled with vomit)</a:t>
            </a:r>
          </a:p>
          <a:p>
            <a:pPr marL="285750" lvl="0" indent="-285750">
              <a:buFont typeface="Wingdings" charset="2"/>
              <a:buChar char="q"/>
            </a:pPr>
            <a:r>
              <a:rPr lang="en-US" dirty="0"/>
              <a:t>Clean chairs between patients</a:t>
            </a:r>
          </a:p>
          <a:p>
            <a:pPr marL="285750" lvl="0" indent="-285750">
              <a:buFont typeface="Wingdings" charset="2"/>
              <a:buChar char="q"/>
            </a:pPr>
            <a:r>
              <a:rPr lang="en-US" dirty="0"/>
              <a:t>Clean latrines after each use</a:t>
            </a:r>
          </a:p>
          <a:p>
            <a:pPr marL="285750" lvl="0" indent="-285750">
              <a:buFont typeface="Wingdings" charset="2"/>
              <a:buChar char="q"/>
            </a:pPr>
            <a:r>
              <a:rPr lang="en-US" dirty="0"/>
              <a:t>Verify that already prepared ORS is sufficient or prepare new one</a:t>
            </a:r>
          </a:p>
          <a:p>
            <a:pPr marL="285750" lvl="0" indent="-285750">
              <a:buFont typeface="Wingdings" charset="2"/>
              <a:buChar char="q"/>
            </a:pPr>
            <a:r>
              <a:rPr lang="en-US" dirty="0"/>
              <a:t>Clean cups, jugs, spoons and syringes regularly</a:t>
            </a:r>
          </a:p>
          <a:p>
            <a:pPr marL="285750" lvl="0" indent="-285750">
              <a:buFont typeface="Wingdings" charset="2"/>
              <a:buChar char="q"/>
            </a:pPr>
            <a:r>
              <a:rPr lang="en-US" dirty="0"/>
              <a:t>Clean Vomit buckets and have new ones ready with 1cm of 0.2% solution</a:t>
            </a:r>
          </a:p>
          <a:p>
            <a:pPr marL="285750" indent="-285750">
              <a:buFont typeface="Wingdings" charset="2"/>
              <a:buChar char="q"/>
            </a:pPr>
            <a:r>
              <a:rPr lang="en-US" dirty="0"/>
              <a:t>Verify the level of available chlorine solutions or prepare new one</a:t>
            </a:r>
          </a:p>
          <a:p>
            <a:pPr marL="285750" indent="-285750">
              <a:buFont typeface="Wingdings" charset="2"/>
              <a:buChar char="q"/>
            </a:pPr>
            <a:endParaRPr lang="en-US" dirty="0"/>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18</a:t>
            </a:fld>
            <a:endParaRPr lang="en-GB"/>
          </a:p>
        </p:txBody>
      </p:sp>
    </p:spTree>
    <p:extLst>
      <p:ext uri="{BB962C8B-B14F-4D97-AF65-F5344CB8AC3E}">
        <p14:creationId xmlns:p14="http://schemas.microsoft.com/office/powerpoint/2010/main" val="1417682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19</a:t>
            </a:fld>
            <a:endParaRPr lang="en-GB"/>
          </a:p>
        </p:txBody>
      </p:sp>
    </p:spTree>
    <p:extLst>
      <p:ext uri="{BB962C8B-B14F-4D97-AF65-F5344CB8AC3E}">
        <p14:creationId xmlns:p14="http://schemas.microsoft.com/office/powerpoint/2010/main" val="141768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2</a:t>
            </a:fld>
            <a:endParaRPr lang="en-GB"/>
          </a:p>
        </p:txBody>
      </p:sp>
    </p:spTree>
    <p:extLst>
      <p:ext uri="{BB962C8B-B14F-4D97-AF65-F5344CB8AC3E}">
        <p14:creationId xmlns:p14="http://schemas.microsoft.com/office/powerpoint/2010/main" val="141768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20</a:t>
            </a:fld>
            <a:endParaRPr lang="en-GB"/>
          </a:p>
        </p:txBody>
      </p:sp>
    </p:spTree>
    <p:extLst>
      <p:ext uri="{BB962C8B-B14F-4D97-AF65-F5344CB8AC3E}">
        <p14:creationId xmlns:p14="http://schemas.microsoft.com/office/powerpoint/2010/main" val="1417682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22</a:t>
            </a:fld>
            <a:endParaRPr lang="en-GB"/>
          </a:p>
        </p:txBody>
      </p:sp>
    </p:spTree>
    <p:extLst>
      <p:ext uri="{BB962C8B-B14F-4D97-AF65-F5344CB8AC3E}">
        <p14:creationId xmlns:p14="http://schemas.microsoft.com/office/powerpoint/2010/main" val="351289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23</a:t>
            </a:fld>
            <a:endParaRPr lang="en-GB"/>
          </a:p>
        </p:txBody>
      </p:sp>
    </p:spTree>
    <p:extLst>
      <p:ext uri="{BB962C8B-B14F-4D97-AF65-F5344CB8AC3E}">
        <p14:creationId xmlns:p14="http://schemas.microsoft.com/office/powerpoint/2010/main" val="351289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24</a:t>
            </a:fld>
            <a:endParaRPr lang="en-GB"/>
          </a:p>
        </p:txBody>
      </p:sp>
    </p:spTree>
    <p:extLst>
      <p:ext uri="{BB962C8B-B14F-4D97-AF65-F5344CB8AC3E}">
        <p14:creationId xmlns:p14="http://schemas.microsoft.com/office/powerpoint/2010/main" val="351289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 de ORS </a:t>
            </a:r>
            <a:r>
              <a:rPr lang="mr-IN" dirty="0"/>
              <a:t>–</a:t>
            </a:r>
            <a:r>
              <a:rPr lang="en-US" dirty="0"/>
              <a:t> Préparation d’une solution </a:t>
            </a:r>
            <a:r>
              <a:rPr lang="en-US" dirty="0" err="1"/>
              <a:t>Sucrée</a:t>
            </a:r>
            <a:r>
              <a:rPr lang="en-US" dirty="0"/>
              <a:t> </a:t>
            </a:r>
            <a:r>
              <a:rPr lang="en-US" dirty="0" err="1"/>
              <a:t>Salée</a:t>
            </a:r>
            <a:r>
              <a:rPr lang="en-US" dirty="0"/>
              <a:t> </a:t>
            </a:r>
            <a:r>
              <a:rPr lang="mr-IN" dirty="0"/>
              <a:t>–</a:t>
            </a:r>
            <a:r>
              <a:rPr lang="en-US" dirty="0"/>
              <a:t> ou a</a:t>
            </a:r>
            <a:r>
              <a:rPr lang="en-US" baseline="0" dirty="0"/>
              <a:t> partir d’un sachet </a:t>
            </a:r>
            <a:r>
              <a:rPr lang="en-US" baseline="0" dirty="0" err="1"/>
              <a:t>d’ORS</a:t>
            </a:r>
            <a:endParaRPr lang="en-US" baseline="0" dirty="0"/>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28</a:t>
            </a:fld>
            <a:endParaRPr lang="en-GB"/>
          </a:p>
        </p:txBody>
      </p:sp>
    </p:spTree>
    <p:extLst>
      <p:ext uri="{BB962C8B-B14F-4D97-AF65-F5344CB8AC3E}">
        <p14:creationId xmlns:p14="http://schemas.microsoft.com/office/powerpoint/2010/main" val="3530806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 de ORS </a:t>
            </a:r>
            <a:r>
              <a:rPr lang="mr-IN" dirty="0"/>
              <a:t>–</a:t>
            </a:r>
            <a:r>
              <a:rPr lang="en-US" dirty="0"/>
              <a:t> Préparation d’une solution </a:t>
            </a:r>
            <a:r>
              <a:rPr lang="en-US" dirty="0" err="1"/>
              <a:t>Sucrée</a:t>
            </a:r>
            <a:r>
              <a:rPr lang="en-US" dirty="0"/>
              <a:t> </a:t>
            </a:r>
            <a:r>
              <a:rPr lang="en-US" dirty="0" err="1"/>
              <a:t>Salée</a:t>
            </a:r>
            <a:r>
              <a:rPr lang="en-US" dirty="0"/>
              <a:t> </a:t>
            </a:r>
            <a:r>
              <a:rPr lang="mr-IN" dirty="0"/>
              <a:t>–</a:t>
            </a:r>
            <a:r>
              <a:rPr lang="en-US" dirty="0"/>
              <a:t> ou a</a:t>
            </a:r>
            <a:r>
              <a:rPr lang="en-US" baseline="0" dirty="0"/>
              <a:t> partir d’un sachet </a:t>
            </a:r>
            <a:r>
              <a:rPr lang="en-US" baseline="0" dirty="0" err="1"/>
              <a:t>d’ORS</a:t>
            </a:r>
            <a:endParaRPr lang="en-US" baseline="0" dirty="0"/>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29</a:t>
            </a:fld>
            <a:endParaRPr lang="en-GB"/>
          </a:p>
        </p:txBody>
      </p:sp>
    </p:spTree>
    <p:extLst>
      <p:ext uri="{BB962C8B-B14F-4D97-AF65-F5344CB8AC3E}">
        <p14:creationId xmlns:p14="http://schemas.microsoft.com/office/powerpoint/2010/main" val="3530806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 de ORS </a:t>
            </a:r>
            <a:r>
              <a:rPr lang="mr-IN" dirty="0"/>
              <a:t>–</a:t>
            </a:r>
            <a:r>
              <a:rPr lang="en-US" dirty="0"/>
              <a:t> Préparation d’une solution </a:t>
            </a:r>
            <a:r>
              <a:rPr lang="en-US" dirty="0" err="1"/>
              <a:t>Sucrée</a:t>
            </a:r>
            <a:r>
              <a:rPr lang="en-US" dirty="0"/>
              <a:t> </a:t>
            </a:r>
            <a:r>
              <a:rPr lang="en-US" dirty="0" err="1"/>
              <a:t>Salée</a:t>
            </a:r>
            <a:r>
              <a:rPr lang="en-US" dirty="0"/>
              <a:t> </a:t>
            </a:r>
            <a:r>
              <a:rPr lang="mr-IN" dirty="0"/>
              <a:t>–</a:t>
            </a:r>
            <a:r>
              <a:rPr lang="en-US" dirty="0"/>
              <a:t> ou a</a:t>
            </a:r>
            <a:r>
              <a:rPr lang="en-US" baseline="0" dirty="0"/>
              <a:t> partir d’un sachet </a:t>
            </a:r>
            <a:r>
              <a:rPr lang="en-US" baseline="0" dirty="0" err="1"/>
              <a:t>d’ORS</a:t>
            </a:r>
            <a:endParaRPr lang="en-US" baseline="0" dirty="0"/>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30</a:t>
            </a:fld>
            <a:endParaRPr lang="en-GB"/>
          </a:p>
        </p:txBody>
      </p:sp>
    </p:spTree>
    <p:extLst>
      <p:ext uri="{BB962C8B-B14F-4D97-AF65-F5344CB8AC3E}">
        <p14:creationId xmlns:p14="http://schemas.microsoft.com/office/powerpoint/2010/main" val="3530806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 de ORS </a:t>
            </a:r>
            <a:r>
              <a:rPr lang="mr-IN" dirty="0"/>
              <a:t>–</a:t>
            </a:r>
            <a:r>
              <a:rPr lang="en-US" dirty="0"/>
              <a:t> Préparation d’une solution </a:t>
            </a:r>
            <a:r>
              <a:rPr lang="en-US" dirty="0" err="1"/>
              <a:t>Sucrée</a:t>
            </a:r>
            <a:r>
              <a:rPr lang="en-US" dirty="0"/>
              <a:t> </a:t>
            </a:r>
            <a:r>
              <a:rPr lang="en-US" dirty="0" err="1"/>
              <a:t>Salée</a:t>
            </a:r>
            <a:r>
              <a:rPr lang="en-US" dirty="0"/>
              <a:t> </a:t>
            </a:r>
            <a:r>
              <a:rPr lang="mr-IN" dirty="0"/>
              <a:t>–</a:t>
            </a:r>
            <a:r>
              <a:rPr lang="en-US" dirty="0"/>
              <a:t> ou a</a:t>
            </a:r>
            <a:r>
              <a:rPr lang="en-US" baseline="0" dirty="0"/>
              <a:t> partir d’un sachet </a:t>
            </a:r>
            <a:r>
              <a:rPr lang="en-US" baseline="0" dirty="0" err="1"/>
              <a:t>d’ORS</a:t>
            </a:r>
            <a:endParaRPr lang="en-US" baseline="0" dirty="0"/>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31</a:t>
            </a:fld>
            <a:endParaRPr lang="en-GB"/>
          </a:p>
        </p:txBody>
      </p:sp>
    </p:spTree>
    <p:extLst>
      <p:ext uri="{BB962C8B-B14F-4D97-AF65-F5344CB8AC3E}">
        <p14:creationId xmlns:p14="http://schemas.microsoft.com/office/powerpoint/2010/main" val="3530806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 de ORS </a:t>
            </a:r>
            <a:r>
              <a:rPr lang="mr-IN" dirty="0"/>
              <a:t>–</a:t>
            </a:r>
            <a:r>
              <a:rPr lang="en-US" dirty="0"/>
              <a:t> Préparation d’une solution </a:t>
            </a:r>
            <a:r>
              <a:rPr lang="en-US" dirty="0" err="1"/>
              <a:t>Sucrée</a:t>
            </a:r>
            <a:r>
              <a:rPr lang="en-US" dirty="0"/>
              <a:t> </a:t>
            </a:r>
            <a:r>
              <a:rPr lang="en-US" dirty="0" err="1"/>
              <a:t>Salée</a:t>
            </a:r>
            <a:r>
              <a:rPr lang="en-US" dirty="0"/>
              <a:t> </a:t>
            </a:r>
            <a:r>
              <a:rPr lang="mr-IN" dirty="0"/>
              <a:t>–</a:t>
            </a:r>
            <a:r>
              <a:rPr lang="en-US" dirty="0"/>
              <a:t> ou a</a:t>
            </a:r>
            <a:r>
              <a:rPr lang="en-US" baseline="0" dirty="0"/>
              <a:t> partir d’un sachet </a:t>
            </a:r>
            <a:r>
              <a:rPr lang="en-US" baseline="0" dirty="0" err="1"/>
              <a:t>d’ORS</a:t>
            </a:r>
            <a:endParaRPr lang="en-US" baseline="0" dirty="0"/>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32</a:t>
            </a:fld>
            <a:endParaRPr lang="en-GB"/>
          </a:p>
        </p:txBody>
      </p:sp>
    </p:spTree>
    <p:extLst>
      <p:ext uri="{BB962C8B-B14F-4D97-AF65-F5344CB8AC3E}">
        <p14:creationId xmlns:p14="http://schemas.microsoft.com/office/powerpoint/2010/main" val="3530806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 de ORS </a:t>
            </a:r>
            <a:r>
              <a:rPr lang="mr-IN" dirty="0"/>
              <a:t>–</a:t>
            </a:r>
            <a:r>
              <a:rPr lang="en-US" dirty="0"/>
              <a:t> Préparation d’une solution </a:t>
            </a:r>
            <a:r>
              <a:rPr lang="en-US" dirty="0" err="1"/>
              <a:t>Sucrée</a:t>
            </a:r>
            <a:r>
              <a:rPr lang="en-US" dirty="0"/>
              <a:t> </a:t>
            </a:r>
            <a:r>
              <a:rPr lang="en-US" dirty="0" err="1"/>
              <a:t>Salée</a:t>
            </a:r>
            <a:r>
              <a:rPr lang="en-US" dirty="0"/>
              <a:t> </a:t>
            </a:r>
            <a:r>
              <a:rPr lang="mr-IN" dirty="0"/>
              <a:t>–</a:t>
            </a:r>
            <a:r>
              <a:rPr lang="en-US" dirty="0"/>
              <a:t> ou a</a:t>
            </a:r>
            <a:r>
              <a:rPr lang="en-US" baseline="0" dirty="0"/>
              <a:t> partir d’un sachet </a:t>
            </a:r>
            <a:r>
              <a:rPr lang="en-US" baseline="0" dirty="0" err="1"/>
              <a:t>d’ORS</a:t>
            </a:r>
            <a:endParaRPr lang="en-US" baseline="0" dirty="0"/>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33</a:t>
            </a:fld>
            <a:endParaRPr lang="en-GB"/>
          </a:p>
        </p:txBody>
      </p:sp>
    </p:spTree>
    <p:extLst>
      <p:ext uri="{BB962C8B-B14F-4D97-AF65-F5344CB8AC3E}">
        <p14:creationId xmlns:p14="http://schemas.microsoft.com/office/powerpoint/2010/main" val="353080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 de ORS </a:t>
            </a:r>
            <a:r>
              <a:rPr lang="mr-IN" dirty="0"/>
              <a:t>–</a:t>
            </a:r>
            <a:r>
              <a:rPr lang="en-US" dirty="0"/>
              <a:t> Préparation d’une solution </a:t>
            </a:r>
            <a:r>
              <a:rPr lang="en-US" dirty="0" err="1"/>
              <a:t>Sucrée</a:t>
            </a:r>
            <a:r>
              <a:rPr lang="en-US" dirty="0"/>
              <a:t> </a:t>
            </a:r>
            <a:r>
              <a:rPr lang="en-US" dirty="0" err="1"/>
              <a:t>Salée</a:t>
            </a:r>
            <a:r>
              <a:rPr lang="en-US" dirty="0"/>
              <a:t> </a:t>
            </a:r>
            <a:r>
              <a:rPr lang="mr-IN" dirty="0"/>
              <a:t>–</a:t>
            </a:r>
            <a:r>
              <a:rPr lang="en-US" dirty="0"/>
              <a:t> ou a</a:t>
            </a:r>
            <a:r>
              <a:rPr lang="en-US" baseline="0" dirty="0"/>
              <a:t> partir d’un sachet </a:t>
            </a:r>
            <a:r>
              <a:rPr lang="en-US" baseline="0" dirty="0" err="1"/>
              <a:t>d’ORS</a:t>
            </a:r>
            <a:endParaRPr lang="en-US" baseline="0" dirty="0"/>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34</a:t>
            </a:fld>
            <a:endParaRPr lang="en-GB"/>
          </a:p>
        </p:txBody>
      </p:sp>
    </p:spTree>
    <p:extLst>
      <p:ext uri="{BB962C8B-B14F-4D97-AF65-F5344CB8AC3E}">
        <p14:creationId xmlns:p14="http://schemas.microsoft.com/office/powerpoint/2010/main" val="3530806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35</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36</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dirty="0"/>
              <a:t>SMS </a:t>
            </a:r>
            <a:r>
              <a:rPr lang="nb-NO" dirty="0" err="1"/>
              <a:t>message</a:t>
            </a:r>
            <a:r>
              <a:rPr lang="nb-NO" dirty="0"/>
              <a:t> should </a:t>
            </a:r>
            <a:r>
              <a:rPr lang="nb-NO" dirty="0" err="1"/>
              <a:t>include</a:t>
            </a:r>
            <a:r>
              <a:rPr lang="nb-NO" dirty="0"/>
              <a:t>:</a:t>
            </a:r>
          </a:p>
          <a:p>
            <a:pPr marL="0" indent="0">
              <a:buNone/>
            </a:pPr>
            <a:endParaRPr lang="nb-NO" sz="1200" dirty="0"/>
          </a:p>
          <a:p>
            <a:pPr marL="0" indent="0">
              <a:buNone/>
            </a:pPr>
            <a:r>
              <a:rPr lang="nb-NO" sz="1200" dirty="0"/>
              <a:t>[Name of location] # D  [DDMM] </a:t>
            </a:r>
            <a:r>
              <a:rPr lang="en-GB" sz="1200" dirty="0"/>
              <a:t># Total number of cases #cases under 5 # cases over 5 # number of deaths from AWD # number of cases referred # ORS in stock # Zinc in Stock</a:t>
            </a:r>
            <a:endParaRPr lang="nb-NO" sz="1200" dirty="0"/>
          </a:p>
          <a:p>
            <a:endParaRPr lang="en-US" dirty="0"/>
          </a:p>
          <a:p>
            <a:r>
              <a:rPr lang="en-US" dirty="0"/>
              <a:t>Location: BISHA</a:t>
            </a:r>
          </a:p>
          <a:p>
            <a:r>
              <a:rPr lang="en-US" dirty="0"/>
              <a:t>Date: 09/03</a:t>
            </a:r>
          </a:p>
          <a:p>
            <a:r>
              <a:rPr lang="en-US" dirty="0"/>
              <a:t>Total diarrhea/cholera cases: 24</a:t>
            </a:r>
          </a:p>
          <a:p>
            <a:r>
              <a:rPr lang="en-US" dirty="0"/>
              <a:t>Cases under 5: 2 </a:t>
            </a:r>
          </a:p>
          <a:p>
            <a:r>
              <a:rPr lang="en-US" dirty="0"/>
              <a:t>Cases above 5: 22 </a:t>
            </a:r>
          </a:p>
          <a:p>
            <a:r>
              <a:rPr lang="en-US" dirty="0"/>
              <a:t>Community deaths: 0 </a:t>
            </a:r>
          </a:p>
          <a:p>
            <a:r>
              <a:rPr lang="en-US" dirty="0"/>
              <a:t>Referrals to CTUs/CTCs: 5</a:t>
            </a:r>
          </a:p>
          <a:p>
            <a:r>
              <a:rPr lang="en-US" dirty="0"/>
              <a:t>ORS sachets in stocks: 79</a:t>
            </a:r>
          </a:p>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37</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4</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5</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6</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7</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8</a:t>
            </a:fld>
            <a:endParaRPr lang="en-GB"/>
          </a:p>
        </p:txBody>
      </p:sp>
    </p:spTree>
    <p:extLst>
      <p:ext uri="{BB962C8B-B14F-4D97-AF65-F5344CB8AC3E}">
        <p14:creationId xmlns:p14="http://schemas.microsoft.com/office/powerpoint/2010/main" val="416597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FD4B-7126-4A73-BBC8-4DDF9E1319BE}" type="slidenum">
              <a:rPr lang="en-GB" smtClean="0"/>
              <a:t>9</a:t>
            </a:fld>
            <a:endParaRPr lang="en-GB"/>
          </a:p>
        </p:txBody>
      </p:sp>
    </p:spTree>
    <p:extLst>
      <p:ext uri="{BB962C8B-B14F-4D97-AF65-F5344CB8AC3E}">
        <p14:creationId xmlns:p14="http://schemas.microsoft.com/office/powerpoint/2010/main" val="4165970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F928C3D-267A-461E-B51C-3D69E226332C}" type="datetimeFigureOut">
              <a:rPr lang="en-AU" smtClean="0"/>
              <a:t>18/1/2023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144A10A-A621-4A95-9E59-C7F742B50D9B}" type="slidenum">
              <a:rPr lang="en-AU" smtClean="0"/>
              <a:t>‹#›</a:t>
            </a:fld>
            <a:endParaRPr lang="en-AU"/>
          </a:p>
        </p:txBody>
      </p:sp>
      <p:pic>
        <p:nvPicPr>
          <p:cNvPr id="8" name="Picture 7" descr="A picture containing text, clipart&#10;&#10;Description automatically generated">
            <a:extLst>
              <a:ext uri="{FF2B5EF4-FFF2-40B4-BE49-F238E27FC236}">
                <a16:creationId xmlns:a16="http://schemas.microsoft.com/office/drawing/2014/main" id="{A54C7F45-1A46-8C52-0A8C-FA49E8DCD9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308816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F928C3D-267A-461E-B51C-3D69E226332C}" type="datetimeFigureOut">
              <a:rPr lang="en-AU" smtClean="0"/>
              <a:t>18/1/2023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144A10A-A621-4A95-9E59-C7F742B50D9B}" type="slidenum">
              <a:rPr lang="en-AU" smtClean="0"/>
              <a:t>‹#›</a:t>
            </a:fld>
            <a:endParaRPr lang="en-AU"/>
          </a:p>
        </p:txBody>
      </p:sp>
      <p:pic>
        <p:nvPicPr>
          <p:cNvPr id="7" name="Picture 6" descr="A picture containing text, clipart&#10;&#10;Description automatically generated">
            <a:extLst>
              <a:ext uri="{FF2B5EF4-FFF2-40B4-BE49-F238E27FC236}">
                <a16:creationId xmlns:a16="http://schemas.microsoft.com/office/drawing/2014/main" id="{B52C2522-CE18-A8CF-0B15-F7A22037C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90320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F928C3D-267A-461E-B51C-3D69E226332C}" type="datetimeFigureOut">
              <a:rPr lang="en-AU" smtClean="0"/>
              <a:t>18/1/2023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144A10A-A621-4A95-9E59-C7F742B50D9B}" type="slidenum">
              <a:rPr lang="en-AU" smtClean="0"/>
              <a:t>‹#›</a:t>
            </a:fld>
            <a:endParaRPr lang="en-AU"/>
          </a:p>
        </p:txBody>
      </p:sp>
      <p:pic>
        <p:nvPicPr>
          <p:cNvPr id="7" name="Picture 6" descr="A picture containing text, clipart&#10;&#10;Description automatically generated">
            <a:extLst>
              <a:ext uri="{FF2B5EF4-FFF2-40B4-BE49-F238E27FC236}">
                <a16:creationId xmlns:a16="http://schemas.microsoft.com/office/drawing/2014/main" id="{742FA952-C0C3-705D-AD30-C9F7E0CD5C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345827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F928C3D-267A-461E-B51C-3D69E226332C}" type="datetimeFigureOut">
              <a:rPr lang="en-AU" smtClean="0"/>
              <a:t>18/1/2023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144A10A-A621-4A95-9E59-C7F742B50D9B}" type="slidenum">
              <a:rPr lang="en-AU" smtClean="0"/>
              <a:t>‹#›</a:t>
            </a:fld>
            <a:endParaRPr lang="en-AU"/>
          </a:p>
        </p:txBody>
      </p:sp>
      <p:pic>
        <p:nvPicPr>
          <p:cNvPr id="7" name="Picture 6" descr="A picture containing text, clipart&#10;&#10;Description automatically generated">
            <a:extLst>
              <a:ext uri="{FF2B5EF4-FFF2-40B4-BE49-F238E27FC236}">
                <a16:creationId xmlns:a16="http://schemas.microsoft.com/office/drawing/2014/main" id="{4688ADD5-2753-C24D-8233-4D3A98403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311587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28C3D-267A-461E-B51C-3D69E226332C}" type="datetimeFigureOut">
              <a:rPr lang="en-AU" smtClean="0"/>
              <a:t>18/1/2023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144A10A-A621-4A95-9E59-C7F742B50D9B}" type="slidenum">
              <a:rPr lang="en-AU" smtClean="0"/>
              <a:t>‹#›</a:t>
            </a:fld>
            <a:endParaRPr lang="en-AU"/>
          </a:p>
        </p:txBody>
      </p:sp>
      <p:pic>
        <p:nvPicPr>
          <p:cNvPr id="7" name="Picture 6" descr="A picture containing text, clipart&#10;&#10;Description automatically generated">
            <a:extLst>
              <a:ext uri="{FF2B5EF4-FFF2-40B4-BE49-F238E27FC236}">
                <a16:creationId xmlns:a16="http://schemas.microsoft.com/office/drawing/2014/main" id="{DF84EBDB-0EA7-883A-0874-D1EA099645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214514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F928C3D-267A-461E-B51C-3D69E226332C}" type="datetimeFigureOut">
              <a:rPr lang="en-AU" smtClean="0"/>
              <a:t>18/1/2023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144A10A-A621-4A95-9E59-C7F742B50D9B}" type="slidenum">
              <a:rPr lang="en-AU" smtClean="0"/>
              <a:t>‹#›</a:t>
            </a:fld>
            <a:endParaRPr lang="en-AU"/>
          </a:p>
        </p:txBody>
      </p:sp>
      <p:pic>
        <p:nvPicPr>
          <p:cNvPr id="8" name="Picture 7" descr="A picture containing text, clipart&#10;&#10;Description automatically generated">
            <a:extLst>
              <a:ext uri="{FF2B5EF4-FFF2-40B4-BE49-F238E27FC236}">
                <a16:creationId xmlns:a16="http://schemas.microsoft.com/office/drawing/2014/main" id="{63E004A4-843A-1F64-29FC-E709D2F94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128048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F928C3D-267A-461E-B51C-3D69E226332C}" type="datetimeFigureOut">
              <a:rPr lang="en-AU" smtClean="0"/>
              <a:t>18/1/2023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144A10A-A621-4A95-9E59-C7F742B50D9B}" type="slidenum">
              <a:rPr lang="en-AU" smtClean="0"/>
              <a:t>‹#›</a:t>
            </a:fld>
            <a:endParaRPr lang="en-AU"/>
          </a:p>
        </p:txBody>
      </p:sp>
      <p:pic>
        <p:nvPicPr>
          <p:cNvPr id="10" name="Picture 9" descr="A picture containing text, clipart&#10;&#10;Description automatically generated">
            <a:extLst>
              <a:ext uri="{FF2B5EF4-FFF2-40B4-BE49-F238E27FC236}">
                <a16:creationId xmlns:a16="http://schemas.microsoft.com/office/drawing/2014/main" id="{7A018FD8-747D-AF3D-D1DA-8640F574E5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362378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F928C3D-267A-461E-B51C-3D69E226332C}" type="datetimeFigureOut">
              <a:rPr lang="en-AU" smtClean="0"/>
              <a:t>18/1/2023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144A10A-A621-4A95-9E59-C7F742B50D9B}" type="slidenum">
              <a:rPr lang="en-AU" smtClean="0"/>
              <a:t>‹#›</a:t>
            </a:fld>
            <a:endParaRPr lang="en-AU"/>
          </a:p>
        </p:txBody>
      </p:sp>
      <p:pic>
        <p:nvPicPr>
          <p:cNvPr id="6" name="Picture 5" descr="A picture containing text, clipart&#10;&#10;Description automatically generated">
            <a:extLst>
              <a:ext uri="{FF2B5EF4-FFF2-40B4-BE49-F238E27FC236}">
                <a16:creationId xmlns:a16="http://schemas.microsoft.com/office/drawing/2014/main" id="{FE2619E6-A4C0-0AA4-E934-7A1C844C91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279385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28C3D-267A-461E-B51C-3D69E226332C}" type="datetimeFigureOut">
              <a:rPr lang="en-AU" smtClean="0"/>
              <a:t>18/1/2023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144A10A-A621-4A95-9E59-C7F742B50D9B}" type="slidenum">
              <a:rPr lang="en-AU" smtClean="0"/>
              <a:t>‹#›</a:t>
            </a:fld>
            <a:endParaRPr lang="en-AU"/>
          </a:p>
        </p:txBody>
      </p:sp>
      <p:pic>
        <p:nvPicPr>
          <p:cNvPr id="5" name="Picture 4" descr="A picture containing text, clipart&#10;&#10;Description automatically generated">
            <a:extLst>
              <a:ext uri="{FF2B5EF4-FFF2-40B4-BE49-F238E27FC236}">
                <a16:creationId xmlns:a16="http://schemas.microsoft.com/office/drawing/2014/main" id="{B19FC564-ED5E-C1C4-40D2-669BEE7186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401832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28C3D-267A-461E-B51C-3D69E226332C}" type="datetimeFigureOut">
              <a:rPr lang="en-AU" smtClean="0"/>
              <a:t>18/1/2023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144A10A-A621-4A95-9E59-C7F742B50D9B}" type="slidenum">
              <a:rPr lang="en-AU" smtClean="0"/>
              <a:t>‹#›</a:t>
            </a:fld>
            <a:endParaRPr lang="en-AU"/>
          </a:p>
        </p:txBody>
      </p:sp>
      <p:pic>
        <p:nvPicPr>
          <p:cNvPr id="8" name="Picture 7" descr="A picture containing text, clipart&#10;&#10;Description automatically generated">
            <a:extLst>
              <a:ext uri="{FF2B5EF4-FFF2-40B4-BE49-F238E27FC236}">
                <a16:creationId xmlns:a16="http://schemas.microsoft.com/office/drawing/2014/main" id="{E1F1EDA4-7126-2469-C1C5-778D485364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278289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28C3D-267A-461E-B51C-3D69E226332C}" type="datetimeFigureOut">
              <a:rPr lang="en-AU" smtClean="0"/>
              <a:t>18/1/2023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144A10A-A621-4A95-9E59-C7F742B50D9B}" type="slidenum">
              <a:rPr lang="en-AU" smtClean="0"/>
              <a:t>‹#›</a:t>
            </a:fld>
            <a:endParaRPr lang="en-AU"/>
          </a:p>
        </p:txBody>
      </p:sp>
      <p:pic>
        <p:nvPicPr>
          <p:cNvPr id="8" name="Picture 7" descr="A picture containing text, clipart&#10;&#10;Description automatically generated">
            <a:extLst>
              <a:ext uri="{FF2B5EF4-FFF2-40B4-BE49-F238E27FC236}">
                <a16:creationId xmlns:a16="http://schemas.microsoft.com/office/drawing/2014/main" id="{641CCF79-3047-4F68-1085-034A276BB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689" y="6356350"/>
            <a:ext cx="1267199" cy="365125"/>
          </a:xfrm>
          <a:prstGeom prst="rect">
            <a:avLst/>
          </a:prstGeom>
        </p:spPr>
      </p:pic>
    </p:spTree>
    <p:extLst>
      <p:ext uri="{BB962C8B-B14F-4D97-AF65-F5344CB8AC3E}">
        <p14:creationId xmlns:p14="http://schemas.microsoft.com/office/powerpoint/2010/main" val="283551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8C3D-267A-461E-B51C-3D69E226332C}" type="datetimeFigureOut">
              <a:rPr lang="en-AU" smtClean="0"/>
              <a:t>18/1/2023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4A10A-A621-4A95-9E59-C7F742B50D9B}" type="slidenum">
              <a:rPr lang="en-AU" smtClean="0"/>
              <a:t>‹#›</a:t>
            </a:fld>
            <a:endParaRPr lang="en-AU"/>
          </a:p>
        </p:txBody>
      </p:sp>
    </p:spTree>
    <p:extLst>
      <p:ext uri="{BB962C8B-B14F-4D97-AF65-F5344CB8AC3E}">
        <p14:creationId xmlns:p14="http://schemas.microsoft.com/office/powerpoint/2010/main" val="386279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2924944"/>
            <a:ext cx="8208912" cy="1470025"/>
          </a:xfrm>
        </p:spPr>
        <p:txBody>
          <a:bodyPr>
            <a:normAutofit fontScale="90000"/>
          </a:bodyPr>
          <a:lstStyle/>
          <a:p>
            <a:pPr algn="l"/>
            <a:r>
              <a:rPr lang="en-AU" dirty="0"/>
              <a:t>Cholera &amp; Oral Rehydration Therapy</a:t>
            </a:r>
            <a:br>
              <a:rPr lang="en-AU" dirty="0"/>
            </a:br>
            <a:r>
              <a:rPr lang="fr-FR" sz="3600" dirty="0">
                <a:solidFill>
                  <a:schemeClr val="bg1">
                    <a:lumMod val="65000"/>
                  </a:schemeClr>
                </a:solidFill>
              </a:rPr>
              <a:t>ORP SIGNS AND REFERENCE CARDS</a:t>
            </a:r>
            <a:br>
              <a:rPr lang="en-AU" dirty="0">
                <a:solidFill>
                  <a:schemeClr val="bg1">
                    <a:lumMod val="65000"/>
                  </a:schemeClr>
                </a:solidFill>
              </a:rPr>
            </a:br>
            <a:endParaRPr lang="en-AU" sz="3600" dirty="0"/>
          </a:p>
        </p:txBody>
      </p:sp>
      <p:pic>
        <p:nvPicPr>
          <p:cNvPr id="3" name="Picture 2" descr="A picture containing text, clipart&#10;&#10;Description automatically generated">
            <a:extLst>
              <a:ext uri="{FF2B5EF4-FFF2-40B4-BE49-F238E27FC236}">
                <a16:creationId xmlns:a16="http://schemas.microsoft.com/office/drawing/2014/main" id="{62E2B022-06F2-1F61-02D9-43C798078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2749011" cy="792088"/>
          </a:xfrm>
          <a:prstGeom prst="rect">
            <a:avLst/>
          </a:prstGeom>
        </p:spPr>
      </p:pic>
    </p:spTree>
    <p:extLst>
      <p:ext uri="{BB962C8B-B14F-4D97-AF65-F5344CB8AC3E}">
        <p14:creationId xmlns:p14="http://schemas.microsoft.com/office/powerpoint/2010/main" val="74652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2132856"/>
            <a:ext cx="8229600" cy="1143000"/>
          </a:xfrm>
        </p:spPr>
        <p:txBody>
          <a:bodyPr>
            <a:noAutofit/>
          </a:bodyPr>
          <a:lstStyle/>
          <a:p>
            <a:br>
              <a:rPr lang="en-US" sz="4800" b="1" dirty="0"/>
            </a:br>
            <a:r>
              <a:rPr lang="en-US" sz="8800" b="1" dirty="0"/>
              <a:t>STORAGE</a:t>
            </a:r>
            <a:endParaRPr lang="en-US" sz="4800" b="1" dirty="0"/>
          </a:p>
        </p:txBody>
      </p:sp>
    </p:spTree>
    <p:extLst>
      <p:ext uri="{BB962C8B-B14F-4D97-AF65-F5344CB8AC3E}">
        <p14:creationId xmlns:p14="http://schemas.microsoft.com/office/powerpoint/2010/main" val="52415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2132856"/>
            <a:ext cx="8229600" cy="1143000"/>
          </a:xfrm>
        </p:spPr>
        <p:txBody>
          <a:bodyPr>
            <a:noAutofit/>
          </a:bodyPr>
          <a:lstStyle/>
          <a:p>
            <a:br>
              <a:rPr lang="en-US" sz="4800" b="1" dirty="0"/>
            </a:br>
            <a:r>
              <a:rPr lang="en-US" sz="8800" b="1" dirty="0"/>
              <a:t>WASTE</a:t>
            </a:r>
            <a:endParaRPr lang="en-US" sz="4800" b="1" dirty="0"/>
          </a:p>
        </p:txBody>
      </p:sp>
    </p:spTree>
    <p:extLst>
      <p:ext uri="{BB962C8B-B14F-4D97-AF65-F5344CB8AC3E}">
        <p14:creationId xmlns:p14="http://schemas.microsoft.com/office/powerpoint/2010/main" val="233311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2132856"/>
            <a:ext cx="8229600" cy="1143000"/>
          </a:xfrm>
        </p:spPr>
        <p:txBody>
          <a:bodyPr>
            <a:noAutofit/>
          </a:bodyPr>
          <a:lstStyle/>
          <a:p>
            <a:br>
              <a:rPr lang="en-US" sz="4800" b="1" dirty="0"/>
            </a:br>
            <a:r>
              <a:rPr lang="en-US" sz="8800" b="1" dirty="0"/>
              <a:t>DISH WASHING</a:t>
            </a:r>
            <a:br>
              <a:rPr lang="en-US" sz="8800" b="1" dirty="0"/>
            </a:br>
            <a:r>
              <a:rPr lang="en-US" sz="8800" b="1" dirty="0"/>
              <a:t>LAUNDRY</a:t>
            </a:r>
            <a:endParaRPr lang="en-US" sz="4800" b="1" dirty="0"/>
          </a:p>
        </p:txBody>
      </p:sp>
    </p:spTree>
    <p:extLst>
      <p:ext uri="{BB962C8B-B14F-4D97-AF65-F5344CB8AC3E}">
        <p14:creationId xmlns:p14="http://schemas.microsoft.com/office/powerpoint/2010/main" val="298162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2132856"/>
            <a:ext cx="8229600" cy="1143000"/>
          </a:xfrm>
        </p:spPr>
        <p:txBody>
          <a:bodyPr>
            <a:noAutofit/>
          </a:bodyPr>
          <a:lstStyle/>
          <a:p>
            <a:br>
              <a:rPr lang="en-US" sz="4800" b="1" dirty="0"/>
            </a:br>
            <a:r>
              <a:rPr lang="en-US" sz="8800" b="1" dirty="0"/>
              <a:t>CHLORINE SOLUTION</a:t>
            </a:r>
            <a:br>
              <a:rPr lang="en-US" sz="8800" b="1" dirty="0"/>
            </a:br>
            <a:r>
              <a:rPr lang="en-US" sz="8800" b="1" dirty="0"/>
              <a:t>0.05%</a:t>
            </a:r>
            <a:endParaRPr lang="en-US" sz="4800" b="1" dirty="0"/>
          </a:p>
        </p:txBody>
      </p:sp>
    </p:spTree>
    <p:extLst>
      <p:ext uri="{BB962C8B-B14F-4D97-AF65-F5344CB8AC3E}">
        <p14:creationId xmlns:p14="http://schemas.microsoft.com/office/powerpoint/2010/main" val="978662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2132856"/>
            <a:ext cx="8229600" cy="1143000"/>
          </a:xfrm>
        </p:spPr>
        <p:txBody>
          <a:bodyPr>
            <a:noAutofit/>
          </a:bodyPr>
          <a:lstStyle/>
          <a:p>
            <a:br>
              <a:rPr lang="en-US" sz="4800" b="1" dirty="0"/>
            </a:br>
            <a:r>
              <a:rPr lang="en-US" sz="8800" b="1" dirty="0"/>
              <a:t>CHLORINE SOLUTION</a:t>
            </a:r>
            <a:br>
              <a:rPr lang="en-US" sz="8800" b="1" dirty="0"/>
            </a:br>
            <a:r>
              <a:rPr lang="en-US" sz="8800" b="1" dirty="0"/>
              <a:t>0.2%</a:t>
            </a:r>
            <a:endParaRPr lang="en-US" sz="4800" b="1" dirty="0"/>
          </a:p>
        </p:txBody>
      </p:sp>
    </p:spTree>
    <p:extLst>
      <p:ext uri="{BB962C8B-B14F-4D97-AF65-F5344CB8AC3E}">
        <p14:creationId xmlns:p14="http://schemas.microsoft.com/office/powerpoint/2010/main" val="344745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2132856"/>
            <a:ext cx="8229600" cy="1143000"/>
          </a:xfrm>
        </p:spPr>
        <p:txBody>
          <a:bodyPr>
            <a:noAutofit/>
          </a:bodyPr>
          <a:lstStyle/>
          <a:p>
            <a:br>
              <a:rPr lang="en-US" sz="4800" b="1" dirty="0"/>
            </a:br>
            <a:r>
              <a:rPr lang="en-US" sz="8800" b="1" dirty="0"/>
              <a:t>CHLORINE SOLUTION</a:t>
            </a:r>
            <a:br>
              <a:rPr lang="en-US" sz="8800" b="1" dirty="0"/>
            </a:br>
            <a:r>
              <a:rPr lang="en-US" sz="8800" b="1" dirty="0"/>
              <a:t>2%</a:t>
            </a:r>
            <a:endParaRPr lang="en-US" sz="4800" b="1" dirty="0"/>
          </a:p>
        </p:txBody>
      </p:sp>
    </p:spTree>
    <p:extLst>
      <p:ext uri="{BB962C8B-B14F-4D97-AF65-F5344CB8AC3E}">
        <p14:creationId xmlns:p14="http://schemas.microsoft.com/office/powerpoint/2010/main" val="200787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079F-1030-4BF3-B784-C3584D8DC444}"/>
              </a:ext>
            </a:extLst>
          </p:cNvPr>
          <p:cNvSpPr>
            <a:spLocks noGrp="1"/>
          </p:cNvSpPr>
          <p:nvPr>
            <p:ph type="title"/>
          </p:nvPr>
        </p:nvSpPr>
        <p:spPr>
          <a:xfrm>
            <a:off x="395536" y="-171400"/>
            <a:ext cx="8229600" cy="1143000"/>
          </a:xfrm>
        </p:spPr>
        <p:txBody>
          <a:bodyPr>
            <a:normAutofit/>
          </a:bodyPr>
          <a:lstStyle/>
          <a:p>
            <a:r>
              <a:rPr lang="en-US" sz="2800" dirty="0"/>
              <a:t>Daily ORP Operation</a:t>
            </a:r>
          </a:p>
        </p:txBody>
      </p:sp>
      <p:sp>
        <p:nvSpPr>
          <p:cNvPr id="6" name="Rectangle 5"/>
          <p:cNvSpPr/>
          <p:nvPr/>
        </p:nvSpPr>
        <p:spPr>
          <a:xfrm>
            <a:off x="395536" y="1124744"/>
            <a:ext cx="8136904" cy="4247317"/>
          </a:xfrm>
          <a:prstGeom prst="rect">
            <a:avLst/>
          </a:prstGeom>
        </p:spPr>
        <p:txBody>
          <a:bodyPr wrap="square">
            <a:spAutoFit/>
          </a:bodyPr>
          <a:lstStyle/>
          <a:p>
            <a:r>
              <a:rPr lang="en-GB" b="1" dirty="0"/>
              <a:t>BEFORE OPENING THE ORP (MORNING)</a:t>
            </a:r>
          </a:p>
          <a:p>
            <a:endParaRPr lang="en-US" b="1" dirty="0"/>
          </a:p>
          <a:p>
            <a:pPr marL="285750" lvl="0" indent="-285750">
              <a:buFont typeface="Wingdings" charset="2"/>
              <a:buChar char="q"/>
            </a:pPr>
            <a:r>
              <a:rPr lang="en-US" dirty="0"/>
              <a:t>Fill water filter (nigh before so it can filter through the night)</a:t>
            </a:r>
          </a:p>
          <a:p>
            <a:pPr marL="285750" indent="-285750">
              <a:buFont typeface="Wingdings" charset="2"/>
              <a:buChar char="q"/>
            </a:pPr>
            <a:r>
              <a:rPr lang="en-US" dirty="0"/>
              <a:t>Put on your PPE</a:t>
            </a:r>
          </a:p>
          <a:p>
            <a:pPr marL="285750" lvl="0" indent="-285750">
              <a:buFont typeface="Wingdings" charset="2"/>
              <a:buChar char="q"/>
            </a:pPr>
            <a:r>
              <a:rPr lang="en-US" dirty="0"/>
              <a:t>Prepare handwashing station</a:t>
            </a:r>
          </a:p>
          <a:p>
            <a:pPr marL="285750" indent="-285750">
              <a:buFont typeface="Wingdings" charset="2"/>
              <a:buChar char="q"/>
            </a:pPr>
            <a:r>
              <a:rPr lang="en-US" dirty="0"/>
              <a:t>Clean table and chairs</a:t>
            </a:r>
          </a:p>
          <a:p>
            <a:pPr marL="285750" lvl="0" indent="-285750">
              <a:buFont typeface="Wingdings" charset="2"/>
              <a:buChar char="q"/>
            </a:pPr>
            <a:r>
              <a:rPr lang="en-US" dirty="0"/>
              <a:t>Organize ORS, drinking water, clean cups, Jug for mixing, and spoons and syringe for giving ORS to small children</a:t>
            </a:r>
          </a:p>
          <a:p>
            <a:pPr marL="285750" lvl="0" indent="-285750">
              <a:buFont typeface="Wingdings" charset="2"/>
              <a:buChar char="q"/>
            </a:pPr>
            <a:r>
              <a:rPr lang="en-US" dirty="0"/>
              <a:t>Prepare ORS and drinking water</a:t>
            </a:r>
          </a:p>
          <a:p>
            <a:pPr marL="285750" indent="-285750">
              <a:buFont typeface="Wingdings" charset="2"/>
              <a:buChar char="q"/>
            </a:pPr>
            <a:r>
              <a:rPr lang="en-US" dirty="0"/>
              <a:t>Prepare Registration book and IEC materials for cholera awareness </a:t>
            </a:r>
          </a:p>
          <a:p>
            <a:pPr marL="285750" lvl="0" indent="-285750">
              <a:buFont typeface="Wingdings" charset="2"/>
              <a:buChar char="q"/>
            </a:pPr>
            <a:r>
              <a:rPr lang="en-US" dirty="0"/>
              <a:t>Prepare Vomit buckets </a:t>
            </a:r>
          </a:p>
          <a:p>
            <a:pPr marL="285750" indent="-285750">
              <a:buFont typeface="Wingdings" charset="2"/>
              <a:buChar char="q"/>
            </a:pPr>
            <a:r>
              <a:rPr lang="en-US" dirty="0"/>
              <a:t>Prepare chlorine solutions </a:t>
            </a:r>
          </a:p>
          <a:p>
            <a:pPr marL="285750" lvl="0" indent="-285750">
              <a:buFont typeface="Wingdings" charset="2"/>
              <a:buChar char="q"/>
            </a:pPr>
            <a:r>
              <a:rPr lang="en-US" dirty="0"/>
              <a:t>Place a bucket for cleaning used cups in the cleaning area </a:t>
            </a:r>
          </a:p>
          <a:p>
            <a:pPr marL="285750" lvl="0" indent="-285750">
              <a:buFont typeface="Wingdings" charset="2"/>
              <a:buChar char="q"/>
            </a:pPr>
            <a:r>
              <a:rPr lang="en-US" dirty="0"/>
              <a:t>Set up bin for rubbish collection </a:t>
            </a:r>
          </a:p>
          <a:p>
            <a:pPr marL="285750" lvl="0" indent="-285750">
              <a:buFont typeface="Wingdings" charset="2"/>
              <a:buChar char="q"/>
            </a:pPr>
            <a:r>
              <a:rPr lang="en-US" dirty="0"/>
              <a:t>Make sure Latrine is clean</a:t>
            </a:r>
          </a:p>
        </p:txBody>
      </p:sp>
    </p:spTree>
    <p:extLst>
      <p:ext uri="{BB962C8B-B14F-4D97-AF65-F5344CB8AC3E}">
        <p14:creationId xmlns:p14="http://schemas.microsoft.com/office/powerpoint/2010/main" val="118909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079F-1030-4BF3-B784-C3584D8DC444}"/>
              </a:ext>
            </a:extLst>
          </p:cNvPr>
          <p:cNvSpPr>
            <a:spLocks noGrp="1"/>
          </p:cNvSpPr>
          <p:nvPr>
            <p:ph type="title"/>
          </p:nvPr>
        </p:nvSpPr>
        <p:spPr>
          <a:xfrm>
            <a:off x="395536" y="-171400"/>
            <a:ext cx="8229600" cy="1143000"/>
          </a:xfrm>
        </p:spPr>
        <p:txBody>
          <a:bodyPr>
            <a:normAutofit/>
          </a:bodyPr>
          <a:lstStyle/>
          <a:p>
            <a:r>
              <a:rPr lang="en-US" sz="2800" dirty="0"/>
              <a:t>Daily ORP Operation</a:t>
            </a:r>
          </a:p>
        </p:txBody>
      </p:sp>
      <p:sp>
        <p:nvSpPr>
          <p:cNvPr id="6" name="Rectangle 5"/>
          <p:cNvSpPr/>
          <p:nvPr/>
        </p:nvSpPr>
        <p:spPr>
          <a:xfrm>
            <a:off x="395536" y="807216"/>
            <a:ext cx="8280920" cy="5632312"/>
          </a:xfrm>
          <a:prstGeom prst="rect">
            <a:avLst/>
          </a:prstGeom>
        </p:spPr>
        <p:txBody>
          <a:bodyPr wrap="square">
            <a:spAutoFit/>
          </a:bodyPr>
          <a:lstStyle/>
          <a:p>
            <a:r>
              <a:rPr lang="en-GB" b="1" dirty="0"/>
              <a:t>DURING OPENING HOURS </a:t>
            </a:r>
          </a:p>
          <a:p>
            <a:r>
              <a:rPr lang="en-US" b="1" dirty="0"/>
              <a:t>PATIENT MANAGEMENT</a:t>
            </a:r>
          </a:p>
          <a:p>
            <a:endParaRPr lang="en-US" b="1" dirty="0"/>
          </a:p>
          <a:p>
            <a:pPr marL="285750" indent="-285750">
              <a:buFont typeface="Wingdings" charset="2"/>
              <a:buChar char="q"/>
            </a:pPr>
            <a:r>
              <a:rPr lang="en-US" dirty="0"/>
              <a:t>Greet visitors. Tell them who you are &amp; what the ORP is for - Wash hands</a:t>
            </a:r>
          </a:p>
          <a:p>
            <a:pPr marL="285750" indent="-285750">
              <a:buFont typeface="Wingdings" charset="2"/>
              <a:buChar char="q"/>
            </a:pPr>
            <a:r>
              <a:rPr lang="en-US" dirty="0"/>
              <a:t>Make a quick diagnostic and fill out the ORP register</a:t>
            </a:r>
          </a:p>
          <a:p>
            <a:pPr marL="285750" indent="-285750">
              <a:buFont typeface="Wingdings" charset="2"/>
              <a:buChar char="q"/>
            </a:pPr>
            <a:r>
              <a:rPr lang="en-US" dirty="0"/>
              <a:t>Refer to CTC/CTU or settle the patient in to make sure patient can drink ORS</a:t>
            </a:r>
          </a:p>
          <a:p>
            <a:pPr marL="285750" indent="-285750">
              <a:buFont typeface="Wingdings" charset="2"/>
              <a:buChar char="q"/>
            </a:pPr>
            <a:r>
              <a:rPr lang="en-US" dirty="0"/>
              <a:t>Give ORS to drink </a:t>
            </a:r>
            <a:r>
              <a:rPr lang="mr-IN" dirty="0"/>
              <a:t>–</a:t>
            </a:r>
            <a:r>
              <a:rPr lang="en-US" dirty="0"/>
              <a:t> Explain what is ORS, what ORS is for</a:t>
            </a:r>
          </a:p>
          <a:p>
            <a:pPr marL="285750" indent="-285750">
              <a:buFont typeface="Wingdings" charset="2"/>
              <a:buChar char="q"/>
            </a:pPr>
            <a:r>
              <a:rPr lang="en-US" dirty="0"/>
              <a:t>Explain how ORP is organized / rules at the ORP</a:t>
            </a:r>
          </a:p>
          <a:p>
            <a:pPr marL="285750" indent="-285750">
              <a:buFont typeface="Wingdings" charset="2"/>
              <a:buChar char="q"/>
            </a:pPr>
            <a:r>
              <a:rPr lang="en-US" dirty="0"/>
              <a:t>Give information about home treatment: Continue home treatment until diarrhea stops; Quantities of ORS to drink (daily amount + after each loose stool); Drink ORS in small sips;  Wait 10 minutes if vomiting and restart drinking ORS in small quantity; Show how to prepare ORS; Explain how to store ORS and discard remaining ORS each day / prepare a new solution the next day; Encourage to breastfeed or feed/drink; </a:t>
            </a:r>
            <a:r>
              <a:rPr lang="en-GB" dirty="0"/>
              <a:t>Explain when to come back at the ORP or go to CTC</a:t>
            </a:r>
            <a:r>
              <a:rPr lang="en-US" dirty="0"/>
              <a:t>: </a:t>
            </a:r>
            <a:r>
              <a:rPr lang="en-GB" dirty="0"/>
              <a:t>If not able to drink OR, If continuous vomiting or diarrhea</a:t>
            </a:r>
            <a:r>
              <a:rPr lang="en-US" dirty="0"/>
              <a:t>, </a:t>
            </a:r>
            <a:r>
              <a:rPr lang="en-GB" dirty="0"/>
              <a:t>If feeling worse or not improving</a:t>
            </a:r>
            <a:r>
              <a:rPr lang="en-US" dirty="0"/>
              <a:t> or </a:t>
            </a:r>
            <a:r>
              <a:rPr lang="en-GB" dirty="0"/>
              <a:t>If in need of more ORS</a:t>
            </a:r>
            <a:endParaRPr lang="en-US" dirty="0"/>
          </a:p>
          <a:p>
            <a:pPr marL="285750" indent="-285750">
              <a:buFont typeface="Wingdings" charset="2"/>
              <a:buChar char="q"/>
            </a:pPr>
            <a:r>
              <a:rPr lang="en-US" dirty="0"/>
              <a:t>Give home prevention messages before referring or sending back home.</a:t>
            </a:r>
          </a:p>
          <a:p>
            <a:r>
              <a:rPr lang="en-US" b="1" dirty="0"/>
              <a:t>+ GIVE ORS SACHETS FOR 3 DAYS</a:t>
            </a:r>
            <a:endParaRPr lang="en-US" dirty="0"/>
          </a:p>
          <a:p>
            <a:r>
              <a:rPr lang="en-GB" dirty="0"/>
              <a:t>+ If included in the response, also give household disinfection kits or hygiene kits</a:t>
            </a:r>
            <a:endParaRPr lang="en-US" dirty="0"/>
          </a:p>
          <a:p>
            <a:pPr marL="285750" indent="-285750">
              <a:buFont typeface="Wingdings" charset="2"/>
              <a:buChar char="q"/>
            </a:pPr>
            <a:endParaRPr lang="en-US" dirty="0"/>
          </a:p>
        </p:txBody>
      </p:sp>
    </p:spTree>
    <p:extLst>
      <p:ext uri="{BB962C8B-B14F-4D97-AF65-F5344CB8AC3E}">
        <p14:creationId xmlns:p14="http://schemas.microsoft.com/office/powerpoint/2010/main" val="78343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079F-1030-4BF3-B784-C3584D8DC444}"/>
              </a:ext>
            </a:extLst>
          </p:cNvPr>
          <p:cNvSpPr>
            <a:spLocks noGrp="1"/>
          </p:cNvSpPr>
          <p:nvPr>
            <p:ph type="title"/>
          </p:nvPr>
        </p:nvSpPr>
        <p:spPr>
          <a:xfrm>
            <a:off x="395536" y="-171400"/>
            <a:ext cx="8229600" cy="1143000"/>
          </a:xfrm>
        </p:spPr>
        <p:txBody>
          <a:bodyPr>
            <a:normAutofit/>
          </a:bodyPr>
          <a:lstStyle/>
          <a:p>
            <a:r>
              <a:rPr lang="en-US" sz="2800" dirty="0"/>
              <a:t>Daily ORP Operation</a:t>
            </a:r>
          </a:p>
        </p:txBody>
      </p:sp>
      <p:sp>
        <p:nvSpPr>
          <p:cNvPr id="6" name="Rectangle 5"/>
          <p:cNvSpPr/>
          <p:nvPr/>
        </p:nvSpPr>
        <p:spPr>
          <a:xfrm>
            <a:off x="395536" y="1124744"/>
            <a:ext cx="8280920" cy="5078314"/>
          </a:xfrm>
          <a:prstGeom prst="rect">
            <a:avLst/>
          </a:prstGeom>
        </p:spPr>
        <p:txBody>
          <a:bodyPr wrap="square">
            <a:spAutoFit/>
          </a:bodyPr>
          <a:lstStyle/>
          <a:p>
            <a:r>
              <a:rPr lang="en-GB" b="1" dirty="0"/>
              <a:t>DURING OPENING HOURS </a:t>
            </a:r>
          </a:p>
          <a:p>
            <a:r>
              <a:rPr lang="en-US" b="1" dirty="0"/>
              <a:t>ORP MANAGEMENT / IPC</a:t>
            </a:r>
          </a:p>
          <a:p>
            <a:endParaRPr lang="en-US" b="1" dirty="0"/>
          </a:p>
          <a:p>
            <a:pPr marL="285750" lvl="0" indent="-285750">
              <a:buFont typeface="Wingdings" charset="2"/>
              <a:buChar char="q"/>
            </a:pPr>
            <a:r>
              <a:rPr lang="en-US" dirty="0"/>
              <a:t>Regularly Fill water filter (check several times a day)</a:t>
            </a:r>
          </a:p>
          <a:p>
            <a:pPr marL="285750" indent="-285750">
              <a:buFont typeface="Wingdings" charset="2"/>
              <a:buChar char="q"/>
            </a:pPr>
            <a:r>
              <a:rPr lang="en-US" dirty="0"/>
              <a:t>Verify that already prepared ORS is sufficient or prepare new one</a:t>
            </a:r>
          </a:p>
          <a:p>
            <a:pPr marL="285750" indent="-285750">
              <a:buFont typeface="Wingdings" charset="2"/>
              <a:buChar char="q"/>
            </a:pPr>
            <a:r>
              <a:rPr lang="en-US" dirty="0"/>
              <a:t>Verify that already prepared Drinking Water is sufficient or prepare new one</a:t>
            </a:r>
          </a:p>
          <a:p>
            <a:pPr marL="285750" indent="-285750">
              <a:buFont typeface="Wingdings" charset="2"/>
              <a:buChar char="q"/>
            </a:pPr>
            <a:r>
              <a:rPr lang="en-US" dirty="0"/>
              <a:t>Verify the level of available chlorine solutions or prepare new one</a:t>
            </a:r>
          </a:p>
          <a:p>
            <a:pPr marL="285750" indent="-285750">
              <a:buFont typeface="Wingdings" charset="2"/>
              <a:buChar char="q"/>
            </a:pPr>
            <a:r>
              <a:rPr lang="en-US" dirty="0"/>
              <a:t>Wash hands regularly, and especially at critical times </a:t>
            </a:r>
          </a:p>
          <a:p>
            <a:pPr marL="285750" lvl="0" indent="-285750">
              <a:buFont typeface="Wingdings" charset="2"/>
              <a:buChar char="q"/>
            </a:pPr>
            <a:r>
              <a:rPr lang="en-US" dirty="0"/>
              <a:t>Keep floors clean (clean floors 2x/day or each time it has been soiled with vomit)</a:t>
            </a:r>
          </a:p>
          <a:p>
            <a:pPr marL="285750" lvl="0" indent="-285750">
              <a:buFont typeface="Wingdings" charset="2"/>
              <a:buChar char="q"/>
            </a:pPr>
            <a:r>
              <a:rPr lang="en-US" dirty="0"/>
              <a:t>Clean chairs between patients, remove and clean patient bucket and cups</a:t>
            </a:r>
          </a:p>
          <a:p>
            <a:pPr marL="285750" lvl="0" indent="-285750">
              <a:buFont typeface="Wingdings" charset="2"/>
              <a:buChar char="q"/>
            </a:pPr>
            <a:r>
              <a:rPr lang="en-US" dirty="0"/>
              <a:t>Clean latrines after each use</a:t>
            </a:r>
          </a:p>
          <a:p>
            <a:pPr marL="285750" lvl="0" indent="-285750">
              <a:buFont typeface="Wingdings" charset="2"/>
              <a:buChar char="q"/>
            </a:pPr>
            <a:r>
              <a:rPr lang="en-US" dirty="0"/>
              <a:t>Clean cups, jugs, spoons and syringes after each patient</a:t>
            </a:r>
          </a:p>
          <a:p>
            <a:pPr marL="285750" lvl="0" indent="-285750">
              <a:buFont typeface="Wingdings" charset="2"/>
              <a:buChar char="q"/>
            </a:pPr>
            <a:r>
              <a:rPr lang="en-US" dirty="0"/>
              <a:t>Clean Vomit buckets and have new ones ready</a:t>
            </a:r>
          </a:p>
          <a:p>
            <a:endParaRPr lang="en-US" dirty="0"/>
          </a:p>
          <a:p>
            <a:r>
              <a:rPr lang="en-GB" dirty="0"/>
              <a:t> </a:t>
            </a:r>
            <a:endParaRPr lang="en-US" dirty="0"/>
          </a:p>
          <a:p>
            <a:endParaRPr lang="en-US" dirty="0"/>
          </a:p>
          <a:p>
            <a:endParaRPr lang="en-US" b="1" dirty="0"/>
          </a:p>
          <a:p>
            <a:pPr marL="285750" indent="-285750">
              <a:buFont typeface="Wingdings" charset="2"/>
              <a:buChar char="q"/>
            </a:pPr>
            <a:endParaRPr lang="en-US" dirty="0"/>
          </a:p>
        </p:txBody>
      </p:sp>
    </p:spTree>
    <p:extLst>
      <p:ext uri="{BB962C8B-B14F-4D97-AF65-F5344CB8AC3E}">
        <p14:creationId xmlns:p14="http://schemas.microsoft.com/office/powerpoint/2010/main" val="331788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079F-1030-4BF3-B784-C3584D8DC444}"/>
              </a:ext>
            </a:extLst>
          </p:cNvPr>
          <p:cNvSpPr>
            <a:spLocks noGrp="1"/>
          </p:cNvSpPr>
          <p:nvPr>
            <p:ph type="title"/>
          </p:nvPr>
        </p:nvSpPr>
        <p:spPr>
          <a:xfrm>
            <a:off x="395536" y="-171400"/>
            <a:ext cx="8229600" cy="1143000"/>
          </a:xfrm>
        </p:spPr>
        <p:txBody>
          <a:bodyPr>
            <a:normAutofit/>
          </a:bodyPr>
          <a:lstStyle/>
          <a:p>
            <a:r>
              <a:rPr lang="en-US" sz="2800" dirty="0"/>
              <a:t>Daily ORP Operation</a:t>
            </a:r>
          </a:p>
        </p:txBody>
      </p:sp>
      <p:sp>
        <p:nvSpPr>
          <p:cNvPr id="5" name="Rectangle 4"/>
          <p:cNvSpPr/>
          <p:nvPr/>
        </p:nvSpPr>
        <p:spPr>
          <a:xfrm>
            <a:off x="422588" y="1156936"/>
            <a:ext cx="8469891" cy="4247317"/>
          </a:xfrm>
          <a:prstGeom prst="rect">
            <a:avLst/>
          </a:prstGeom>
        </p:spPr>
        <p:txBody>
          <a:bodyPr wrap="square">
            <a:spAutoFit/>
          </a:bodyPr>
          <a:lstStyle/>
          <a:p>
            <a:r>
              <a:rPr lang="en-US" dirty="0"/>
              <a:t> </a:t>
            </a:r>
          </a:p>
          <a:p>
            <a:r>
              <a:rPr lang="en-US" b="1" dirty="0"/>
              <a:t>BEFORE CLOSING THE ORP (EVENING)</a:t>
            </a:r>
          </a:p>
          <a:p>
            <a:endParaRPr lang="en-US" b="1" dirty="0"/>
          </a:p>
          <a:p>
            <a:pPr marL="285750" lvl="0" indent="-285750">
              <a:buFont typeface="Wingdings" charset="2"/>
              <a:buChar char="q"/>
            </a:pPr>
            <a:r>
              <a:rPr lang="en-US" dirty="0"/>
              <a:t>Clean tables and chairs</a:t>
            </a:r>
          </a:p>
          <a:p>
            <a:pPr marL="285750" lvl="0" indent="-285750">
              <a:buFont typeface="Wingdings" charset="2"/>
              <a:buChar char="q"/>
            </a:pPr>
            <a:r>
              <a:rPr lang="en-US" dirty="0"/>
              <a:t>Wash all cups and jugs</a:t>
            </a:r>
          </a:p>
          <a:p>
            <a:pPr marL="285750" lvl="0" indent="-285750">
              <a:buFont typeface="Wingdings" charset="2"/>
              <a:buChar char="q"/>
            </a:pPr>
            <a:r>
              <a:rPr lang="en-US" dirty="0"/>
              <a:t>Clean Latrine, floors</a:t>
            </a:r>
          </a:p>
          <a:p>
            <a:pPr marL="285750" lvl="0" indent="-285750">
              <a:buFont typeface="Wingdings" charset="2"/>
              <a:buChar char="q"/>
            </a:pPr>
            <a:r>
              <a:rPr lang="en-US" dirty="0"/>
              <a:t>Remove the rubbish to the waste area agreed to with the community</a:t>
            </a:r>
          </a:p>
          <a:p>
            <a:pPr marL="285750" indent="-285750">
              <a:buFont typeface="Wingdings" charset="2"/>
              <a:buChar char="q"/>
            </a:pPr>
            <a:r>
              <a:rPr lang="en-US" dirty="0"/>
              <a:t>Fill water filter </a:t>
            </a:r>
          </a:p>
          <a:p>
            <a:pPr marL="285750" lvl="0" indent="-285750">
              <a:buFont typeface="Wingdings" charset="2"/>
              <a:buChar char="q"/>
            </a:pPr>
            <a:r>
              <a:rPr lang="en-US" dirty="0"/>
              <a:t>Verify how many supplies you have left (ORS, zinc, chlorine, aquatabs) and alert your ORP supervisor if you are running low on something</a:t>
            </a:r>
          </a:p>
          <a:p>
            <a:pPr marL="285750" lvl="0" indent="-285750">
              <a:buFont typeface="Wingdings" charset="2"/>
              <a:buChar char="q"/>
            </a:pPr>
            <a:r>
              <a:rPr lang="en-US" dirty="0"/>
              <a:t>Verify that you have registered all cases in the logbook</a:t>
            </a:r>
          </a:p>
          <a:p>
            <a:pPr marL="285750" lvl="0" indent="-285750">
              <a:buFont typeface="Wingdings" charset="2"/>
              <a:buChar char="q"/>
            </a:pPr>
            <a:r>
              <a:rPr lang="en-US" dirty="0"/>
              <a:t>Follow up with CTU / ORP supervisor all referred cases</a:t>
            </a:r>
          </a:p>
          <a:p>
            <a:pPr marL="285750" lvl="0" indent="-285750">
              <a:buFont typeface="Wingdings" charset="2"/>
              <a:buChar char="q"/>
            </a:pPr>
            <a:r>
              <a:rPr lang="en-US" dirty="0"/>
              <a:t>Prepare your SMS message to report number of cases and send it (or go to a place with signal to send it)</a:t>
            </a:r>
          </a:p>
          <a:p>
            <a:pPr marL="285750" lvl="0" indent="-285750">
              <a:buFont typeface="Wingdings" charset="2"/>
              <a:buChar char="q"/>
            </a:pPr>
            <a:r>
              <a:rPr lang="en-US" dirty="0"/>
              <a:t>Remove PPE </a:t>
            </a:r>
            <a:r>
              <a:rPr lang="mr-IN" dirty="0"/>
              <a:t>–</a:t>
            </a:r>
            <a:r>
              <a:rPr lang="en-US" dirty="0"/>
              <a:t> Wash, disinfect, rinse, and hang to dry</a:t>
            </a:r>
          </a:p>
        </p:txBody>
      </p:sp>
    </p:spTree>
    <p:extLst>
      <p:ext uri="{BB962C8B-B14F-4D97-AF65-F5344CB8AC3E}">
        <p14:creationId xmlns:p14="http://schemas.microsoft.com/office/powerpoint/2010/main" val="368664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079F-1030-4BF3-B784-C3584D8DC444}"/>
              </a:ext>
            </a:extLst>
          </p:cNvPr>
          <p:cNvSpPr>
            <a:spLocks noGrp="1"/>
          </p:cNvSpPr>
          <p:nvPr>
            <p:ph type="title"/>
          </p:nvPr>
        </p:nvSpPr>
        <p:spPr>
          <a:xfrm>
            <a:off x="395536" y="-171400"/>
            <a:ext cx="8229600" cy="1143000"/>
          </a:xfrm>
        </p:spPr>
        <p:txBody>
          <a:bodyPr>
            <a:normAutofit/>
          </a:bodyPr>
          <a:lstStyle/>
          <a:p>
            <a:r>
              <a:rPr lang="en-US" sz="2800" dirty="0"/>
              <a:t>ORP site selection and set up checklist </a:t>
            </a:r>
          </a:p>
        </p:txBody>
      </p:sp>
      <p:sp>
        <p:nvSpPr>
          <p:cNvPr id="5" name="Rectangle 4"/>
          <p:cNvSpPr/>
          <p:nvPr/>
        </p:nvSpPr>
        <p:spPr>
          <a:xfrm>
            <a:off x="4644008" y="1052736"/>
            <a:ext cx="4248472" cy="4247317"/>
          </a:xfrm>
          <a:prstGeom prst="rect">
            <a:avLst/>
          </a:prstGeom>
        </p:spPr>
        <p:txBody>
          <a:bodyPr wrap="square">
            <a:spAutoFit/>
          </a:bodyPr>
          <a:lstStyle/>
          <a:p>
            <a:r>
              <a:rPr lang="en-US" dirty="0"/>
              <a:t> </a:t>
            </a:r>
          </a:p>
          <a:p>
            <a:r>
              <a:rPr lang="en-US" b="1" dirty="0"/>
              <a:t>ORP SET UP</a:t>
            </a:r>
          </a:p>
          <a:p>
            <a:endParaRPr lang="en-US" b="1" dirty="0"/>
          </a:p>
          <a:p>
            <a:pPr marL="285750" lvl="0" indent="-285750">
              <a:buFont typeface="Wingdings" charset="2"/>
              <a:buChar char="q"/>
            </a:pPr>
            <a:r>
              <a:rPr lang="en-US" dirty="0"/>
              <a:t>Clear entry with Handwashing station</a:t>
            </a:r>
          </a:p>
          <a:p>
            <a:pPr marL="285750" lvl="0" indent="-285750">
              <a:buFont typeface="Wingdings" charset="2"/>
              <a:buChar char="q"/>
            </a:pPr>
            <a:r>
              <a:rPr lang="en-US" dirty="0"/>
              <a:t>Observation area with patient chair(s) </a:t>
            </a:r>
          </a:p>
          <a:p>
            <a:pPr marL="285750" lvl="0" indent="-285750">
              <a:buFont typeface="Wingdings" charset="2"/>
              <a:buChar char="q"/>
            </a:pPr>
            <a:r>
              <a:rPr lang="en-US" dirty="0"/>
              <a:t>Table with clean water and ORS preparation and storage, registration / IEC materials</a:t>
            </a:r>
          </a:p>
          <a:p>
            <a:pPr marL="285750" lvl="0" indent="-285750">
              <a:buFont typeface="Wingdings" charset="2"/>
              <a:buChar char="q"/>
            </a:pPr>
            <a:r>
              <a:rPr lang="en-US" dirty="0"/>
              <a:t>Area for safe storage</a:t>
            </a:r>
          </a:p>
          <a:p>
            <a:pPr marL="285750" lvl="0" indent="-285750">
              <a:buFont typeface="Wingdings" charset="2"/>
              <a:buChar char="q"/>
            </a:pPr>
            <a:r>
              <a:rPr lang="en-US" dirty="0"/>
              <a:t>Black buckets for vomiting </a:t>
            </a:r>
          </a:p>
          <a:p>
            <a:pPr marL="285750" indent="-285750">
              <a:buFont typeface="Wingdings" charset="2"/>
              <a:buChar char="q"/>
            </a:pPr>
            <a:r>
              <a:rPr lang="en-US" dirty="0"/>
              <a:t>White Buckets for chlorine solutions</a:t>
            </a:r>
          </a:p>
          <a:p>
            <a:pPr marL="285750" lvl="0" indent="-285750">
              <a:buFont typeface="Wingdings" charset="2"/>
              <a:buChar char="q"/>
            </a:pPr>
            <a:r>
              <a:rPr lang="en-US" dirty="0"/>
              <a:t>Cups and Jugs for drinking ORS </a:t>
            </a:r>
          </a:p>
          <a:p>
            <a:pPr marL="285750" lvl="0" indent="-285750">
              <a:buFont typeface="Wingdings" charset="2"/>
              <a:buChar char="q"/>
            </a:pPr>
            <a:r>
              <a:rPr lang="en-US" dirty="0"/>
              <a:t>Bin for waste disposal (+ bin liners)</a:t>
            </a:r>
          </a:p>
          <a:p>
            <a:pPr marL="285750" lvl="0" indent="-285750">
              <a:buFont typeface="Wingdings" charset="2"/>
              <a:buChar char="q"/>
            </a:pPr>
            <a:r>
              <a:rPr lang="en-US" dirty="0"/>
              <a:t>Latrine</a:t>
            </a:r>
          </a:p>
          <a:p>
            <a:pPr marL="285750" lvl="0" indent="-285750">
              <a:buFont typeface="Wingdings" charset="2"/>
              <a:buChar char="q"/>
            </a:pPr>
            <a:r>
              <a:rPr lang="en-US" dirty="0"/>
              <a:t>Area for laundry / dish washing</a:t>
            </a:r>
          </a:p>
        </p:txBody>
      </p:sp>
      <p:sp>
        <p:nvSpPr>
          <p:cNvPr id="6" name="Rectangle 5"/>
          <p:cNvSpPr/>
          <p:nvPr/>
        </p:nvSpPr>
        <p:spPr>
          <a:xfrm>
            <a:off x="467544" y="1336569"/>
            <a:ext cx="4104456" cy="3970318"/>
          </a:xfrm>
          <a:prstGeom prst="rect">
            <a:avLst/>
          </a:prstGeom>
        </p:spPr>
        <p:txBody>
          <a:bodyPr wrap="square">
            <a:spAutoFit/>
          </a:bodyPr>
          <a:lstStyle/>
          <a:p>
            <a:r>
              <a:rPr lang="en-GB" b="1" dirty="0"/>
              <a:t>SITE SELECTION</a:t>
            </a:r>
          </a:p>
          <a:p>
            <a:endParaRPr lang="en-US" b="1" dirty="0"/>
          </a:p>
          <a:p>
            <a:pPr marL="285750" lvl="0" indent="-285750">
              <a:buFont typeface="Wingdings" charset="2"/>
              <a:buChar char="q"/>
            </a:pPr>
            <a:r>
              <a:rPr lang="en-US" dirty="0"/>
              <a:t>Site must be chosen by or agreed by the community </a:t>
            </a:r>
          </a:p>
          <a:p>
            <a:pPr marL="285750" lvl="0" indent="-285750">
              <a:buFont typeface="Wingdings" charset="2"/>
              <a:buChar char="q"/>
            </a:pPr>
            <a:r>
              <a:rPr lang="en-US" dirty="0"/>
              <a:t>Accessible but not in a too busy area (market places not recommended)</a:t>
            </a:r>
          </a:p>
          <a:p>
            <a:pPr marL="285750" lvl="0" indent="-285750">
              <a:buFont typeface="Wingdings" charset="2"/>
              <a:buChar char="q"/>
            </a:pPr>
            <a:r>
              <a:rPr lang="en-US" dirty="0"/>
              <a:t>with access to a nearby water source </a:t>
            </a:r>
          </a:p>
          <a:p>
            <a:pPr marL="285750" lvl="0" indent="-285750">
              <a:buFont typeface="Wingdings" charset="2"/>
              <a:buChar char="q"/>
            </a:pPr>
            <a:r>
              <a:rPr lang="en-US" dirty="0"/>
              <a:t>with a nearby latrine or an area where a simple pit latrine could be erected </a:t>
            </a:r>
          </a:p>
          <a:p>
            <a:pPr marL="285750" lvl="0" indent="-285750">
              <a:buFont typeface="Wingdings" charset="2"/>
              <a:buChar char="q"/>
            </a:pPr>
            <a:r>
              <a:rPr lang="en-US" dirty="0"/>
              <a:t>Be in a shaded area and protected from rain</a:t>
            </a:r>
          </a:p>
          <a:p>
            <a:pPr marL="285750" lvl="0" indent="-285750">
              <a:buFont typeface="Wingdings" charset="2"/>
              <a:buChar char="q"/>
            </a:pPr>
            <a:r>
              <a:rPr lang="en-US" dirty="0"/>
              <a:t>Be in a safe area</a:t>
            </a:r>
          </a:p>
          <a:p>
            <a:pPr marL="285750" lvl="0" indent="-285750">
              <a:buFont typeface="Wingdings" charset="2"/>
              <a:buChar char="q"/>
            </a:pPr>
            <a:r>
              <a:rPr lang="en-US" dirty="0"/>
              <a:t>With clear indications and with RC identification (RC flag)</a:t>
            </a:r>
          </a:p>
        </p:txBody>
      </p:sp>
    </p:spTree>
    <p:extLst>
      <p:ext uri="{BB962C8B-B14F-4D97-AF65-F5344CB8AC3E}">
        <p14:creationId xmlns:p14="http://schemas.microsoft.com/office/powerpoint/2010/main" val="2410463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079F-1030-4BF3-B784-C3584D8DC444}"/>
              </a:ext>
            </a:extLst>
          </p:cNvPr>
          <p:cNvSpPr>
            <a:spLocks noGrp="1"/>
          </p:cNvSpPr>
          <p:nvPr>
            <p:ph type="title"/>
          </p:nvPr>
        </p:nvSpPr>
        <p:spPr>
          <a:xfrm>
            <a:off x="395536" y="-83560"/>
            <a:ext cx="8229600" cy="1143000"/>
          </a:xfrm>
        </p:spPr>
        <p:txBody>
          <a:bodyPr>
            <a:normAutofit/>
          </a:bodyPr>
          <a:lstStyle/>
          <a:p>
            <a:r>
              <a:rPr lang="en-US" sz="2800" dirty="0"/>
              <a:t>Assessing the level of dehydration </a:t>
            </a:r>
            <a:br>
              <a:rPr lang="en-US" sz="2800" dirty="0"/>
            </a:br>
            <a:r>
              <a:rPr lang="en-US" sz="2800" dirty="0"/>
              <a:t>of Diarrhea/Cholera patients</a:t>
            </a:r>
          </a:p>
        </p:txBody>
      </p:sp>
      <p:sp>
        <p:nvSpPr>
          <p:cNvPr id="6" name="Content Placeholder 2"/>
          <p:cNvSpPr>
            <a:spLocks noGrp="1"/>
          </p:cNvSpPr>
          <p:nvPr>
            <p:ph idx="1"/>
          </p:nvPr>
        </p:nvSpPr>
        <p:spPr>
          <a:xfrm>
            <a:off x="395536" y="1628800"/>
            <a:ext cx="8507288" cy="4176464"/>
          </a:xfrm>
        </p:spPr>
        <p:txBody>
          <a:bodyPr>
            <a:noAutofit/>
          </a:bodyPr>
          <a:lstStyle/>
          <a:p>
            <a:pPr marL="0" indent="0" algn="ctr">
              <a:spcBef>
                <a:spcPts val="0"/>
              </a:spcBef>
              <a:buClr>
                <a:srgbClr val="C00000"/>
              </a:buClr>
              <a:buNone/>
            </a:pPr>
            <a:r>
              <a:rPr lang="en-AU" sz="3600" b="1" dirty="0"/>
              <a:t>ASK </a:t>
            </a:r>
            <a:r>
              <a:rPr lang="mr-IN" sz="3600" b="1" dirty="0"/>
              <a:t>–</a:t>
            </a:r>
            <a:r>
              <a:rPr lang="en-AU" sz="3600" b="1" dirty="0"/>
              <a:t> LOOK </a:t>
            </a:r>
            <a:r>
              <a:rPr lang="mr-IN" sz="3600" b="1" dirty="0"/>
              <a:t>–</a:t>
            </a:r>
            <a:r>
              <a:rPr lang="en-AU" sz="3600" b="1" dirty="0"/>
              <a:t> FEEL</a:t>
            </a:r>
          </a:p>
          <a:p>
            <a:pPr marL="0" indent="0">
              <a:spcBef>
                <a:spcPts val="0"/>
              </a:spcBef>
              <a:buClr>
                <a:srgbClr val="C00000"/>
              </a:buClr>
              <a:buNone/>
            </a:pPr>
            <a:endParaRPr lang="en-AU" sz="1800" dirty="0"/>
          </a:p>
          <a:p>
            <a:pPr>
              <a:spcBef>
                <a:spcPts val="0"/>
              </a:spcBef>
              <a:buClr>
                <a:srgbClr val="C00000"/>
              </a:buClr>
              <a:buFont typeface="Wingdings" charset="2"/>
              <a:buChar char="q"/>
            </a:pPr>
            <a:r>
              <a:rPr lang="en-AU" sz="1800" dirty="0"/>
              <a:t>Ask about diarrhea: Watery  - 3x/day -  since when ? </a:t>
            </a:r>
          </a:p>
          <a:p>
            <a:pPr>
              <a:spcBef>
                <a:spcPts val="0"/>
              </a:spcBef>
              <a:buClr>
                <a:srgbClr val="C00000"/>
              </a:buClr>
              <a:buFont typeface="Wingdings" charset="2"/>
              <a:buChar char="q"/>
            </a:pPr>
            <a:r>
              <a:rPr lang="en-AU" sz="1800" dirty="0"/>
              <a:t>Ask about thirst - About urine (normal or very little)</a:t>
            </a:r>
          </a:p>
          <a:p>
            <a:pPr>
              <a:spcBef>
                <a:spcPts val="0"/>
              </a:spcBef>
              <a:buClr>
                <a:srgbClr val="C00000"/>
              </a:buClr>
              <a:buFont typeface="Wingdings" charset="2"/>
              <a:buChar char="q"/>
            </a:pPr>
            <a:r>
              <a:rPr lang="en-AU" sz="1800" dirty="0"/>
              <a:t>Ask if able to eat/drink/breastfeed at all today ? Or vomiting ?</a:t>
            </a:r>
          </a:p>
          <a:p>
            <a:pPr>
              <a:spcBef>
                <a:spcPts val="0"/>
              </a:spcBef>
              <a:buClr>
                <a:srgbClr val="C00000"/>
              </a:buClr>
              <a:buFont typeface="Wingdings" charset="2"/>
              <a:buChar char="q"/>
            </a:pPr>
            <a:r>
              <a:rPr lang="en-AU" sz="1800" dirty="0"/>
              <a:t>Look general condition: Is the person awake and can he/she speak to you?? Can he/she walk? Or very weak ?</a:t>
            </a:r>
          </a:p>
          <a:p>
            <a:pPr>
              <a:spcBef>
                <a:spcPts val="0"/>
              </a:spcBef>
              <a:buClr>
                <a:srgbClr val="C00000"/>
              </a:buClr>
              <a:buFont typeface="Wingdings" charset="2"/>
              <a:buChar char="q"/>
            </a:pPr>
            <a:r>
              <a:rPr lang="en-AU" sz="1800" dirty="0"/>
              <a:t>Look at the mouth/tong </a:t>
            </a:r>
            <a:r>
              <a:rPr lang="mr-IN" sz="1800" dirty="0"/>
              <a:t>–</a:t>
            </a:r>
            <a:r>
              <a:rPr lang="en-AU" sz="1800" dirty="0"/>
              <a:t> dry ?</a:t>
            </a:r>
          </a:p>
          <a:p>
            <a:pPr>
              <a:spcBef>
                <a:spcPts val="0"/>
              </a:spcBef>
              <a:buClr>
                <a:srgbClr val="C00000"/>
              </a:buClr>
              <a:buFont typeface="Wingdings" charset="2"/>
              <a:buChar char="q"/>
            </a:pPr>
            <a:r>
              <a:rPr lang="en-AU" sz="1800" dirty="0"/>
              <a:t>Look for sunken eyes (that go inside)</a:t>
            </a:r>
          </a:p>
          <a:p>
            <a:pPr>
              <a:spcBef>
                <a:spcPts val="0"/>
              </a:spcBef>
              <a:buClr>
                <a:srgbClr val="C00000"/>
              </a:buClr>
              <a:buFont typeface="Wingdings" charset="2"/>
              <a:buChar char="q"/>
            </a:pPr>
            <a:r>
              <a:rPr lang="en-AU" sz="1800" dirty="0"/>
              <a:t>Feel. Pinch skin and see if it goes back to normal or slowly (&gt;2 sec)</a:t>
            </a:r>
          </a:p>
        </p:txBody>
      </p:sp>
    </p:spTree>
    <p:extLst>
      <p:ext uri="{BB962C8B-B14F-4D97-AF65-F5344CB8AC3E}">
        <p14:creationId xmlns:p14="http://schemas.microsoft.com/office/powerpoint/2010/main" val="69751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619672" y="1484784"/>
            <a:ext cx="2088232" cy="100811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Does the patient have diarrhoea?</a:t>
            </a:r>
          </a:p>
          <a:p>
            <a:pPr algn="ctr"/>
            <a:r>
              <a:rPr lang="en-GB" sz="1200" dirty="0"/>
              <a:t>Diarrhoea is defined as three or more loose stools within 24 hours</a:t>
            </a:r>
          </a:p>
        </p:txBody>
      </p:sp>
      <p:sp>
        <p:nvSpPr>
          <p:cNvPr id="4" name="Rechteck 3"/>
          <p:cNvSpPr/>
          <p:nvPr/>
        </p:nvSpPr>
        <p:spPr>
          <a:xfrm>
            <a:off x="4196037" y="1844823"/>
            <a:ext cx="432048" cy="28803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No</a:t>
            </a:r>
          </a:p>
        </p:txBody>
      </p:sp>
      <p:sp>
        <p:nvSpPr>
          <p:cNvPr id="5" name="Textfeld 20"/>
          <p:cNvSpPr txBox="1"/>
          <p:nvPr/>
        </p:nvSpPr>
        <p:spPr>
          <a:xfrm>
            <a:off x="5220072" y="1573340"/>
            <a:ext cx="1611630" cy="83099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0"/>
              </a:spcAft>
            </a:pPr>
            <a:r>
              <a:rPr lang="en-GB" sz="1200" kern="1200" dirty="0">
                <a:solidFill>
                  <a:srgbClr val="000000"/>
                </a:solidFill>
                <a:effectLst/>
                <a:ea typeface="Times New Roman" panose="02020603050405020304" pitchFamily="18" charset="0"/>
                <a:cs typeface="Times New Roman" panose="02020603050405020304" pitchFamily="18" charset="0"/>
              </a:rPr>
              <a:t>Provide hygiene promotion messages and information about cholera. Send home</a:t>
            </a:r>
            <a:endParaRPr lang="en-GB" sz="1200" dirty="0">
              <a:effectLst/>
              <a:latin typeface="Times New Roman" panose="02020603050405020304" pitchFamily="18" charset="0"/>
              <a:ea typeface="Times New Roman" panose="02020603050405020304" pitchFamily="18" charset="0"/>
            </a:endParaRPr>
          </a:p>
        </p:txBody>
      </p:sp>
      <p:sp>
        <p:nvSpPr>
          <p:cNvPr id="6" name="Rechteck 5"/>
          <p:cNvSpPr/>
          <p:nvPr/>
        </p:nvSpPr>
        <p:spPr>
          <a:xfrm>
            <a:off x="2447764" y="2646557"/>
            <a:ext cx="432048" cy="28803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Yes</a:t>
            </a:r>
          </a:p>
        </p:txBody>
      </p:sp>
      <p:sp>
        <p:nvSpPr>
          <p:cNvPr id="7" name="Textfeld 20"/>
          <p:cNvSpPr txBox="1"/>
          <p:nvPr/>
        </p:nvSpPr>
        <p:spPr>
          <a:xfrm>
            <a:off x="1857973" y="3115846"/>
            <a:ext cx="1611630" cy="646331"/>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0"/>
              </a:spcAft>
            </a:pPr>
            <a:r>
              <a:rPr lang="en-GB" sz="1200" kern="1200" dirty="0">
                <a:solidFill>
                  <a:srgbClr val="000000"/>
                </a:solidFill>
                <a:effectLst/>
                <a:ea typeface="Times New Roman" panose="02020603050405020304" pitchFamily="18" charset="0"/>
                <a:cs typeface="Times New Roman" panose="02020603050405020304" pitchFamily="18" charset="0"/>
              </a:rPr>
              <a:t>Does the patient have diarrhoea since more than two weeks?</a:t>
            </a:r>
            <a:endParaRPr lang="en-GB" sz="1200" dirty="0">
              <a:effectLst/>
              <a:latin typeface="Times New Roman" panose="02020603050405020304" pitchFamily="18" charset="0"/>
              <a:ea typeface="Times New Roman" panose="02020603050405020304" pitchFamily="18" charset="0"/>
            </a:endParaRPr>
          </a:p>
        </p:txBody>
      </p:sp>
      <p:sp>
        <p:nvSpPr>
          <p:cNvPr id="8" name="Rechteck 7"/>
          <p:cNvSpPr/>
          <p:nvPr/>
        </p:nvSpPr>
        <p:spPr>
          <a:xfrm>
            <a:off x="2447764" y="4046784"/>
            <a:ext cx="432048" cy="28803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No</a:t>
            </a:r>
          </a:p>
        </p:txBody>
      </p:sp>
      <p:sp>
        <p:nvSpPr>
          <p:cNvPr id="10" name="Textfeld 20"/>
          <p:cNvSpPr txBox="1"/>
          <p:nvPr/>
        </p:nvSpPr>
        <p:spPr>
          <a:xfrm>
            <a:off x="5292080" y="3208178"/>
            <a:ext cx="1611630" cy="46166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0"/>
              </a:spcAft>
            </a:pPr>
            <a:r>
              <a:rPr lang="en-GB" sz="1200" kern="1200" dirty="0">
                <a:solidFill>
                  <a:srgbClr val="000000"/>
                </a:solidFill>
                <a:effectLst/>
                <a:ea typeface="Times New Roman" panose="02020603050405020304" pitchFamily="18" charset="0"/>
                <a:cs typeface="Times New Roman" panose="02020603050405020304" pitchFamily="18" charset="0"/>
              </a:rPr>
              <a:t>Refer to a health centre</a:t>
            </a:r>
            <a:endParaRPr lang="en-GB" sz="1200" dirty="0">
              <a:effectLst/>
              <a:latin typeface="Times New Roman" panose="02020603050405020304" pitchFamily="18" charset="0"/>
              <a:ea typeface="Times New Roman" panose="02020603050405020304" pitchFamily="18" charset="0"/>
            </a:endParaRPr>
          </a:p>
        </p:txBody>
      </p:sp>
      <p:sp>
        <p:nvSpPr>
          <p:cNvPr id="11" name="Textfeld 20"/>
          <p:cNvSpPr txBox="1"/>
          <p:nvPr/>
        </p:nvSpPr>
        <p:spPr>
          <a:xfrm>
            <a:off x="1857973" y="4554577"/>
            <a:ext cx="1611630" cy="46166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0"/>
              </a:spcAft>
            </a:pPr>
            <a:r>
              <a:rPr lang="en-GB" sz="1200" kern="1200" dirty="0">
                <a:solidFill>
                  <a:srgbClr val="000000"/>
                </a:solidFill>
                <a:effectLst/>
                <a:ea typeface="Times New Roman" panose="02020603050405020304" pitchFamily="18" charset="0"/>
                <a:cs typeface="Times New Roman" panose="02020603050405020304" pitchFamily="18" charset="0"/>
              </a:rPr>
              <a:t>Is there blood in the stool?</a:t>
            </a:r>
            <a:endParaRPr lang="en-GB" sz="1200" dirty="0">
              <a:effectLst/>
              <a:latin typeface="Times New Roman" panose="02020603050405020304" pitchFamily="18" charset="0"/>
              <a:ea typeface="Times New Roman" panose="02020603050405020304" pitchFamily="18" charset="0"/>
            </a:endParaRPr>
          </a:p>
        </p:txBody>
      </p:sp>
      <p:sp>
        <p:nvSpPr>
          <p:cNvPr id="12" name="Rechteck 11"/>
          <p:cNvSpPr/>
          <p:nvPr/>
        </p:nvSpPr>
        <p:spPr>
          <a:xfrm>
            <a:off x="4196037" y="4643136"/>
            <a:ext cx="432048" cy="28803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Yes</a:t>
            </a:r>
          </a:p>
        </p:txBody>
      </p:sp>
      <p:sp>
        <p:nvSpPr>
          <p:cNvPr id="13" name="Rechteck 12"/>
          <p:cNvSpPr/>
          <p:nvPr/>
        </p:nvSpPr>
        <p:spPr>
          <a:xfrm>
            <a:off x="2447764" y="5282473"/>
            <a:ext cx="432048" cy="28803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No</a:t>
            </a:r>
          </a:p>
        </p:txBody>
      </p:sp>
      <p:sp>
        <p:nvSpPr>
          <p:cNvPr id="14" name="Textfeld 20"/>
          <p:cNvSpPr txBox="1"/>
          <p:nvPr/>
        </p:nvSpPr>
        <p:spPr>
          <a:xfrm>
            <a:off x="5220072" y="4554577"/>
            <a:ext cx="1611630" cy="46166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0"/>
              </a:spcAft>
            </a:pPr>
            <a:r>
              <a:rPr lang="en-GB" sz="1200" kern="1200" dirty="0">
                <a:solidFill>
                  <a:srgbClr val="000000"/>
                </a:solidFill>
                <a:effectLst/>
                <a:ea typeface="Times New Roman" panose="02020603050405020304" pitchFamily="18" charset="0"/>
                <a:cs typeface="Times New Roman" panose="02020603050405020304" pitchFamily="18" charset="0"/>
              </a:rPr>
              <a:t>Refer to a health centre</a:t>
            </a:r>
            <a:endParaRPr lang="en-GB" sz="1200" dirty="0">
              <a:effectLst/>
              <a:latin typeface="Times New Roman" panose="02020603050405020304" pitchFamily="18" charset="0"/>
              <a:ea typeface="Times New Roman" panose="02020603050405020304" pitchFamily="18" charset="0"/>
            </a:endParaRPr>
          </a:p>
        </p:txBody>
      </p:sp>
      <p:sp>
        <p:nvSpPr>
          <p:cNvPr id="15" name="Textfeld 20"/>
          <p:cNvSpPr txBox="1"/>
          <p:nvPr/>
        </p:nvSpPr>
        <p:spPr>
          <a:xfrm>
            <a:off x="1857973" y="5884007"/>
            <a:ext cx="1611630"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spcAft>
                <a:spcPts val="0"/>
              </a:spcAft>
            </a:pPr>
            <a:r>
              <a:rPr lang="en-GB" sz="1200" kern="1200" dirty="0">
                <a:solidFill>
                  <a:srgbClr val="000000"/>
                </a:solidFill>
                <a:effectLst/>
                <a:ea typeface="Times New Roman" panose="02020603050405020304" pitchFamily="18" charset="0"/>
                <a:cs typeface="Times New Roman" panose="02020603050405020304" pitchFamily="18" charset="0"/>
              </a:rPr>
              <a:t>Potential AWD/Cholera case, proceed with dehydration assessment</a:t>
            </a:r>
            <a:endParaRPr lang="en-GB" sz="1200" dirty="0">
              <a:effectLst/>
              <a:latin typeface="Times New Roman" panose="02020603050405020304" pitchFamily="18" charset="0"/>
              <a:ea typeface="Times New Roman" panose="02020603050405020304" pitchFamily="18" charset="0"/>
            </a:endParaRPr>
          </a:p>
        </p:txBody>
      </p:sp>
      <p:cxnSp>
        <p:nvCxnSpPr>
          <p:cNvPr id="17" name="Gerader Verbinder 16"/>
          <p:cNvCxnSpPr>
            <a:stCxn id="3" idx="3"/>
            <a:endCxn id="4" idx="1"/>
          </p:cNvCxnSpPr>
          <p:nvPr/>
        </p:nvCxnSpPr>
        <p:spPr>
          <a:xfrm flipV="1">
            <a:off x="3707904" y="1988839"/>
            <a:ext cx="488133" cy="1"/>
          </a:xfrm>
          <a:prstGeom prst="line">
            <a:avLst/>
          </a:prstGeom>
        </p:spPr>
        <p:style>
          <a:lnRef idx="1">
            <a:schemeClr val="dk1"/>
          </a:lnRef>
          <a:fillRef idx="0">
            <a:schemeClr val="dk1"/>
          </a:fillRef>
          <a:effectRef idx="0">
            <a:schemeClr val="dk1"/>
          </a:effectRef>
          <a:fontRef idx="minor">
            <a:schemeClr val="tx1"/>
          </a:fontRef>
        </p:style>
      </p:cxnSp>
      <p:cxnSp>
        <p:nvCxnSpPr>
          <p:cNvPr id="19" name="Gerade Verbindung mit Pfeil 18"/>
          <p:cNvCxnSpPr>
            <a:stCxn id="4" idx="3"/>
            <a:endCxn id="5" idx="1"/>
          </p:cNvCxnSpPr>
          <p:nvPr/>
        </p:nvCxnSpPr>
        <p:spPr>
          <a:xfrm>
            <a:off x="4628085" y="1988839"/>
            <a:ext cx="5919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Gerader Verbinder 20"/>
          <p:cNvCxnSpPr>
            <a:stCxn id="7" idx="3"/>
            <a:endCxn id="55" idx="1"/>
          </p:cNvCxnSpPr>
          <p:nvPr/>
        </p:nvCxnSpPr>
        <p:spPr>
          <a:xfrm flipV="1">
            <a:off x="3469603" y="3439010"/>
            <a:ext cx="726434" cy="2"/>
          </a:xfrm>
          <a:prstGeom prst="line">
            <a:avLst/>
          </a:prstGeom>
        </p:spPr>
        <p:style>
          <a:lnRef idx="1">
            <a:schemeClr val="dk1"/>
          </a:lnRef>
          <a:fillRef idx="0">
            <a:schemeClr val="dk1"/>
          </a:fillRef>
          <a:effectRef idx="0">
            <a:schemeClr val="dk1"/>
          </a:effectRef>
          <a:fontRef idx="minor">
            <a:schemeClr val="tx1"/>
          </a:fontRef>
        </p:style>
      </p:cxnSp>
      <p:cxnSp>
        <p:nvCxnSpPr>
          <p:cNvPr id="23" name="Gerade Verbindung mit Pfeil 22"/>
          <p:cNvCxnSpPr>
            <a:stCxn id="55" idx="3"/>
            <a:endCxn id="10" idx="1"/>
          </p:cNvCxnSpPr>
          <p:nvPr/>
        </p:nvCxnSpPr>
        <p:spPr>
          <a:xfrm>
            <a:off x="4628085" y="3439010"/>
            <a:ext cx="66399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Gerader Verbinder 24"/>
          <p:cNvCxnSpPr>
            <a:stCxn id="11" idx="3"/>
            <a:endCxn id="12" idx="1"/>
          </p:cNvCxnSpPr>
          <p:nvPr/>
        </p:nvCxnSpPr>
        <p:spPr>
          <a:xfrm>
            <a:off x="3469603" y="4785410"/>
            <a:ext cx="726434" cy="1742"/>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mit Pfeil 27"/>
          <p:cNvCxnSpPr>
            <a:stCxn id="12" idx="3"/>
            <a:endCxn id="14" idx="1"/>
          </p:cNvCxnSpPr>
          <p:nvPr/>
        </p:nvCxnSpPr>
        <p:spPr>
          <a:xfrm flipV="1">
            <a:off x="4628085" y="4785410"/>
            <a:ext cx="591987" cy="1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Gerader Verbinder 29"/>
          <p:cNvCxnSpPr>
            <a:stCxn id="3" idx="2"/>
            <a:endCxn id="6" idx="0"/>
          </p:cNvCxnSpPr>
          <p:nvPr/>
        </p:nvCxnSpPr>
        <p:spPr>
          <a:xfrm>
            <a:off x="2663788" y="2492896"/>
            <a:ext cx="0" cy="153661"/>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mit Pfeil 31"/>
          <p:cNvCxnSpPr/>
          <p:nvPr/>
        </p:nvCxnSpPr>
        <p:spPr>
          <a:xfrm>
            <a:off x="2661557" y="2934589"/>
            <a:ext cx="0" cy="1998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Gerader Verbinder 33"/>
          <p:cNvCxnSpPr>
            <a:stCxn id="7" idx="2"/>
          </p:cNvCxnSpPr>
          <p:nvPr/>
        </p:nvCxnSpPr>
        <p:spPr>
          <a:xfrm>
            <a:off x="2663788" y="3762177"/>
            <a:ext cx="0" cy="284607"/>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mit Pfeil 35"/>
          <p:cNvCxnSpPr/>
          <p:nvPr/>
        </p:nvCxnSpPr>
        <p:spPr>
          <a:xfrm>
            <a:off x="2661557" y="4334816"/>
            <a:ext cx="4463" cy="2197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Gerader Verbinder 37"/>
          <p:cNvCxnSpPr/>
          <p:nvPr/>
        </p:nvCxnSpPr>
        <p:spPr>
          <a:xfrm>
            <a:off x="2663788" y="5016242"/>
            <a:ext cx="0" cy="266231"/>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mit Pfeil 39"/>
          <p:cNvCxnSpPr/>
          <p:nvPr/>
        </p:nvCxnSpPr>
        <p:spPr>
          <a:xfrm>
            <a:off x="2663788" y="5570505"/>
            <a:ext cx="0" cy="3135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Rechteck 53"/>
          <p:cNvSpPr/>
          <p:nvPr/>
        </p:nvSpPr>
        <p:spPr>
          <a:xfrm>
            <a:off x="1187624" y="548680"/>
            <a:ext cx="6618140" cy="583565"/>
          </a:xfrm>
          <a:prstGeom prst="rect">
            <a:avLst/>
          </a:prstGeom>
          <a:solidFill>
            <a:schemeClr val="tx2">
              <a:lumMod val="40000"/>
              <a:lumOff val="60000"/>
            </a:schemeClr>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noAutofit/>
          </a:bodyPr>
          <a:lstStyle/>
          <a:p>
            <a:pPr algn="ctr">
              <a:spcAft>
                <a:spcPts val="0"/>
              </a:spcAft>
            </a:pPr>
            <a:r>
              <a:rPr lang="en-GB" sz="1600" b="1" kern="1200" dirty="0">
                <a:solidFill>
                  <a:srgbClr val="000000"/>
                </a:solidFill>
                <a:effectLst/>
                <a:ea typeface="Times New Roman" panose="02020603050405020304" pitchFamily="18" charset="0"/>
                <a:cs typeface="Times New Roman" panose="02020603050405020304" pitchFamily="18" charset="0"/>
              </a:rPr>
              <a:t>Step 1</a:t>
            </a:r>
            <a:endParaRPr lang="en-GB" sz="1600" dirty="0">
              <a:effectLst/>
              <a:latin typeface="Times New Roman" panose="02020603050405020304" pitchFamily="18" charset="0"/>
              <a:ea typeface="Times New Roman" panose="02020603050405020304" pitchFamily="18" charset="0"/>
            </a:endParaRPr>
          </a:p>
          <a:p>
            <a:pPr algn="ctr">
              <a:spcAft>
                <a:spcPts val="0"/>
              </a:spcAft>
            </a:pPr>
            <a:r>
              <a:rPr lang="en-GB" sz="1600" b="1" dirty="0">
                <a:solidFill>
                  <a:srgbClr val="000000"/>
                </a:solidFill>
                <a:ea typeface="Times New Roman" panose="02020603050405020304" pitchFamily="18" charset="0"/>
                <a:cs typeface="Times New Roman" panose="02020603050405020304" pitchFamily="18" charset="0"/>
              </a:rPr>
              <a:t>D</a:t>
            </a:r>
            <a:r>
              <a:rPr lang="en-GB" sz="1600" b="1" kern="1200" dirty="0">
                <a:solidFill>
                  <a:srgbClr val="000000"/>
                </a:solidFill>
                <a:effectLst/>
                <a:ea typeface="Times New Roman" panose="02020603050405020304" pitchFamily="18" charset="0"/>
                <a:cs typeface="Times New Roman" panose="02020603050405020304" pitchFamily="18" charset="0"/>
              </a:rPr>
              <a:t>oes the patient fit the AWD/Cholera case definition?</a:t>
            </a:r>
            <a:endParaRPr lang="en-GB" sz="1600" dirty="0">
              <a:effectLst/>
              <a:latin typeface="Times New Roman" panose="02020603050405020304" pitchFamily="18" charset="0"/>
              <a:ea typeface="Times New Roman" panose="02020603050405020304" pitchFamily="18" charset="0"/>
            </a:endParaRPr>
          </a:p>
        </p:txBody>
      </p:sp>
      <p:sp>
        <p:nvSpPr>
          <p:cNvPr id="55" name="Rechteck 54"/>
          <p:cNvSpPr/>
          <p:nvPr/>
        </p:nvSpPr>
        <p:spPr>
          <a:xfrm>
            <a:off x="4196037" y="3294994"/>
            <a:ext cx="432048" cy="28803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Yes</a:t>
            </a:r>
          </a:p>
        </p:txBody>
      </p:sp>
      <p:sp>
        <p:nvSpPr>
          <p:cNvPr id="29" name="Title 1">
            <a:extLst>
              <a:ext uri="{FF2B5EF4-FFF2-40B4-BE49-F238E27FC236}">
                <a16:creationId xmlns:a16="http://schemas.microsoft.com/office/drawing/2014/main" id="{5DD6079F-1030-4BF3-B784-C3584D8DC444}"/>
              </a:ext>
            </a:extLst>
          </p:cNvPr>
          <p:cNvSpPr txBox="1">
            <a:spLocks/>
          </p:cNvSpPr>
          <p:nvPr/>
        </p:nvSpPr>
        <p:spPr>
          <a:xfrm>
            <a:off x="39553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Decision Flow Chart for treatment and referral (1/4)</a:t>
            </a:r>
          </a:p>
        </p:txBody>
      </p:sp>
    </p:spTree>
    <p:extLst>
      <p:ext uri="{BB962C8B-B14F-4D97-AF65-F5344CB8AC3E}">
        <p14:creationId xmlns:p14="http://schemas.microsoft.com/office/powerpoint/2010/main" val="3594865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D6079F-1030-4BF3-B784-C3584D8DC444}"/>
              </a:ext>
            </a:extLst>
          </p:cNvPr>
          <p:cNvSpPr txBox="1">
            <a:spLocks/>
          </p:cNvSpPr>
          <p:nvPr/>
        </p:nvSpPr>
        <p:spPr>
          <a:xfrm>
            <a:off x="39553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Decision Flow Chart for treatment and referral (2/4)</a:t>
            </a:r>
          </a:p>
        </p:txBody>
      </p:sp>
      <p:pic>
        <p:nvPicPr>
          <p:cNvPr id="3" name="Picture 2" descr="Screen Shot 2019-04-27 at 16.00.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692696"/>
            <a:ext cx="7860178" cy="5910770"/>
          </a:xfrm>
          <a:prstGeom prst="rect">
            <a:avLst/>
          </a:prstGeom>
        </p:spPr>
      </p:pic>
    </p:spTree>
    <p:extLst>
      <p:ext uri="{BB962C8B-B14F-4D97-AF65-F5344CB8AC3E}">
        <p14:creationId xmlns:p14="http://schemas.microsoft.com/office/powerpoint/2010/main" val="276903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D6079F-1030-4BF3-B784-C3584D8DC444}"/>
              </a:ext>
            </a:extLst>
          </p:cNvPr>
          <p:cNvSpPr txBox="1">
            <a:spLocks/>
          </p:cNvSpPr>
          <p:nvPr/>
        </p:nvSpPr>
        <p:spPr>
          <a:xfrm>
            <a:off x="39553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Decision Flow Chart for treatment and referral (3/4)</a:t>
            </a:r>
          </a:p>
        </p:txBody>
      </p:sp>
      <p:pic>
        <p:nvPicPr>
          <p:cNvPr id="4" name="Picture 3" descr="Screen Shot 2019-04-27 at 16.06.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69755"/>
            <a:ext cx="7128792" cy="5531631"/>
          </a:xfrm>
          <a:prstGeom prst="rect">
            <a:avLst/>
          </a:prstGeom>
        </p:spPr>
      </p:pic>
    </p:spTree>
    <p:extLst>
      <p:ext uri="{BB962C8B-B14F-4D97-AF65-F5344CB8AC3E}">
        <p14:creationId xmlns:p14="http://schemas.microsoft.com/office/powerpoint/2010/main" val="2939385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D6079F-1030-4BF3-B784-C3584D8DC444}"/>
              </a:ext>
            </a:extLst>
          </p:cNvPr>
          <p:cNvSpPr txBox="1">
            <a:spLocks/>
          </p:cNvSpPr>
          <p:nvPr/>
        </p:nvSpPr>
        <p:spPr>
          <a:xfrm>
            <a:off x="39553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Decision Flow Chart for treatment and referral (4/4)</a:t>
            </a:r>
          </a:p>
        </p:txBody>
      </p:sp>
      <p:pic>
        <p:nvPicPr>
          <p:cNvPr id="2" name="Picture 1" descr="Screen Shot 2019-04-27 at 16.09.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509" y="1878936"/>
            <a:ext cx="6362137" cy="4979064"/>
          </a:xfrm>
          <a:prstGeom prst="rect">
            <a:avLst/>
          </a:prstGeom>
        </p:spPr>
      </p:pic>
      <p:sp>
        <p:nvSpPr>
          <p:cNvPr id="3" name="TextBox 2"/>
          <p:cNvSpPr txBox="1"/>
          <p:nvPr/>
        </p:nvSpPr>
        <p:spPr>
          <a:xfrm>
            <a:off x="251521" y="587264"/>
            <a:ext cx="8496944" cy="1200329"/>
          </a:xfrm>
          <a:prstGeom prst="rect">
            <a:avLst/>
          </a:prstGeom>
          <a:noFill/>
        </p:spPr>
        <p:txBody>
          <a:bodyPr wrap="square" rtlCol="0">
            <a:spAutoFit/>
          </a:bodyPr>
          <a:lstStyle/>
          <a:p>
            <a:r>
              <a:rPr lang="en-GB" b="1" dirty="0"/>
              <a:t>For referred patients</a:t>
            </a:r>
            <a:endParaRPr lang="en-US" dirty="0"/>
          </a:p>
          <a:p>
            <a:pPr marL="285750" indent="-285750">
              <a:buFont typeface="Wingdings" charset="2"/>
              <a:buChar char="§"/>
            </a:pPr>
            <a:r>
              <a:rPr lang="en-US" dirty="0"/>
              <a:t>Patients should drink ORS while </a:t>
            </a:r>
            <a:r>
              <a:rPr lang="en-GB" dirty="0"/>
              <a:t>waiting for transport / during transport to CTC</a:t>
            </a:r>
          </a:p>
          <a:p>
            <a:pPr marL="285750" indent="-285750">
              <a:buFont typeface="Wingdings" charset="2"/>
              <a:buChar char="§"/>
            </a:pPr>
            <a:r>
              <a:rPr lang="en-GB" dirty="0"/>
              <a:t>Only patients that are able to drink – never try to rehydrate unconscious patients</a:t>
            </a:r>
          </a:p>
          <a:p>
            <a:pPr marL="285750" lvl="0" indent="-285750">
              <a:buFont typeface="Wingdings" charset="2"/>
              <a:buChar char="§"/>
            </a:pPr>
            <a:r>
              <a:rPr lang="en-GB" dirty="0"/>
              <a:t>Mothers should continue to breastfeed while going to the CTC</a:t>
            </a:r>
            <a:endParaRPr lang="en-US" dirty="0"/>
          </a:p>
        </p:txBody>
      </p:sp>
      <p:sp>
        <p:nvSpPr>
          <p:cNvPr id="5" name="TextBox 4"/>
          <p:cNvSpPr txBox="1"/>
          <p:nvPr/>
        </p:nvSpPr>
        <p:spPr>
          <a:xfrm>
            <a:off x="323528" y="5373216"/>
            <a:ext cx="2160240" cy="1200329"/>
          </a:xfrm>
          <a:prstGeom prst="rect">
            <a:avLst/>
          </a:prstGeom>
          <a:noFill/>
        </p:spPr>
        <p:txBody>
          <a:bodyPr wrap="square" rtlCol="0">
            <a:spAutoFit/>
          </a:bodyPr>
          <a:lstStyle/>
          <a:p>
            <a:pPr lvl="0"/>
            <a:r>
              <a:rPr lang="en-GB" dirty="0"/>
              <a:t>50 ml = ¼ cup</a:t>
            </a:r>
          </a:p>
          <a:p>
            <a:pPr lvl="0"/>
            <a:r>
              <a:rPr lang="en-GB" dirty="0"/>
              <a:t>100 ml = ½ cup</a:t>
            </a:r>
          </a:p>
          <a:p>
            <a:pPr lvl="0"/>
            <a:r>
              <a:rPr lang="en-GB" dirty="0"/>
              <a:t>200 ml = 1 cup</a:t>
            </a:r>
            <a:endParaRPr lang="en-US" dirty="0"/>
          </a:p>
          <a:p>
            <a:endParaRPr lang="en-US" dirty="0"/>
          </a:p>
        </p:txBody>
      </p:sp>
    </p:spTree>
    <p:extLst>
      <p:ext uri="{BB962C8B-B14F-4D97-AF65-F5344CB8AC3E}">
        <p14:creationId xmlns:p14="http://schemas.microsoft.com/office/powerpoint/2010/main" val="3562320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Referral Procedure</a:t>
            </a:r>
          </a:p>
        </p:txBody>
      </p:sp>
      <p:sp>
        <p:nvSpPr>
          <p:cNvPr id="6" name="TextBox 5"/>
          <p:cNvSpPr txBox="1"/>
          <p:nvPr/>
        </p:nvSpPr>
        <p:spPr>
          <a:xfrm>
            <a:off x="715177" y="692696"/>
            <a:ext cx="8424936" cy="5632312"/>
          </a:xfrm>
          <a:prstGeom prst="rect">
            <a:avLst/>
          </a:prstGeom>
          <a:noFill/>
        </p:spPr>
        <p:txBody>
          <a:bodyPr wrap="square" rtlCol="0">
            <a:spAutoFit/>
          </a:bodyPr>
          <a:lstStyle/>
          <a:p>
            <a:pPr marL="1257300" lvl="2" indent="-342900">
              <a:buFont typeface="Wingdings" charset="2"/>
              <a:buChar char="q"/>
            </a:pPr>
            <a:r>
              <a:rPr lang="en-US" dirty="0"/>
              <a:t>All children &lt; 5 years (even if no dehydration)</a:t>
            </a:r>
          </a:p>
          <a:p>
            <a:pPr marL="1257300" lvl="2" indent="-342900">
              <a:buFont typeface="Wingdings" charset="2"/>
              <a:buChar char="q"/>
            </a:pPr>
            <a:r>
              <a:rPr lang="en-US" dirty="0"/>
              <a:t>All Pregnant women (even if no dehydration)</a:t>
            </a:r>
          </a:p>
          <a:p>
            <a:pPr marL="1257300" lvl="2" indent="-342900">
              <a:buFont typeface="Wingdings" charset="2"/>
              <a:buChar char="q"/>
            </a:pPr>
            <a:r>
              <a:rPr lang="en-US" dirty="0"/>
              <a:t>All patients with severe or even some dehydration</a:t>
            </a:r>
          </a:p>
          <a:p>
            <a:pPr marL="1257300" lvl="2" indent="-342900">
              <a:buFont typeface="Wingdings" charset="2"/>
              <a:buChar char="q"/>
            </a:pPr>
            <a:r>
              <a:rPr lang="en-US" dirty="0"/>
              <a:t>Bloody/mucous diarrhea cases (Refer to Health Facility)</a:t>
            </a:r>
          </a:p>
          <a:p>
            <a:pPr marL="1257300" lvl="2" indent="-342900">
              <a:buFont typeface="Wingdings" charset="2"/>
              <a:buChar char="q"/>
            </a:pPr>
            <a:r>
              <a:rPr lang="en-US" dirty="0"/>
              <a:t>Persistent diarrhea cases &gt;2 weeks (Refer to Health Facility)</a:t>
            </a:r>
          </a:p>
          <a:p>
            <a:pPr marL="1257300" lvl="2" indent="-342900">
              <a:buFont typeface="Wingdings" charset="2"/>
              <a:buChar char="q"/>
            </a:pPr>
            <a:r>
              <a:rPr lang="en-US" dirty="0"/>
              <a:t>Patients not able to drink ORS</a:t>
            </a:r>
          </a:p>
          <a:p>
            <a:pPr marL="1257300" lvl="2" indent="-342900">
              <a:buFont typeface="Wingdings" charset="2"/>
              <a:buChar char="q"/>
            </a:pPr>
            <a:r>
              <a:rPr lang="en-US" dirty="0"/>
              <a:t>Patients with continuous vomiting or diarrhea</a:t>
            </a:r>
          </a:p>
          <a:p>
            <a:pPr marL="1257300" lvl="2" indent="-342900">
              <a:buFont typeface="Wingdings" charset="2"/>
              <a:buChar char="q"/>
            </a:pPr>
            <a:r>
              <a:rPr lang="en-US" dirty="0"/>
              <a:t>Patients who are not improving</a:t>
            </a:r>
          </a:p>
          <a:p>
            <a:pPr marL="1257300" lvl="2" indent="-342900">
              <a:buFont typeface="Wingdings" charset="2"/>
              <a:buChar char="q"/>
            </a:pPr>
            <a:r>
              <a:rPr lang="en-US" dirty="0"/>
              <a:t>All cases you are worried about</a:t>
            </a:r>
          </a:p>
          <a:p>
            <a:pPr marL="1371600" lvl="2" indent="-457200">
              <a:buFont typeface="Wingdings" charset="2"/>
              <a:buChar char="q"/>
            </a:pPr>
            <a:endParaRPr lang="en-US" dirty="0"/>
          </a:p>
          <a:p>
            <a:r>
              <a:rPr lang="en-US" b="1" dirty="0"/>
              <a:t>MAKE SURE PATIENT / CARETAKER:</a:t>
            </a:r>
          </a:p>
          <a:p>
            <a:endParaRPr lang="en-US" b="1" dirty="0"/>
          </a:p>
          <a:p>
            <a:pPr marL="342900" indent="-342900">
              <a:buFont typeface="Wingdings" charset="2"/>
              <a:buChar char="q"/>
            </a:pPr>
            <a:r>
              <a:rPr lang="en-US" dirty="0"/>
              <a:t>Knows where is the nearest cholera treatment center (CTU/CTC)</a:t>
            </a:r>
          </a:p>
          <a:p>
            <a:pPr marL="342900" indent="-342900">
              <a:buFont typeface="Wingdings" charset="2"/>
              <a:buChar char="q"/>
            </a:pPr>
            <a:r>
              <a:rPr lang="en-US" dirty="0"/>
              <a:t>Understands the need to go quickly to the CTU/CTC</a:t>
            </a:r>
          </a:p>
          <a:p>
            <a:pPr marL="342900" indent="-342900">
              <a:buFont typeface="Wingdings" charset="2"/>
              <a:buChar char="q"/>
            </a:pPr>
            <a:r>
              <a:rPr lang="en-US" dirty="0"/>
              <a:t>Is given a referral ticket with key patient information</a:t>
            </a:r>
          </a:p>
          <a:p>
            <a:pPr marL="342900" indent="-342900">
              <a:buFont typeface="Wingdings" charset="2"/>
              <a:buChar char="q"/>
            </a:pPr>
            <a:r>
              <a:rPr lang="en-US" dirty="0"/>
              <a:t>Is given ORS to drink while on his way to the CTU/CTC</a:t>
            </a:r>
          </a:p>
          <a:p>
            <a:pPr marL="342900" indent="-342900">
              <a:buFont typeface="Wingdings" charset="2"/>
              <a:buChar char="q"/>
            </a:pPr>
            <a:r>
              <a:rPr lang="en-US" dirty="0"/>
              <a:t>Will find a way to reach the nearest health center with family or friends</a:t>
            </a:r>
          </a:p>
          <a:p>
            <a:pPr marL="342900" indent="-342900">
              <a:buFont typeface="Wingdings" charset="2"/>
              <a:buChar char="q"/>
            </a:pPr>
            <a:r>
              <a:rPr lang="en-US" dirty="0"/>
              <a:t>If not, see with the community if there is a way to support referral</a:t>
            </a:r>
          </a:p>
          <a:p>
            <a:pPr marL="285750" indent="-285750">
              <a:buFontTx/>
              <a:buChar char="-"/>
            </a:pPr>
            <a:endParaRPr lang="en-US" dirty="0"/>
          </a:p>
          <a:p>
            <a:endParaRPr lang="en-US" dirty="0"/>
          </a:p>
        </p:txBody>
      </p:sp>
      <p:sp>
        <p:nvSpPr>
          <p:cNvPr id="7" name="TextBox 6"/>
          <p:cNvSpPr txBox="1"/>
          <p:nvPr/>
        </p:nvSpPr>
        <p:spPr>
          <a:xfrm>
            <a:off x="551089" y="675984"/>
            <a:ext cx="1155785" cy="369332"/>
          </a:xfrm>
          <a:prstGeom prst="rect">
            <a:avLst/>
          </a:prstGeom>
          <a:noFill/>
        </p:spPr>
        <p:txBody>
          <a:bodyPr wrap="none" rtlCol="0">
            <a:spAutoFit/>
          </a:bodyPr>
          <a:lstStyle/>
          <a:p>
            <a:r>
              <a:rPr lang="en-US" b="1" dirty="0"/>
              <a:t>TO REFER: </a:t>
            </a:r>
          </a:p>
        </p:txBody>
      </p:sp>
    </p:spTree>
    <p:extLst>
      <p:ext uri="{BB962C8B-B14F-4D97-AF65-F5344CB8AC3E}">
        <p14:creationId xmlns:p14="http://schemas.microsoft.com/office/powerpoint/2010/main" val="236648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171400"/>
            <a:ext cx="8229600" cy="1143000"/>
          </a:xfrm>
        </p:spPr>
        <p:txBody>
          <a:bodyPr>
            <a:noAutofit/>
          </a:bodyPr>
          <a:lstStyle/>
          <a:p>
            <a:br>
              <a:rPr lang="en-US" sz="4800" b="1" dirty="0"/>
            </a:br>
            <a:r>
              <a:rPr lang="en-US" sz="8800" b="1" dirty="0"/>
              <a:t>REFERRAL</a:t>
            </a:r>
            <a:endParaRPr lang="en-US" sz="4800" b="1" dirty="0"/>
          </a:p>
        </p:txBody>
      </p:sp>
      <p:sp>
        <p:nvSpPr>
          <p:cNvPr id="5" name="TextBox 4"/>
          <p:cNvSpPr txBox="1"/>
          <p:nvPr/>
        </p:nvSpPr>
        <p:spPr>
          <a:xfrm>
            <a:off x="383999" y="1916832"/>
            <a:ext cx="5400600" cy="3416320"/>
          </a:xfrm>
          <a:prstGeom prst="rect">
            <a:avLst/>
          </a:prstGeom>
          <a:noFill/>
        </p:spPr>
        <p:txBody>
          <a:bodyPr wrap="square" rtlCol="0">
            <a:spAutoFit/>
          </a:bodyPr>
          <a:lstStyle/>
          <a:p>
            <a:r>
              <a:rPr lang="en-US" sz="2600" b="1" dirty="0"/>
              <a:t>CHOLERA TREATMENT CENTER (CTC)</a:t>
            </a:r>
          </a:p>
          <a:p>
            <a:r>
              <a:rPr lang="en-US" sz="2600" b="1" dirty="0"/>
              <a:t>CHOLERA TREATMENT UNIT (CTU</a:t>
            </a:r>
            <a:r>
              <a:rPr lang="en-US" sz="2800" b="1" dirty="0"/>
              <a:t>)</a:t>
            </a:r>
          </a:p>
          <a:p>
            <a:endParaRPr lang="en-US" dirty="0"/>
          </a:p>
          <a:p>
            <a:endParaRPr lang="en-US" dirty="0"/>
          </a:p>
          <a:p>
            <a:endParaRPr lang="en-US" dirty="0"/>
          </a:p>
          <a:p>
            <a:r>
              <a:rPr lang="en-US" dirty="0"/>
              <a:t>LOCATION</a:t>
            </a:r>
          </a:p>
          <a:p>
            <a:endParaRPr lang="en-US" dirty="0"/>
          </a:p>
          <a:p>
            <a:endParaRPr lang="en-US" dirty="0"/>
          </a:p>
          <a:p>
            <a:endParaRPr lang="en-US" dirty="0"/>
          </a:p>
          <a:p>
            <a:r>
              <a:rPr lang="en-US" dirty="0"/>
              <a:t>FOCAL POINT </a:t>
            </a:r>
          </a:p>
          <a:p>
            <a:r>
              <a:rPr lang="en-US" dirty="0"/>
              <a:t>(NAME / PHONE NUMBER)</a:t>
            </a:r>
          </a:p>
        </p:txBody>
      </p:sp>
      <p:sp>
        <p:nvSpPr>
          <p:cNvPr id="9" name="TextBox 8"/>
          <p:cNvSpPr txBox="1"/>
          <p:nvPr/>
        </p:nvSpPr>
        <p:spPr>
          <a:xfrm>
            <a:off x="6194766" y="1900120"/>
            <a:ext cx="2719397" cy="3662541"/>
          </a:xfrm>
          <a:prstGeom prst="rect">
            <a:avLst/>
          </a:prstGeom>
          <a:noFill/>
        </p:spPr>
        <p:txBody>
          <a:bodyPr wrap="square" rtlCol="0">
            <a:spAutoFit/>
          </a:bodyPr>
          <a:lstStyle/>
          <a:p>
            <a:r>
              <a:rPr lang="en-US" sz="2600" b="1" dirty="0"/>
              <a:t>HEALTH CENTER</a:t>
            </a:r>
          </a:p>
          <a:p>
            <a:endParaRPr lang="en-US" sz="2600" dirty="0"/>
          </a:p>
          <a:p>
            <a:endParaRPr lang="en-US" dirty="0"/>
          </a:p>
          <a:p>
            <a:endParaRPr lang="en-US" dirty="0"/>
          </a:p>
          <a:p>
            <a:endParaRPr lang="en-US" dirty="0"/>
          </a:p>
          <a:p>
            <a:r>
              <a:rPr lang="en-US" dirty="0"/>
              <a:t>LOCATION</a:t>
            </a:r>
          </a:p>
          <a:p>
            <a:endParaRPr lang="en-US" dirty="0"/>
          </a:p>
          <a:p>
            <a:endParaRPr lang="en-US" dirty="0"/>
          </a:p>
          <a:p>
            <a:endParaRPr lang="en-US" dirty="0"/>
          </a:p>
          <a:p>
            <a:r>
              <a:rPr lang="en-US" dirty="0"/>
              <a:t>FOCAL POINT </a:t>
            </a:r>
          </a:p>
          <a:p>
            <a:r>
              <a:rPr lang="en-US" dirty="0"/>
              <a:t>(NAME / PHONE NUMBER)</a:t>
            </a:r>
          </a:p>
          <a:p>
            <a:endParaRPr lang="en-US" dirty="0"/>
          </a:p>
        </p:txBody>
      </p:sp>
    </p:spTree>
    <p:extLst>
      <p:ext uri="{BB962C8B-B14F-4D97-AF65-F5344CB8AC3E}">
        <p14:creationId xmlns:p14="http://schemas.microsoft.com/office/powerpoint/2010/main" val="3240377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Home treatment</a:t>
            </a:r>
          </a:p>
        </p:txBody>
      </p:sp>
      <p:sp>
        <p:nvSpPr>
          <p:cNvPr id="6" name="TextBox 5"/>
          <p:cNvSpPr txBox="1"/>
          <p:nvPr/>
        </p:nvSpPr>
        <p:spPr>
          <a:xfrm>
            <a:off x="323528" y="692696"/>
            <a:ext cx="8568952" cy="5355312"/>
          </a:xfrm>
          <a:prstGeom prst="rect">
            <a:avLst/>
          </a:prstGeom>
          <a:noFill/>
        </p:spPr>
        <p:txBody>
          <a:bodyPr wrap="square" rtlCol="0">
            <a:spAutoFit/>
          </a:bodyPr>
          <a:lstStyle/>
          <a:p>
            <a:r>
              <a:rPr lang="en-US" b="1" dirty="0"/>
              <a:t>INFORMATION TO GIVE BEFORE SENDING A PATIENT BACK HOME:</a:t>
            </a:r>
          </a:p>
          <a:p>
            <a:endParaRPr lang="en-US" b="1" dirty="0"/>
          </a:p>
          <a:p>
            <a:pPr marL="457200" indent="-457200">
              <a:buFont typeface="Wingdings" charset="2"/>
              <a:buChar char="q"/>
            </a:pPr>
            <a:r>
              <a:rPr lang="en-US" dirty="0"/>
              <a:t>What is ORS (=water/salt/sugar + electrolytes) to facilitate rehydration</a:t>
            </a:r>
          </a:p>
          <a:p>
            <a:pPr marL="457200" indent="-457200">
              <a:buFont typeface="Wingdings" charset="2"/>
              <a:buChar char="q"/>
            </a:pPr>
            <a:r>
              <a:rPr lang="en-US" dirty="0"/>
              <a:t>Need to drink ORS until diarrhea stops </a:t>
            </a:r>
            <a:r>
              <a:rPr lang="mr-IN" dirty="0"/>
              <a:t>–</a:t>
            </a:r>
            <a:r>
              <a:rPr lang="en-US" dirty="0"/>
              <a:t> ORS does not prevent or treat diarrhea</a:t>
            </a:r>
          </a:p>
          <a:p>
            <a:pPr marL="457200" indent="-457200">
              <a:buFont typeface="Wingdings" charset="2"/>
              <a:buChar char="q"/>
            </a:pPr>
            <a:r>
              <a:rPr lang="en-US" dirty="0"/>
              <a:t>How to prepare ORS sachets or Home-made ORS</a:t>
            </a:r>
          </a:p>
          <a:p>
            <a:pPr marL="457200" indent="-457200">
              <a:buFont typeface="Wingdings" charset="2"/>
              <a:buChar char="q"/>
            </a:pPr>
            <a:r>
              <a:rPr lang="en-US" dirty="0"/>
              <a:t>Need to prepare ORS with clean hand &amp; clean water at home</a:t>
            </a:r>
          </a:p>
          <a:p>
            <a:pPr marL="457200" indent="-457200">
              <a:buFont typeface="Wingdings" charset="2"/>
              <a:buChar char="q"/>
            </a:pPr>
            <a:r>
              <a:rPr lang="en-US" dirty="0"/>
              <a:t>When to give ORS (daily amount, plus additional amount after loose stool) </a:t>
            </a:r>
          </a:p>
          <a:p>
            <a:pPr marL="457200" indent="-457200">
              <a:buFont typeface="Wingdings" charset="2"/>
              <a:buChar char="q"/>
            </a:pPr>
            <a:r>
              <a:rPr lang="en-US" dirty="0"/>
              <a:t>How to give ORS (small sips, stop 10 minutes if vomiting before restarting)</a:t>
            </a:r>
          </a:p>
          <a:p>
            <a:pPr marL="457200" indent="-457200">
              <a:buFont typeface="Wingdings" charset="2"/>
              <a:buChar char="q"/>
            </a:pPr>
            <a:r>
              <a:rPr lang="en-US" dirty="0"/>
              <a:t>How to store ORS and discard at the end of each day - prepare a new solution the next day</a:t>
            </a:r>
          </a:p>
          <a:p>
            <a:pPr marL="457200" indent="-457200">
              <a:buFont typeface="Wingdings" charset="2"/>
              <a:buChar char="q"/>
            </a:pPr>
            <a:r>
              <a:rPr lang="en-US" dirty="0"/>
              <a:t>Continue to breastfeed / feed and drink</a:t>
            </a:r>
          </a:p>
          <a:p>
            <a:pPr marL="457200" indent="-457200">
              <a:buFont typeface="Wingdings" charset="2"/>
              <a:buChar char="q"/>
            </a:pPr>
            <a:r>
              <a:rPr lang="en-US" dirty="0"/>
              <a:t>When to come back at the ORP or go to CTC</a:t>
            </a:r>
          </a:p>
          <a:p>
            <a:pPr marL="914400" lvl="1" indent="-457200">
              <a:buFont typeface="Wingdings" charset="2"/>
              <a:buChar char="§"/>
            </a:pPr>
            <a:r>
              <a:rPr lang="en-US" dirty="0"/>
              <a:t>If not able to drink ORS</a:t>
            </a:r>
          </a:p>
          <a:p>
            <a:pPr marL="914400" lvl="1" indent="-457200">
              <a:buFont typeface="Wingdings" charset="2"/>
              <a:buChar char="§"/>
            </a:pPr>
            <a:r>
              <a:rPr lang="en-US" dirty="0"/>
              <a:t>If continuous vomiting or diarrhea</a:t>
            </a:r>
          </a:p>
          <a:p>
            <a:pPr marL="914400" lvl="1" indent="-457200">
              <a:buFont typeface="Wingdings" charset="2"/>
              <a:buChar char="§"/>
            </a:pPr>
            <a:r>
              <a:rPr lang="en-US" dirty="0"/>
              <a:t>If feeling worse or not improving</a:t>
            </a:r>
          </a:p>
          <a:p>
            <a:pPr marL="914400" lvl="1" indent="-457200">
              <a:buFont typeface="Wingdings" charset="2"/>
              <a:buChar char="§"/>
            </a:pPr>
            <a:r>
              <a:rPr lang="en-US" dirty="0"/>
              <a:t>If need more ORS</a:t>
            </a:r>
          </a:p>
          <a:p>
            <a:pPr marL="457200" indent="-457200">
              <a:buFont typeface="Wingdings" charset="2"/>
              <a:buChar char="q"/>
            </a:pPr>
            <a:r>
              <a:rPr lang="en-US" dirty="0"/>
              <a:t>Key messages for cholera prevention</a:t>
            </a:r>
          </a:p>
          <a:p>
            <a:endParaRPr lang="en-US" b="1" dirty="0"/>
          </a:p>
          <a:p>
            <a:r>
              <a:rPr lang="en-US" b="1" dirty="0"/>
              <a:t>+ GIVE ORS SACHETS FOR 3 DAYS</a:t>
            </a:r>
          </a:p>
        </p:txBody>
      </p:sp>
    </p:spTree>
    <p:extLst>
      <p:ext uri="{BB962C8B-B14F-4D97-AF65-F5344CB8AC3E}">
        <p14:creationId xmlns:p14="http://schemas.microsoft.com/office/powerpoint/2010/main" val="3595935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ICEF-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636912"/>
            <a:ext cx="2037130" cy="1440160"/>
          </a:xfrm>
          <a:prstGeom prst="rect">
            <a:avLst/>
          </a:prstGeom>
        </p:spPr>
      </p:pic>
      <p:sp>
        <p:nvSpPr>
          <p:cNvPr id="6" name="TextBox 5"/>
          <p:cNvSpPr txBox="1"/>
          <p:nvPr/>
        </p:nvSpPr>
        <p:spPr>
          <a:xfrm>
            <a:off x="4788024" y="2154065"/>
            <a:ext cx="3942105" cy="369332"/>
          </a:xfrm>
          <a:prstGeom prst="rect">
            <a:avLst/>
          </a:prstGeom>
          <a:noFill/>
        </p:spPr>
        <p:txBody>
          <a:bodyPr wrap="none" rtlCol="0">
            <a:spAutoFit/>
          </a:bodyPr>
          <a:lstStyle/>
          <a:p>
            <a:r>
              <a:rPr lang="en-US" dirty="0">
                <a:solidFill>
                  <a:srgbClr val="FF0000"/>
                </a:solidFill>
              </a:rPr>
              <a:t>Already Prepared Powder </a:t>
            </a:r>
            <a:r>
              <a:rPr lang="mr-IN" dirty="0">
                <a:solidFill>
                  <a:srgbClr val="FF0000"/>
                </a:solidFill>
              </a:rPr>
              <a:t>–</a:t>
            </a:r>
            <a:r>
              <a:rPr lang="en-US" dirty="0">
                <a:solidFill>
                  <a:srgbClr val="FF0000"/>
                </a:solidFill>
              </a:rPr>
              <a:t> ORS Sachets</a:t>
            </a:r>
          </a:p>
        </p:txBody>
      </p:sp>
      <p:sp>
        <p:nvSpPr>
          <p:cNvPr id="7" name="TextBox 6"/>
          <p:cNvSpPr txBox="1"/>
          <p:nvPr/>
        </p:nvSpPr>
        <p:spPr>
          <a:xfrm>
            <a:off x="971600" y="2132856"/>
            <a:ext cx="2759552" cy="369332"/>
          </a:xfrm>
          <a:prstGeom prst="rect">
            <a:avLst/>
          </a:prstGeom>
          <a:noFill/>
        </p:spPr>
        <p:txBody>
          <a:bodyPr wrap="none" rtlCol="0">
            <a:spAutoFit/>
          </a:bodyPr>
          <a:lstStyle/>
          <a:p>
            <a:r>
              <a:rPr lang="fr-FR" dirty="0">
                <a:solidFill>
                  <a:srgbClr val="FF0000"/>
                </a:solidFill>
              </a:rPr>
              <a:t>Home </a:t>
            </a:r>
            <a:r>
              <a:rPr lang="mr-IN" dirty="0">
                <a:solidFill>
                  <a:srgbClr val="FF0000"/>
                </a:solidFill>
              </a:rPr>
              <a:t>–</a:t>
            </a:r>
            <a:r>
              <a:rPr lang="fr-FR" dirty="0">
                <a:solidFill>
                  <a:srgbClr val="FF0000"/>
                </a:solidFill>
              </a:rPr>
              <a:t> made ORS Solution</a:t>
            </a:r>
            <a:endParaRPr lang="en-US" dirty="0">
              <a:solidFill>
                <a:srgbClr val="FF0000"/>
              </a:solidFill>
            </a:endParaRPr>
          </a:p>
        </p:txBody>
      </p:sp>
      <p:pic>
        <p:nvPicPr>
          <p:cNvPr id="8" name="Picture 7" descr="diy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420888"/>
            <a:ext cx="3429000" cy="3340100"/>
          </a:xfrm>
          <a:prstGeom prst="rect">
            <a:avLst/>
          </a:prstGeom>
        </p:spPr>
      </p:pic>
      <p:pic>
        <p:nvPicPr>
          <p:cNvPr id="11" name="Picture 10" descr="p83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4221088"/>
            <a:ext cx="3270231" cy="2213868"/>
          </a:xfrm>
          <a:prstGeom prst="rect">
            <a:avLst/>
          </a:prstGeom>
        </p:spPr>
      </p:pic>
      <p:sp>
        <p:nvSpPr>
          <p:cNvPr id="5" name="TextBox 4"/>
          <p:cNvSpPr txBox="1"/>
          <p:nvPr/>
        </p:nvSpPr>
        <p:spPr>
          <a:xfrm>
            <a:off x="6997198" y="3284984"/>
            <a:ext cx="1941557" cy="646331"/>
          </a:xfrm>
          <a:prstGeom prst="rect">
            <a:avLst/>
          </a:prstGeom>
          <a:noFill/>
        </p:spPr>
        <p:txBody>
          <a:bodyPr wrap="none" rtlCol="0">
            <a:spAutoFit/>
          </a:bodyPr>
          <a:lstStyle/>
          <a:p>
            <a:r>
              <a:rPr lang="en-US" dirty="0"/>
              <a:t>1 Liter Safe WATER</a:t>
            </a:r>
          </a:p>
          <a:p>
            <a:r>
              <a:rPr lang="en-US" dirty="0"/>
              <a:t>1 ORS Sachet</a:t>
            </a:r>
          </a:p>
        </p:txBody>
      </p:sp>
      <p:sp>
        <p:nvSpPr>
          <p:cNvPr id="12" name="TextBox 11"/>
          <p:cNvSpPr txBox="1"/>
          <p:nvPr/>
        </p:nvSpPr>
        <p:spPr>
          <a:xfrm>
            <a:off x="971600" y="980728"/>
            <a:ext cx="5641914" cy="923330"/>
          </a:xfrm>
          <a:prstGeom prst="rect">
            <a:avLst/>
          </a:prstGeom>
          <a:noFill/>
        </p:spPr>
        <p:txBody>
          <a:bodyPr wrap="none" rtlCol="0">
            <a:spAutoFit/>
          </a:bodyPr>
          <a:lstStyle/>
          <a:p>
            <a:r>
              <a:rPr lang="en-US" dirty="0"/>
              <a:t>1 </a:t>
            </a:r>
            <a:r>
              <a:rPr lang="mr-IN" dirty="0"/>
              <a:t>–</a:t>
            </a:r>
            <a:r>
              <a:rPr lang="en-US" dirty="0"/>
              <a:t> WASH your hands with Soap and clean water</a:t>
            </a:r>
          </a:p>
          <a:p>
            <a:r>
              <a:rPr lang="en-US" dirty="0"/>
              <a:t>2 </a:t>
            </a:r>
            <a:r>
              <a:rPr lang="mr-IN" dirty="0"/>
              <a:t>–</a:t>
            </a:r>
            <a:r>
              <a:rPr lang="en-US" dirty="0"/>
              <a:t> WASH container and utensil with soap and clean water</a:t>
            </a:r>
          </a:p>
          <a:p>
            <a:r>
              <a:rPr lang="en-US" dirty="0"/>
              <a:t>3 </a:t>
            </a:r>
            <a:r>
              <a:rPr lang="mr-IN" dirty="0"/>
              <a:t>–</a:t>
            </a:r>
            <a:r>
              <a:rPr lang="en-US" dirty="0"/>
              <a:t> Put 1 Liter of safe, treated water in a clean container</a:t>
            </a:r>
          </a:p>
        </p:txBody>
      </p:sp>
      <p:sp>
        <p:nvSpPr>
          <p:cNvPr id="13"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How to prepare Oral Rehydration Solutions</a:t>
            </a:r>
          </a:p>
        </p:txBody>
      </p:sp>
    </p:spTree>
    <p:extLst>
      <p:ext uri="{BB962C8B-B14F-4D97-AF65-F5344CB8AC3E}">
        <p14:creationId xmlns:p14="http://schemas.microsoft.com/office/powerpoint/2010/main" val="1090685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561" b="97933" l="9901" r="98020">
                        <a14:foregroundMark x1="65347" y1="82946" x2="65347" y2="82946"/>
                        <a14:foregroundMark x1="62376" y1="89664" x2="71617" y2="89664"/>
                        <a14:foregroundMark x1="71617" y1="89664" x2="71617" y2="89664"/>
                        <a14:foregroundMark x1="71617" y1="89664" x2="71617" y2="89664"/>
                        <a14:foregroundMark x1="77228" y1="88630" x2="77228" y2="88630"/>
                        <a14:foregroundMark x1="70957" y1="84755" x2="70957" y2="84755"/>
                        <a14:foregroundMark x1="74917" y1="84755" x2="74917" y2="84755"/>
                        <a14:foregroundMark x1="64686" y1="84238" x2="64686" y2="84238"/>
                        <a14:foregroundMark x1="74257" y1="91731" x2="74257" y2="91731"/>
                      </a14:backgroundRemoval>
                    </a14:imgEffect>
                  </a14:imgLayer>
                </a14:imgProps>
              </a:ext>
            </a:extLst>
          </a:blip>
          <a:stretch>
            <a:fillRect/>
          </a:stretch>
        </p:blipFill>
        <p:spPr>
          <a:xfrm>
            <a:off x="467544" y="908720"/>
            <a:ext cx="1271765" cy="1624334"/>
          </a:xfrm>
          <a:prstGeom prst="rect">
            <a:avLst/>
          </a:prstGeom>
        </p:spPr>
      </p:pic>
      <p:sp>
        <p:nvSpPr>
          <p:cNvPr id="3" name="TextBox 2"/>
          <p:cNvSpPr txBox="1"/>
          <p:nvPr/>
        </p:nvSpPr>
        <p:spPr>
          <a:xfrm>
            <a:off x="1907704" y="1412776"/>
            <a:ext cx="2736304" cy="369332"/>
          </a:xfrm>
          <a:prstGeom prst="rect">
            <a:avLst/>
          </a:prstGeom>
          <a:noFill/>
        </p:spPr>
        <p:txBody>
          <a:bodyPr wrap="square" rtlCol="0">
            <a:spAutoFit/>
          </a:bodyPr>
          <a:lstStyle/>
          <a:p>
            <a:r>
              <a:rPr lang="en-US" dirty="0"/>
              <a:t>Use of a water filter</a:t>
            </a:r>
          </a:p>
        </p:txBody>
      </p:sp>
      <p:sp>
        <p:nvSpPr>
          <p:cNvPr id="6" name="TextBox 5"/>
          <p:cNvSpPr txBox="1"/>
          <p:nvPr/>
        </p:nvSpPr>
        <p:spPr>
          <a:xfrm>
            <a:off x="683568" y="2708920"/>
            <a:ext cx="5616624" cy="646331"/>
          </a:xfrm>
          <a:prstGeom prst="rect">
            <a:avLst/>
          </a:prstGeom>
          <a:noFill/>
        </p:spPr>
        <p:txBody>
          <a:bodyPr wrap="square" rtlCol="0">
            <a:spAutoFit/>
          </a:bodyPr>
          <a:lstStyle/>
          <a:p>
            <a:r>
              <a:rPr lang="en-US" dirty="0"/>
              <a:t>Use of chemical water treatment products (aquatabs, bleach, chlorine, PUR, etc.)</a:t>
            </a:r>
          </a:p>
        </p:txBody>
      </p:sp>
      <p:sp>
        <p:nvSpPr>
          <p:cNvPr id="7" name="TextBox 6"/>
          <p:cNvSpPr txBox="1"/>
          <p:nvPr/>
        </p:nvSpPr>
        <p:spPr>
          <a:xfrm>
            <a:off x="4427984" y="4581128"/>
            <a:ext cx="3888432" cy="369332"/>
          </a:xfrm>
          <a:prstGeom prst="rect">
            <a:avLst/>
          </a:prstGeom>
          <a:noFill/>
        </p:spPr>
        <p:txBody>
          <a:bodyPr wrap="square" rtlCol="0">
            <a:spAutoFit/>
          </a:bodyPr>
          <a:lstStyle/>
          <a:p>
            <a:r>
              <a:rPr lang="en-US" dirty="0"/>
              <a:t>Filtering (straining) &amp; Boiling</a:t>
            </a:r>
          </a:p>
        </p:txBody>
      </p:sp>
      <p:sp>
        <p:nvSpPr>
          <p:cNvPr id="8" name="TextBox 7"/>
          <p:cNvSpPr txBox="1"/>
          <p:nvPr/>
        </p:nvSpPr>
        <p:spPr>
          <a:xfrm>
            <a:off x="1007096" y="5661248"/>
            <a:ext cx="8136904" cy="369332"/>
          </a:xfrm>
          <a:prstGeom prst="rect">
            <a:avLst/>
          </a:prstGeom>
          <a:noFill/>
        </p:spPr>
        <p:txBody>
          <a:bodyPr wrap="square" rtlCol="0">
            <a:spAutoFit/>
          </a:bodyPr>
          <a:lstStyle/>
          <a:p>
            <a:r>
              <a:rPr lang="en-US" dirty="0">
                <a:solidFill>
                  <a:srgbClr val="FF0000"/>
                </a:solidFill>
              </a:rPr>
              <a:t>Always use water than has been properly treated for the preparation of ORS !!  </a:t>
            </a:r>
          </a:p>
        </p:txBody>
      </p:sp>
      <p:pic>
        <p:nvPicPr>
          <p:cNvPr id="9" name="Picture 8" descr="Screen Shot 2019-03-10 at 19.59.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4149080"/>
            <a:ext cx="1152128" cy="1450827"/>
          </a:xfrm>
          <a:prstGeom prst="rect">
            <a:avLst/>
          </a:prstGeom>
        </p:spPr>
      </p:pic>
      <p:pic>
        <p:nvPicPr>
          <p:cNvPr id="10" name="Picture 9" descr="Boil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4149080"/>
            <a:ext cx="1462223" cy="1447552"/>
          </a:xfrm>
          <a:prstGeom prst="rect">
            <a:avLst/>
          </a:prstGeom>
        </p:spPr>
      </p:pic>
      <p:sp>
        <p:nvSpPr>
          <p:cNvPr id="11" name="TextBox 10"/>
          <p:cNvSpPr txBox="1"/>
          <p:nvPr/>
        </p:nvSpPr>
        <p:spPr>
          <a:xfrm>
            <a:off x="2051720" y="4725144"/>
            <a:ext cx="360040" cy="461665"/>
          </a:xfrm>
          <a:prstGeom prst="rect">
            <a:avLst/>
          </a:prstGeom>
          <a:noFill/>
        </p:spPr>
        <p:txBody>
          <a:bodyPr wrap="square" rtlCol="0">
            <a:spAutoFit/>
          </a:bodyPr>
          <a:lstStyle/>
          <a:p>
            <a:r>
              <a:rPr lang="en-US" sz="2400" dirty="0"/>
              <a:t>+</a:t>
            </a:r>
          </a:p>
        </p:txBody>
      </p:sp>
      <p:pic>
        <p:nvPicPr>
          <p:cNvPr id="12" name="Picture 11" descr="Aquatabs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2" y="2564904"/>
            <a:ext cx="1811693" cy="1358770"/>
          </a:xfrm>
          <a:prstGeom prst="rect">
            <a:avLst/>
          </a:prstGeom>
        </p:spPr>
      </p:pic>
      <p:sp>
        <p:nvSpPr>
          <p:cNvPr id="14"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How to prepare Clean Water for ORS</a:t>
            </a:r>
          </a:p>
        </p:txBody>
      </p:sp>
    </p:spTree>
    <p:extLst>
      <p:ext uri="{BB962C8B-B14F-4D97-AF65-F5344CB8AC3E}">
        <p14:creationId xmlns:p14="http://schemas.microsoft.com/office/powerpoint/2010/main" val="319958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ORP Floor Plan</a:t>
            </a:r>
          </a:p>
        </p:txBody>
      </p:sp>
      <p:grpSp>
        <p:nvGrpSpPr>
          <p:cNvPr id="54" name="Group 53"/>
          <p:cNvGrpSpPr/>
          <p:nvPr/>
        </p:nvGrpSpPr>
        <p:grpSpPr>
          <a:xfrm>
            <a:off x="827584" y="836712"/>
            <a:ext cx="7976918" cy="5380656"/>
            <a:chOff x="827584" y="692696"/>
            <a:chExt cx="7976918" cy="5380656"/>
          </a:xfrm>
        </p:grpSpPr>
        <p:grpSp>
          <p:nvGrpSpPr>
            <p:cNvPr id="49" name="Group 48"/>
            <p:cNvGrpSpPr/>
            <p:nvPr/>
          </p:nvGrpSpPr>
          <p:grpSpPr>
            <a:xfrm>
              <a:off x="827584" y="692696"/>
              <a:ext cx="7976918" cy="5380656"/>
              <a:chOff x="755576" y="620688"/>
              <a:chExt cx="7976918" cy="5380656"/>
            </a:xfrm>
          </p:grpSpPr>
          <p:grpSp>
            <p:nvGrpSpPr>
              <p:cNvPr id="6" name="Group 5"/>
              <p:cNvGrpSpPr/>
              <p:nvPr/>
            </p:nvGrpSpPr>
            <p:grpSpPr>
              <a:xfrm>
                <a:off x="755576" y="620688"/>
                <a:ext cx="7976918" cy="5380656"/>
                <a:chOff x="245821" y="733321"/>
                <a:chExt cx="7976918" cy="5380656"/>
              </a:xfrm>
            </p:grpSpPr>
            <p:sp>
              <p:nvSpPr>
                <p:cNvPr id="8" name="Rectangle 7"/>
                <p:cNvSpPr/>
                <p:nvPr/>
              </p:nvSpPr>
              <p:spPr bwMode="auto">
                <a:xfrm>
                  <a:off x="245821" y="2381375"/>
                  <a:ext cx="1107435" cy="1961675"/>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9" name="Rectangle 8"/>
                <p:cNvSpPr/>
                <p:nvPr/>
              </p:nvSpPr>
              <p:spPr bwMode="auto">
                <a:xfrm>
                  <a:off x="5719293" y="5394953"/>
                  <a:ext cx="1107435" cy="6916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10" name="Rectangle 9"/>
                <p:cNvSpPr/>
                <p:nvPr/>
              </p:nvSpPr>
              <p:spPr bwMode="auto">
                <a:xfrm>
                  <a:off x="5719293" y="2093617"/>
                  <a:ext cx="1583312" cy="2817641"/>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11" name="Oval 10"/>
                <p:cNvSpPr/>
                <p:nvPr/>
              </p:nvSpPr>
              <p:spPr bwMode="auto">
                <a:xfrm>
                  <a:off x="3162302" y="976914"/>
                  <a:ext cx="864775" cy="850418"/>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12" name="Rectangle 11"/>
                <p:cNvSpPr/>
                <p:nvPr/>
              </p:nvSpPr>
              <p:spPr bwMode="auto">
                <a:xfrm>
                  <a:off x="1577869" y="733321"/>
                  <a:ext cx="1172364" cy="1094011"/>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13" name="Rectangle 12"/>
                <p:cNvSpPr/>
                <p:nvPr/>
              </p:nvSpPr>
              <p:spPr bwMode="auto">
                <a:xfrm>
                  <a:off x="2153391" y="2349891"/>
                  <a:ext cx="704110" cy="72934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14" name="Rectangle 13"/>
                <p:cNvSpPr/>
                <p:nvPr/>
              </p:nvSpPr>
              <p:spPr bwMode="auto">
                <a:xfrm>
                  <a:off x="3223649" y="2349891"/>
                  <a:ext cx="704110" cy="72934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15" name="Rectangle 14"/>
                <p:cNvSpPr/>
                <p:nvPr/>
              </p:nvSpPr>
              <p:spPr bwMode="auto">
                <a:xfrm>
                  <a:off x="2167484" y="3972046"/>
                  <a:ext cx="704110" cy="72934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16" name="Rectangle 15"/>
                <p:cNvSpPr/>
                <p:nvPr/>
              </p:nvSpPr>
              <p:spPr bwMode="auto">
                <a:xfrm>
                  <a:off x="3225168" y="3972046"/>
                  <a:ext cx="704110" cy="72934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17" name="TextBox 16"/>
                <p:cNvSpPr txBox="1"/>
                <p:nvPr/>
              </p:nvSpPr>
              <p:spPr>
                <a:xfrm>
                  <a:off x="2915792" y="1097509"/>
                  <a:ext cx="1272579" cy="495572"/>
                </a:xfrm>
                <a:prstGeom prst="rect">
                  <a:avLst/>
                </a:prstGeom>
                <a:noFill/>
              </p:spPr>
              <p:txBody>
                <a:bodyPr wrap="none" rtlCol="0">
                  <a:spAutoFit/>
                </a:bodyPr>
                <a:lstStyle/>
                <a:p>
                  <a:pPr algn="ctr"/>
                  <a:r>
                    <a:rPr lang="en-US" sz="1400" dirty="0"/>
                    <a:t>Handwashing</a:t>
                  </a:r>
                </a:p>
                <a:p>
                  <a:pPr algn="ctr"/>
                  <a:r>
                    <a:rPr lang="en-US" sz="1400" dirty="0"/>
                    <a:t>Station</a:t>
                  </a:r>
                </a:p>
              </p:txBody>
            </p:sp>
            <p:sp>
              <p:nvSpPr>
                <p:cNvPr id="18" name="Oval 17"/>
                <p:cNvSpPr/>
                <p:nvPr/>
              </p:nvSpPr>
              <p:spPr bwMode="auto">
                <a:xfrm>
                  <a:off x="2378089" y="3128027"/>
                  <a:ext cx="330156" cy="325443"/>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19" name="Oval 18"/>
                <p:cNvSpPr/>
                <p:nvPr/>
              </p:nvSpPr>
              <p:spPr bwMode="auto">
                <a:xfrm>
                  <a:off x="3385375" y="3128027"/>
                  <a:ext cx="330156" cy="325443"/>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20" name="Oval 19"/>
                <p:cNvSpPr/>
                <p:nvPr/>
              </p:nvSpPr>
              <p:spPr bwMode="auto">
                <a:xfrm>
                  <a:off x="2378089" y="3582225"/>
                  <a:ext cx="330156" cy="325443"/>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21" name="Oval 20"/>
                <p:cNvSpPr/>
                <p:nvPr/>
              </p:nvSpPr>
              <p:spPr bwMode="auto">
                <a:xfrm>
                  <a:off x="3385375" y="3582225"/>
                  <a:ext cx="330156" cy="325443"/>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22" name="Rectangle 21"/>
                <p:cNvSpPr/>
                <p:nvPr/>
              </p:nvSpPr>
              <p:spPr bwMode="auto">
                <a:xfrm>
                  <a:off x="4883963" y="3088800"/>
                  <a:ext cx="704110" cy="72934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23" name="TextBox 22"/>
                <p:cNvSpPr txBox="1"/>
                <p:nvPr/>
              </p:nvSpPr>
              <p:spPr>
                <a:xfrm>
                  <a:off x="2148440" y="2462889"/>
                  <a:ext cx="748923" cy="495572"/>
                </a:xfrm>
                <a:prstGeom prst="rect">
                  <a:avLst/>
                </a:prstGeom>
                <a:noFill/>
              </p:spPr>
              <p:txBody>
                <a:bodyPr wrap="none" rtlCol="0">
                  <a:spAutoFit/>
                </a:bodyPr>
                <a:lstStyle/>
                <a:p>
                  <a:pPr algn="ctr"/>
                  <a:r>
                    <a:rPr lang="en-US" sz="1400" dirty="0"/>
                    <a:t>Patient</a:t>
                  </a:r>
                </a:p>
                <a:p>
                  <a:pPr algn="ctr"/>
                  <a:r>
                    <a:rPr lang="en-US" sz="1400" dirty="0"/>
                    <a:t>chair</a:t>
                  </a:r>
                </a:p>
              </p:txBody>
            </p:sp>
            <p:sp>
              <p:nvSpPr>
                <p:cNvPr id="24" name="TextBox 23"/>
                <p:cNvSpPr txBox="1"/>
                <p:nvPr/>
              </p:nvSpPr>
              <p:spPr>
                <a:xfrm>
                  <a:off x="3218074" y="2448811"/>
                  <a:ext cx="748923" cy="495572"/>
                </a:xfrm>
                <a:prstGeom prst="rect">
                  <a:avLst/>
                </a:prstGeom>
                <a:noFill/>
              </p:spPr>
              <p:txBody>
                <a:bodyPr wrap="none" rtlCol="0">
                  <a:spAutoFit/>
                </a:bodyPr>
                <a:lstStyle/>
                <a:p>
                  <a:pPr algn="ctr"/>
                  <a:r>
                    <a:rPr lang="en-US" sz="1400" dirty="0"/>
                    <a:t>Patient</a:t>
                  </a:r>
                </a:p>
                <a:p>
                  <a:pPr algn="ctr"/>
                  <a:r>
                    <a:rPr lang="en-US" sz="1400" dirty="0"/>
                    <a:t>chair</a:t>
                  </a:r>
                </a:p>
              </p:txBody>
            </p:sp>
            <p:sp>
              <p:nvSpPr>
                <p:cNvPr id="25" name="TextBox 24"/>
                <p:cNvSpPr txBox="1"/>
                <p:nvPr/>
              </p:nvSpPr>
              <p:spPr>
                <a:xfrm>
                  <a:off x="3218074" y="4088930"/>
                  <a:ext cx="748923" cy="495572"/>
                </a:xfrm>
                <a:prstGeom prst="rect">
                  <a:avLst/>
                </a:prstGeom>
                <a:noFill/>
              </p:spPr>
              <p:txBody>
                <a:bodyPr wrap="none" rtlCol="0">
                  <a:spAutoFit/>
                </a:bodyPr>
                <a:lstStyle/>
                <a:p>
                  <a:pPr algn="ctr"/>
                  <a:r>
                    <a:rPr lang="en-US" sz="1400" dirty="0"/>
                    <a:t>Patient</a:t>
                  </a:r>
                </a:p>
                <a:p>
                  <a:pPr algn="ctr"/>
                  <a:r>
                    <a:rPr lang="en-US" sz="1400" dirty="0"/>
                    <a:t>chair</a:t>
                  </a:r>
                </a:p>
              </p:txBody>
            </p:sp>
            <p:sp>
              <p:nvSpPr>
                <p:cNvPr id="26" name="TextBox 25"/>
                <p:cNvSpPr txBox="1"/>
                <p:nvPr/>
              </p:nvSpPr>
              <p:spPr>
                <a:xfrm>
                  <a:off x="2164051" y="4088930"/>
                  <a:ext cx="748923" cy="495572"/>
                </a:xfrm>
                <a:prstGeom prst="rect">
                  <a:avLst/>
                </a:prstGeom>
                <a:noFill/>
              </p:spPr>
              <p:txBody>
                <a:bodyPr wrap="none" rtlCol="0">
                  <a:spAutoFit/>
                </a:bodyPr>
                <a:lstStyle/>
                <a:p>
                  <a:pPr algn="ctr"/>
                  <a:r>
                    <a:rPr lang="en-US" sz="1400" dirty="0"/>
                    <a:t>Patient</a:t>
                  </a:r>
                </a:p>
                <a:p>
                  <a:pPr algn="ctr"/>
                  <a:r>
                    <a:rPr lang="en-US" sz="1400" dirty="0"/>
                    <a:t>chair</a:t>
                  </a:r>
                </a:p>
              </p:txBody>
            </p:sp>
            <p:sp>
              <p:nvSpPr>
                <p:cNvPr id="27" name="TextBox 26"/>
                <p:cNvSpPr txBox="1"/>
                <p:nvPr/>
              </p:nvSpPr>
              <p:spPr>
                <a:xfrm>
                  <a:off x="3927759" y="3588812"/>
                  <a:ext cx="736099" cy="295209"/>
                </a:xfrm>
                <a:prstGeom prst="rect">
                  <a:avLst/>
                </a:prstGeom>
                <a:noFill/>
              </p:spPr>
              <p:txBody>
                <a:bodyPr wrap="none" rtlCol="0">
                  <a:spAutoFit/>
                </a:bodyPr>
                <a:lstStyle/>
                <a:p>
                  <a:pPr algn="ctr"/>
                  <a:r>
                    <a:rPr lang="en-US" sz="1400" dirty="0"/>
                    <a:t>Bucket</a:t>
                  </a:r>
                </a:p>
              </p:txBody>
            </p:sp>
            <p:cxnSp>
              <p:nvCxnSpPr>
                <p:cNvPr id="28" name="Straight Connector 27"/>
                <p:cNvCxnSpPr/>
                <p:nvPr/>
              </p:nvCxnSpPr>
              <p:spPr bwMode="auto">
                <a:xfrm>
                  <a:off x="3568861" y="3745696"/>
                  <a:ext cx="36041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9" name="TextBox 28"/>
                <p:cNvSpPr txBox="1"/>
                <p:nvPr/>
              </p:nvSpPr>
              <p:spPr>
                <a:xfrm>
                  <a:off x="1786581" y="1132145"/>
                  <a:ext cx="733619" cy="295209"/>
                </a:xfrm>
                <a:prstGeom prst="rect">
                  <a:avLst/>
                </a:prstGeom>
                <a:noFill/>
              </p:spPr>
              <p:txBody>
                <a:bodyPr wrap="none" rtlCol="0">
                  <a:spAutoFit/>
                </a:bodyPr>
                <a:lstStyle/>
                <a:p>
                  <a:pPr algn="ctr"/>
                  <a:r>
                    <a:rPr lang="en-US" sz="1400" dirty="0"/>
                    <a:t>Latrine</a:t>
                  </a:r>
                </a:p>
              </p:txBody>
            </p:sp>
            <p:sp>
              <p:nvSpPr>
                <p:cNvPr id="30" name="TextBox 29"/>
                <p:cNvSpPr txBox="1"/>
                <p:nvPr/>
              </p:nvSpPr>
              <p:spPr>
                <a:xfrm>
                  <a:off x="5862445" y="2173481"/>
                  <a:ext cx="1142661" cy="495572"/>
                </a:xfrm>
                <a:prstGeom prst="rect">
                  <a:avLst/>
                </a:prstGeom>
                <a:noFill/>
              </p:spPr>
              <p:txBody>
                <a:bodyPr wrap="none" rtlCol="0">
                  <a:spAutoFit/>
                </a:bodyPr>
                <a:lstStyle/>
                <a:p>
                  <a:pPr algn="ctr"/>
                  <a:r>
                    <a:rPr lang="en-US" sz="1400" dirty="0"/>
                    <a:t>Screening</a:t>
                  </a:r>
                </a:p>
                <a:p>
                  <a:pPr algn="ctr"/>
                  <a:r>
                    <a:rPr lang="en-US" sz="1400" dirty="0"/>
                    <a:t>Registration</a:t>
                  </a:r>
                </a:p>
              </p:txBody>
            </p:sp>
            <p:sp>
              <p:nvSpPr>
                <p:cNvPr id="31" name="TextBox 30"/>
                <p:cNvSpPr txBox="1"/>
                <p:nvPr/>
              </p:nvSpPr>
              <p:spPr>
                <a:xfrm>
                  <a:off x="1750975" y="4843017"/>
                  <a:ext cx="2437396" cy="295209"/>
                </a:xfrm>
                <a:prstGeom prst="rect">
                  <a:avLst/>
                </a:prstGeom>
                <a:noFill/>
              </p:spPr>
              <p:txBody>
                <a:bodyPr wrap="square" rtlCol="0">
                  <a:spAutoFit/>
                </a:bodyPr>
                <a:lstStyle/>
                <a:p>
                  <a:r>
                    <a:rPr lang="en-US" sz="1400" dirty="0"/>
                    <a:t>Patient Observation area</a:t>
                  </a:r>
                </a:p>
              </p:txBody>
            </p:sp>
            <p:sp>
              <p:nvSpPr>
                <p:cNvPr id="32" name="Rectangle 31"/>
                <p:cNvSpPr/>
                <p:nvPr/>
              </p:nvSpPr>
              <p:spPr bwMode="auto">
                <a:xfrm>
                  <a:off x="7518629" y="3037577"/>
                  <a:ext cx="704110" cy="72934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33" name="TextBox 32"/>
                <p:cNvSpPr txBox="1"/>
                <p:nvPr/>
              </p:nvSpPr>
              <p:spPr>
                <a:xfrm>
                  <a:off x="371405" y="2861209"/>
                  <a:ext cx="870903" cy="1096659"/>
                </a:xfrm>
                <a:prstGeom prst="rect">
                  <a:avLst/>
                </a:prstGeom>
                <a:noFill/>
              </p:spPr>
              <p:txBody>
                <a:bodyPr wrap="square" rtlCol="0">
                  <a:spAutoFit/>
                </a:bodyPr>
                <a:lstStyle/>
                <a:p>
                  <a:pPr algn="ctr"/>
                  <a:r>
                    <a:rPr lang="en-US" sz="1400" dirty="0"/>
                    <a:t>IPC</a:t>
                  </a:r>
                </a:p>
                <a:p>
                  <a:pPr algn="ctr"/>
                  <a:r>
                    <a:rPr lang="en-US" sz="1400" dirty="0"/>
                    <a:t>-</a:t>
                  </a:r>
                </a:p>
                <a:p>
                  <a:pPr algn="ctr"/>
                  <a:r>
                    <a:rPr lang="en-US" sz="1400" dirty="0"/>
                    <a:t>Dish </a:t>
                  </a:r>
                </a:p>
                <a:p>
                  <a:pPr algn="ctr"/>
                  <a:r>
                    <a:rPr lang="en-US" sz="1400" dirty="0"/>
                    <a:t>washing </a:t>
                  </a:r>
                </a:p>
                <a:p>
                  <a:pPr algn="ctr"/>
                  <a:r>
                    <a:rPr lang="en-US" sz="1400" dirty="0"/>
                    <a:t>station</a:t>
                  </a:r>
                </a:p>
              </p:txBody>
            </p:sp>
            <p:cxnSp>
              <p:nvCxnSpPr>
                <p:cNvPr id="34" name="Straight Connector 33"/>
                <p:cNvCxnSpPr/>
                <p:nvPr/>
              </p:nvCxnSpPr>
              <p:spPr bwMode="auto">
                <a:xfrm>
                  <a:off x="832003" y="5771848"/>
                  <a:ext cx="3257940" cy="12575"/>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5" name="Oval 34"/>
                <p:cNvSpPr/>
                <p:nvPr/>
              </p:nvSpPr>
              <p:spPr bwMode="auto">
                <a:xfrm>
                  <a:off x="741830" y="5708975"/>
                  <a:ext cx="90173" cy="113173"/>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36" name="Oval 35"/>
                <p:cNvSpPr/>
                <p:nvPr/>
              </p:nvSpPr>
              <p:spPr bwMode="auto">
                <a:xfrm>
                  <a:off x="4044856" y="5723051"/>
                  <a:ext cx="90173" cy="113173"/>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37" name="Oval 36"/>
                <p:cNvSpPr/>
                <p:nvPr/>
              </p:nvSpPr>
              <p:spPr bwMode="auto">
                <a:xfrm>
                  <a:off x="309753" y="4451439"/>
                  <a:ext cx="864775" cy="850418"/>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400" b="0" i="0" u="none" strike="noStrike" cap="none" normalizeH="0" baseline="0" dirty="0">
                    <a:ln>
                      <a:noFill/>
                    </a:ln>
                    <a:effectLst/>
                    <a:latin typeface="Arial" charset="0"/>
                    <a:ea typeface="ヒラギノ角ゴ Pro W3" charset="0"/>
                    <a:cs typeface="Microsoft YaHei" charset="0"/>
                  </a:endParaRPr>
                </a:p>
              </p:txBody>
            </p:sp>
            <p:sp>
              <p:nvSpPr>
                <p:cNvPr id="38" name="TextBox 37"/>
                <p:cNvSpPr txBox="1"/>
                <p:nvPr/>
              </p:nvSpPr>
              <p:spPr>
                <a:xfrm>
                  <a:off x="313669" y="4647377"/>
                  <a:ext cx="851515" cy="495572"/>
                </a:xfrm>
                <a:prstGeom prst="rect">
                  <a:avLst/>
                </a:prstGeom>
                <a:noFill/>
              </p:spPr>
              <p:txBody>
                <a:bodyPr wrap="none" rtlCol="0">
                  <a:spAutoFit/>
                </a:bodyPr>
                <a:lstStyle/>
                <a:p>
                  <a:pPr algn="ctr"/>
                  <a:r>
                    <a:rPr lang="en-US" sz="1400" dirty="0"/>
                    <a:t>Laundry</a:t>
                  </a:r>
                </a:p>
                <a:p>
                  <a:pPr algn="ctr"/>
                  <a:r>
                    <a:rPr lang="en-US" sz="1400" dirty="0"/>
                    <a:t>Area</a:t>
                  </a:r>
                </a:p>
              </p:txBody>
            </p:sp>
            <p:sp>
              <p:nvSpPr>
                <p:cNvPr id="39" name="TextBox 38"/>
                <p:cNvSpPr txBox="1"/>
                <p:nvPr/>
              </p:nvSpPr>
              <p:spPr>
                <a:xfrm>
                  <a:off x="1943604" y="5818768"/>
                  <a:ext cx="2437396" cy="295209"/>
                </a:xfrm>
                <a:prstGeom prst="rect">
                  <a:avLst/>
                </a:prstGeom>
                <a:noFill/>
              </p:spPr>
              <p:txBody>
                <a:bodyPr wrap="square" rtlCol="0">
                  <a:spAutoFit/>
                </a:bodyPr>
                <a:lstStyle/>
                <a:p>
                  <a:r>
                    <a:rPr lang="en-US" sz="1400" dirty="0"/>
                    <a:t>Cloth line</a:t>
                  </a:r>
                </a:p>
              </p:txBody>
            </p:sp>
            <p:sp>
              <p:nvSpPr>
                <p:cNvPr id="40" name="TextBox 39"/>
                <p:cNvSpPr txBox="1"/>
                <p:nvPr/>
              </p:nvSpPr>
              <p:spPr>
                <a:xfrm>
                  <a:off x="5883885" y="5561370"/>
                  <a:ext cx="813481" cy="295209"/>
                </a:xfrm>
                <a:prstGeom prst="rect">
                  <a:avLst/>
                </a:prstGeom>
                <a:noFill/>
              </p:spPr>
              <p:txBody>
                <a:bodyPr wrap="none" rtlCol="0">
                  <a:spAutoFit/>
                </a:bodyPr>
                <a:lstStyle/>
                <a:p>
                  <a:pPr algn="ctr"/>
                  <a:r>
                    <a:rPr lang="en-US" sz="1400" dirty="0"/>
                    <a:t>Storage</a:t>
                  </a:r>
                </a:p>
              </p:txBody>
            </p:sp>
            <p:sp>
              <p:nvSpPr>
                <p:cNvPr id="41" name="Rectangle 40"/>
                <p:cNvSpPr/>
                <p:nvPr/>
              </p:nvSpPr>
              <p:spPr bwMode="auto">
                <a:xfrm>
                  <a:off x="245821" y="733321"/>
                  <a:ext cx="1172364" cy="1094011"/>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ヒラギノ角ゴ Pro W3" charset="0"/>
                    <a:cs typeface="Microsoft YaHei" charset="0"/>
                  </a:endParaRPr>
                </a:p>
              </p:txBody>
            </p:sp>
            <p:sp>
              <p:nvSpPr>
                <p:cNvPr id="42" name="TextBox 41"/>
                <p:cNvSpPr txBox="1"/>
                <p:nvPr/>
              </p:nvSpPr>
              <p:spPr>
                <a:xfrm>
                  <a:off x="488598" y="1105409"/>
                  <a:ext cx="686807" cy="495572"/>
                </a:xfrm>
                <a:prstGeom prst="rect">
                  <a:avLst/>
                </a:prstGeom>
                <a:noFill/>
              </p:spPr>
              <p:txBody>
                <a:bodyPr wrap="none" rtlCol="0">
                  <a:spAutoFit/>
                </a:bodyPr>
                <a:lstStyle/>
                <a:p>
                  <a:pPr algn="ctr"/>
                  <a:r>
                    <a:rPr lang="en-US" sz="1400" dirty="0"/>
                    <a:t>Waste</a:t>
                  </a:r>
                </a:p>
                <a:p>
                  <a:pPr algn="ctr"/>
                  <a:r>
                    <a:rPr lang="en-US" sz="1400" dirty="0"/>
                    <a:t>pit</a:t>
                  </a:r>
                </a:p>
              </p:txBody>
            </p:sp>
          </p:grpSp>
          <p:cxnSp>
            <p:nvCxnSpPr>
              <p:cNvPr id="3" name="Straight Arrow Connector 2"/>
              <p:cNvCxnSpPr/>
              <p:nvPr/>
            </p:nvCxnSpPr>
            <p:spPr>
              <a:xfrm>
                <a:off x="5719709" y="1607039"/>
                <a:ext cx="0"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999630" y="997552"/>
                <a:ext cx="1008112" cy="307777"/>
              </a:xfrm>
              <a:prstGeom prst="rect">
                <a:avLst/>
              </a:prstGeom>
              <a:noFill/>
            </p:spPr>
            <p:txBody>
              <a:bodyPr wrap="square" rtlCol="0">
                <a:spAutoFit/>
              </a:bodyPr>
              <a:lstStyle/>
              <a:p>
                <a:r>
                  <a:rPr lang="en-US" sz="1400" dirty="0"/>
                  <a:t>Entry / Exit</a:t>
                </a:r>
              </a:p>
            </p:txBody>
          </p:sp>
          <p:cxnSp>
            <p:nvCxnSpPr>
              <p:cNvPr id="46" name="Straight Arrow Connector 45"/>
              <p:cNvCxnSpPr/>
              <p:nvPr/>
            </p:nvCxnSpPr>
            <p:spPr>
              <a:xfrm flipV="1">
                <a:off x="5503685" y="1573615"/>
                <a:ext cx="0"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5508104" y="3229688"/>
              <a:ext cx="569387" cy="307777"/>
            </a:xfrm>
            <a:prstGeom prst="rect">
              <a:avLst/>
            </a:prstGeom>
            <a:noFill/>
          </p:spPr>
          <p:txBody>
            <a:bodyPr wrap="none" rtlCol="0">
              <a:spAutoFit/>
            </a:bodyPr>
            <a:lstStyle/>
            <a:p>
              <a:pPr algn="ctr"/>
              <a:r>
                <a:rPr lang="en-US" sz="1400" dirty="0"/>
                <a:t>Chair</a:t>
              </a:r>
            </a:p>
          </p:txBody>
        </p:sp>
        <p:sp>
          <p:nvSpPr>
            <p:cNvPr id="53" name="TextBox 52"/>
            <p:cNvSpPr txBox="1"/>
            <p:nvPr/>
          </p:nvSpPr>
          <p:spPr>
            <a:xfrm>
              <a:off x="8177572" y="3212976"/>
              <a:ext cx="569387" cy="307777"/>
            </a:xfrm>
            <a:prstGeom prst="rect">
              <a:avLst/>
            </a:prstGeom>
            <a:noFill/>
          </p:spPr>
          <p:txBody>
            <a:bodyPr wrap="none" rtlCol="0">
              <a:spAutoFit/>
            </a:bodyPr>
            <a:lstStyle/>
            <a:p>
              <a:pPr algn="ctr"/>
              <a:r>
                <a:rPr lang="en-US" sz="1400" dirty="0"/>
                <a:t>Chair</a:t>
              </a:r>
            </a:p>
          </p:txBody>
        </p:sp>
      </p:grpSp>
      <p:sp>
        <p:nvSpPr>
          <p:cNvPr id="55" name="Rounded Rectangle 54"/>
          <p:cNvSpPr/>
          <p:nvPr/>
        </p:nvSpPr>
        <p:spPr>
          <a:xfrm>
            <a:off x="6338782" y="4201680"/>
            <a:ext cx="72008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ORS</a:t>
            </a:r>
          </a:p>
        </p:txBody>
      </p:sp>
      <p:sp>
        <p:nvSpPr>
          <p:cNvPr id="56" name="Rounded Rectangle 55"/>
          <p:cNvSpPr/>
          <p:nvPr/>
        </p:nvSpPr>
        <p:spPr>
          <a:xfrm>
            <a:off x="7130870" y="4201680"/>
            <a:ext cx="72008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WATER</a:t>
            </a:r>
          </a:p>
        </p:txBody>
      </p:sp>
    </p:spTree>
    <p:extLst>
      <p:ext uri="{BB962C8B-B14F-4D97-AF65-F5344CB8AC3E}">
        <p14:creationId xmlns:p14="http://schemas.microsoft.com/office/powerpoint/2010/main" val="1650477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How to prepare Chlorine Solutions</a:t>
            </a:r>
          </a:p>
        </p:txBody>
      </p:sp>
      <p:graphicFrame>
        <p:nvGraphicFramePr>
          <p:cNvPr id="14" name="Table 13"/>
          <p:cNvGraphicFramePr>
            <a:graphicFrameLocks noGrp="1"/>
          </p:cNvGraphicFramePr>
          <p:nvPr>
            <p:extLst>
              <p:ext uri="{D42A27DB-BD31-4B8C-83A1-F6EECF244321}">
                <p14:modId xmlns:p14="http://schemas.microsoft.com/office/powerpoint/2010/main" val="4263945453"/>
              </p:ext>
            </p:extLst>
          </p:nvPr>
        </p:nvGraphicFramePr>
        <p:xfrm>
          <a:off x="10443" y="764704"/>
          <a:ext cx="9144000" cy="5564482"/>
        </p:xfrm>
        <a:graphic>
          <a:graphicData uri="http://schemas.openxmlformats.org/drawingml/2006/table">
            <a:tbl>
              <a:tblPr firstRow="1" bandRow="1">
                <a:tableStyleId>{5C22544A-7EE6-4342-B048-85BDC9FD1C3A}</a:tableStyleId>
              </a:tblPr>
              <a:tblGrid>
                <a:gridCol w="2270814">
                  <a:extLst>
                    <a:ext uri="{9D8B030D-6E8A-4147-A177-3AD203B41FA5}">
                      <a16:colId xmlns:a16="http://schemas.microsoft.com/office/drawing/2014/main" val="20000"/>
                    </a:ext>
                  </a:extLst>
                </a:gridCol>
                <a:gridCol w="2291062">
                  <a:extLst>
                    <a:ext uri="{9D8B030D-6E8A-4147-A177-3AD203B41FA5}">
                      <a16:colId xmlns:a16="http://schemas.microsoft.com/office/drawing/2014/main" val="20001"/>
                    </a:ext>
                  </a:extLst>
                </a:gridCol>
                <a:gridCol w="2291062">
                  <a:extLst>
                    <a:ext uri="{9D8B030D-6E8A-4147-A177-3AD203B41FA5}">
                      <a16:colId xmlns:a16="http://schemas.microsoft.com/office/drawing/2014/main" val="20002"/>
                    </a:ext>
                  </a:extLst>
                </a:gridCol>
                <a:gridCol w="2291062">
                  <a:extLst>
                    <a:ext uri="{9D8B030D-6E8A-4147-A177-3AD203B41FA5}">
                      <a16:colId xmlns:a16="http://schemas.microsoft.com/office/drawing/2014/main" val="20003"/>
                    </a:ext>
                  </a:extLst>
                </a:gridCol>
              </a:tblGrid>
              <a:tr h="666458">
                <a:tc>
                  <a:txBody>
                    <a:bodyPr/>
                    <a:lstStyle/>
                    <a:p>
                      <a:r>
                        <a:rPr lang="en-US" dirty="0"/>
                        <a:t>Chlorine</a:t>
                      </a:r>
                    </a:p>
                    <a:p>
                      <a:r>
                        <a:rPr lang="en-US" dirty="0"/>
                        <a:t>Solutions</a:t>
                      </a:r>
                    </a:p>
                  </a:txBody>
                  <a:tcPr/>
                </a:tc>
                <a:tc>
                  <a:txBody>
                    <a:bodyPr/>
                    <a:lstStyle/>
                    <a:p>
                      <a:pPr algn="ctr"/>
                      <a:r>
                        <a:rPr lang="en-US" dirty="0"/>
                        <a:t>Solution 0,05%</a:t>
                      </a:r>
                    </a:p>
                  </a:txBody>
                  <a:tcPr/>
                </a:tc>
                <a:tc>
                  <a:txBody>
                    <a:bodyPr/>
                    <a:lstStyle/>
                    <a:p>
                      <a:pPr algn="ctr"/>
                      <a:r>
                        <a:rPr lang="en-US" dirty="0"/>
                        <a:t>Solution 0,2%</a:t>
                      </a:r>
                    </a:p>
                  </a:txBody>
                  <a:tcPr/>
                </a:tc>
                <a:tc>
                  <a:txBody>
                    <a:bodyPr/>
                    <a:lstStyle/>
                    <a:p>
                      <a:pPr algn="ctr"/>
                      <a:r>
                        <a:rPr lang="en-US" dirty="0"/>
                        <a:t>Solution 2%</a:t>
                      </a:r>
                    </a:p>
                  </a:txBody>
                  <a:tcPr/>
                </a:tc>
                <a:extLst>
                  <a:ext uri="{0D108BD9-81ED-4DB2-BD59-A6C34878D82A}">
                    <a16:rowId xmlns:a16="http://schemas.microsoft.com/office/drawing/2014/main" val="10000"/>
                  </a:ext>
                </a:extLst>
              </a:tr>
              <a:tr h="813026">
                <a:tc>
                  <a:txBody>
                    <a:bodyPr/>
                    <a:lstStyle/>
                    <a:p>
                      <a:pPr algn="l"/>
                      <a:r>
                        <a:rPr lang="en-US" sz="1600" b="1" dirty="0"/>
                        <a:t>Uses</a:t>
                      </a:r>
                    </a:p>
                  </a:txBody>
                  <a:tcPr anchor="ctr"/>
                </a:tc>
                <a:tc>
                  <a:txBody>
                    <a:bodyPr/>
                    <a:lstStyle/>
                    <a:p>
                      <a:pPr algn="ctr"/>
                      <a:r>
                        <a:rPr lang="en-US" sz="1600" b="1" dirty="0"/>
                        <a:t>Handwashing, washing clothes, ustensils, dishes</a:t>
                      </a:r>
                    </a:p>
                  </a:txBody>
                  <a:tcPr anchor="ctr"/>
                </a:tc>
                <a:tc>
                  <a:txBody>
                    <a:bodyPr/>
                    <a:lstStyle/>
                    <a:p>
                      <a:pPr algn="ctr"/>
                      <a:r>
                        <a:rPr lang="en-US" sz="1600" b="1" dirty="0"/>
                        <a:t>Disinfection of shoes, floors, beds, chairs,</a:t>
                      </a:r>
                      <a:r>
                        <a:rPr lang="en-US" sz="1600" b="1" baseline="0" dirty="0"/>
                        <a:t> footbaths</a:t>
                      </a:r>
                      <a:r>
                        <a:rPr lang="en-US" sz="1600" b="1" dirty="0"/>
                        <a:t> </a:t>
                      </a:r>
                    </a:p>
                  </a:txBody>
                  <a:tcPr anchor="ctr"/>
                </a:tc>
                <a:tc>
                  <a:txBody>
                    <a:bodyPr/>
                    <a:lstStyle/>
                    <a:p>
                      <a:pPr algn="ctr"/>
                      <a:r>
                        <a:rPr lang="en-US" sz="1600" b="1" dirty="0"/>
                        <a:t>Feces, vomit</a:t>
                      </a:r>
                    </a:p>
                  </a:txBody>
                  <a:tcPr anchor="ctr"/>
                </a:tc>
                <a:extLst>
                  <a:ext uri="{0D108BD9-81ED-4DB2-BD59-A6C34878D82A}">
                    <a16:rowId xmlns:a16="http://schemas.microsoft.com/office/drawing/2014/main" val="10001"/>
                  </a:ext>
                </a:extLst>
              </a:tr>
              <a:tr h="813026">
                <a:tc>
                  <a:txBody>
                    <a:bodyPr/>
                    <a:lstStyle/>
                    <a:p>
                      <a:pPr algn="l"/>
                      <a:r>
                        <a:rPr lang="en-US" sz="1600" i="0" dirty="0"/>
                        <a:t>How often to prepare solutions</a:t>
                      </a:r>
                    </a:p>
                  </a:txBody>
                  <a:tcPr anchor="ctr"/>
                </a:tc>
                <a:tc>
                  <a:txBody>
                    <a:bodyPr/>
                    <a:lstStyle/>
                    <a:p>
                      <a:pPr algn="ctr"/>
                      <a:r>
                        <a:rPr lang="en-US" sz="1600" i="0" dirty="0"/>
                        <a:t>Daily</a:t>
                      </a:r>
                    </a:p>
                  </a:txBody>
                  <a:tcPr anchor="ctr"/>
                </a:tc>
                <a:tc>
                  <a:txBody>
                    <a:bodyPr/>
                    <a:lstStyle/>
                    <a:p>
                      <a:pPr algn="ctr"/>
                      <a:r>
                        <a:rPr lang="en-US" sz="1600" i="0" dirty="0"/>
                        <a:t>Daily</a:t>
                      </a:r>
                    </a:p>
                  </a:txBody>
                  <a:tcPr anchor="ctr"/>
                </a:tc>
                <a:tc>
                  <a:txBody>
                    <a:bodyPr/>
                    <a:lstStyle/>
                    <a:p>
                      <a:pPr algn="ctr"/>
                      <a:r>
                        <a:rPr lang="en-US" sz="1600" i="0" dirty="0"/>
                        <a:t>Weekly</a:t>
                      </a:r>
                    </a:p>
                    <a:p>
                      <a:pPr algn="ctr"/>
                      <a:r>
                        <a:rPr lang="en-US" sz="1600" i="0" dirty="0"/>
                        <a:t>if stored properly</a:t>
                      </a:r>
                    </a:p>
                  </a:txBody>
                  <a:tcPr anchor="ctr"/>
                </a:tc>
                <a:extLst>
                  <a:ext uri="{0D108BD9-81ED-4DB2-BD59-A6C34878D82A}">
                    <a16:rowId xmlns:a16="http://schemas.microsoft.com/office/drawing/2014/main" val="10002"/>
                  </a:ext>
                </a:extLst>
              </a:tr>
              <a:tr h="813026">
                <a:tc>
                  <a:txBody>
                    <a:bodyPr/>
                    <a:lstStyle/>
                    <a:p>
                      <a:r>
                        <a:rPr lang="en-US" sz="1600" dirty="0"/>
                        <a:t>Aquatabs </a:t>
                      </a:r>
                    </a:p>
                    <a:p>
                      <a:r>
                        <a:rPr lang="en-US" sz="1600" dirty="0"/>
                        <a:t>(NaDcc 1g/tablet)</a:t>
                      </a:r>
                    </a:p>
                  </a:txBody>
                  <a:tcPr/>
                </a:tc>
                <a:tc>
                  <a:txBody>
                    <a:bodyPr/>
                    <a:lstStyle/>
                    <a:p>
                      <a:pPr algn="ctr"/>
                      <a:r>
                        <a:rPr lang="en-US" sz="1600" dirty="0"/>
                        <a:t>5 tablets / 10L</a:t>
                      </a:r>
                    </a:p>
                  </a:txBody>
                  <a:tcPr/>
                </a:tc>
                <a:tc>
                  <a:txBody>
                    <a:bodyPr/>
                    <a:lstStyle/>
                    <a:p>
                      <a:pPr algn="ctr"/>
                      <a:r>
                        <a:rPr lang="en-US" sz="1600" dirty="0"/>
                        <a:t>20 tablets</a:t>
                      </a:r>
                      <a:r>
                        <a:rPr lang="en-US" sz="1600" baseline="0" dirty="0"/>
                        <a:t> / 10L</a:t>
                      </a:r>
                    </a:p>
                    <a:p>
                      <a:pPr algn="ctr"/>
                      <a:r>
                        <a:rPr lang="en-US" sz="1600" baseline="0" dirty="0"/>
                        <a:t>2 tablets / 1L</a:t>
                      </a:r>
                      <a:endParaRPr lang="en-US" sz="1600" dirty="0"/>
                    </a:p>
                  </a:txBody>
                  <a:tcPr/>
                </a:tc>
                <a:tc>
                  <a:txBody>
                    <a:bodyPr/>
                    <a:lstStyle/>
                    <a:p>
                      <a:pPr algn="ctr"/>
                      <a:r>
                        <a:rPr lang="en-US" sz="1600" dirty="0"/>
                        <a:t>20 tablets /</a:t>
                      </a:r>
                      <a:r>
                        <a:rPr lang="en-US" sz="1600" baseline="0" dirty="0"/>
                        <a:t> 1L</a:t>
                      </a:r>
                      <a:endParaRPr lang="en-US" sz="1600" dirty="0"/>
                    </a:p>
                  </a:txBody>
                  <a:tcPr/>
                </a:tc>
                <a:extLst>
                  <a:ext uri="{0D108BD9-81ED-4DB2-BD59-A6C34878D82A}">
                    <a16:rowId xmlns:a16="http://schemas.microsoft.com/office/drawing/2014/main" val="10003"/>
                  </a:ext>
                </a:extLst>
              </a:tr>
              <a:tr h="813026">
                <a:tc>
                  <a:txBody>
                    <a:bodyPr/>
                    <a:lstStyle/>
                    <a:p>
                      <a:r>
                        <a:rPr lang="en-US" sz="1600" dirty="0"/>
                        <a:t>Bleach</a:t>
                      </a:r>
                    </a:p>
                    <a:p>
                      <a:r>
                        <a:rPr lang="en-US" sz="1600" baseline="0" dirty="0"/>
                        <a:t>(5% active chlorine)</a:t>
                      </a:r>
                      <a:endParaRPr lang="en-US" sz="1600" dirty="0"/>
                    </a:p>
                  </a:txBody>
                  <a:tcPr/>
                </a:tc>
                <a:tc>
                  <a:txBody>
                    <a:bodyPr/>
                    <a:lstStyle/>
                    <a:p>
                      <a:pPr algn="ctr"/>
                      <a:r>
                        <a:rPr lang="en-US" sz="1600" dirty="0"/>
                        <a:t>100 mL</a:t>
                      </a:r>
                      <a:r>
                        <a:rPr lang="en-US" sz="1600" baseline="0" dirty="0"/>
                        <a:t> / 10L</a:t>
                      </a:r>
                      <a:endParaRPr lang="en-US" sz="1600" dirty="0"/>
                    </a:p>
                    <a:p>
                      <a:pPr algn="ctr"/>
                      <a:r>
                        <a:rPr lang="en-US" sz="1600" dirty="0"/>
                        <a:t>10 mL / 1L</a:t>
                      </a:r>
                    </a:p>
                  </a:txBody>
                  <a:tcPr/>
                </a:tc>
                <a:tc>
                  <a:txBody>
                    <a:bodyPr/>
                    <a:lstStyle/>
                    <a:p>
                      <a:pPr algn="ctr"/>
                      <a:r>
                        <a:rPr lang="en-US" sz="1600" dirty="0"/>
                        <a:t>400 mL / 10L</a:t>
                      </a:r>
                    </a:p>
                    <a:p>
                      <a:pPr algn="ctr"/>
                      <a:r>
                        <a:rPr lang="en-US" sz="1600" dirty="0"/>
                        <a:t>40 mL / 1L</a:t>
                      </a:r>
                    </a:p>
                  </a:txBody>
                  <a:tcPr/>
                </a:tc>
                <a:tc>
                  <a:txBody>
                    <a:bodyPr/>
                    <a:lstStyle/>
                    <a:p>
                      <a:pPr algn="ctr"/>
                      <a:r>
                        <a:rPr lang="en-US" sz="1600" dirty="0"/>
                        <a:t>-</a:t>
                      </a:r>
                    </a:p>
                    <a:p>
                      <a:pPr algn="ctr"/>
                      <a:r>
                        <a:rPr lang="en-US" sz="1600" dirty="0"/>
                        <a:t>400 mL / 1L</a:t>
                      </a:r>
                    </a:p>
                  </a:txBody>
                  <a:tcPr/>
                </a:tc>
                <a:extLst>
                  <a:ext uri="{0D108BD9-81ED-4DB2-BD59-A6C34878D82A}">
                    <a16:rowId xmlns:a16="http://schemas.microsoft.com/office/drawing/2014/main" val="10004"/>
                  </a:ext>
                </a:extLst>
              </a:tr>
              <a:tr h="813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HTH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(70% active chlorine)</a:t>
                      </a:r>
                    </a:p>
                    <a:p>
                      <a:endParaRPr lang="en-US" sz="1600" dirty="0"/>
                    </a:p>
                  </a:txBody>
                  <a:tcPr/>
                </a:tc>
                <a:tc>
                  <a:txBody>
                    <a:bodyPr/>
                    <a:lstStyle/>
                    <a:p>
                      <a:pPr algn="ctr"/>
                      <a:r>
                        <a:rPr lang="en-US" sz="1600" dirty="0"/>
                        <a:t>0.7 g/L</a:t>
                      </a:r>
                    </a:p>
                    <a:p>
                      <a:pPr algn="ctr"/>
                      <a:r>
                        <a:rPr lang="en-US" sz="1600" dirty="0"/>
                        <a:t>½ </a:t>
                      </a:r>
                      <a:r>
                        <a:rPr lang="en-US" sz="1600" baseline="0" dirty="0"/>
                        <a:t> tablespoon / 10L</a:t>
                      </a:r>
                      <a:endParaRPr lang="en-US" sz="1600" dirty="0"/>
                    </a:p>
                  </a:txBody>
                  <a:tcPr/>
                </a:tc>
                <a:tc>
                  <a:txBody>
                    <a:bodyPr/>
                    <a:lstStyle/>
                    <a:p>
                      <a:pPr algn="ctr"/>
                      <a:r>
                        <a:rPr lang="en-US" sz="1600" dirty="0"/>
                        <a:t>3 g/L</a:t>
                      </a:r>
                    </a:p>
                    <a:p>
                      <a:pPr algn="ctr"/>
                      <a:r>
                        <a:rPr lang="en-US" sz="1600" baseline="0" dirty="0"/>
                        <a:t>2 tablespoon / 10L</a:t>
                      </a:r>
                      <a:endParaRPr lang="en-US" sz="1600" dirty="0"/>
                    </a:p>
                    <a:p>
                      <a:pPr algn="ctr"/>
                      <a:endParaRPr lang="en-US" sz="1600" dirty="0"/>
                    </a:p>
                  </a:txBody>
                  <a:tcPr/>
                </a:tc>
                <a:tc>
                  <a:txBody>
                    <a:bodyPr/>
                    <a:lstStyle/>
                    <a:p>
                      <a:pPr algn="ctr"/>
                      <a:r>
                        <a:rPr lang="en-US" sz="1600" dirty="0"/>
                        <a:t>30 g/L</a:t>
                      </a:r>
                    </a:p>
                    <a:p>
                      <a:pPr algn="ctr"/>
                      <a:r>
                        <a:rPr lang="en-US" sz="1600" baseline="0" dirty="0"/>
                        <a:t>2 tablespoon / 1L</a:t>
                      </a:r>
                      <a:endParaRPr lang="en-US" sz="1600" dirty="0"/>
                    </a:p>
                    <a:p>
                      <a:pPr algn="ctr"/>
                      <a:endParaRPr lang="en-US" sz="1600" dirty="0"/>
                    </a:p>
                  </a:txBody>
                  <a:tcPr/>
                </a:tc>
                <a:extLst>
                  <a:ext uri="{0D108BD9-81ED-4DB2-BD59-A6C34878D82A}">
                    <a16:rowId xmlns:a16="http://schemas.microsoft.com/office/drawing/2014/main" val="10005"/>
                  </a:ext>
                </a:extLst>
              </a:tr>
              <a:tr h="813026">
                <a:tc>
                  <a:txBody>
                    <a:bodyPr/>
                    <a:lstStyle/>
                    <a:p>
                      <a:r>
                        <a:rPr lang="en-US" sz="1600" dirty="0"/>
                        <a:t>Make your own recipe</a:t>
                      </a:r>
                    </a:p>
                  </a:txBody>
                  <a:tcPr/>
                </a:tc>
                <a:tc>
                  <a:txBody>
                    <a:bodyPr/>
                    <a:lstStyle/>
                    <a:p>
                      <a:endParaRPr lang="en-US" sz="1600" dirty="0"/>
                    </a:p>
                  </a:txBody>
                  <a:tcPr/>
                </a:tc>
                <a:tc>
                  <a:txBody>
                    <a:bodyPr/>
                    <a:lstStyle/>
                    <a:p>
                      <a:endParaRPr lang="en-US" dirty="0"/>
                    </a:p>
                  </a:txBody>
                  <a:tcPr/>
                </a:tc>
                <a:tc>
                  <a:txBody>
                    <a:bodyPr/>
                    <a:lstStyle/>
                    <a:p>
                      <a:endParaRPr lang="en-US"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956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Infection Prevention &amp; Control at the ORP</a:t>
            </a:r>
          </a:p>
        </p:txBody>
      </p:sp>
      <p:sp>
        <p:nvSpPr>
          <p:cNvPr id="5" name="TextBox 4"/>
          <p:cNvSpPr txBox="1"/>
          <p:nvPr/>
        </p:nvSpPr>
        <p:spPr>
          <a:xfrm>
            <a:off x="323528" y="764704"/>
            <a:ext cx="8604448" cy="5355313"/>
          </a:xfrm>
          <a:prstGeom prst="rect">
            <a:avLst/>
          </a:prstGeom>
          <a:noFill/>
        </p:spPr>
        <p:txBody>
          <a:bodyPr wrap="square" rtlCol="0">
            <a:spAutoFit/>
          </a:bodyPr>
          <a:lstStyle/>
          <a:p>
            <a:r>
              <a:rPr lang="en-US" b="1" dirty="0"/>
              <a:t>Hand Hygiene for staffs</a:t>
            </a:r>
          </a:p>
          <a:p>
            <a:pPr marL="342900" indent="-342900">
              <a:buFont typeface="Wingdings" charset="2"/>
              <a:buChar char="q"/>
            </a:pPr>
            <a:r>
              <a:rPr lang="en-US" dirty="0"/>
              <a:t>On entering the ORP</a:t>
            </a:r>
          </a:p>
          <a:p>
            <a:pPr marL="342900" indent="-342900">
              <a:buFont typeface="Wingdings" charset="2"/>
              <a:buChar char="q"/>
            </a:pPr>
            <a:r>
              <a:rPr lang="en-US" dirty="0"/>
              <a:t>Before preparing ORS solutions, or giving ORS to drink to a patient</a:t>
            </a:r>
          </a:p>
          <a:p>
            <a:pPr marL="342900" indent="-342900">
              <a:buFont typeface="Wingdings" charset="2"/>
              <a:buChar char="q"/>
            </a:pPr>
            <a:r>
              <a:rPr lang="en-US" dirty="0"/>
              <a:t>Before eating, drinking (or smoking)</a:t>
            </a:r>
          </a:p>
          <a:p>
            <a:pPr marL="342900" indent="-342900">
              <a:buFont typeface="Wingdings" charset="2"/>
              <a:buChar char="q"/>
            </a:pPr>
            <a:r>
              <a:rPr lang="en-US" dirty="0"/>
              <a:t>After handling soiled laundry, waste, cleaning spills or emptying excreta buckets</a:t>
            </a:r>
          </a:p>
          <a:p>
            <a:pPr marL="342900" indent="-342900">
              <a:buFont typeface="Wingdings" charset="2"/>
              <a:buChar char="q"/>
            </a:pPr>
            <a:r>
              <a:rPr lang="en-US" dirty="0"/>
              <a:t>After contact with vomit or any other body fluids</a:t>
            </a:r>
          </a:p>
          <a:p>
            <a:pPr marL="342900" indent="-342900">
              <a:buFont typeface="Wingdings" charset="2"/>
              <a:buChar char="q"/>
            </a:pPr>
            <a:r>
              <a:rPr lang="en-US" dirty="0"/>
              <a:t>After going to the toilets</a:t>
            </a:r>
          </a:p>
          <a:p>
            <a:pPr marL="342900" indent="-342900">
              <a:buFont typeface="Wingdings" charset="2"/>
              <a:buChar char="q"/>
            </a:pPr>
            <a:r>
              <a:rPr lang="en-US" dirty="0"/>
              <a:t>On leaving ORP</a:t>
            </a:r>
          </a:p>
          <a:p>
            <a:pPr marL="342900" indent="-342900">
              <a:buFont typeface="Wingdings" charset="2"/>
              <a:buChar char="q"/>
            </a:pPr>
            <a:endParaRPr lang="en-US" dirty="0"/>
          </a:p>
          <a:p>
            <a:r>
              <a:rPr lang="en-US" b="1" dirty="0"/>
              <a:t>Hand Hygiene for Patients / Attendants</a:t>
            </a:r>
          </a:p>
          <a:p>
            <a:pPr marL="342900" indent="-342900">
              <a:buFont typeface="Wingdings" charset="2"/>
              <a:buChar char="q"/>
            </a:pPr>
            <a:r>
              <a:rPr lang="en-US" dirty="0"/>
              <a:t>On entering the ORP</a:t>
            </a:r>
          </a:p>
          <a:p>
            <a:pPr marL="342900" indent="-342900">
              <a:buFont typeface="Wingdings" charset="2"/>
              <a:buChar char="q"/>
            </a:pPr>
            <a:r>
              <a:rPr lang="en-US" dirty="0"/>
              <a:t>Before drinking ORS or giving ORS to drink</a:t>
            </a:r>
          </a:p>
          <a:p>
            <a:pPr marL="342900" indent="-342900">
              <a:buFont typeface="Wingdings" charset="2"/>
              <a:buChar char="q"/>
            </a:pPr>
            <a:r>
              <a:rPr lang="en-US" dirty="0"/>
              <a:t>Before eating (or smoking)</a:t>
            </a:r>
          </a:p>
          <a:p>
            <a:pPr marL="342900" indent="-342900">
              <a:buFont typeface="Wingdings" charset="2"/>
              <a:buChar char="q"/>
            </a:pPr>
            <a:r>
              <a:rPr lang="en-US" dirty="0"/>
              <a:t>Before preparing food for a patient</a:t>
            </a:r>
          </a:p>
          <a:p>
            <a:pPr marL="342900" indent="-342900">
              <a:buFont typeface="Wingdings" charset="2"/>
              <a:buChar char="q"/>
            </a:pPr>
            <a:r>
              <a:rPr lang="en-US" dirty="0"/>
              <a:t>After contact with vomit or any other body fluids</a:t>
            </a:r>
          </a:p>
          <a:p>
            <a:pPr marL="342900" indent="-342900">
              <a:buFont typeface="Wingdings" charset="2"/>
              <a:buChar char="q"/>
            </a:pPr>
            <a:r>
              <a:rPr lang="en-US" dirty="0"/>
              <a:t>After handling soiled laundry</a:t>
            </a:r>
          </a:p>
          <a:p>
            <a:pPr marL="342900" indent="-342900">
              <a:buFont typeface="Wingdings" charset="2"/>
              <a:buChar char="q"/>
            </a:pPr>
            <a:r>
              <a:rPr lang="en-US" dirty="0"/>
              <a:t>After going to the toilets</a:t>
            </a:r>
          </a:p>
          <a:p>
            <a:pPr marL="342900" indent="-342900">
              <a:buFont typeface="Wingdings" charset="2"/>
              <a:buChar char="q"/>
            </a:pPr>
            <a:r>
              <a:rPr lang="en-US" dirty="0"/>
              <a:t>On leaving ORP</a:t>
            </a:r>
          </a:p>
          <a:p>
            <a:endParaRPr lang="en-US" dirty="0"/>
          </a:p>
        </p:txBody>
      </p:sp>
    </p:spTree>
    <p:extLst>
      <p:ext uri="{BB962C8B-B14F-4D97-AF65-F5344CB8AC3E}">
        <p14:creationId xmlns:p14="http://schemas.microsoft.com/office/powerpoint/2010/main" val="55791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Infection Prevention &amp; Control at the ORP</a:t>
            </a:r>
          </a:p>
        </p:txBody>
      </p:sp>
      <p:sp>
        <p:nvSpPr>
          <p:cNvPr id="5" name="TextBox 4"/>
          <p:cNvSpPr txBox="1"/>
          <p:nvPr/>
        </p:nvSpPr>
        <p:spPr>
          <a:xfrm>
            <a:off x="323528" y="980728"/>
            <a:ext cx="8820472" cy="4801315"/>
          </a:xfrm>
          <a:prstGeom prst="rect">
            <a:avLst/>
          </a:prstGeom>
          <a:noFill/>
        </p:spPr>
        <p:txBody>
          <a:bodyPr wrap="square" rtlCol="0">
            <a:spAutoFit/>
          </a:bodyPr>
          <a:lstStyle/>
          <a:p>
            <a:r>
              <a:rPr lang="en-US" b="1" dirty="0"/>
              <a:t>Basic PPE </a:t>
            </a:r>
            <a:r>
              <a:rPr lang="mr-IN" b="1" dirty="0"/>
              <a:t>–</a:t>
            </a:r>
            <a:r>
              <a:rPr lang="en-US" b="1" dirty="0"/>
              <a:t> Personal Protective Equipement for ORP staff</a:t>
            </a:r>
            <a:endParaRPr lang="en-US" dirty="0"/>
          </a:p>
          <a:p>
            <a:pPr marL="342900" indent="-342900">
              <a:buFont typeface="Wingdings" charset="2"/>
              <a:buChar char="q"/>
            </a:pPr>
            <a:r>
              <a:rPr lang="en-US" dirty="0"/>
              <a:t>Short-sleeved top + 1 pair of trousers (locally procured is fine)</a:t>
            </a:r>
          </a:p>
          <a:p>
            <a:pPr marL="342900" indent="-342900">
              <a:buFont typeface="Wingdings" charset="2"/>
              <a:buChar char="q"/>
            </a:pPr>
            <a:r>
              <a:rPr lang="en-US" dirty="0"/>
              <a:t>1 pair of boots</a:t>
            </a:r>
          </a:p>
          <a:p>
            <a:r>
              <a:rPr lang="en-US" dirty="0"/>
              <a:t>Staff change on entering and leaving the ORP. Staff must neither leave the ORP in their protective clothing nor work in the ORP in their personal clothes. </a:t>
            </a:r>
          </a:p>
          <a:p>
            <a:endParaRPr lang="en-US" dirty="0"/>
          </a:p>
          <a:p>
            <a:r>
              <a:rPr lang="en-US" b="1" dirty="0"/>
              <a:t>Additional PPE</a:t>
            </a:r>
          </a:p>
          <a:p>
            <a:pPr marL="342900" indent="-342900">
              <a:buFont typeface="Wingdings" charset="2"/>
              <a:buChar char="q"/>
            </a:pPr>
            <a:r>
              <a:rPr lang="en-US" dirty="0"/>
              <a:t>Reusable rubber gloves</a:t>
            </a:r>
          </a:p>
          <a:p>
            <a:pPr marL="342900" indent="-342900">
              <a:buFont typeface="Wingdings" charset="2"/>
              <a:buChar char="q"/>
            </a:pPr>
            <a:r>
              <a:rPr lang="en-US" dirty="0"/>
              <a:t>Reusable plastic apron</a:t>
            </a:r>
          </a:p>
          <a:p>
            <a:pPr marL="342900" indent="-342900">
              <a:buFont typeface="Wingdings" charset="2"/>
              <a:buChar char="q"/>
            </a:pPr>
            <a:r>
              <a:rPr lang="en-US" dirty="0"/>
              <a:t>Reusable face shield</a:t>
            </a:r>
          </a:p>
          <a:p>
            <a:r>
              <a:rPr lang="en-US" dirty="0"/>
              <a:t>For the preparation of chlorine solutions; collection, transport and washing/disinfection of soiled laundry or materials, dishes; for elimination of wastewater, feces, vomit, and waste.</a:t>
            </a:r>
          </a:p>
          <a:p>
            <a:r>
              <a:rPr lang="en-US" b="1" u="sng" dirty="0"/>
              <a:t>NB</a:t>
            </a:r>
            <a:r>
              <a:rPr lang="en-US" dirty="0"/>
              <a:t>: Respiratory masks (FFP 1, 2 or 3) protect against dust (e.g. removing</a:t>
            </a:r>
          </a:p>
          <a:p>
            <a:r>
              <a:rPr lang="en-US" dirty="0"/>
              <a:t>ashes, sweeping the waste storage area) but not against gases or vapours. Cholera is not transmitted by the inhalation of droplets. It is pointless to wear a surgical mask</a:t>
            </a:r>
          </a:p>
          <a:p>
            <a:r>
              <a:rPr lang="en-US" dirty="0"/>
              <a:t>or FFP2 respirator to protect oneself against cholera.</a:t>
            </a:r>
          </a:p>
          <a:p>
            <a:endParaRPr lang="en-US" dirty="0"/>
          </a:p>
        </p:txBody>
      </p:sp>
    </p:spTree>
    <p:extLst>
      <p:ext uri="{BB962C8B-B14F-4D97-AF65-F5344CB8AC3E}">
        <p14:creationId xmlns:p14="http://schemas.microsoft.com/office/powerpoint/2010/main" val="60212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Infection Prevention &amp; Control at the ORP</a:t>
            </a:r>
          </a:p>
        </p:txBody>
      </p:sp>
      <p:sp>
        <p:nvSpPr>
          <p:cNvPr id="5" name="TextBox 4"/>
          <p:cNvSpPr txBox="1"/>
          <p:nvPr/>
        </p:nvSpPr>
        <p:spPr>
          <a:xfrm>
            <a:off x="179512" y="764704"/>
            <a:ext cx="8964488" cy="5355313"/>
          </a:xfrm>
          <a:prstGeom prst="rect">
            <a:avLst/>
          </a:prstGeom>
          <a:noFill/>
        </p:spPr>
        <p:txBody>
          <a:bodyPr wrap="square" rtlCol="0">
            <a:spAutoFit/>
          </a:bodyPr>
          <a:lstStyle/>
          <a:p>
            <a:r>
              <a:rPr lang="en-US" b="1" dirty="0"/>
              <a:t>Floors, Surfaces and utensils</a:t>
            </a:r>
          </a:p>
          <a:p>
            <a:pPr marL="342900" indent="-342900">
              <a:buFont typeface="Wingdings" charset="2"/>
              <a:buChar char="q"/>
            </a:pPr>
            <a:r>
              <a:rPr lang="en-US" dirty="0"/>
              <a:t>Wash floors with detergent, rinse and disinfect with 0.2% chlorine solution 2x/day or each time it is soiled</a:t>
            </a:r>
          </a:p>
          <a:p>
            <a:pPr marL="342900" indent="-342900">
              <a:buFont typeface="Wingdings" charset="2"/>
              <a:buChar char="q"/>
            </a:pPr>
            <a:r>
              <a:rPr lang="en-US" dirty="0"/>
              <a:t>Wash surfaces (table, chairs, etc.) with detergent, rinse and disinfect with 0.2% chlorine solution at the end of the day</a:t>
            </a:r>
          </a:p>
          <a:p>
            <a:pPr marL="342900" indent="-342900">
              <a:buFont typeface="Wingdings" charset="2"/>
              <a:buChar char="q"/>
            </a:pPr>
            <a:r>
              <a:rPr lang="en-US" dirty="0"/>
              <a:t>After each patient, wash patient chair, cups, spoons with detergent, rinse, and disinfect with 0.2% chlorine solution</a:t>
            </a:r>
          </a:p>
          <a:p>
            <a:pPr marL="342900" indent="-342900">
              <a:buFont typeface="Wingdings" charset="2"/>
              <a:buChar char="q"/>
            </a:pPr>
            <a:endParaRPr lang="en-US" dirty="0"/>
          </a:p>
          <a:p>
            <a:r>
              <a:rPr lang="en-US" b="1" dirty="0"/>
              <a:t>Vomit buckets</a:t>
            </a:r>
          </a:p>
          <a:p>
            <a:pPr marL="342900" indent="-342900">
              <a:buFont typeface="Wingdings" charset="2"/>
              <a:buChar char="q"/>
            </a:pPr>
            <a:r>
              <a:rPr lang="en-US" dirty="0"/>
              <a:t>Give a new bucket to patient with 1 cm of 2% chlorine solution at the bottom</a:t>
            </a:r>
          </a:p>
          <a:p>
            <a:pPr marL="342900" indent="-342900">
              <a:buFont typeface="Wingdings" charset="2"/>
              <a:buChar char="q"/>
            </a:pPr>
            <a:r>
              <a:rPr lang="en-US" dirty="0"/>
              <a:t>Empties patient vomit bucket when a third full into the latrine pit</a:t>
            </a:r>
          </a:p>
          <a:p>
            <a:pPr marL="342900" indent="-342900">
              <a:buFont typeface="Wingdings" charset="2"/>
              <a:buChar char="q"/>
            </a:pPr>
            <a:r>
              <a:rPr lang="en-US" dirty="0"/>
              <a:t>Rinse the bucket with clean water and disinfect with 0.2% solution</a:t>
            </a:r>
          </a:p>
          <a:p>
            <a:pPr marL="342900" indent="-342900">
              <a:buFont typeface="Wingdings" charset="2"/>
              <a:buChar char="q"/>
            </a:pPr>
            <a:endParaRPr lang="en-US" dirty="0"/>
          </a:p>
          <a:p>
            <a:r>
              <a:rPr lang="en-US" b="1" dirty="0"/>
              <a:t>Waste</a:t>
            </a:r>
          </a:p>
          <a:p>
            <a:pPr marL="342900" indent="-342900">
              <a:buFont typeface="Wingdings" charset="2"/>
              <a:buChar char="q"/>
            </a:pPr>
            <a:r>
              <a:rPr lang="en-US" dirty="0"/>
              <a:t>Collect and secure waste bags in the waste management area 1x/day</a:t>
            </a:r>
          </a:p>
          <a:p>
            <a:pPr marL="342900" indent="-342900">
              <a:buFont typeface="Wingdings" charset="2"/>
              <a:buChar char="q"/>
            </a:pPr>
            <a:r>
              <a:rPr lang="en-US" dirty="0"/>
              <a:t>Wash dirty bins with detergent, rinse and disinfect with 0.2% chlorine solution</a:t>
            </a:r>
          </a:p>
          <a:p>
            <a:pPr marL="342900" indent="-342900">
              <a:buFont typeface="Wingdings" charset="2"/>
              <a:buChar char="q"/>
            </a:pPr>
            <a:r>
              <a:rPr lang="en-US" dirty="0"/>
              <a:t>Eliminate waste (burn or burry)</a:t>
            </a:r>
          </a:p>
          <a:p>
            <a:pPr marL="342900" indent="-342900">
              <a:buFont typeface="Wingdings" charset="2"/>
              <a:buChar char="q"/>
            </a:pPr>
            <a:r>
              <a:rPr lang="en-US" dirty="0"/>
              <a:t>Clean the waste area</a:t>
            </a:r>
          </a:p>
          <a:p>
            <a:endParaRPr lang="en-US" dirty="0"/>
          </a:p>
        </p:txBody>
      </p:sp>
    </p:spTree>
    <p:extLst>
      <p:ext uri="{BB962C8B-B14F-4D97-AF65-F5344CB8AC3E}">
        <p14:creationId xmlns:p14="http://schemas.microsoft.com/office/powerpoint/2010/main" val="73639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Infection Prevention &amp; Control at the ORP</a:t>
            </a:r>
          </a:p>
        </p:txBody>
      </p:sp>
      <p:sp>
        <p:nvSpPr>
          <p:cNvPr id="5" name="TextBox 4"/>
          <p:cNvSpPr txBox="1"/>
          <p:nvPr/>
        </p:nvSpPr>
        <p:spPr>
          <a:xfrm>
            <a:off x="179512" y="692696"/>
            <a:ext cx="8964488" cy="4247317"/>
          </a:xfrm>
          <a:prstGeom prst="rect">
            <a:avLst/>
          </a:prstGeom>
          <a:noFill/>
        </p:spPr>
        <p:txBody>
          <a:bodyPr wrap="square" rtlCol="0">
            <a:spAutoFit/>
          </a:bodyPr>
          <a:lstStyle/>
          <a:p>
            <a:r>
              <a:rPr lang="fr-FR" b="1" dirty="0"/>
              <a:t>Laundry / staff PPE</a:t>
            </a:r>
            <a:endParaRPr lang="en-US" dirty="0"/>
          </a:p>
          <a:p>
            <a:pPr marL="342900" indent="-342900">
              <a:buFont typeface="Wingdings" charset="2"/>
              <a:buChar char="q"/>
            </a:pPr>
            <a:r>
              <a:rPr lang="en-US" dirty="0"/>
              <a:t>PPE is changed every day and each me it is soiled. </a:t>
            </a:r>
          </a:p>
          <a:p>
            <a:pPr marL="342900" indent="-342900">
              <a:buFont typeface="Wingdings" charset="2"/>
              <a:buChar char="q"/>
            </a:pPr>
            <a:r>
              <a:rPr lang="en-US" dirty="0"/>
              <a:t>Soiled PPE are collected by staff wearing plastic aprons and rubber gloves; </a:t>
            </a:r>
          </a:p>
          <a:p>
            <a:pPr marL="342900" indent="-342900">
              <a:buFont typeface="Wingdings" charset="2"/>
              <a:buChar char="q"/>
            </a:pPr>
            <a:r>
              <a:rPr lang="en-US" dirty="0"/>
              <a:t>washed separately with soap and water or with detergent available on the local market, rinsed in clear water, soaked in 0.05% chlorine solution for 15 minutes, rinsed in clear water again and hung out in the sun until completely dry. </a:t>
            </a:r>
          </a:p>
          <a:p>
            <a:endParaRPr lang="en-US" dirty="0"/>
          </a:p>
          <a:p>
            <a:r>
              <a:rPr lang="en-US" b="1" dirty="0"/>
              <a:t>Disinfection of shoes (optional)</a:t>
            </a:r>
          </a:p>
          <a:p>
            <a:pPr marL="342900" indent="-342900">
              <a:buFont typeface="Wingdings" charset="2"/>
              <a:buChar char="q"/>
            </a:pPr>
            <a:r>
              <a:rPr lang="en-US" dirty="0"/>
              <a:t>Foot bath are not recommended</a:t>
            </a:r>
          </a:p>
          <a:p>
            <a:pPr marL="342900" indent="-342900">
              <a:buFont typeface="Wingdings" charset="2"/>
              <a:buChar char="q"/>
            </a:pPr>
            <a:r>
              <a:rPr lang="en-US" dirty="0"/>
              <a:t>Spraying with 0.2% chlorine solution the shoe sole at the exit of the ORP</a:t>
            </a:r>
          </a:p>
          <a:p>
            <a:pPr marL="342900" indent="-342900">
              <a:buFont typeface="Wingdings" charset="2"/>
              <a:buChar char="q"/>
            </a:pPr>
            <a:endParaRPr lang="en-US" b="1" dirty="0"/>
          </a:p>
          <a:p>
            <a:r>
              <a:rPr lang="en-US" b="1" u="sng" dirty="0"/>
              <a:t>NB: </a:t>
            </a:r>
            <a:r>
              <a:rPr lang="en-US" dirty="0"/>
              <a:t>The effectiveness of this measure in stopping the spread of vibrio in and outside an ORP or a CTC has not been demonstrated. However shoe disinfection points can serve to raise awareness among patients/attendants on the need for exceptional measures related to the contagious nature of cholera. </a:t>
            </a:r>
          </a:p>
        </p:txBody>
      </p:sp>
    </p:spTree>
    <p:extLst>
      <p:ext uri="{BB962C8B-B14F-4D97-AF65-F5344CB8AC3E}">
        <p14:creationId xmlns:p14="http://schemas.microsoft.com/office/powerpoint/2010/main" val="2396670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C86EE-A075-4BF5-A142-F68463F29612}"/>
              </a:ext>
            </a:extLst>
          </p:cNvPr>
          <p:cNvSpPr txBox="1"/>
          <p:nvPr/>
        </p:nvSpPr>
        <p:spPr>
          <a:xfrm>
            <a:off x="251520" y="803288"/>
            <a:ext cx="8676456" cy="5355313"/>
          </a:xfrm>
          <a:prstGeom prst="rect">
            <a:avLst/>
          </a:prstGeom>
          <a:noFill/>
        </p:spPr>
        <p:txBody>
          <a:bodyPr wrap="square" rtlCol="0">
            <a:spAutoFit/>
          </a:bodyPr>
          <a:lstStyle/>
          <a:p>
            <a:r>
              <a:rPr lang="en-US" b="1" dirty="0"/>
              <a:t>GENERAL PREVENTION MESSAGES</a:t>
            </a:r>
          </a:p>
          <a:p>
            <a:endParaRPr lang="en-US" dirty="0"/>
          </a:p>
          <a:p>
            <a:pPr marL="457200" indent="-457200">
              <a:buFont typeface="Wingdings" charset="2"/>
              <a:buChar char="q"/>
            </a:pPr>
            <a:r>
              <a:rPr lang="en-US" dirty="0"/>
              <a:t>SAFE WATER - Drink safe water : treated (boiled or with added chlorine) and safely stored in clean, covered containers.</a:t>
            </a:r>
          </a:p>
          <a:p>
            <a:endParaRPr lang="en-US" dirty="0"/>
          </a:p>
          <a:p>
            <a:pPr marL="457200" indent="-457200">
              <a:buFont typeface="Wingdings" charset="2"/>
              <a:buChar char="q"/>
            </a:pPr>
            <a:r>
              <a:rPr lang="en-US" dirty="0"/>
              <a:t>HANDWASHING - Handwash with soap at key moments (after defecation;  after cleaning a child bottom and disposing of children feces properly; before and after taking care of a sick family member; before preparing food, before eating, before breastfeeding or taking care of a child)</a:t>
            </a:r>
          </a:p>
          <a:p>
            <a:endParaRPr lang="en-US" dirty="0"/>
          </a:p>
          <a:p>
            <a:pPr marL="457200" indent="-457200">
              <a:buFont typeface="Wingdings" charset="2"/>
              <a:buChar char="q"/>
            </a:pPr>
            <a:r>
              <a:rPr lang="en-US" dirty="0"/>
              <a:t>SAFE FOOD HYGIENE - Cook food well, eat it hot, keep it covered, and peel / clean fruits and vegetables. Do not eat outside or in places where you are not sure of food hygiene.</a:t>
            </a:r>
          </a:p>
          <a:p>
            <a:endParaRPr lang="en-US" dirty="0"/>
          </a:p>
          <a:p>
            <a:pPr marL="457200" indent="-457200">
              <a:buFont typeface="Wingdings" charset="2"/>
              <a:buChar char="q"/>
            </a:pPr>
            <a:r>
              <a:rPr lang="en-US" dirty="0"/>
              <a:t>USING LATRINES - Use latrines or bury your feces (do no practice open defecation)</a:t>
            </a:r>
          </a:p>
          <a:p>
            <a:endParaRPr lang="en-US" dirty="0"/>
          </a:p>
          <a:p>
            <a:pPr marL="457200" indent="-457200">
              <a:buFont typeface="Wingdings" charset="2"/>
              <a:buChar char="q"/>
            </a:pPr>
            <a:r>
              <a:rPr lang="en-US" dirty="0"/>
              <a:t>CLEANING UP — Keep utensils &amp; surfaces clean, in latrines, in kitchen and places where your family bathes and washes clothes.</a:t>
            </a:r>
          </a:p>
          <a:p>
            <a:endParaRPr lang="en-US" b="1" dirty="0"/>
          </a:p>
        </p:txBody>
      </p:sp>
      <p:sp>
        <p:nvSpPr>
          <p:cNvPr id="7"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Key messages for Cholera Prevention</a:t>
            </a:r>
          </a:p>
        </p:txBody>
      </p:sp>
    </p:spTree>
    <p:extLst>
      <p:ext uri="{BB962C8B-B14F-4D97-AF65-F5344CB8AC3E}">
        <p14:creationId xmlns:p14="http://schemas.microsoft.com/office/powerpoint/2010/main" val="3978027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C86EE-A075-4BF5-A142-F68463F29612}"/>
              </a:ext>
            </a:extLst>
          </p:cNvPr>
          <p:cNvSpPr txBox="1"/>
          <p:nvPr/>
        </p:nvSpPr>
        <p:spPr>
          <a:xfrm>
            <a:off x="-11865" y="912926"/>
            <a:ext cx="9144000" cy="5032147"/>
          </a:xfrm>
          <a:prstGeom prst="rect">
            <a:avLst/>
          </a:prstGeom>
          <a:noFill/>
        </p:spPr>
        <p:txBody>
          <a:bodyPr wrap="square" rtlCol="0">
            <a:spAutoFit/>
          </a:bodyPr>
          <a:lstStyle/>
          <a:p>
            <a:r>
              <a:rPr lang="en-US" sz="1600" b="1" dirty="0"/>
              <a:t>SPECIFIC PREVENTION MESSAGES: TAKING CARE OF A CHOLERA PATIENT AT HOME</a:t>
            </a:r>
          </a:p>
          <a:p>
            <a:endParaRPr lang="en-US" sz="1100" dirty="0"/>
          </a:p>
          <a:p>
            <a:pPr marL="285750" indent="-285750">
              <a:buFont typeface="Wingdings" charset="2"/>
              <a:buChar char="q"/>
            </a:pPr>
            <a:r>
              <a:rPr lang="en-US" sz="1600" b="1" dirty="0"/>
              <a:t>Stools, vomit and soiled clothes </a:t>
            </a:r>
            <a:r>
              <a:rPr lang="en-US" sz="1600" dirty="0"/>
              <a:t>of cholera patients are </a:t>
            </a:r>
            <a:r>
              <a:rPr lang="en-US" sz="1600" b="1" dirty="0"/>
              <a:t>highly contagious </a:t>
            </a:r>
            <a:r>
              <a:rPr lang="en-US" sz="1600" dirty="0"/>
              <a:t>and should be handled safely. </a:t>
            </a:r>
          </a:p>
          <a:p>
            <a:pPr marL="285750" indent="-285750">
              <a:buFont typeface="Wingdings" charset="2"/>
              <a:buChar char="q"/>
            </a:pPr>
            <a:r>
              <a:rPr lang="en-US" sz="1600" dirty="0"/>
              <a:t>Be prepared in case patient vomits (If patient vomits regularly and is not able to drink ORS, refer to the CTU/CTC). Collect patient vomit into a bucket used for this purpose and this purpose only. After use </a:t>
            </a:r>
            <a:r>
              <a:rPr lang="mr-IN" sz="1600" dirty="0"/>
              <a:t>–</a:t>
            </a:r>
            <a:r>
              <a:rPr lang="en-US" sz="1600" dirty="0"/>
              <a:t> empty bucket into latrine pit, wash and disinfect the bucket with bleach over the latrine pit. Carefully wash hands.</a:t>
            </a:r>
          </a:p>
          <a:p>
            <a:pPr marL="285750" indent="-285750">
              <a:buFont typeface="Wingdings" charset="2"/>
              <a:buChar char="q"/>
            </a:pPr>
            <a:r>
              <a:rPr lang="en-US" sz="1600" dirty="0"/>
              <a:t>Carefully wash hands with clean water &amp; soap after taking care of a sick patient or before  taking care of someone else. Wash hands and containers, utensils with clean water &amp; soap before preparing ORS or clean water. Wash hands, containers, utensils with clean water &amp; soap before preparing or eating food (or smoking).</a:t>
            </a:r>
          </a:p>
          <a:p>
            <a:pPr marL="285750" indent="-285750">
              <a:buFont typeface="Wingdings" charset="2"/>
              <a:buChar char="q"/>
            </a:pPr>
            <a:r>
              <a:rPr lang="en-US" sz="1600" dirty="0"/>
              <a:t>Cleaning vomit/diarrhea spills: Remove vomit/fluid spills with a cloth (put dirty cloth in a bucket), clean floor with water/soap then disinfect by pouring bleach and let dry. Wash contaminated cloth and bucket with water and soap over the latrine pit, soak cloth in bleach water for 15 minutes, rinse over the latrine pit, than hang to dry in the sun.</a:t>
            </a:r>
          </a:p>
          <a:p>
            <a:pPr marL="285750" indent="-285750">
              <a:buFont typeface="Wingdings" charset="2"/>
              <a:buChar char="q"/>
            </a:pPr>
            <a:r>
              <a:rPr lang="en-US" sz="1600" dirty="0"/>
              <a:t>Cleaning contaminated clothes / materials: Wash contaminated materials with water and soap / detergent, rinse, disinfect by dipping into bleach solution for 15 minutes, rinse and let dry in the sun.</a:t>
            </a:r>
          </a:p>
          <a:p>
            <a:endParaRPr lang="en-US" sz="1600" b="1" dirty="0"/>
          </a:p>
          <a:p>
            <a:r>
              <a:rPr lang="en-US" sz="1600" dirty="0"/>
              <a:t>NB: Be careful of where you dispose of your contaminated used water. Pour used water into the latrines and then rinse / disinfect your bucket </a:t>
            </a:r>
            <a:r>
              <a:rPr lang="mr-IN" sz="1600" dirty="0"/>
              <a:t>–</a:t>
            </a:r>
            <a:r>
              <a:rPr lang="en-US" sz="1600" dirty="0"/>
              <a:t> let dry in the sun. Wash hands.</a:t>
            </a:r>
          </a:p>
        </p:txBody>
      </p:sp>
      <p:sp>
        <p:nvSpPr>
          <p:cNvPr id="7"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Key messages for Cholera Prevention</a:t>
            </a:r>
          </a:p>
        </p:txBody>
      </p:sp>
    </p:spTree>
    <p:extLst>
      <p:ext uri="{BB962C8B-B14F-4D97-AF65-F5344CB8AC3E}">
        <p14:creationId xmlns:p14="http://schemas.microsoft.com/office/powerpoint/2010/main" val="4213226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D6079F-1030-4BF3-B784-C3584D8DC444}"/>
              </a:ext>
            </a:extLst>
          </p:cNvPr>
          <p:cNvSpPr>
            <a:spLocks noGrp="1"/>
          </p:cNvSpPr>
          <p:nvPr>
            <p:ph type="title"/>
          </p:nvPr>
        </p:nvSpPr>
        <p:spPr>
          <a:xfrm>
            <a:off x="395536" y="-315416"/>
            <a:ext cx="8229600" cy="1143000"/>
          </a:xfrm>
        </p:spPr>
        <p:txBody>
          <a:bodyPr>
            <a:normAutofit/>
          </a:bodyPr>
          <a:lstStyle/>
          <a:p>
            <a:r>
              <a:rPr lang="en-US" sz="2800" dirty="0"/>
              <a:t>Reporting</a:t>
            </a:r>
          </a:p>
        </p:txBody>
      </p:sp>
      <p:sp>
        <p:nvSpPr>
          <p:cNvPr id="12" name="TextBox 11"/>
          <p:cNvSpPr txBox="1"/>
          <p:nvPr/>
        </p:nvSpPr>
        <p:spPr>
          <a:xfrm>
            <a:off x="1619672" y="4365104"/>
            <a:ext cx="5328592" cy="461665"/>
          </a:xfrm>
          <a:prstGeom prst="rect">
            <a:avLst/>
          </a:prstGeom>
          <a:noFill/>
        </p:spPr>
        <p:txBody>
          <a:bodyPr wrap="square" rtlCol="0">
            <a:spAutoFit/>
          </a:bodyPr>
          <a:lstStyle/>
          <a:p>
            <a:r>
              <a:rPr lang="en-US" sz="2400" dirty="0"/>
              <a:t>BISHA # 0903 # 24 # 2 # 22 # 0 # 5 # 79</a:t>
            </a:r>
          </a:p>
        </p:txBody>
      </p:sp>
      <p:pic>
        <p:nvPicPr>
          <p:cNvPr id="14" name="Picture 13"/>
          <p:cNvPicPr>
            <a:picLocks noChangeAspect="1"/>
          </p:cNvPicPr>
          <p:nvPr/>
        </p:nvPicPr>
        <p:blipFill>
          <a:blip r:embed="rId3"/>
          <a:stretch>
            <a:fillRect/>
          </a:stretch>
        </p:blipFill>
        <p:spPr>
          <a:xfrm>
            <a:off x="467544" y="692696"/>
            <a:ext cx="7277100" cy="3149600"/>
          </a:xfrm>
          <a:prstGeom prst="rect">
            <a:avLst/>
          </a:prstGeom>
        </p:spPr>
      </p:pic>
      <p:sp>
        <p:nvSpPr>
          <p:cNvPr id="35" name="Rectangle 34"/>
          <p:cNvSpPr/>
          <p:nvPr/>
        </p:nvSpPr>
        <p:spPr>
          <a:xfrm>
            <a:off x="395536" y="4847288"/>
            <a:ext cx="8568952" cy="1200329"/>
          </a:xfrm>
          <a:prstGeom prst="rect">
            <a:avLst/>
          </a:prstGeom>
        </p:spPr>
        <p:txBody>
          <a:bodyPr wrap="square">
            <a:spAutoFit/>
          </a:bodyPr>
          <a:lstStyle/>
          <a:p>
            <a:r>
              <a:rPr lang="nb-NO" u="sng" dirty="0"/>
              <a:t>Daily SMS Report:</a:t>
            </a:r>
          </a:p>
          <a:p>
            <a:endParaRPr lang="nb-NO" dirty="0"/>
          </a:p>
          <a:p>
            <a:r>
              <a:rPr lang="nb-NO" dirty="0"/>
              <a:t>[Name of location] </a:t>
            </a:r>
            <a:r>
              <a:rPr lang="nb-NO" b="1" dirty="0">
                <a:solidFill>
                  <a:srgbClr val="FF0000"/>
                </a:solidFill>
              </a:rPr>
              <a:t>#</a:t>
            </a:r>
            <a:r>
              <a:rPr lang="nb-NO" dirty="0"/>
              <a:t> Day [DDMM] </a:t>
            </a:r>
            <a:r>
              <a:rPr lang="nb-NO" b="1" dirty="0">
                <a:solidFill>
                  <a:srgbClr val="FF0000"/>
                </a:solidFill>
              </a:rPr>
              <a:t>#</a:t>
            </a:r>
            <a:r>
              <a:rPr lang="en-GB" dirty="0"/>
              <a:t> Total number of cases </a:t>
            </a:r>
            <a:r>
              <a:rPr lang="nb-NO" b="1" dirty="0">
                <a:solidFill>
                  <a:srgbClr val="FF0000"/>
                </a:solidFill>
              </a:rPr>
              <a:t>#</a:t>
            </a:r>
            <a:r>
              <a:rPr lang="en-GB" dirty="0"/>
              <a:t> cases under 5 </a:t>
            </a:r>
            <a:r>
              <a:rPr lang="nb-NO" b="1" dirty="0">
                <a:solidFill>
                  <a:srgbClr val="FF0000"/>
                </a:solidFill>
              </a:rPr>
              <a:t>#</a:t>
            </a:r>
            <a:r>
              <a:rPr lang="en-GB" dirty="0"/>
              <a:t> cases above 5 </a:t>
            </a:r>
            <a:r>
              <a:rPr lang="nb-NO" b="1" dirty="0">
                <a:solidFill>
                  <a:srgbClr val="FF0000"/>
                </a:solidFill>
              </a:rPr>
              <a:t>#</a:t>
            </a:r>
            <a:r>
              <a:rPr lang="en-GB" dirty="0"/>
              <a:t> number of community deaths </a:t>
            </a:r>
            <a:r>
              <a:rPr lang="nb-NO" b="1" dirty="0">
                <a:solidFill>
                  <a:srgbClr val="FF0000"/>
                </a:solidFill>
              </a:rPr>
              <a:t>#</a:t>
            </a:r>
            <a:r>
              <a:rPr lang="en-GB" dirty="0"/>
              <a:t> number of cases referred </a:t>
            </a:r>
            <a:r>
              <a:rPr lang="nb-NO" b="1" dirty="0">
                <a:solidFill>
                  <a:srgbClr val="FF0000"/>
                </a:solidFill>
              </a:rPr>
              <a:t>#</a:t>
            </a:r>
            <a:r>
              <a:rPr lang="en-GB" dirty="0"/>
              <a:t> ORS in stock</a:t>
            </a:r>
            <a:endParaRPr lang="nb-NO" dirty="0"/>
          </a:p>
        </p:txBody>
      </p:sp>
      <p:sp>
        <p:nvSpPr>
          <p:cNvPr id="36" name="Left Bracket 35"/>
          <p:cNvSpPr/>
          <p:nvPr/>
        </p:nvSpPr>
        <p:spPr>
          <a:xfrm rot="16200000">
            <a:off x="1439652" y="3104964"/>
            <a:ext cx="144016" cy="165618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Left Bracket 36"/>
          <p:cNvSpPr/>
          <p:nvPr/>
        </p:nvSpPr>
        <p:spPr>
          <a:xfrm rot="16200000">
            <a:off x="3131840" y="3645024"/>
            <a:ext cx="72008" cy="64807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Left Bracket 37"/>
          <p:cNvSpPr/>
          <p:nvPr/>
        </p:nvSpPr>
        <p:spPr>
          <a:xfrm rot="16200000">
            <a:off x="3923928" y="3645024"/>
            <a:ext cx="72008" cy="64807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Left Bracket 38"/>
          <p:cNvSpPr/>
          <p:nvPr/>
        </p:nvSpPr>
        <p:spPr>
          <a:xfrm rot="16200000">
            <a:off x="4788024" y="3645024"/>
            <a:ext cx="72008" cy="64807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Left Bracket 39"/>
          <p:cNvSpPr/>
          <p:nvPr/>
        </p:nvSpPr>
        <p:spPr>
          <a:xfrm rot="16200000">
            <a:off x="5580112" y="3645024"/>
            <a:ext cx="72008" cy="64807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Left Bracket 40"/>
          <p:cNvSpPr/>
          <p:nvPr/>
        </p:nvSpPr>
        <p:spPr>
          <a:xfrm rot="16200000">
            <a:off x="6444208" y="3645024"/>
            <a:ext cx="72008" cy="64807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Left Bracket 41"/>
          <p:cNvSpPr/>
          <p:nvPr/>
        </p:nvSpPr>
        <p:spPr>
          <a:xfrm rot="16200000">
            <a:off x="7236296" y="3645024"/>
            <a:ext cx="72008" cy="64807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4" name="Straight Connector 43"/>
          <p:cNvCxnSpPr>
            <a:stCxn id="36" idx="1"/>
          </p:cNvCxnSpPr>
          <p:nvPr/>
        </p:nvCxnSpPr>
        <p:spPr>
          <a:xfrm>
            <a:off x="1511660" y="4005064"/>
            <a:ext cx="1476164"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37" idx="1"/>
          </p:cNvCxnSpPr>
          <p:nvPr/>
        </p:nvCxnSpPr>
        <p:spPr>
          <a:xfrm>
            <a:off x="3167844" y="4005064"/>
            <a:ext cx="540060"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959932" y="4021776"/>
            <a:ext cx="324036"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9" idx="1"/>
          </p:cNvCxnSpPr>
          <p:nvPr/>
        </p:nvCxnSpPr>
        <p:spPr>
          <a:xfrm>
            <a:off x="4824028" y="4005064"/>
            <a:ext cx="36004"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0" idx="1"/>
          </p:cNvCxnSpPr>
          <p:nvPr/>
        </p:nvCxnSpPr>
        <p:spPr>
          <a:xfrm flipH="1">
            <a:off x="5436096" y="4005064"/>
            <a:ext cx="180020"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41" idx="1"/>
          </p:cNvCxnSpPr>
          <p:nvPr/>
        </p:nvCxnSpPr>
        <p:spPr>
          <a:xfrm flipV="1">
            <a:off x="5868144" y="4005064"/>
            <a:ext cx="612068"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endCxn id="42" idx="1"/>
          </p:cNvCxnSpPr>
          <p:nvPr/>
        </p:nvCxnSpPr>
        <p:spPr>
          <a:xfrm flipV="1">
            <a:off x="6516216" y="4005064"/>
            <a:ext cx="756084" cy="43204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77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D6079F-1030-4BF3-B784-C3584D8DC444}"/>
              </a:ext>
            </a:extLst>
          </p:cNvPr>
          <p:cNvSpPr>
            <a:spLocks noGrp="1"/>
          </p:cNvSpPr>
          <p:nvPr>
            <p:ph type="title"/>
          </p:nvPr>
        </p:nvSpPr>
        <p:spPr>
          <a:xfrm>
            <a:off x="323528" y="260648"/>
            <a:ext cx="8229600" cy="1143000"/>
          </a:xfrm>
        </p:spPr>
        <p:txBody>
          <a:bodyPr>
            <a:noAutofit/>
          </a:bodyPr>
          <a:lstStyle/>
          <a:p>
            <a:br>
              <a:rPr lang="en-US" sz="4800" b="1" dirty="0"/>
            </a:br>
            <a:r>
              <a:rPr lang="en-US" sz="8800" b="1" dirty="0"/>
              <a:t>ORP</a:t>
            </a:r>
            <a:br>
              <a:rPr lang="en-US" sz="4800" b="1" dirty="0"/>
            </a:br>
            <a:endParaRPr lang="en-US" sz="4800" b="1" dirty="0"/>
          </a:p>
        </p:txBody>
      </p:sp>
      <p:pic>
        <p:nvPicPr>
          <p:cNvPr id="5" name="Picture 4" descr="IFRC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484784"/>
            <a:ext cx="6019800" cy="3429000"/>
          </a:xfrm>
          <a:prstGeom prst="rect">
            <a:avLst/>
          </a:prstGeom>
        </p:spPr>
      </p:pic>
      <p:sp>
        <p:nvSpPr>
          <p:cNvPr id="43" name="Rectangle 42"/>
          <p:cNvSpPr/>
          <p:nvPr/>
        </p:nvSpPr>
        <p:spPr>
          <a:xfrm>
            <a:off x="1331640" y="4869160"/>
            <a:ext cx="6599232" cy="769441"/>
          </a:xfrm>
          <a:prstGeom prst="rect">
            <a:avLst/>
          </a:prstGeom>
        </p:spPr>
        <p:txBody>
          <a:bodyPr wrap="none">
            <a:spAutoFit/>
          </a:bodyPr>
          <a:lstStyle/>
          <a:p>
            <a:r>
              <a:rPr lang="en-US" sz="4400" b="1" dirty="0"/>
              <a:t>ORAL REHYDRATION POINT</a:t>
            </a:r>
            <a:endParaRPr lang="en-US" sz="4400" dirty="0"/>
          </a:p>
        </p:txBody>
      </p:sp>
    </p:spTree>
    <p:extLst>
      <p:ext uri="{BB962C8B-B14F-4D97-AF65-F5344CB8AC3E}">
        <p14:creationId xmlns:p14="http://schemas.microsoft.com/office/powerpoint/2010/main" val="137570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611560" y="2708920"/>
            <a:ext cx="8229600" cy="1143000"/>
          </a:xfrm>
        </p:spPr>
        <p:txBody>
          <a:bodyPr>
            <a:noAutofit/>
          </a:bodyPr>
          <a:lstStyle/>
          <a:p>
            <a:br>
              <a:rPr lang="en-US" sz="4800" b="1" dirty="0"/>
            </a:br>
            <a:r>
              <a:rPr lang="en-US" sz="8800" b="1" dirty="0"/>
              <a:t>HAND WASHING</a:t>
            </a:r>
            <a:br>
              <a:rPr lang="en-US" sz="8800" b="1" dirty="0"/>
            </a:br>
            <a:r>
              <a:rPr lang="en-US" sz="8800" b="1" dirty="0"/>
              <a:t>STATION</a:t>
            </a:r>
            <a:br>
              <a:rPr lang="en-US" sz="4800" b="1" dirty="0"/>
            </a:br>
            <a:endParaRPr lang="en-US" sz="4800" b="1" dirty="0"/>
          </a:p>
        </p:txBody>
      </p:sp>
    </p:spTree>
    <p:extLst>
      <p:ext uri="{BB962C8B-B14F-4D97-AF65-F5344CB8AC3E}">
        <p14:creationId xmlns:p14="http://schemas.microsoft.com/office/powerpoint/2010/main" val="287308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611560" y="2708920"/>
            <a:ext cx="8229600" cy="1143000"/>
          </a:xfrm>
        </p:spPr>
        <p:txBody>
          <a:bodyPr>
            <a:noAutofit/>
          </a:bodyPr>
          <a:lstStyle/>
          <a:p>
            <a:br>
              <a:rPr lang="en-US" sz="4800" b="1" dirty="0"/>
            </a:br>
            <a:r>
              <a:rPr lang="en-US" sz="8800" b="1" dirty="0"/>
              <a:t>LATRINE</a:t>
            </a:r>
            <a:br>
              <a:rPr lang="en-US" sz="4800" b="1" dirty="0"/>
            </a:br>
            <a:endParaRPr lang="en-US" sz="4800" b="1" dirty="0"/>
          </a:p>
        </p:txBody>
      </p:sp>
    </p:spTree>
    <p:extLst>
      <p:ext uri="{BB962C8B-B14F-4D97-AF65-F5344CB8AC3E}">
        <p14:creationId xmlns:p14="http://schemas.microsoft.com/office/powerpoint/2010/main" val="125812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2132856"/>
            <a:ext cx="8229600" cy="1143000"/>
          </a:xfrm>
        </p:spPr>
        <p:txBody>
          <a:bodyPr>
            <a:noAutofit/>
          </a:bodyPr>
          <a:lstStyle/>
          <a:p>
            <a:br>
              <a:rPr lang="en-US" sz="4800" b="1" dirty="0"/>
            </a:br>
            <a:r>
              <a:rPr lang="en-US" sz="8800" b="1" dirty="0"/>
              <a:t>ORS</a:t>
            </a:r>
            <a:br>
              <a:rPr lang="en-US" sz="8800" b="1" dirty="0"/>
            </a:br>
            <a:endParaRPr lang="en-US" sz="4800" b="1" dirty="0"/>
          </a:p>
        </p:txBody>
      </p:sp>
      <p:sp>
        <p:nvSpPr>
          <p:cNvPr id="2" name="TextBox 1"/>
          <p:cNvSpPr txBox="1"/>
          <p:nvPr/>
        </p:nvSpPr>
        <p:spPr>
          <a:xfrm>
            <a:off x="1259632" y="4077072"/>
            <a:ext cx="6871693" cy="707886"/>
          </a:xfrm>
          <a:prstGeom prst="rect">
            <a:avLst/>
          </a:prstGeom>
          <a:noFill/>
        </p:spPr>
        <p:txBody>
          <a:bodyPr wrap="none" rtlCol="0">
            <a:spAutoFit/>
          </a:bodyPr>
          <a:lstStyle/>
          <a:p>
            <a:r>
              <a:rPr lang="en-US" sz="4000" b="1" dirty="0"/>
              <a:t>ORAL REHYDRATION SOLUTION</a:t>
            </a:r>
          </a:p>
        </p:txBody>
      </p:sp>
    </p:spTree>
    <p:extLst>
      <p:ext uri="{BB962C8B-B14F-4D97-AF65-F5344CB8AC3E}">
        <p14:creationId xmlns:p14="http://schemas.microsoft.com/office/powerpoint/2010/main" val="77189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2132856"/>
            <a:ext cx="8229600" cy="1143000"/>
          </a:xfrm>
        </p:spPr>
        <p:txBody>
          <a:bodyPr>
            <a:noAutofit/>
          </a:bodyPr>
          <a:lstStyle/>
          <a:p>
            <a:br>
              <a:rPr lang="en-US" sz="4800" b="1" dirty="0"/>
            </a:br>
            <a:r>
              <a:rPr lang="en-US" sz="8800" b="1" dirty="0"/>
              <a:t>DRINKING WATER</a:t>
            </a:r>
            <a:endParaRPr lang="en-US" sz="4800" b="1" dirty="0"/>
          </a:p>
        </p:txBody>
      </p:sp>
    </p:spTree>
    <p:extLst>
      <p:ext uri="{BB962C8B-B14F-4D97-AF65-F5344CB8AC3E}">
        <p14:creationId xmlns:p14="http://schemas.microsoft.com/office/powerpoint/2010/main" val="184006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D6079F-1030-4BF3-B784-C3584D8DC444}"/>
              </a:ext>
            </a:extLst>
          </p:cNvPr>
          <p:cNvSpPr>
            <a:spLocks noGrp="1"/>
          </p:cNvSpPr>
          <p:nvPr>
            <p:ph type="title"/>
          </p:nvPr>
        </p:nvSpPr>
        <p:spPr>
          <a:xfrm>
            <a:off x="323528" y="2132856"/>
            <a:ext cx="8229600" cy="1143000"/>
          </a:xfrm>
        </p:spPr>
        <p:txBody>
          <a:bodyPr>
            <a:noAutofit/>
          </a:bodyPr>
          <a:lstStyle/>
          <a:p>
            <a:br>
              <a:rPr lang="en-US" sz="4800" b="1" dirty="0"/>
            </a:br>
            <a:r>
              <a:rPr lang="en-US" sz="8800" b="1" dirty="0"/>
              <a:t>REGISTRATION</a:t>
            </a:r>
            <a:endParaRPr lang="en-US" sz="4800" b="1" dirty="0"/>
          </a:p>
        </p:txBody>
      </p:sp>
    </p:spTree>
    <p:extLst>
      <p:ext uri="{BB962C8B-B14F-4D97-AF65-F5344CB8AC3E}">
        <p14:creationId xmlns:p14="http://schemas.microsoft.com/office/powerpoint/2010/main" val="2508068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E3C2241DE8244C8C878119BC3F1C82" ma:contentTypeVersion="8" ma:contentTypeDescription="Create a new document." ma:contentTypeScope="" ma:versionID="058924d526f688538a902df8f66a3e53">
  <xsd:schema xmlns:xsd="http://www.w3.org/2001/XMLSchema" xmlns:xs="http://www.w3.org/2001/XMLSchema" xmlns:p="http://schemas.microsoft.com/office/2006/metadata/properties" xmlns:ns2="ce8a7467-8352-403e-b49e-65a35cb59c87" xmlns:ns3="7e1b0daf-797c-4a8c-a7fb-059e12aafcd1" targetNamespace="http://schemas.microsoft.com/office/2006/metadata/properties" ma:root="true" ma:fieldsID="054dc2c86df430a4b8f80772548a9466" ns2:_="" ns3:_="">
    <xsd:import namespace="ce8a7467-8352-403e-b49e-65a35cb59c87"/>
    <xsd:import namespace="7e1b0daf-797c-4a8c-a7fb-059e12aafc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a7467-8352-403e-b49e-65a35cb59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1b0daf-797c-4a8c-a7fb-059e12aafc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F4BC8F-2F14-407B-B90D-DB35F09BD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a7467-8352-403e-b49e-65a35cb59c87"/>
    <ds:schemaRef ds:uri="7e1b0daf-797c-4a8c-a7fb-059e12aafc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796A35-CF92-4726-8E9E-A3DB4C2C9178}">
  <ds:schemaRefs>
    <ds:schemaRef ds:uri="http://schemas.microsoft.com/sharepoint/v3/contenttype/forms"/>
  </ds:schemaRefs>
</ds:datastoreItem>
</file>

<file path=customXml/itemProps3.xml><?xml version="1.0" encoding="utf-8"?>
<ds:datastoreItem xmlns:ds="http://schemas.openxmlformats.org/officeDocument/2006/customXml" ds:itemID="{151ED13F-6B78-4A23-95B2-1CFDBC5E0E7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33286</TotalTime>
  <Words>3959</Words>
  <Application>Microsoft Macintosh PowerPoint</Application>
  <PresentationFormat>On-screen Show (4:3)</PresentationFormat>
  <Paragraphs>527</Paragraphs>
  <Slides>37</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Office Theme</vt:lpstr>
      <vt:lpstr>Cholera &amp; Oral Rehydration Therapy ORP SIGNS AND REFERENCE CARDS </vt:lpstr>
      <vt:lpstr>ORP site selection and set up checklist </vt:lpstr>
      <vt:lpstr>ORP Floor Plan</vt:lpstr>
      <vt:lpstr> ORP </vt:lpstr>
      <vt:lpstr> HAND WASHING STATION </vt:lpstr>
      <vt:lpstr> LATRINE </vt:lpstr>
      <vt:lpstr> ORS </vt:lpstr>
      <vt:lpstr> DRINKING WATER</vt:lpstr>
      <vt:lpstr> REGISTRATION</vt:lpstr>
      <vt:lpstr> STORAGE</vt:lpstr>
      <vt:lpstr> WASTE</vt:lpstr>
      <vt:lpstr> DISH WASHING LAUNDRY</vt:lpstr>
      <vt:lpstr> CHLORINE SOLUTION 0.05%</vt:lpstr>
      <vt:lpstr> CHLORINE SOLUTION 0.2%</vt:lpstr>
      <vt:lpstr> CHLORINE SOLUTION 2%</vt:lpstr>
      <vt:lpstr>Daily ORP Operation</vt:lpstr>
      <vt:lpstr>Daily ORP Operation</vt:lpstr>
      <vt:lpstr>Daily ORP Operation</vt:lpstr>
      <vt:lpstr>Daily ORP Operation</vt:lpstr>
      <vt:lpstr>Assessing the level of dehydration  of Diarrhea/Cholera patients</vt:lpstr>
      <vt:lpstr>PowerPoint Presentation</vt:lpstr>
      <vt:lpstr>PowerPoint Presentation</vt:lpstr>
      <vt:lpstr>PowerPoint Presentation</vt:lpstr>
      <vt:lpstr>PowerPoint Presentation</vt:lpstr>
      <vt:lpstr>Referral Procedure</vt:lpstr>
      <vt:lpstr> REFERRAL</vt:lpstr>
      <vt:lpstr>Home treatment</vt:lpstr>
      <vt:lpstr>How to prepare Oral Rehydration Solutions</vt:lpstr>
      <vt:lpstr>How to prepare Clean Water for ORS</vt:lpstr>
      <vt:lpstr>How to prepare Chlorine Solutions</vt:lpstr>
      <vt:lpstr>Infection Prevention &amp; Control at the ORP</vt:lpstr>
      <vt:lpstr>Infection Prevention &amp; Control at the ORP</vt:lpstr>
      <vt:lpstr>Infection Prevention &amp; Control at the ORP</vt:lpstr>
      <vt:lpstr>Infection Prevention &amp; Control at the ORP</vt:lpstr>
      <vt:lpstr>Key messages for Cholera Prevention</vt:lpstr>
      <vt:lpstr>Key messages for Cholera Prevention</vt:lpstr>
      <vt:lpstr>Reporting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rehydration of  people presenting to ORP</dc:title>
  <dc:creator>Generic</dc:creator>
  <cp:lastModifiedBy>Eva TURRO FONT</cp:lastModifiedBy>
  <cp:revision>287</cp:revision>
  <cp:lastPrinted>2019-03-29T12:16:33Z</cp:lastPrinted>
  <dcterms:created xsi:type="dcterms:W3CDTF">2017-06-20T12:40:55Z</dcterms:created>
  <dcterms:modified xsi:type="dcterms:W3CDTF">2023-01-18T08:05:02Z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0x010100FAE3C2241DE8244C8C878119BC3F1C82</vt:lpwstr>
  </property>
</Properties>
</file>