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ink/ink1.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607" r:id="rId3"/>
    <p:sldId id="614" r:id="rId4"/>
    <p:sldId id="615" r:id="rId5"/>
    <p:sldId id="591" r:id="rId6"/>
    <p:sldId id="393" r:id="rId7"/>
    <p:sldId id="570" r:id="rId8"/>
    <p:sldId id="620" r:id="rId9"/>
    <p:sldId id="587" r:id="rId10"/>
    <p:sldId id="593" r:id="rId11"/>
    <p:sldId id="597" r:id="rId12"/>
    <p:sldId id="585" r:id="rId13"/>
    <p:sldId id="577" r:id="rId14"/>
    <p:sldId id="534" r:id="rId15"/>
    <p:sldId id="578" r:id="rId16"/>
    <p:sldId id="571" r:id="rId17"/>
    <p:sldId id="625" r:id="rId18"/>
    <p:sldId id="600" r:id="rId19"/>
    <p:sldId id="419" r:id="rId20"/>
    <p:sldId id="420" r:id="rId21"/>
    <p:sldId id="421" r:id="rId22"/>
    <p:sldId id="422" r:id="rId23"/>
    <p:sldId id="608" r:id="rId24"/>
    <p:sldId id="622" r:id="rId25"/>
    <p:sldId id="506" r:id="rId26"/>
    <p:sldId id="581" r:id="rId27"/>
    <p:sldId id="613" r:id="rId28"/>
    <p:sldId id="573" r:id="rId29"/>
    <p:sldId id="626" r:id="rId30"/>
    <p:sldId id="627" r:id="rId31"/>
    <p:sldId id="535" r:id="rId32"/>
    <p:sldId id="628" r:id="rId33"/>
    <p:sldId id="629" r:id="rId34"/>
    <p:sldId id="630" r:id="rId35"/>
    <p:sldId id="631" r:id="rId36"/>
    <p:sldId id="632" r:id="rId37"/>
    <p:sldId id="633" r:id="rId38"/>
    <p:sldId id="432" r:id="rId39"/>
    <p:sldId id="431" r:id="rId40"/>
    <p:sldId id="609" r:id="rId41"/>
    <p:sldId id="389" r:id="rId42"/>
    <p:sldId id="611" r:id="rId43"/>
    <p:sldId id="427" r:id="rId44"/>
  </p:sldIdLst>
  <p:sldSz cx="7559675" cy="5327650"/>
  <p:notesSz cx="6858000" cy="9144000"/>
  <p:defaultTextStyle>
    <a:defPPr>
      <a:defRPr lang="en-US"/>
    </a:defPPr>
    <a:lvl1pPr marL="0" algn="l" defTabSz="736366" rtl="0" eaLnBrk="1" latinLnBrk="0" hangingPunct="1">
      <a:defRPr sz="1450" kern="1200">
        <a:solidFill>
          <a:schemeClr val="tx1"/>
        </a:solidFill>
        <a:latin typeface="+mn-lt"/>
        <a:ea typeface="+mn-ea"/>
        <a:cs typeface="+mn-cs"/>
      </a:defRPr>
    </a:lvl1pPr>
    <a:lvl2pPr marL="368183" algn="l" defTabSz="736366" rtl="0" eaLnBrk="1" latinLnBrk="0" hangingPunct="1">
      <a:defRPr sz="1450" kern="1200">
        <a:solidFill>
          <a:schemeClr val="tx1"/>
        </a:solidFill>
        <a:latin typeface="+mn-lt"/>
        <a:ea typeface="+mn-ea"/>
        <a:cs typeface="+mn-cs"/>
      </a:defRPr>
    </a:lvl2pPr>
    <a:lvl3pPr marL="736366" algn="l" defTabSz="736366" rtl="0" eaLnBrk="1" latinLnBrk="0" hangingPunct="1">
      <a:defRPr sz="1450" kern="1200">
        <a:solidFill>
          <a:schemeClr val="tx1"/>
        </a:solidFill>
        <a:latin typeface="+mn-lt"/>
        <a:ea typeface="+mn-ea"/>
        <a:cs typeface="+mn-cs"/>
      </a:defRPr>
    </a:lvl3pPr>
    <a:lvl4pPr marL="1104549" algn="l" defTabSz="736366" rtl="0" eaLnBrk="1" latinLnBrk="0" hangingPunct="1">
      <a:defRPr sz="1450" kern="1200">
        <a:solidFill>
          <a:schemeClr val="tx1"/>
        </a:solidFill>
        <a:latin typeface="+mn-lt"/>
        <a:ea typeface="+mn-ea"/>
        <a:cs typeface="+mn-cs"/>
      </a:defRPr>
    </a:lvl4pPr>
    <a:lvl5pPr marL="1472733" algn="l" defTabSz="736366" rtl="0" eaLnBrk="1" latinLnBrk="0" hangingPunct="1">
      <a:defRPr sz="1450" kern="1200">
        <a:solidFill>
          <a:schemeClr val="tx1"/>
        </a:solidFill>
        <a:latin typeface="+mn-lt"/>
        <a:ea typeface="+mn-ea"/>
        <a:cs typeface="+mn-cs"/>
      </a:defRPr>
    </a:lvl5pPr>
    <a:lvl6pPr marL="1840916" algn="l" defTabSz="736366" rtl="0" eaLnBrk="1" latinLnBrk="0" hangingPunct="1">
      <a:defRPr sz="1450" kern="1200">
        <a:solidFill>
          <a:schemeClr val="tx1"/>
        </a:solidFill>
        <a:latin typeface="+mn-lt"/>
        <a:ea typeface="+mn-ea"/>
        <a:cs typeface="+mn-cs"/>
      </a:defRPr>
    </a:lvl6pPr>
    <a:lvl7pPr marL="2209099" algn="l" defTabSz="736366" rtl="0" eaLnBrk="1" latinLnBrk="0" hangingPunct="1">
      <a:defRPr sz="1450" kern="1200">
        <a:solidFill>
          <a:schemeClr val="tx1"/>
        </a:solidFill>
        <a:latin typeface="+mn-lt"/>
        <a:ea typeface="+mn-ea"/>
        <a:cs typeface="+mn-cs"/>
      </a:defRPr>
    </a:lvl7pPr>
    <a:lvl8pPr marL="2577282" algn="l" defTabSz="736366" rtl="0" eaLnBrk="1" latinLnBrk="0" hangingPunct="1">
      <a:defRPr sz="1450" kern="1200">
        <a:solidFill>
          <a:schemeClr val="tx1"/>
        </a:solidFill>
        <a:latin typeface="+mn-lt"/>
        <a:ea typeface="+mn-ea"/>
        <a:cs typeface="+mn-cs"/>
      </a:defRPr>
    </a:lvl8pPr>
    <a:lvl9pPr marL="2945465" algn="l" defTabSz="736366" rtl="0" eaLnBrk="1" latinLnBrk="0" hangingPunct="1">
      <a:defRPr sz="14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8" userDrawn="1">
          <p15:clr>
            <a:srgbClr val="A4A3A4"/>
          </p15:clr>
        </p15:guide>
        <p15:guide id="2" pos="23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Rodriguez" initials="MR" lastIdx="1" clrIdx="0">
    <p:extLst>
      <p:ext uri="{19B8F6BF-5375-455C-9EA6-DF929625EA0E}">
        <p15:presenceInfo xmlns:p15="http://schemas.microsoft.com/office/powerpoint/2012/main" userId="37376264e0482a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DA3"/>
    <a:srgbClr val="011D40"/>
    <a:srgbClr val="F5333F"/>
    <a:srgbClr val="ECECEC"/>
    <a:srgbClr val="FF007A"/>
    <a:srgbClr val="FF0070"/>
    <a:srgbClr val="FF0071"/>
    <a:srgbClr val="FF0079"/>
    <a:srgbClr val="FF0061"/>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3" autoAdjust="0"/>
    <p:restoredTop sz="95231" autoAdjust="0"/>
  </p:normalViewPr>
  <p:slideViewPr>
    <p:cSldViewPr>
      <p:cViewPr varScale="1">
        <p:scale>
          <a:sx n="137" d="100"/>
          <a:sy n="137" d="100"/>
        </p:scale>
        <p:origin x="584" y="192"/>
      </p:cViewPr>
      <p:guideLst>
        <p:guide orient="horz" pos="1678"/>
        <p:guide pos="2381"/>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8T09:30:59.880"/>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2E013-8E5F-4151-8F01-1D7079A4BC41}" type="datetimeFigureOut">
              <a:rPr lang="en-GB" smtClean="0"/>
              <a:t>13/12/2022</a:t>
            </a:fld>
            <a:endParaRPr lang="en-GB"/>
          </a:p>
        </p:txBody>
      </p:sp>
      <p:sp>
        <p:nvSpPr>
          <p:cNvPr id="4" name="Slide Image Placeholder 3"/>
          <p:cNvSpPr>
            <a:spLocks noGrp="1" noRot="1" noChangeAspect="1"/>
          </p:cNvSpPr>
          <p:nvPr>
            <p:ph type="sldImg" idx="2"/>
          </p:nvPr>
        </p:nvSpPr>
        <p:spPr>
          <a:xfrm>
            <a:off x="996950" y="685800"/>
            <a:ext cx="48641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42FD4B-7126-4A73-BBC8-4DDF9E1319BE}" type="slidenum">
              <a:rPr lang="en-GB" smtClean="0"/>
              <a:t>‹#›</a:t>
            </a:fld>
            <a:endParaRPr lang="en-GB"/>
          </a:p>
        </p:txBody>
      </p:sp>
    </p:spTree>
    <p:extLst>
      <p:ext uri="{BB962C8B-B14F-4D97-AF65-F5344CB8AC3E}">
        <p14:creationId xmlns:p14="http://schemas.microsoft.com/office/powerpoint/2010/main" val="2667455217"/>
      </p:ext>
    </p:extLst>
  </p:cSld>
  <p:clrMap bg1="lt1" tx1="dk1" bg2="lt2" tx2="dk2" accent1="accent1" accent2="accent2" accent3="accent3" accent4="accent4" accent5="accent5" accent6="accent6" hlink="hlink" folHlink="folHlink"/>
  <p:notesStyle>
    <a:lvl1pPr marL="0" algn="l" defTabSz="736366" rtl="0" eaLnBrk="1" latinLnBrk="0" hangingPunct="1">
      <a:defRPr sz="966" kern="1200">
        <a:solidFill>
          <a:schemeClr val="tx1"/>
        </a:solidFill>
        <a:latin typeface="+mn-lt"/>
        <a:ea typeface="+mn-ea"/>
        <a:cs typeface="+mn-cs"/>
      </a:defRPr>
    </a:lvl1pPr>
    <a:lvl2pPr marL="368183" algn="l" defTabSz="736366" rtl="0" eaLnBrk="1" latinLnBrk="0" hangingPunct="1">
      <a:defRPr sz="966" kern="1200">
        <a:solidFill>
          <a:schemeClr val="tx1"/>
        </a:solidFill>
        <a:latin typeface="+mn-lt"/>
        <a:ea typeface="+mn-ea"/>
        <a:cs typeface="+mn-cs"/>
      </a:defRPr>
    </a:lvl2pPr>
    <a:lvl3pPr marL="736366" algn="l" defTabSz="736366" rtl="0" eaLnBrk="1" latinLnBrk="0" hangingPunct="1">
      <a:defRPr sz="966" kern="1200">
        <a:solidFill>
          <a:schemeClr val="tx1"/>
        </a:solidFill>
        <a:latin typeface="+mn-lt"/>
        <a:ea typeface="+mn-ea"/>
        <a:cs typeface="+mn-cs"/>
      </a:defRPr>
    </a:lvl3pPr>
    <a:lvl4pPr marL="1104549" algn="l" defTabSz="736366" rtl="0" eaLnBrk="1" latinLnBrk="0" hangingPunct="1">
      <a:defRPr sz="966" kern="1200">
        <a:solidFill>
          <a:schemeClr val="tx1"/>
        </a:solidFill>
        <a:latin typeface="+mn-lt"/>
        <a:ea typeface="+mn-ea"/>
        <a:cs typeface="+mn-cs"/>
      </a:defRPr>
    </a:lvl4pPr>
    <a:lvl5pPr marL="1472733" algn="l" defTabSz="736366" rtl="0" eaLnBrk="1" latinLnBrk="0" hangingPunct="1">
      <a:defRPr sz="966" kern="1200">
        <a:solidFill>
          <a:schemeClr val="tx1"/>
        </a:solidFill>
        <a:latin typeface="+mn-lt"/>
        <a:ea typeface="+mn-ea"/>
        <a:cs typeface="+mn-cs"/>
      </a:defRPr>
    </a:lvl5pPr>
    <a:lvl6pPr marL="1840916" algn="l" defTabSz="736366" rtl="0" eaLnBrk="1" latinLnBrk="0" hangingPunct="1">
      <a:defRPr sz="966" kern="1200">
        <a:solidFill>
          <a:schemeClr val="tx1"/>
        </a:solidFill>
        <a:latin typeface="+mn-lt"/>
        <a:ea typeface="+mn-ea"/>
        <a:cs typeface="+mn-cs"/>
      </a:defRPr>
    </a:lvl6pPr>
    <a:lvl7pPr marL="2209099" algn="l" defTabSz="736366" rtl="0" eaLnBrk="1" latinLnBrk="0" hangingPunct="1">
      <a:defRPr sz="966" kern="1200">
        <a:solidFill>
          <a:schemeClr val="tx1"/>
        </a:solidFill>
        <a:latin typeface="+mn-lt"/>
        <a:ea typeface="+mn-ea"/>
        <a:cs typeface="+mn-cs"/>
      </a:defRPr>
    </a:lvl7pPr>
    <a:lvl8pPr marL="2577282" algn="l" defTabSz="736366" rtl="0" eaLnBrk="1" latinLnBrk="0" hangingPunct="1">
      <a:defRPr sz="966" kern="1200">
        <a:solidFill>
          <a:schemeClr val="tx1"/>
        </a:solidFill>
        <a:latin typeface="+mn-lt"/>
        <a:ea typeface="+mn-ea"/>
        <a:cs typeface="+mn-cs"/>
      </a:defRPr>
    </a:lvl8pPr>
    <a:lvl9pPr marL="2945465" algn="l" defTabSz="736366" rtl="0" eaLnBrk="1" latinLnBrk="0" hangingPunct="1">
      <a:defRPr sz="96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r>
              <a:rPr lang="nb-NO" dirty="0"/>
              <a:t>Register</a:t>
            </a:r>
            <a:r>
              <a:rPr lang="nb-NO" baseline="0" dirty="0"/>
              <a:t> participants</a:t>
            </a:r>
          </a:p>
          <a:p>
            <a:r>
              <a:rPr lang="nb-NO" baseline="0" dirty="0"/>
              <a:t>Official opening and recitals </a:t>
            </a:r>
            <a:endParaRPr lang="en-GB" dirty="0"/>
          </a:p>
        </p:txBody>
      </p:sp>
      <p:sp>
        <p:nvSpPr>
          <p:cNvPr id="4" name="Slide Number Placeholder 3"/>
          <p:cNvSpPr>
            <a:spLocks noGrp="1"/>
          </p:cNvSpPr>
          <p:nvPr>
            <p:ph type="sldNum" sz="quarter" idx="10"/>
          </p:nvPr>
        </p:nvSpPr>
        <p:spPr/>
        <p:txBody>
          <a:bodyPr/>
          <a:lstStyle/>
          <a:p>
            <a:fld id="{9E42FD4B-7126-4A73-BBC8-4DDF9E1319BE}" type="slidenum">
              <a:rPr lang="en-GB" smtClean="0"/>
              <a:t>1</a:t>
            </a:fld>
            <a:endParaRPr lang="en-GB"/>
          </a:p>
        </p:txBody>
      </p:sp>
    </p:spTree>
    <p:extLst>
      <p:ext uri="{BB962C8B-B14F-4D97-AF65-F5344CB8AC3E}">
        <p14:creationId xmlns:p14="http://schemas.microsoft.com/office/powerpoint/2010/main" val="141725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endParaRPr lang="fr-FR" baseline="0" dirty="0"/>
          </a:p>
          <a:p>
            <a:r>
              <a:rPr lang="en-US" dirty="0"/>
              <a:t>MAKE SURE WATER IS</a:t>
            </a:r>
            <a:r>
              <a:rPr lang="en-US" baseline="0" dirty="0"/>
              <a:t> CLEAR</a:t>
            </a:r>
          </a:p>
          <a:p>
            <a:r>
              <a:rPr lang="en-US" baseline="0" dirty="0"/>
              <a:t>WATERGUARD = USUALLY 1 CAP </a:t>
            </a:r>
            <a:r>
              <a:rPr lang="mr-IN" baseline="0" dirty="0"/>
              <a:t>–</a:t>
            </a:r>
            <a:r>
              <a:rPr lang="en-US" baseline="0" dirty="0"/>
              <a:t> 20 L of WATER</a:t>
            </a:r>
          </a:p>
          <a:p>
            <a:r>
              <a:rPr lang="en-US" baseline="0" dirty="0"/>
              <a:t>HOUSEHOLD BLEACH = 1 drop/L of water (20 drops </a:t>
            </a:r>
            <a:r>
              <a:rPr lang="mr-IN" baseline="0" dirty="0"/>
              <a:t>–</a:t>
            </a:r>
            <a:r>
              <a:rPr lang="en-US" baseline="0" dirty="0"/>
              <a:t> 20 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11</a:t>
            </a:fld>
            <a:endParaRPr lang="en-GB"/>
          </a:p>
        </p:txBody>
      </p:sp>
    </p:spTree>
    <p:extLst>
      <p:ext uri="{BB962C8B-B14F-4D97-AF65-F5344CB8AC3E}">
        <p14:creationId xmlns:p14="http://schemas.microsoft.com/office/powerpoint/2010/main" val="30785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endParaRPr lang="fr-FR" baseline="0" dirty="0"/>
          </a:p>
          <a:p>
            <a:r>
              <a:rPr lang="en-US" dirty="0"/>
              <a:t>MAKE SURE WATER IS</a:t>
            </a:r>
            <a:r>
              <a:rPr lang="en-US" baseline="0" dirty="0"/>
              <a:t> CLEAR</a:t>
            </a:r>
          </a:p>
          <a:p>
            <a:r>
              <a:rPr lang="en-US" baseline="0" dirty="0"/>
              <a:t>WATERGUARD = USUALLY 1 CAP </a:t>
            </a:r>
            <a:r>
              <a:rPr lang="mr-IN" baseline="0" dirty="0"/>
              <a:t>–</a:t>
            </a:r>
            <a:r>
              <a:rPr lang="en-US" baseline="0" dirty="0"/>
              <a:t> 20 L of WATER</a:t>
            </a:r>
          </a:p>
          <a:p>
            <a:r>
              <a:rPr lang="en-US" baseline="0" dirty="0"/>
              <a:t>HOUSEHOLD BLEACH = 1 drop/L of water (20 drops </a:t>
            </a:r>
            <a:r>
              <a:rPr lang="mr-IN" baseline="0" dirty="0"/>
              <a:t>–</a:t>
            </a:r>
            <a:r>
              <a:rPr lang="en-US" baseline="0" dirty="0"/>
              <a:t> 20 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12</a:t>
            </a:fld>
            <a:endParaRPr lang="en-GB"/>
          </a:p>
        </p:txBody>
      </p:sp>
    </p:spTree>
    <p:extLst>
      <p:ext uri="{BB962C8B-B14F-4D97-AF65-F5344CB8AC3E}">
        <p14:creationId xmlns:p14="http://schemas.microsoft.com/office/powerpoint/2010/main" val="68193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r>
              <a:rPr lang="fr-FR" dirty="0"/>
              <a:t>EXPLAIN:</a:t>
            </a:r>
            <a:r>
              <a:rPr lang="fr-FR" baseline="0" dirty="0"/>
              <a:t> </a:t>
            </a:r>
            <a:r>
              <a:rPr lang="fr-FR" dirty="0"/>
              <a:t>HOW TO WASH HANDS</a:t>
            </a:r>
            <a:r>
              <a:rPr lang="fr-FR" baseline="0" dirty="0"/>
              <a:t> WITH SOAP</a:t>
            </a:r>
          </a:p>
          <a:p>
            <a:r>
              <a:rPr lang="fr-FR" baseline="0" dirty="0"/>
              <a:t>DEMONSTRATE HOW TO WASH/RUB HANDS/RINCE</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13</a:t>
            </a:fld>
            <a:endParaRPr lang="en-GB"/>
          </a:p>
        </p:txBody>
      </p:sp>
    </p:spTree>
    <p:extLst>
      <p:ext uri="{BB962C8B-B14F-4D97-AF65-F5344CB8AC3E}">
        <p14:creationId xmlns:p14="http://schemas.microsoft.com/office/powerpoint/2010/main" val="856362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r>
              <a:rPr lang="fr-FR" dirty="0"/>
              <a:t>EXPLAIN:</a:t>
            </a:r>
            <a:r>
              <a:rPr lang="fr-FR" baseline="0" dirty="0"/>
              <a:t> </a:t>
            </a:r>
            <a:r>
              <a:rPr lang="fr-FR" dirty="0"/>
              <a:t>HOW TO WASH HANDS</a:t>
            </a:r>
            <a:r>
              <a:rPr lang="fr-FR" baseline="0" dirty="0"/>
              <a:t> WITH SOAP</a:t>
            </a:r>
          </a:p>
          <a:p>
            <a:r>
              <a:rPr lang="fr-FR" baseline="0" dirty="0"/>
              <a:t>DEMONSTRATE HOW TO WASH/RUB HANDS/RINCE</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14</a:t>
            </a:fld>
            <a:endParaRPr lang="en-GB"/>
          </a:p>
        </p:txBody>
      </p:sp>
    </p:spTree>
    <p:extLst>
      <p:ext uri="{BB962C8B-B14F-4D97-AF65-F5344CB8AC3E}">
        <p14:creationId xmlns:p14="http://schemas.microsoft.com/office/powerpoint/2010/main" val="117715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r>
              <a:rPr lang="fr-FR" dirty="0"/>
              <a:t>EXPLAIN:</a:t>
            </a:r>
            <a:r>
              <a:rPr lang="fr-FR" baseline="0" dirty="0"/>
              <a:t> </a:t>
            </a:r>
            <a:r>
              <a:rPr lang="fr-FR" dirty="0"/>
              <a:t>HOW TO WASH HANDS</a:t>
            </a:r>
            <a:r>
              <a:rPr lang="fr-FR" baseline="0" dirty="0"/>
              <a:t> WITH SOAP</a:t>
            </a:r>
          </a:p>
          <a:p>
            <a:r>
              <a:rPr lang="fr-FR" baseline="0" dirty="0"/>
              <a:t>DEMONSTRATE HOW TO WASH/RUB HANDS/RINCE</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15</a:t>
            </a:fld>
            <a:endParaRPr lang="en-GB"/>
          </a:p>
        </p:txBody>
      </p:sp>
    </p:spTree>
    <p:extLst>
      <p:ext uri="{BB962C8B-B14F-4D97-AF65-F5344CB8AC3E}">
        <p14:creationId xmlns:p14="http://schemas.microsoft.com/office/powerpoint/2010/main" val="249186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r>
              <a:rPr lang="fr-FR" dirty="0"/>
              <a:t>EXPLAIN:</a:t>
            </a:r>
            <a:r>
              <a:rPr lang="fr-FR" baseline="0" dirty="0"/>
              <a:t> </a:t>
            </a:r>
            <a:r>
              <a:rPr lang="fr-FR" dirty="0"/>
              <a:t>HOW TO WASH HANDS</a:t>
            </a:r>
            <a:r>
              <a:rPr lang="fr-FR" baseline="0" dirty="0"/>
              <a:t> WITH SOAP</a:t>
            </a:r>
          </a:p>
          <a:p>
            <a:r>
              <a:rPr lang="fr-FR" baseline="0" dirty="0"/>
              <a:t>DEMONSTRATE HOW TO WASH/RUB HANDS/RINCE</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16</a:t>
            </a:fld>
            <a:endParaRPr lang="en-GB"/>
          </a:p>
        </p:txBody>
      </p:sp>
    </p:spTree>
    <p:extLst>
      <p:ext uri="{BB962C8B-B14F-4D97-AF65-F5344CB8AC3E}">
        <p14:creationId xmlns:p14="http://schemas.microsoft.com/office/powerpoint/2010/main" val="50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r>
              <a:rPr lang="fr-FR" dirty="0"/>
              <a:t>EXPLAIN:</a:t>
            </a:r>
            <a:r>
              <a:rPr lang="fr-FR" baseline="0" dirty="0"/>
              <a:t> </a:t>
            </a:r>
            <a:r>
              <a:rPr lang="fr-FR" dirty="0"/>
              <a:t>HOW TO WASH HANDS</a:t>
            </a:r>
            <a:r>
              <a:rPr lang="fr-FR" baseline="0" dirty="0"/>
              <a:t> WITH SOAP</a:t>
            </a:r>
          </a:p>
          <a:p>
            <a:r>
              <a:rPr lang="fr-FR" baseline="0" dirty="0"/>
              <a:t>DEMONSTRATE HOW TO WASH/RUB HANDS/RINCE</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17</a:t>
            </a:fld>
            <a:endParaRPr lang="en-GB"/>
          </a:p>
        </p:txBody>
      </p:sp>
    </p:spTree>
    <p:extLst>
      <p:ext uri="{BB962C8B-B14F-4D97-AF65-F5344CB8AC3E}">
        <p14:creationId xmlns:p14="http://schemas.microsoft.com/office/powerpoint/2010/main" val="306930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r>
              <a:rPr lang="fr-FR" dirty="0"/>
              <a:t>EXPLAIN:</a:t>
            </a:r>
            <a:r>
              <a:rPr lang="fr-FR" baseline="0" dirty="0"/>
              <a:t> </a:t>
            </a:r>
            <a:r>
              <a:rPr lang="fr-FR" dirty="0"/>
              <a:t>HOW TO WASH HANDS</a:t>
            </a:r>
            <a:r>
              <a:rPr lang="fr-FR" baseline="0" dirty="0"/>
              <a:t> WITH SOAP</a:t>
            </a:r>
          </a:p>
          <a:p>
            <a:r>
              <a:rPr lang="fr-FR" baseline="0" dirty="0"/>
              <a:t>DEMONSTRATE HOW TO WASH/RUB HANDS/RINCE</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18</a:t>
            </a:fld>
            <a:endParaRPr lang="en-GB"/>
          </a:p>
        </p:txBody>
      </p:sp>
    </p:spTree>
    <p:extLst>
      <p:ext uri="{BB962C8B-B14F-4D97-AF65-F5344CB8AC3E}">
        <p14:creationId xmlns:p14="http://schemas.microsoft.com/office/powerpoint/2010/main" val="2180391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20</a:t>
            </a:fld>
            <a:endParaRPr lang="en-GB"/>
          </a:p>
        </p:txBody>
      </p:sp>
    </p:spTree>
    <p:extLst>
      <p:ext uri="{BB962C8B-B14F-4D97-AF65-F5344CB8AC3E}">
        <p14:creationId xmlns:p14="http://schemas.microsoft.com/office/powerpoint/2010/main" val="3929497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3200" dirty="0"/>
              <a:t>ORT volunteers</a:t>
            </a:r>
            <a:r>
              <a:rPr lang="en-US" sz="3200" baseline="0" dirty="0"/>
              <a:t> at community level are the entry point for the management of diarrhea in the community.</a:t>
            </a:r>
          </a:p>
          <a:p>
            <a:r>
              <a:rPr lang="en-US" sz="3200" baseline="0" dirty="0"/>
              <a:t>People in the community will come to them because they have diarrhea (not necessarily cholera) and seek for advice</a:t>
            </a:r>
          </a:p>
          <a:p>
            <a:r>
              <a:rPr lang="en-US" sz="3200" baseline="0" dirty="0"/>
              <a:t>Because they will fear it could be cholera</a:t>
            </a:r>
          </a:p>
          <a:p>
            <a:r>
              <a:rPr lang="en-US" sz="3200" baseline="0" dirty="0"/>
              <a:t>Because they think ORT volunteers can treat diarrhea</a:t>
            </a:r>
          </a:p>
          <a:p>
            <a:endParaRPr lang="en-US" sz="3200" baseline="0" dirty="0"/>
          </a:p>
          <a:p>
            <a:endParaRPr lang="en-US" sz="3200" dirty="0"/>
          </a:p>
        </p:txBody>
      </p:sp>
      <p:sp>
        <p:nvSpPr>
          <p:cNvPr id="4" name="Slide Number Placeholder 3"/>
          <p:cNvSpPr>
            <a:spLocks noGrp="1"/>
          </p:cNvSpPr>
          <p:nvPr>
            <p:ph type="sldNum" sz="quarter" idx="10"/>
          </p:nvPr>
        </p:nvSpPr>
        <p:spPr/>
        <p:txBody>
          <a:bodyPr/>
          <a:lstStyle/>
          <a:p>
            <a:fld id="{9E42FD4B-7126-4A73-BBC8-4DDF9E1319BE}" type="slidenum">
              <a:rPr lang="en-GB" smtClean="0"/>
              <a:t>24</a:t>
            </a:fld>
            <a:endParaRPr lang="en-GB"/>
          </a:p>
        </p:txBody>
      </p:sp>
    </p:spTree>
    <p:extLst>
      <p:ext uri="{BB962C8B-B14F-4D97-AF65-F5344CB8AC3E}">
        <p14:creationId xmlns:p14="http://schemas.microsoft.com/office/powerpoint/2010/main" val="134114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3</a:t>
            </a:fld>
            <a:endParaRPr lang="en-GB"/>
          </a:p>
        </p:txBody>
      </p:sp>
    </p:spTree>
    <p:extLst>
      <p:ext uri="{BB962C8B-B14F-4D97-AF65-F5344CB8AC3E}">
        <p14:creationId xmlns:p14="http://schemas.microsoft.com/office/powerpoint/2010/main" val="3208784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sz="1200" baseline="0" dirty="0"/>
              <a:t>YOU CAN GIVE NUMBERS</a:t>
            </a:r>
          </a:p>
          <a:p>
            <a:pPr marL="0" lvl="0" indent="0">
              <a:buFont typeface="+mj-lt"/>
              <a:buNone/>
            </a:pPr>
            <a:r>
              <a:rPr lang="en-US" sz="1200" baseline="0" dirty="0"/>
              <a:t>YOU CAN GIVE EXAMPLES</a:t>
            </a:r>
          </a:p>
          <a:p>
            <a:pPr marL="0" lvl="0" indent="0">
              <a:buFont typeface="+mj-lt"/>
              <a:buNone/>
            </a:pPr>
            <a:r>
              <a:rPr lang="en-US" sz="1200" baseline="0" dirty="0"/>
              <a:t>YOU CAN EXPLAIN HOW SEEKING CARE EARLY HAVE SAVED LIVES BEFORE and THAT DESPITE THE EXISTENCE OF AVAILABLE SOLUTIONS, PEOPLE HAVE DIED BECAUSE THEY WERE NOT AWARE OR DID NOT TAKE THE RISK SERIOUSLY</a:t>
            </a:r>
          </a:p>
          <a:p>
            <a:pPr marL="0" lvl="0" indent="0">
              <a:buFont typeface="+mj-lt"/>
              <a:buNone/>
            </a:pPr>
            <a:endParaRPr lang="en-US" sz="1200" baseline="0" dirty="0"/>
          </a:p>
          <a:p>
            <a:pPr marL="0" lvl="0" indent="0">
              <a:buFont typeface="+mj-lt"/>
              <a:buNone/>
            </a:pPr>
            <a:endParaRPr lang="en-US" sz="1200" baseline="0" dirty="0"/>
          </a:p>
          <a:p>
            <a:pPr marL="0" lvl="0" indent="0">
              <a:buFont typeface="+mj-lt"/>
              <a:buNone/>
            </a:pPr>
            <a:endParaRPr lang="en-US" sz="1200" baseline="0" dirty="0"/>
          </a:p>
          <a:p>
            <a:pPr marL="514350" indent="-514350">
              <a:buAutoNum type="arabicParenR"/>
            </a:pPr>
            <a:endParaRPr lang="en-US" sz="3200" baseline="0" dirty="0"/>
          </a:p>
          <a:p>
            <a:endParaRPr lang="en-US" sz="3200" baseline="0" dirty="0"/>
          </a:p>
          <a:p>
            <a:endParaRPr lang="en-US" sz="3200" dirty="0"/>
          </a:p>
        </p:txBody>
      </p:sp>
      <p:sp>
        <p:nvSpPr>
          <p:cNvPr id="4" name="Slide Number Placeholder 3"/>
          <p:cNvSpPr>
            <a:spLocks noGrp="1"/>
          </p:cNvSpPr>
          <p:nvPr>
            <p:ph type="sldNum" sz="quarter" idx="10"/>
          </p:nvPr>
        </p:nvSpPr>
        <p:spPr/>
        <p:txBody>
          <a:bodyPr/>
          <a:lstStyle/>
          <a:p>
            <a:fld id="{9E42FD4B-7126-4A73-BBC8-4DDF9E1319BE}" type="slidenum">
              <a:rPr lang="en-GB" smtClean="0"/>
              <a:t>25</a:t>
            </a:fld>
            <a:endParaRPr lang="en-GB"/>
          </a:p>
        </p:txBody>
      </p:sp>
    </p:spTree>
    <p:extLst>
      <p:ext uri="{BB962C8B-B14F-4D97-AF65-F5344CB8AC3E}">
        <p14:creationId xmlns:p14="http://schemas.microsoft.com/office/powerpoint/2010/main" val="2832557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pPr marL="0" lvl="0" indent="0">
              <a:buFont typeface="+mj-lt"/>
              <a:buNone/>
            </a:pPr>
            <a:endParaRPr lang="en-US" sz="1200" baseline="0" dirty="0"/>
          </a:p>
          <a:p>
            <a:pPr marL="0" lvl="0" indent="0">
              <a:buFont typeface="+mj-lt"/>
              <a:buNone/>
            </a:pPr>
            <a:endParaRPr lang="en-US" sz="1200" baseline="0" dirty="0"/>
          </a:p>
          <a:p>
            <a:pPr marL="0" lvl="0" indent="0">
              <a:buFont typeface="+mj-lt"/>
              <a:buNone/>
            </a:pPr>
            <a:endParaRPr lang="en-US" sz="1200" baseline="0" dirty="0"/>
          </a:p>
          <a:p>
            <a:pPr marL="514350" indent="-514350">
              <a:buAutoNum type="arabicParenR"/>
            </a:pPr>
            <a:endParaRPr lang="en-US" sz="3200" baseline="0" dirty="0"/>
          </a:p>
          <a:p>
            <a:endParaRPr lang="en-US" sz="3200" baseline="0" dirty="0"/>
          </a:p>
          <a:p>
            <a:endParaRPr lang="en-US" sz="3200" dirty="0"/>
          </a:p>
        </p:txBody>
      </p:sp>
      <p:sp>
        <p:nvSpPr>
          <p:cNvPr id="4" name="Slide Number Placeholder 3"/>
          <p:cNvSpPr>
            <a:spLocks noGrp="1"/>
          </p:cNvSpPr>
          <p:nvPr>
            <p:ph type="sldNum" sz="quarter" idx="10"/>
          </p:nvPr>
        </p:nvSpPr>
        <p:spPr/>
        <p:txBody>
          <a:bodyPr/>
          <a:lstStyle/>
          <a:p>
            <a:fld id="{9E42FD4B-7126-4A73-BBC8-4DDF9E1319BE}" type="slidenum">
              <a:rPr lang="en-GB" smtClean="0"/>
              <a:t>26</a:t>
            </a:fld>
            <a:endParaRPr lang="en-GB"/>
          </a:p>
        </p:txBody>
      </p:sp>
    </p:spTree>
    <p:extLst>
      <p:ext uri="{BB962C8B-B14F-4D97-AF65-F5344CB8AC3E}">
        <p14:creationId xmlns:p14="http://schemas.microsoft.com/office/powerpoint/2010/main" val="2771403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28</a:t>
            </a:fld>
            <a:endParaRPr lang="en-GB"/>
          </a:p>
        </p:txBody>
      </p:sp>
    </p:spTree>
    <p:extLst>
      <p:ext uri="{BB962C8B-B14F-4D97-AF65-F5344CB8AC3E}">
        <p14:creationId xmlns:p14="http://schemas.microsoft.com/office/powerpoint/2010/main" val="1913624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happened to the child? </a:t>
            </a:r>
          </a:p>
          <a:p>
            <a:r>
              <a:rPr lang="en-US" sz="1200" kern="1200" dirty="0">
                <a:solidFill>
                  <a:schemeClr val="tx1"/>
                </a:solidFill>
                <a:effectLst/>
                <a:latin typeface="+mn-lt"/>
                <a:ea typeface="+mn-ea"/>
                <a:cs typeface="+mn-cs"/>
              </a:rPr>
              <a:t>How many times a day has the child toilet watery </a:t>
            </a:r>
            <a:r>
              <a:rPr lang="en-US" sz="1200" kern="1200" dirty="0" err="1">
                <a:solidFill>
                  <a:schemeClr val="tx1"/>
                </a:solidFill>
                <a:effectLst/>
                <a:latin typeface="+mn-lt"/>
                <a:ea typeface="+mn-ea"/>
                <a:cs typeface="+mn-cs"/>
              </a:rPr>
              <a:t>poopoo</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many days has the </a:t>
            </a:r>
            <a:r>
              <a:rPr lang="en-US" sz="1200" kern="1200" dirty="0" err="1">
                <a:solidFill>
                  <a:schemeClr val="tx1"/>
                </a:solidFill>
                <a:effectLst/>
                <a:latin typeface="+mn-lt"/>
                <a:ea typeface="+mn-ea"/>
                <a:cs typeface="+mn-cs"/>
              </a:rPr>
              <a:t>child‟s</a:t>
            </a:r>
            <a:r>
              <a:rPr lang="en-US" sz="1200" kern="1200" dirty="0">
                <a:solidFill>
                  <a:schemeClr val="tx1"/>
                </a:solidFill>
                <a:effectLst/>
                <a:latin typeface="+mn-lt"/>
                <a:ea typeface="+mn-ea"/>
                <a:cs typeface="+mn-cs"/>
              </a:rPr>
              <a:t> stomach been running? </a:t>
            </a:r>
          </a:p>
          <a:p>
            <a:r>
              <a:rPr lang="en-US" sz="1200" kern="1200" dirty="0">
                <a:solidFill>
                  <a:schemeClr val="tx1"/>
                </a:solidFill>
                <a:effectLst/>
                <a:latin typeface="+mn-lt"/>
                <a:ea typeface="+mn-ea"/>
                <a:cs typeface="+mn-cs"/>
              </a:rPr>
              <a:t>Is the poo poo bloody or slippery? </a:t>
            </a:r>
          </a:p>
          <a:p>
            <a:r>
              <a:rPr lang="en-US" sz="1200" kern="1200" dirty="0">
                <a:solidFill>
                  <a:schemeClr val="tx1"/>
                </a:solidFill>
                <a:effectLst/>
                <a:latin typeface="+mn-lt"/>
                <a:ea typeface="+mn-ea"/>
                <a:cs typeface="+mn-cs"/>
              </a:rPr>
              <a:t>Is the child able to drink or breastfeed? (Offer child breast or older child clean water in cup.) </a:t>
            </a:r>
          </a:p>
          <a:p>
            <a:r>
              <a:rPr lang="en-US" sz="1200" kern="1200" dirty="0">
                <a:solidFill>
                  <a:schemeClr val="tx1"/>
                </a:solidFill>
                <a:effectLst/>
                <a:latin typeface="+mn-lt"/>
                <a:ea typeface="+mn-ea"/>
                <a:cs typeface="+mn-cs"/>
              </a:rPr>
              <a:t>Is the child eating? </a:t>
            </a:r>
          </a:p>
          <a:p>
            <a:r>
              <a:rPr lang="en-US" sz="1200" kern="1200" dirty="0">
                <a:solidFill>
                  <a:schemeClr val="tx1"/>
                </a:solidFill>
                <a:effectLst/>
                <a:latin typeface="+mn-lt"/>
                <a:ea typeface="+mn-ea"/>
                <a:cs typeface="+mn-cs"/>
              </a:rPr>
              <a:t>Is the child vomiting? How many times in one day? </a:t>
            </a:r>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29</a:t>
            </a:fld>
            <a:endParaRPr lang="en-GB"/>
          </a:p>
        </p:txBody>
      </p:sp>
    </p:spTree>
    <p:extLst>
      <p:ext uri="{BB962C8B-B14F-4D97-AF65-F5344CB8AC3E}">
        <p14:creationId xmlns:p14="http://schemas.microsoft.com/office/powerpoint/2010/main" val="1253538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30</a:t>
            </a:fld>
            <a:endParaRPr lang="en-GB"/>
          </a:p>
        </p:txBody>
      </p:sp>
    </p:spTree>
    <p:extLst>
      <p:ext uri="{BB962C8B-B14F-4D97-AF65-F5344CB8AC3E}">
        <p14:creationId xmlns:p14="http://schemas.microsoft.com/office/powerpoint/2010/main" val="1961284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32</a:t>
            </a:fld>
            <a:endParaRPr lang="en-GB"/>
          </a:p>
        </p:txBody>
      </p:sp>
    </p:spTree>
    <p:extLst>
      <p:ext uri="{BB962C8B-B14F-4D97-AF65-F5344CB8AC3E}">
        <p14:creationId xmlns:p14="http://schemas.microsoft.com/office/powerpoint/2010/main" val="825111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r>
              <a:rPr lang="en-US" dirty="0"/>
              <a:t>Schema de ORS </a:t>
            </a:r>
            <a:r>
              <a:rPr lang="mr-IN" dirty="0"/>
              <a:t>–</a:t>
            </a:r>
            <a:r>
              <a:rPr lang="en-US" dirty="0"/>
              <a:t> Préparation d’une solution </a:t>
            </a:r>
            <a:r>
              <a:rPr lang="en-US" dirty="0" err="1"/>
              <a:t>Sucrée</a:t>
            </a:r>
            <a:r>
              <a:rPr lang="en-US" dirty="0"/>
              <a:t> </a:t>
            </a:r>
            <a:r>
              <a:rPr lang="en-US" dirty="0" err="1"/>
              <a:t>Salée</a:t>
            </a:r>
            <a:r>
              <a:rPr lang="en-US" dirty="0"/>
              <a:t> </a:t>
            </a:r>
            <a:r>
              <a:rPr lang="mr-IN" dirty="0"/>
              <a:t>–</a:t>
            </a:r>
            <a:r>
              <a:rPr lang="en-US" dirty="0"/>
              <a:t> ou a</a:t>
            </a:r>
            <a:r>
              <a:rPr lang="en-US" baseline="0" dirty="0"/>
              <a:t> partir d’un sachet </a:t>
            </a:r>
            <a:r>
              <a:rPr lang="en-US" baseline="0" dirty="0" err="1"/>
              <a:t>d’ORS</a:t>
            </a:r>
            <a:endParaRPr lang="en-US"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33</a:t>
            </a:fld>
            <a:endParaRPr lang="en-GB"/>
          </a:p>
        </p:txBody>
      </p:sp>
    </p:spTree>
    <p:extLst>
      <p:ext uri="{BB962C8B-B14F-4D97-AF65-F5344CB8AC3E}">
        <p14:creationId xmlns:p14="http://schemas.microsoft.com/office/powerpoint/2010/main" val="324045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r>
              <a:rPr lang="en-US" dirty="0"/>
              <a:t>Schema de ORS </a:t>
            </a:r>
            <a:r>
              <a:rPr lang="mr-IN" dirty="0"/>
              <a:t>–</a:t>
            </a:r>
            <a:r>
              <a:rPr lang="en-US" dirty="0"/>
              <a:t> Préparation d’une solution </a:t>
            </a:r>
            <a:r>
              <a:rPr lang="en-US" dirty="0" err="1"/>
              <a:t>Sucrée</a:t>
            </a:r>
            <a:r>
              <a:rPr lang="en-US" dirty="0"/>
              <a:t> </a:t>
            </a:r>
            <a:r>
              <a:rPr lang="en-US" dirty="0" err="1"/>
              <a:t>Salée</a:t>
            </a:r>
            <a:r>
              <a:rPr lang="en-US" dirty="0"/>
              <a:t> </a:t>
            </a:r>
            <a:r>
              <a:rPr lang="mr-IN" dirty="0"/>
              <a:t>–</a:t>
            </a:r>
            <a:r>
              <a:rPr lang="en-US" dirty="0"/>
              <a:t> ou a</a:t>
            </a:r>
            <a:r>
              <a:rPr lang="en-US" baseline="0" dirty="0"/>
              <a:t> partir d’un sachet </a:t>
            </a:r>
            <a:r>
              <a:rPr lang="en-US" baseline="0" dirty="0" err="1"/>
              <a:t>d’ORS</a:t>
            </a:r>
            <a:endParaRPr lang="en-US"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37</a:t>
            </a:fld>
            <a:endParaRPr lang="en-GB"/>
          </a:p>
        </p:txBody>
      </p:sp>
    </p:spTree>
    <p:extLst>
      <p:ext uri="{BB962C8B-B14F-4D97-AF65-F5344CB8AC3E}">
        <p14:creationId xmlns:p14="http://schemas.microsoft.com/office/powerpoint/2010/main" val="398709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38</a:t>
            </a:fld>
            <a:endParaRPr lang="en-GB"/>
          </a:p>
        </p:txBody>
      </p:sp>
    </p:spTree>
    <p:extLst>
      <p:ext uri="{BB962C8B-B14F-4D97-AF65-F5344CB8AC3E}">
        <p14:creationId xmlns:p14="http://schemas.microsoft.com/office/powerpoint/2010/main" val="1424840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en-US" sz="3200" baseline="0" dirty="0"/>
          </a:p>
          <a:p>
            <a:endParaRPr lang="en-US" sz="3200" dirty="0"/>
          </a:p>
        </p:txBody>
      </p:sp>
      <p:sp>
        <p:nvSpPr>
          <p:cNvPr id="4" name="Slide Number Placeholder 3"/>
          <p:cNvSpPr>
            <a:spLocks noGrp="1"/>
          </p:cNvSpPr>
          <p:nvPr>
            <p:ph type="sldNum" sz="quarter" idx="10"/>
          </p:nvPr>
        </p:nvSpPr>
        <p:spPr/>
        <p:txBody>
          <a:bodyPr/>
          <a:lstStyle/>
          <a:p>
            <a:fld id="{9E42FD4B-7126-4A73-BBC8-4DDF9E1319BE}" type="slidenum">
              <a:rPr lang="en-GB" smtClean="0"/>
              <a:t>40</a:t>
            </a:fld>
            <a:endParaRPr lang="en-GB"/>
          </a:p>
        </p:txBody>
      </p:sp>
    </p:spTree>
    <p:extLst>
      <p:ext uri="{BB962C8B-B14F-4D97-AF65-F5344CB8AC3E}">
        <p14:creationId xmlns:p14="http://schemas.microsoft.com/office/powerpoint/2010/main" val="328017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4</a:t>
            </a:fld>
            <a:endParaRPr lang="en-GB"/>
          </a:p>
        </p:txBody>
      </p:sp>
    </p:spTree>
    <p:extLst>
      <p:ext uri="{BB962C8B-B14F-4D97-AF65-F5344CB8AC3E}">
        <p14:creationId xmlns:p14="http://schemas.microsoft.com/office/powerpoint/2010/main" val="2179739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41</a:t>
            </a:fld>
            <a:endParaRPr lang="en-GB"/>
          </a:p>
        </p:txBody>
      </p:sp>
    </p:spTree>
    <p:extLst>
      <p:ext uri="{BB962C8B-B14F-4D97-AF65-F5344CB8AC3E}">
        <p14:creationId xmlns:p14="http://schemas.microsoft.com/office/powerpoint/2010/main" val="1319777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en-US" sz="3200" dirty="0"/>
          </a:p>
        </p:txBody>
      </p:sp>
      <p:sp>
        <p:nvSpPr>
          <p:cNvPr id="4" name="Slide Number Placeholder 3"/>
          <p:cNvSpPr>
            <a:spLocks noGrp="1"/>
          </p:cNvSpPr>
          <p:nvPr>
            <p:ph type="sldNum" sz="quarter" idx="10"/>
          </p:nvPr>
        </p:nvSpPr>
        <p:spPr/>
        <p:txBody>
          <a:bodyPr/>
          <a:lstStyle/>
          <a:p>
            <a:fld id="{9E42FD4B-7126-4A73-BBC8-4DDF9E1319BE}" type="slidenum">
              <a:rPr lang="en-GB" smtClean="0"/>
              <a:t>42</a:t>
            </a:fld>
            <a:endParaRPr lang="en-GB"/>
          </a:p>
        </p:txBody>
      </p:sp>
    </p:spTree>
    <p:extLst>
      <p:ext uri="{BB962C8B-B14F-4D97-AF65-F5344CB8AC3E}">
        <p14:creationId xmlns:p14="http://schemas.microsoft.com/office/powerpoint/2010/main" val="320074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5</a:t>
            </a:fld>
            <a:endParaRPr lang="en-GB"/>
          </a:p>
        </p:txBody>
      </p:sp>
    </p:spTree>
    <p:extLst>
      <p:ext uri="{BB962C8B-B14F-4D97-AF65-F5344CB8AC3E}">
        <p14:creationId xmlns:p14="http://schemas.microsoft.com/office/powerpoint/2010/main" val="258723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6</a:t>
            </a:fld>
            <a:endParaRPr lang="en-GB"/>
          </a:p>
        </p:txBody>
      </p:sp>
    </p:spTree>
    <p:extLst>
      <p:ext uri="{BB962C8B-B14F-4D97-AF65-F5344CB8AC3E}">
        <p14:creationId xmlns:p14="http://schemas.microsoft.com/office/powerpoint/2010/main" val="416597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r>
              <a:rPr lang="fr-FR" dirty="0"/>
              <a:t>EXPLAIN:</a:t>
            </a:r>
            <a:r>
              <a:rPr lang="fr-FR" baseline="0" dirty="0"/>
              <a:t> </a:t>
            </a:r>
            <a:r>
              <a:rPr lang="fr-FR" dirty="0"/>
              <a:t>HOW TO WASH HANDS</a:t>
            </a:r>
            <a:r>
              <a:rPr lang="fr-FR" baseline="0" dirty="0"/>
              <a:t> WITH SOAP</a:t>
            </a:r>
          </a:p>
          <a:p>
            <a:r>
              <a:rPr lang="fr-FR" baseline="0" dirty="0"/>
              <a:t>DEMONSTRATE HOW TO WASH/RUB HANDS/RINCE</a:t>
            </a:r>
          </a:p>
          <a:p>
            <a:endParaRPr lang="fr-FR"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7</a:t>
            </a:fld>
            <a:endParaRPr lang="en-GB"/>
          </a:p>
        </p:txBody>
      </p:sp>
    </p:spTree>
    <p:extLst>
      <p:ext uri="{BB962C8B-B14F-4D97-AF65-F5344CB8AC3E}">
        <p14:creationId xmlns:p14="http://schemas.microsoft.com/office/powerpoint/2010/main" val="99721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8</a:t>
            </a:fld>
            <a:endParaRPr lang="en-GB"/>
          </a:p>
        </p:txBody>
      </p:sp>
    </p:spTree>
    <p:extLst>
      <p:ext uri="{BB962C8B-B14F-4D97-AF65-F5344CB8AC3E}">
        <p14:creationId xmlns:p14="http://schemas.microsoft.com/office/powerpoint/2010/main" val="1654505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9E42FD4B-7126-4A73-BBC8-4DDF9E1319BE}" type="slidenum">
              <a:rPr lang="en-GB" smtClean="0"/>
              <a:t>9</a:t>
            </a:fld>
            <a:endParaRPr lang="en-GB"/>
          </a:p>
        </p:txBody>
      </p:sp>
    </p:spTree>
    <p:extLst>
      <p:ext uri="{BB962C8B-B14F-4D97-AF65-F5344CB8AC3E}">
        <p14:creationId xmlns:p14="http://schemas.microsoft.com/office/powerpoint/2010/main" val="280366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685800"/>
            <a:ext cx="4864100" cy="3429000"/>
          </a:xfrm>
        </p:spPr>
      </p:sp>
      <p:sp>
        <p:nvSpPr>
          <p:cNvPr id="3" name="Notes Placeholder 2"/>
          <p:cNvSpPr>
            <a:spLocks noGrp="1"/>
          </p:cNvSpPr>
          <p:nvPr>
            <p:ph type="body" idx="1"/>
          </p:nvPr>
        </p:nvSpPr>
        <p:spPr/>
        <p:txBody>
          <a:bodyPr/>
          <a:lstStyle/>
          <a:p>
            <a:endParaRPr lang="fr-FR" dirty="0"/>
          </a:p>
          <a:p>
            <a:endParaRPr lang="fr-FR" baseline="0" dirty="0"/>
          </a:p>
          <a:p>
            <a:r>
              <a:rPr lang="en-US" dirty="0"/>
              <a:t>MAKE SURE WATER IS</a:t>
            </a:r>
            <a:r>
              <a:rPr lang="en-US" baseline="0" dirty="0"/>
              <a:t> CLEAR</a:t>
            </a:r>
          </a:p>
          <a:p>
            <a:r>
              <a:rPr lang="en-US" baseline="0" dirty="0"/>
              <a:t>WATERGUARD = USUALLY 1 CAP </a:t>
            </a:r>
            <a:r>
              <a:rPr lang="mr-IN" baseline="0" dirty="0"/>
              <a:t>–</a:t>
            </a:r>
            <a:r>
              <a:rPr lang="en-US" baseline="0" dirty="0"/>
              <a:t> 20 L of WATER</a:t>
            </a:r>
          </a:p>
          <a:p>
            <a:r>
              <a:rPr lang="en-US" baseline="0" dirty="0"/>
              <a:t>HOUSEHOLD BLEACH = 1 drop/L of water (20 drops </a:t>
            </a:r>
            <a:r>
              <a:rPr lang="mr-IN" baseline="0" dirty="0"/>
              <a:t>–</a:t>
            </a:r>
            <a:r>
              <a:rPr lang="en-US" baseline="0" dirty="0"/>
              <a:t> 20 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E42FD4B-7126-4A73-BBC8-4DDF9E1319BE}" type="slidenum">
              <a:rPr lang="en-GB" smtClean="0"/>
              <a:t>10</a:t>
            </a:fld>
            <a:endParaRPr lang="en-GB"/>
          </a:p>
        </p:txBody>
      </p:sp>
    </p:spTree>
    <p:extLst>
      <p:ext uri="{BB962C8B-B14F-4D97-AF65-F5344CB8AC3E}">
        <p14:creationId xmlns:p14="http://schemas.microsoft.com/office/powerpoint/2010/main" val="368369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655025"/>
            <a:ext cx="6425724" cy="1141992"/>
          </a:xfrm>
        </p:spPr>
        <p:txBody>
          <a:bodyPr/>
          <a:lstStyle/>
          <a:p>
            <a:r>
              <a:rPr lang="en-US"/>
              <a:t>Click to edit Master title style</a:t>
            </a:r>
            <a:endParaRPr lang="en-AU"/>
          </a:p>
        </p:txBody>
      </p:sp>
      <p:sp>
        <p:nvSpPr>
          <p:cNvPr id="3" name="Subtitle 2"/>
          <p:cNvSpPr>
            <a:spLocks noGrp="1"/>
          </p:cNvSpPr>
          <p:nvPr>
            <p:ph type="subTitle" idx="1"/>
          </p:nvPr>
        </p:nvSpPr>
        <p:spPr>
          <a:xfrm>
            <a:off x="1133951" y="3019001"/>
            <a:ext cx="5291773" cy="1361511"/>
          </a:xfrm>
        </p:spPr>
        <p:txBody>
          <a:bodyPr/>
          <a:lstStyle>
            <a:lvl1pPr marL="0" indent="0" algn="ctr">
              <a:buNone/>
              <a:defRPr>
                <a:solidFill>
                  <a:schemeClr val="tx1">
                    <a:tint val="75000"/>
                  </a:schemeClr>
                </a:solidFill>
              </a:defRPr>
            </a:lvl1pPr>
            <a:lvl2pPr marL="355199" indent="0" algn="ctr">
              <a:buNone/>
              <a:defRPr>
                <a:solidFill>
                  <a:schemeClr val="tx1">
                    <a:tint val="75000"/>
                  </a:schemeClr>
                </a:solidFill>
              </a:defRPr>
            </a:lvl2pPr>
            <a:lvl3pPr marL="710397" indent="0" algn="ctr">
              <a:buNone/>
              <a:defRPr>
                <a:solidFill>
                  <a:schemeClr val="tx1">
                    <a:tint val="75000"/>
                  </a:schemeClr>
                </a:solidFill>
              </a:defRPr>
            </a:lvl3pPr>
            <a:lvl4pPr marL="1065596" indent="0" algn="ctr">
              <a:buNone/>
              <a:defRPr>
                <a:solidFill>
                  <a:schemeClr val="tx1">
                    <a:tint val="75000"/>
                  </a:schemeClr>
                </a:solidFill>
              </a:defRPr>
            </a:lvl4pPr>
            <a:lvl5pPr marL="1420795" indent="0" algn="ctr">
              <a:buNone/>
              <a:defRPr>
                <a:solidFill>
                  <a:schemeClr val="tx1">
                    <a:tint val="75000"/>
                  </a:schemeClr>
                </a:solidFill>
              </a:defRPr>
            </a:lvl5pPr>
            <a:lvl6pPr marL="1775993" indent="0" algn="ctr">
              <a:buNone/>
              <a:defRPr>
                <a:solidFill>
                  <a:schemeClr val="tx1">
                    <a:tint val="75000"/>
                  </a:schemeClr>
                </a:solidFill>
              </a:defRPr>
            </a:lvl6pPr>
            <a:lvl7pPr marL="2131192" indent="0" algn="ctr">
              <a:buNone/>
              <a:defRPr>
                <a:solidFill>
                  <a:schemeClr val="tx1">
                    <a:tint val="75000"/>
                  </a:schemeClr>
                </a:solidFill>
              </a:defRPr>
            </a:lvl7pPr>
            <a:lvl8pPr marL="2486391" indent="0" algn="ctr">
              <a:buNone/>
              <a:defRPr>
                <a:solidFill>
                  <a:schemeClr val="tx1">
                    <a:tint val="75000"/>
                  </a:schemeClr>
                </a:solidFill>
              </a:defRPr>
            </a:lvl8pPr>
            <a:lvl9pPr marL="2841589"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9F928C3D-267A-461E-B51C-3D69E226332C}" type="datetimeFigureOut">
              <a:rPr lang="en-AU" smtClean="0"/>
              <a:t>13/12/2022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3088169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F928C3D-267A-461E-B51C-3D69E226332C}" type="datetimeFigureOut">
              <a:rPr lang="en-AU" smtClean="0"/>
              <a:t>13/12/2022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903209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80764" y="213353"/>
            <a:ext cx="1700927" cy="454576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377984" y="213353"/>
            <a:ext cx="4976786" cy="45457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F928C3D-267A-461E-B51C-3D69E226332C}" type="datetimeFigureOut">
              <a:rPr lang="en-AU" smtClean="0"/>
              <a:t>13/12/2022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345827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F928C3D-267A-461E-B51C-3D69E226332C}" type="datetimeFigureOut">
              <a:rPr lang="en-AU" smtClean="0"/>
              <a:t>13/12/2022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311587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7162" y="3423509"/>
            <a:ext cx="6425724" cy="1058130"/>
          </a:xfrm>
        </p:spPr>
        <p:txBody>
          <a:bodyPr anchor="t"/>
          <a:lstStyle>
            <a:lvl1pPr algn="l">
              <a:defRPr sz="3108" b="1" cap="all"/>
            </a:lvl1pPr>
          </a:lstStyle>
          <a:p>
            <a:r>
              <a:rPr lang="en-US"/>
              <a:t>Click to edit Master title style</a:t>
            </a:r>
            <a:endParaRPr lang="en-AU"/>
          </a:p>
        </p:txBody>
      </p:sp>
      <p:sp>
        <p:nvSpPr>
          <p:cNvPr id="3" name="Text Placeholder 2"/>
          <p:cNvSpPr>
            <a:spLocks noGrp="1"/>
          </p:cNvSpPr>
          <p:nvPr>
            <p:ph type="body" idx="1"/>
          </p:nvPr>
        </p:nvSpPr>
        <p:spPr>
          <a:xfrm>
            <a:off x="597162" y="2258086"/>
            <a:ext cx="6425724" cy="1165423"/>
          </a:xfrm>
        </p:spPr>
        <p:txBody>
          <a:bodyPr anchor="b"/>
          <a:lstStyle>
            <a:lvl1pPr marL="0" indent="0">
              <a:buNone/>
              <a:defRPr sz="1554">
                <a:solidFill>
                  <a:schemeClr val="tx1">
                    <a:tint val="75000"/>
                  </a:schemeClr>
                </a:solidFill>
              </a:defRPr>
            </a:lvl1pPr>
            <a:lvl2pPr marL="355199" indent="0">
              <a:buNone/>
              <a:defRPr sz="1398">
                <a:solidFill>
                  <a:schemeClr val="tx1">
                    <a:tint val="75000"/>
                  </a:schemeClr>
                </a:solidFill>
              </a:defRPr>
            </a:lvl2pPr>
            <a:lvl3pPr marL="710397" indent="0">
              <a:buNone/>
              <a:defRPr sz="1243">
                <a:solidFill>
                  <a:schemeClr val="tx1">
                    <a:tint val="75000"/>
                  </a:schemeClr>
                </a:solidFill>
              </a:defRPr>
            </a:lvl3pPr>
            <a:lvl4pPr marL="1065596" indent="0">
              <a:buNone/>
              <a:defRPr sz="1088">
                <a:solidFill>
                  <a:schemeClr val="tx1">
                    <a:tint val="75000"/>
                  </a:schemeClr>
                </a:solidFill>
              </a:defRPr>
            </a:lvl4pPr>
            <a:lvl5pPr marL="1420795" indent="0">
              <a:buNone/>
              <a:defRPr sz="1088">
                <a:solidFill>
                  <a:schemeClr val="tx1">
                    <a:tint val="75000"/>
                  </a:schemeClr>
                </a:solidFill>
              </a:defRPr>
            </a:lvl5pPr>
            <a:lvl6pPr marL="1775993" indent="0">
              <a:buNone/>
              <a:defRPr sz="1088">
                <a:solidFill>
                  <a:schemeClr val="tx1">
                    <a:tint val="75000"/>
                  </a:schemeClr>
                </a:solidFill>
              </a:defRPr>
            </a:lvl6pPr>
            <a:lvl7pPr marL="2131192" indent="0">
              <a:buNone/>
              <a:defRPr sz="1088">
                <a:solidFill>
                  <a:schemeClr val="tx1">
                    <a:tint val="75000"/>
                  </a:schemeClr>
                </a:solidFill>
              </a:defRPr>
            </a:lvl7pPr>
            <a:lvl8pPr marL="2486391" indent="0">
              <a:buNone/>
              <a:defRPr sz="1088">
                <a:solidFill>
                  <a:schemeClr val="tx1">
                    <a:tint val="75000"/>
                  </a:schemeClr>
                </a:solidFill>
              </a:defRPr>
            </a:lvl8pPr>
            <a:lvl9pPr marL="2841589" indent="0">
              <a:buNone/>
              <a:defRPr sz="10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928C3D-267A-461E-B51C-3D69E226332C}" type="datetimeFigureOut">
              <a:rPr lang="en-AU" smtClean="0"/>
              <a:t>13/12/2022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214514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77984" y="1243119"/>
            <a:ext cx="3338856" cy="3516003"/>
          </a:xfrm>
        </p:spPr>
        <p:txBody>
          <a:bodyPr/>
          <a:lstStyle>
            <a:lvl1pPr>
              <a:defRPr sz="2175"/>
            </a:lvl1pPr>
            <a:lvl2pPr>
              <a:defRPr sz="1865"/>
            </a:lvl2pPr>
            <a:lvl3pPr>
              <a:defRPr sz="1554"/>
            </a:lvl3pPr>
            <a:lvl4pPr>
              <a:defRPr sz="1398"/>
            </a:lvl4pPr>
            <a:lvl5pPr>
              <a:defRPr sz="1398"/>
            </a:lvl5pPr>
            <a:lvl6pPr>
              <a:defRPr sz="1398"/>
            </a:lvl6pPr>
            <a:lvl7pPr>
              <a:defRPr sz="1398"/>
            </a:lvl7pPr>
            <a:lvl8pPr>
              <a:defRPr sz="1398"/>
            </a:lvl8pPr>
            <a:lvl9pPr>
              <a:defRPr sz="1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3842835" y="1243119"/>
            <a:ext cx="3338856" cy="3516003"/>
          </a:xfrm>
        </p:spPr>
        <p:txBody>
          <a:bodyPr/>
          <a:lstStyle>
            <a:lvl1pPr>
              <a:defRPr sz="2175"/>
            </a:lvl1pPr>
            <a:lvl2pPr>
              <a:defRPr sz="1865"/>
            </a:lvl2pPr>
            <a:lvl3pPr>
              <a:defRPr sz="1554"/>
            </a:lvl3pPr>
            <a:lvl4pPr>
              <a:defRPr sz="1398"/>
            </a:lvl4pPr>
            <a:lvl5pPr>
              <a:defRPr sz="1398"/>
            </a:lvl5pPr>
            <a:lvl6pPr>
              <a:defRPr sz="1398"/>
            </a:lvl6pPr>
            <a:lvl7pPr>
              <a:defRPr sz="1398"/>
            </a:lvl7pPr>
            <a:lvl8pPr>
              <a:defRPr sz="1398"/>
            </a:lvl8pPr>
            <a:lvl9pPr>
              <a:defRPr sz="1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9F928C3D-267A-461E-B51C-3D69E226332C}" type="datetimeFigureOut">
              <a:rPr lang="en-AU" smtClean="0"/>
              <a:t>13/12/2022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128048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77984" y="1192556"/>
            <a:ext cx="3340169" cy="497000"/>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en-US"/>
              <a:t>Click to edit Master text styles</a:t>
            </a:r>
          </a:p>
        </p:txBody>
      </p:sp>
      <p:sp>
        <p:nvSpPr>
          <p:cNvPr id="4" name="Content Placeholder 3"/>
          <p:cNvSpPr>
            <a:spLocks noGrp="1"/>
          </p:cNvSpPr>
          <p:nvPr>
            <p:ph sz="half" idx="2"/>
          </p:nvPr>
        </p:nvSpPr>
        <p:spPr>
          <a:xfrm>
            <a:off x="377984" y="1689556"/>
            <a:ext cx="3340169" cy="3069565"/>
          </a:xfrm>
        </p:spPr>
        <p:txBody>
          <a:bodyPr/>
          <a:lstStyle>
            <a:lvl1pPr>
              <a:defRPr sz="1865"/>
            </a:lvl1pPr>
            <a:lvl2pPr>
              <a:defRPr sz="1554"/>
            </a:lvl2pPr>
            <a:lvl3pPr>
              <a:defRPr sz="1398"/>
            </a:lvl3pPr>
            <a:lvl4pPr>
              <a:defRPr sz="1243"/>
            </a:lvl4pPr>
            <a:lvl5pPr>
              <a:defRPr sz="1243"/>
            </a:lvl5pPr>
            <a:lvl6pPr>
              <a:defRPr sz="1243"/>
            </a:lvl6pPr>
            <a:lvl7pPr>
              <a:defRPr sz="1243"/>
            </a:lvl7pPr>
            <a:lvl8pPr>
              <a:defRPr sz="1243"/>
            </a:lvl8pPr>
            <a:lvl9pPr>
              <a:defRPr sz="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840210" y="1192556"/>
            <a:ext cx="3341481" cy="497000"/>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en-US"/>
              <a:t>Click to edit Master text styles</a:t>
            </a:r>
          </a:p>
        </p:txBody>
      </p:sp>
      <p:sp>
        <p:nvSpPr>
          <p:cNvPr id="6" name="Content Placeholder 5"/>
          <p:cNvSpPr>
            <a:spLocks noGrp="1"/>
          </p:cNvSpPr>
          <p:nvPr>
            <p:ph sz="quarter" idx="4"/>
          </p:nvPr>
        </p:nvSpPr>
        <p:spPr>
          <a:xfrm>
            <a:off x="3840210" y="1689556"/>
            <a:ext cx="3341481" cy="3069565"/>
          </a:xfrm>
        </p:spPr>
        <p:txBody>
          <a:bodyPr/>
          <a:lstStyle>
            <a:lvl1pPr>
              <a:defRPr sz="1865"/>
            </a:lvl1pPr>
            <a:lvl2pPr>
              <a:defRPr sz="1554"/>
            </a:lvl2pPr>
            <a:lvl3pPr>
              <a:defRPr sz="1398"/>
            </a:lvl3pPr>
            <a:lvl4pPr>
              <a:defRPr sz="1243"/>
            </a:lvl4pPr>
            <a:lvl5pPr>
              <a:defRPr sz="1243"/>
            </a:lvl5pPr>
            <a:lvl6pPr>
              <a:defRPr sz="1243"/>
            </a:lvl6pPr>
            <a:lvl7pPr>
              <a:defRPr sz="1243"/>
            </a:lvl7pPr>
            <a:lvl8pPr>
              <a:defRPr sz="1243"/>
            </a:lvl8pPr>
            <a:lvl9pPr>
              <a:defRPr sz="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9F928C3D-267A-461E-B51C-3D69E226332C}" type="datetimeFigureOut">
              <a:rPr lang="en-AU" smtClean="0"/>
              <a:t>13/12/2022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3623787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9F928C3D-267A-461E-B51C-3D69E226332C}" type="datetimeFigureOut">
              <a:rPr lang="en-AU" smtClean="0"/>
              <a:t>13/12/2022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2793851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928C3D-267A-461E-B51C-3D69E226332C}" type="datetimeFigureOut">
              <a:rPr lang="en-AU" smtClean="0"/>
              <a:t>13/12/2022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401832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984" y="212119"/>
            <a:ext cx="2487081" cy="902741"/>
          </a:xfrm>
        </p:spPr>
        <p:txBody>
          <a:bodyPr anchor="b"/>
          <a:lstStyle>
            <a:lvl1pPr algn="l">
              <a:defRPr sz="1554" b="1"/>
            </a:lvl1pPr>
          </a:lstStyle>
          <a:p>
            <a:r>
              <a:rPr lang="en-US"/>
              <a:t>Click to edit Master title style</a:t>
            </a:r>
            <a:endParaRPr lang="en-AU"/>
          </a:p>
        </p:txBody>
      </p:sp>
      <p:sp>
        <p:nvSpPr>
          <p:cNvPr id="3" name="Content Placeholder 2"/>
          <p:cNvSpPr>
            <a:spLocks noGrp="1"/>
          </p:cNvSpPr>
          <p:nvPr>
            <p:ph idx="1"/>
          </p:nvPr>
        </p:nvSpPr>
        <p:spPr>
          <a:xfrm>
            <a:off x="2955623" y="212120"/>
            <a:ext cx="4226068" cy="4547002"/>
          </a:xfrm>
        </p:spPr>
        <p:txBody>
          <a:bodyPr/>
          <a:lstStyle>
            <a:lvl1pPr>
              <a:defRPr sz="2486"/>
            </a:lvl1pPr>
            <a:lvl2pPr>
              <a:defRPr sz="2175"/>
            </a:lvl2pPr>
            <a:lvl3pPr>
              <a:defRPr sz="1865"/>
            </a:lvl3pPr>
            <a:lvl4pPr>
              <a:defRPr sz="1554"/>
            </a:lvl4pPr>
            <a:lvl5pPr>
              <a:defRPr sz="1554"/>
            </a:lvl5pPr>
            <a:lvl6pPr>
              <a:defRPr sz="1554"/>
            </a:lvl6pPr>
            <a:lvl7pPr>
              <a:defRPr sz="1554"/>
            </a:lvl7pPr>
            <a:lvl8pPr>
              <a:defRPr sz="1554"/>
            </a:lvl8pPr>
            <a:lvl9pPr>
              <a:defRPr sz="15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77984" y="1114860"/>
            <a:ext cx="2487081" cy="3644261"/>
          </a:xfrm>
        </p:spPr>
        <p:txBody>
          <a:bodyPr/>
          <a:lstStyle>
            <a:lvl1pPr marL="0" indent="0">
              <a:buNone/>
              <a:defRPr sz="1088"/>
            </a:lvl1pPr>
            <a:lvl2pPr marL="355199" indent="0">
              <a:buNone/>
              <a:defRPr sz="932"/>
            </a:lvl2pPr>
            <a:lvl3pPr marL="710397" indent="0">
              <a:buNone/>
              <a:defRPr sz="777"/>
            </a:lvl3pPr>
            <a:lvl4pPr marL="1065596" indent="0">
              <a:buNone/>
              <a:defRPr sz="699"/>
            </a:lvl4pPr>
            <a:lvl5pPr marL="1420795" indent="0">
              <a:buNone/>
              <a:defRPr sz="699"/>
            </a:lvl5pPr>
            <a:lvl6pPr marL="1775993" indent="0">
              <a:buNone/>
              <a:defRPr sz="699"/>
            </a:lvl6pPr>
            <a:lvl7pPr marL="2131192" indent="0">
              <a:buNone/>
              <a:defRPr sz="699"/>
            </a:lvl7pPr>
            <a:lvl8pPr marL="2486391" indent="0">
              <a:buNone/>
              <a:defRPr sz="699"/>
            </a:lvl8pPr>
            <a:lvl9pPr marL="2841589" indent="0">
              <a:buNone/>
              <a:defRPr sz="699"/>
            </a:lvl9pPr>
          </a:lstStyle>
          <a:p>
            <a:pPr lvl="0"/>
            <a:r>
              <a:rPr lang="en-US"/>
              <a:t>Click to edit Master text styles</a:t>
            </a:r>
          </a:p>
        </p:txBody>
      </p:sp>
      <p:sp>
        <p:nvSpPr>
          <p:cNvPr id="5" name="Date Placeholder 4"/>
          <p:cNvSpPr>
            <a:spLocks noGrp="1"/>
          </p:cNvSpPr>
          <p:nvPr>
            <p:ph type="dt" sz="half" idx="10"/>
          </p:nvPr>
        </p:nvSpPr>
        <p:spPr/>
        <p:txBody>
          <a:bodyPr/>
          <a:lstStyle/>
          <a:p>
            <a:fld id="{9F928C3D-267A-461E-B51C-3D69E226332C}" type="datetimeFigureOut">
              <a:rPr lang="en-AU" smtClean="0"/>
              <a:t>13/12/2022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278289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1749" y="3729355"/>
            <a:ext cx="4535805" cy="440271"/>
          </a:xfrm>
        </p:spPr>
        <p:txBody>
          <a:bodyPr anchor="b"/>
          <a:lstStyle>
            <a:lvl1pPr algn="l">
              <a:defRPr sz="1554" b="1"/>
            </a:lvl1pPr>
          </a:lstStyle>
          <a:p>
            <a:r>
              <a:rPr lang="en-US"/>
              <a:t>Click to edit Master title style</a:t>
            </a:r>
            <a:endParaRPr lang="en-AU"/>
          </a:p>
        </p:txBody>
      </p:sp>
      <p:sp>
        <p:nvSpPr>
          <p:cNvPr id="3" name="Picture Placeholder 2"/>
          <p:cNvSpPr>
            <a:spLocks noGrp="1"/>
          </p:cNvSpPr>
          <p:nvPr>
            <p:ph type="pic" idx="1"/>
          </p:nvPr>
        </p:nvSpPr>
        <p:spPr>
          <a:xfrm>
            <a:off x="1481749" y="476035"/>
            <a:ext cx="4535805" cy="3196590"/>
          </a:xfrm>
        </p:spPr>
        <p:txBody>
          <a:bodyPr/>
          <a:lstStyle>
            <a:lvl1pPr marL="0" indent="0">
              <a:buNone/>
              <a:defRPr sz="2486"/>
            </a:lvl1pPr>
            <a:lvl2pPr marL="355199" indent="0">
              <a:buNone/>
              <a:defRPr sz="2175"/>
            </a:lvl2pPr>
            <a:lvl3pPr marL="710397" indent="0">
              <a:buNone/>
              <a:defRPr sz="1865"/>
            </a:lvl3pPr>
            <a:lvl4pPr marL="1065596" indent="0">
              <a:buNone/>
              <a:defRPr sz="1554"/>
            </a:lvl4pPr>
            <a:lvl5pPr marL="1420795" indent="0">
              <a:buNone/>
              <a:defRPr sz="1554"/>
            </a:lvl5pPr>
            <a:lvl6pPr marL="1775993" indent="0">
              <a:buNone/>
              <a:defRPr sz="1554"/>
            </a:lvl6pPr>
            <a:lvl7pPr marL="2131192" indent="0">
              <a:buNone/>
              <a:defRPr sz="1554"/>
            </a:lvl7pPr>
            <a:lvl8pPr marL="2486391" indent="0">
              <a:buNone/>
              <a:defRPr sz="1554"/>
            </a:lvl8pPr>
            <a:lvl9pPr marL="2841589" indent="0">
              <a:buNone/>
              <a:defRPr sz="1554"/>
            </a:lvl9pPr>
          </a:lstStyle>
          <a:p>
            <a:endParaRPr lang="en-AU"/>
          </a:p>
        </p:txBody>
      </p:sp>
      <p:sp>
        <p:nvSpPr>
          <p:cNvPr id="4" name="Text Placeholder 3"/>
          <p:cNvSpPr>
            <a:spLocks noGrp="1"/>
          </p:cNvSpPr>
          <p:nvPr>
            <p:ph type="body" sz="half" idx="2"/>
          </p:nvPr>
        </p:nvSpPr>
        <p:spPr>
          <a:xfrm>
            <a:off x="1481749" y="4169626"/>
            <a:ext cx="4535805" cy="625259"/>
          </a:xfrm>
        </p:spPr>
        <p:txBody>
          <a:bodyPr/>
          <a:lstStyle>
            <a:lvl1pPr marL="0" indent="0">
              <a:buNone/>
              <a:defRPr sz="1088"/>
            </a:lvl1pPr>
            <a:lvl2pPr marL="355199" indent="0">
              <a:buNone/>
              <a:defRPr sz="932"/>
            </a:lvl2pPr>
            <a:lvl3pPr marL="710397" indent="0">
              <a:buNone/>
              <a:defRPr sz="777"/>
            </a:lvl3pPr>
            <a:lvl4pPr marL="1065596" indent="0">
              <a:buNone/>
              <a:defRPr sz="699"/>
            </a:lvl4pPr>
            <a:lvl5pPr marL="1420795" indent="0">
              <a:buNone/>
              <a:defRPr sz="699"/>
            </a:lvl5pPr>
            <a:lvl6pPr marL="1775993" indent="0">
              <a:buNone/>
              <a:defRPr sz="699"/>
            </a:lvl6pPr>
            <a:lvl7pPr marL="2131192" indent="0">
              <a:buNone/>
              <a:defRPr sz="699"/>
            </a:lvl7pPr>
            <a:lvl8pPr marL="2486391" indent="0">
              <a:buNone/>
              <a:defRPr sz="699"/>
            </a:lvl8pPr>
            <a:lvl9pPr marL="2841589" indent="0">
              <a:buNone/>
              <a:defRPr sz="699"/>
            </a:lvl9pPr>
          </a:lstStyle>
          <a:p>
            <a:pPr lvl="0"/>
            <a:r>
              <a:rPr lang="en-US"/>
              <a:t>Click to edit Master text styles</a:t>
            </a:r>
          </a:p>
        </p:txBody>
      </p:sp>
      <p:sp>
        <p:nvSpPr>
          <p:cNvPr id="5" name="Date Placeholder 4"/>
          <p:cNvSpPr>
            <a:spLocks noGrp="1"/>
          </p:cNvSpPr>
          <p:nvPr>
            <p:ph type="dt" sz="half" idx="10"/>
          </p:nvPr>
        </p:nvSpPr>
        <p:spPr/>
        <p:txBody>
          <a:bodyPr/>
          <a:lstStyle/>
          <a:p>
            <a:fld id="{9F928C3D-267A-461E-B51C-3D69E226332C}" type="datetimeFigureOut">
              <a:rPr lang="en-AU" smtClean="0"/>
              <a:t>13/12/2022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144A10A-A621-4A95-9E59-C7F742B50D9B}" type="slidenum">
              <a:rPr lang="en-AU" smtClean="0"/>
              <a:t>‹#›</a:t>
            </a:fld>
            <a:endParaRPr lang="en-AU"/>
          </a:p>
        </p:txBody>
      </p:sp>
    </p:spTree>
    <p:extLst>
      <p:ext uri="{BB962C8B-B14F-4D97-AF65-F5344CB8AC3E}">
        <p14:creationId xmlns:p14="http://schemas.microsoft.com/office/powerpoint/2010/main" val="283551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984" y="213353"/>
            <a:ext cx="6803708" cy="88794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77984" y="1243119"/>
            <a:ext cx="6803708" cy="35160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77984" y="4937943"/>
            <a:ext cx="1763924" cy="283648"/>
          </a:xfrm>
          <a:prstGeom prst="rect">
            <a:avLst/>
          </a:prstGeom>
        </p:spPr>
        <p:txBody>
          <a:bodyPr vert="horz" lIns="91440" tIns="45720" rIns="91440" bIns="45720" rtlCol="0" anchor="ctr"/>
          <a:lstStyle>
            <a:lvl1pPr algn="l">
              <a:defRPr sz="932">
                <a:solidFill>
                  <a:schemeClr val="tx1">
                    <a:tint val="75000"/>
                  </a:schemeClr>
                </a:solidFill>
              </a:defRPr>
            </a:lvl1pPr>
          </a:lstStyle>
          <a:p>
            <a:fld id="{9F928C3D-267A-461E-B51C-3D69E226332C}" type="datetimeFigureOut">
              <a:rPr lang="en-AU" smtClean="0"/>
              <a:t>13/12/2022</a:t>
            </a:fld>
            <a:endParaRPr lang="en-AU"/>
          </a:p>
        </p:txBody>
      </p:sp>
      <p:sp>
        <p:nvSpPr>
          <p:cNvPr id="5" name="Footer Placeholder 4"/>
          <p:cNvSpPr>
            <a:spLocks noGrp="1"/>
          </p:cNvSpPr>
          <p:nvPr>
            <p:ph type="ftr" sz="quarter" idx="3"/>
          </p:nvPr>
        </p:nvSpPr>
        <p:spPr>
          <a:xfrm>
            <a:off x="2582889" y="4937943"/>
            <a:ext cx="2393897" cy="283648"/>
          </a:xfrm>
          <a:prstGeom prst="rect">
            <a:avLst/>
          </a:prstGeom>
        </p:spPr>
        <p:txBody>
          <a:bodyPr vert="horz" lIns="91440" tIns="45720" rIns="91440" bIns="45720" rtlCol="0" anchor="ctr"/>
          <a:lstStyle>
            <a:lvl1pPr algn="ctr">
              <a:defRPr sz="932">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5417767" y="4937943"/>
            <a:ext cx="1763924" cy="283648"/>
          </a:xfrm>
          <a:prstGeom prst="rect">
            <a:avLst/>
          </a:prstGeom>
        </p:spPr>
        <p:txBody>
          <a:bodyPr vert="horz" lIns="91440" tIns="45720" rIns="91440" bIns="45720" rtlCol="0" anchor="ctr"/>
          <a:lstStyle>
            <a:lvl1pPr algn="r">
              <a:defRPr sz="932">
                <a:solidFill>
                  <a:schemeClr val="tx1">
                    <a:tint val="75000"/>
                  </a:schemeClr>
                </a:solidFill>
              </a:defRPr>
            </a:lvl1pPr>
          </a:lstStyle>
          <a:p>
            <a:fld id="{8144A10A-A621-4A95-9E59-C7F742B50D9B}" type="slidenum">
              <a:rPr lang="en-AU" smtClean="0"/>
              <a:t>‹#›</a:t>
            </a:fld>
            <a:endParaRPr lang="en-AU"/>
          </a:p>
        </p:txBody>
      </p:sp>
    </p:spTree>
    <p:extLst>
      <p:ext uri="{BB962C8B-B14F-4D97-AF65-F5344CB8AC3E}">
        <p14:creationId xmlns:p14="http://schemas.microsoft.com/office/powerpoint/2010/main" val="3862794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10397" rtl="0" eaLnBrk="1" latinLnBrk="0" hangingPunct="1">
        <a:spcBef>
          <a:spcPct val="0"/>
        </a:spcBef>
        <a:buNone/>
        <a:defRPr sz="3418" kern="1200">
          <a:solidFill>
            <a:schemeClr val="tx1"/>
          </a:solidFill>
          <a:latin typeface="+mj-lt"/>
          <a:ea typeface="+mj-ea"/>
          <a:cs typeface="+mj-cs"/>
        </a:defRPr>
      </a:lvl1pPr>
    </p:titleStyle>
    <p:bodyStyle>
      <a:lvl1pPr marL="266399" indent="-266399" algn="l" defTabSz="710397" rtl="0" eaLnBrk="1" latinLnBrk="0" hangingPunct="1">
        <a:spcBef>
          <a:spcPct val="20000"/>
        </a:spcBef>
        <a:buFont typeface="Arial" pitchFamily="34" charset="0"/>
        <a:buChar char="•"/>
        <a:defRPr sz="2486" kern="1200">
          <a:solidFill>
            <a:schemeClr val="tx1"/>
          </a:solidFill>
          <a:latin typeface="+mn-lt"/>
          <a:ea typeface="+mn-ea"/>
          <a:cs typeface="+mn-cs"/>
        </a:defRPr>
      </a:lvl1pPr>
      <a:lvl2pPr marL="577198" indent="-221999" algn="l" defTabSz="710397" rtl="0" eaLnBrk="1" latinLnBrk="0" hangingPunct="1">
        <a:spcBef>
          <a:spcPct val="20000"/>
        </a:spcBef>
        <a:buFont typeface="Arial" pitchFamily="34" charset="0"/>
        <a:buChar char="–"/>
        <a:defRPr sz="2175" kern="1200">
          <a:solidFill>
            <a:schemeClr val="tx1"/>
          </a:solidFill>
          <a:latin typeface="+mn-lt"/>
          <a:ea typeface="+mn-ea"/>
          <a:cs typeface="+mn-cs"/>
        </a:defRPr>
      </a:lvl2pPr>
      <a:lvl3pPr marL="887997" indent="-177599" algn="l" defTabSz="710397" rtl="0" eaLnBrk="1" latinLnBrk="0" hangingPunct="1">
        <a:spcBef>
          <a:spcPct val="20000"/>
        </a:spcBef>
        <a:buFont typeface="Arial" pitchFamily="34" charset="0"/>
        <a:buChar char="•"/>
        <a:defRPr sz="1865" kern="1200">
          <a:solidFill>
            <a:schemeClr val="tx1"/>
          </a:solidFill>
          <a:latin typeface="+mn-lt"/>
          <a:ea typeface="+mn-ea"/>
          <a:cs typeface="+mn-cs"/>
        </a:defRPr>
      </a:lvl3pPr>
      <a:lvl4pPr marL="1243195" indent="-177599" algn="l" defTabSz="710397" rtl="0" eaLnBrk="1" latinLnBrk="0" hangingPunct="1">
        <a:spcBef>
          <a:spcPct val="20000"/>
        </a:spcBef>
        <a:buFont typeface="Arial" pitchFamily="34" charset="0"/>
        <a:buChar char="–"/>
        <a:defRPr sz="1554" kern="1200">
          <a:solidFill>
            <a:schemeClr val="tx1"/>
          </a:solidFill>
          <a:latin typeface="+mn-lt"/>
          <a:ea typeface="+mn-ea"/>
          <a:cs typeface="+mn-cs"/>
        </a:defRPr>
      </a:lvl4pPr>
      <a:lvl5pPr marL="1598394" indent="-177599" algn="l" defTabSz="710397" rtl="0" eaLnBrk="1" latinLnBrk="0" hangingPunct="1">
        <a:spcBef>
          <a:spcPct val="20000"/>
        </a:spcBef>
        <a:buFont typeface="Arial" pitchFamily="34" charset="0"/>
        <a:buChar char="»"/>
        <a:defRPr sz="1554" kern="1200">
          <a:solidFill>
            <a:schemeClr val="tx1"/>
          </a:solidFill>
          <a:latin typeface="+mn-lt"/>
          <a:ea typeface="+mn-ea"/>
          <a:cs typeface="+mn-cs"/>
        </a:defRPr>
      </a:lvl5pPr>
      <a:lvl6pPr marL="1953593" indent="-177599" algn="l" defTabSz="710397" rtl="0" eaLnBrk="1" latinLnBrk="0" hangingPunct="1">
        <a:spcBef>
          <a:spcPct val="20000"/>
        </a:spcBef>
        <a:buFont typeface="Arial" pitchFamily="34" charset="0"/>
        <a:buChar char="•"/>
        <a:defRPr sz="1554" kern="1200">
          <a:solidFill>
            <a:schemeClr val="tx1"/>
          </a:solidFill>
          <a:latin typeface="+mn-lt"/>
          <a:ea typeface="+mn-ea"/>
          <a:cs typeface="+mn-cs"/>
        </a:defRPr>
      </a:lvl6pPr>
      <a:lvl7pPr marL="2308791" indent="-177599" algn="l" defTabSz="710397" rtl="0" eaLnBrk="1" latinLnBrk="0" hangingPunct="1">
        <a:spcBef>
          <a:spcPct val="20000"/>
        </a:spcBef>
        <a:buFont typeface="Arial" pitchFamily="34" charset="0"/>
        <a:buChar char="•"/>
        <a:defRPr sz="1554" kern="1200">
          <a:solidFill>
            <a:schemeClr val="tx1"/>
          </a:solidFill>
          <a:latin typeface="+mn-lt"/>
          <a:ea typeface="+mn-ea"/>
          <a:cs typeface="+mn-cs"/>
        </a:defRPr>
      </a:lvl7pPr>
      <a:lvl8pPr marL="2663990" indent="-177599" algn="l" defTabSz="710397" rtl="0" eaLnBrk="1" latinLnBrk="0" hangingPunct="1">
        <a:spcBef>
          <a:spcPct val="20000"/>
        </a:spcBef>
        <a:buFont typeface="Arial" pitchFamily="34" charset="0"/>
        <a:buChar char="•"/>
        <a:defRPr sz="1554" kern="1200">
          <a:solidFill>
            <a:schemeClr val="tx1"/>
          </a:solidFill>
          <a:latin typeface="+mn-lt"/>
          <a:ea typeface="+mn-ea"/>
          <a:cs typeface="+mn-cs"/>
        </a:defRPr>
      </a:lvl8pPr>
      <a:lvl9pPr marL="3019189" indent="-177599" algn="l" defTabSz="710397" rtl="0" eaLnBrk="1" latinLnBrk="0" hangingPunct="1">
        <a:spcBef>
          <a:spcPct val="20000"/>
        </a:spcBef>
        <a:buFont typeface="Arial" pitchFamily="34" charset="0"/>
        <a:buChar char="•"/>
        <a:defRPr sz="1554" kern="1200">
          <a:solidFill>
            <a:schemeClr val="tx1"/>
          </a:solidFill>
          <a:latin typeface="+mn-lt"/>
          <a:ea typeface="+mn-ea"/>
          <a:cs typeface="+mn-cs"/>
        </a:defRPr>
      </a:lvl9pPr>
    </p:bodyStyle>
    <p:otherStyle>
      <a:defPPr>
        <a:defRPr lang="en-US"/>
      </a:defPPr>
      <a:lvl1pPr marL="0" algn="l" defTabSz="710397" rtl="0" eaLnBrk="1" latinLnBrk="0" hangingPunct="1">
        <a:defRPr sz="1398" kern="1200">
          <a:solidFill>
            <a:schemeClr val="tx1"/>
          </a:solidFill>
          <a:latin typeface="+mn-lt"/>
          <a:ea typeface="+mn-ea"/>
          <a:cs typeface="+mn-cs"/>
        </a:defRPr>
      </a:lvl1pPr>
      <a:lvl2pPr marL="355199" algn="l" defTabSz="710397" rtl="0" eaLnBrk="1" latinLnBrk="0" hangingPunct="1">
        <a:defRPr sz="1398" kern="1200">
          <a:solidFill>
            <a:schemeClr val="tx1"/>
          </a:solidFill>
          <a:latin typeface="+mn-lt"/>
          <a:ea typeface="+mn-ea"/>
          <a:cs typeface="+mn-cs"/>
        </a:defRPr>
      </a:lvl2pPr>
      <a:lvl3pPr marL="710397" algn="l" defTabSz="710397" rtl="0" eaLnBrk="1" latinLnBrk="0" hangingPunct="1">
        <a:defRPr sz="1398" kern="1200">
          <a:solidFill>
            <a:schemeClr val="tx1"/>
          </a:solidFill>
          <a:latin typeface="+mn-lt"/>
          <a:ea typeface="+mn-ea"/>
          <a:cs typeface="+mn-cs"/>
        </a:defRPr>
      </a:lvl3pPr>
      <a:lvl4pPr marL="1065596" algn="l" defTabSz="710397" rtl="0" eaLnBrk="1" latinLnBrk="0" hangingPunct="1">
        <a:defRPr sz="1398" kern="1200">
          <a:solidFill>
            <a:schemeClr val="tx1"/>
          </a:solidFill>
          <a:latin typeface="+mn-lt"/>
          <a:ea typeface="+mn-ea"/>
          <a:cs typeface="+mn-cs"/>
        </a:defRPr>
      </a:lvl4pPr>
      <a:lvl5pPr marL="1420795" algn="l" defTabSz="710397" rtl="0" eaLnBrk="1" latinLnBrk="0" hangingPunct="1">
        <a:defRPr sz="1398" kern="1200">
          <a:solidFill>
            <a:schemeClr val="tx1"/>
          </a:solidFill>
          <a:latin typeface="+mn-lt"/>
          <a:ea typeface="+mn-ea"/>
          <a:cs typeface="+mn-cs"/>
        </a:defRPr>
      </a:lvl5pPr>
      <a:lvl6pPr marL="1775993" algn="l" defTabSz="710397" rtl="0" eaLnBrk="1" latinLnBrk="0" hangingPunct="1">
        <a:defRPr sz="1398" kern="1200">
          <a:solidFill>
            <a:schemeClr val="tx1"/>
          </a:solidFill>
          <a:latin typeface="+mn-lt"/>
          <a:ea typeface="+mn-ea"/>
          <a:cs typeface="+mn-cs"/>
        </a:defRPr>
      </a:lvl6pPr>
      <a:lvl7pPr marL="2131192" algn="l" defTabSz="710397" rtl="0" eaLnBrk="1" latinLnBrk="0" hangingPunct="1">
        <a:defRPr sz="1398" kern="1200">
          <a:solidFill>
            <a:schemeClr val="tx1"/>
          </a:solidFill>
          <a:latin typeface="+mn-lt"/>
          <a:ea typeface="+mn-ea"/>
          <a:cs typeface="+mn-cs"/>
        </a:defRPr>
      </a:lvl7pPr>
      <a:lvl8pPr marL="2486391" algn="l" defTabSz="710397" rtl="0" eaLnBrk="1" latinLnBrk="0" hangingPunct="1">
        <a:defRPr sz="1398" kern="1200">
          <a:solidFill>
            <a:schemeClr val="tx1"/>
          </a:solidFill>
          <a:latin typeface="+mn-lt"/>
          <a:ea typeface="+mn-ea"/>
          <a:cs typeface="+mn-cs"/>
        </a:defRPr>
      </a:lvl8pPr>
      <a:lvl9pPr marL="2841589" algn="l" defTabSz="710397" rtl="0" eaLnBrk="1" latinLnBrk="0" hangingPunct="1">
        <a:defRPr sz="1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gif"/></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tiff"/><Relationship Id="rId4" Type="http://schemas.openxmlformats.org/officeDocument/2006/relationships/image" Target="../media/image41.tiff"/></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F9790B-4DCC-5B52-9190-1B75F2FB23FA}"/>
              </a:ext>
            </a:extLst>
          </p:cNvPr>
          <p:cNvPicPr>
            <a:picLocks noChangeAspect="1"/>
          </p:cNvPicPr>
          <p:nvPr/>
        </p:nvPicPr>
        <p:blipFill rotWithShape="1">
          <a:blip r:embed="rId3">
            <a:alphaModFix amt="79000"/>
            <a:extLst>
              <a:ext uri="{28A0092B-C50C-407E-A947-70E740481C1C}">
                <a14:useLocalDpi xmlns:a14="http://schemas.microsoft.com/office/drawing/2010/main" val="0"/>
              </a:ext>
            </a:extLst>
          </a:blip>
          <a:srcRect t="5595" r="20687" b="5063"/>
          <a:stretch/>
        </p:blipFill>
        <p:spPr>
          <a:xfrm>
            <a:off x="-7703" y="0"/>
            <a:ext cx="7567378" cy="5327650"/>
          </a:xfrm>
          <a:prstGeom prst="rect">
            <a:avLst/>
          </a:prstGeom>
        </p:spPr>
      </p:pic>
      <p:sp>
        <p:nvSpPr>
          <p:cNvPr id="4" name="Title 3"/>
          <p:cNvSpPr>
            <a:spLocks noGrp="1"/>
          </p:cNvSpPr>
          <p:nvPr>
            <p:ph type="ctrTitle"/>
          </p:nvPr>
        </p:nvSpPr>
        <p:spPr>
          <a:xfrm>
            <a:off x="908549" y="2303785"/>
            <a:ext cx="6377108" cy="1758527"/>
          </a:xfrm>
        </p:spPr>
        <p:txBody>
          <a:bodyPr>
            <a:normAutofit fontScale="90000"/>
          </a:bodyPr>
          <a:lstStyle/>
          <a:p>
            <a:pPr algn="r"/>
            <a:r>
              <a:rPr lang="en-AU" b="1" dirty="0">
                <a:solidFill>
                  <a:srgbClr val="F5333F"/>
                </a:solidFill>
                <a:latin typeface="Montserrat" pitchFamily="2" charset="77"/>
              </a:rPr>
              <a:t>Cholera &amp; Oral Rehydration Therapy</a:t>
            </a:r>
            <a:br>
              <a:rPr lang="en-AU" b="1" dirty="0">
                <a:solidFill>
                  <a:srgbClr val="F5333F"/>
                </a:solidFill>
                <a:latin typeface="Montserrat" pitchFamily="2" charset="77"/>
              </a:rPr>
            </a:br>
            <a:r>
              <a:rPr lang="fr-FR" sz="2797" b="1" dirty="0">
                <a:solidFill>
                  <a:srgbClr val="F5333F"/>
                </a:solidFill>
                <a:latin typeface="Montserrat" pitchFamily="2" charset="77"/>
              </a:rPr>
              <a:t>Community ORT </a:t>
            </a:r>
            <a:r>
              <a:rPr lang="fr-FR" sz="2797" b="1" dirty="0" err="1">
                <a:solidFill>
                  <a:srgbClr val="F5333F"/>
                </a:solidFill>
                <a:latin typeface="Montserrat" pitchFamily="2" charset="77"/>
              </a:rPr>
              <a:t>Volunteer</a:t>
            </a:r>
            <a:r>
              <a:rPr lang="fr-FR" sz="2797" b="1" dirty="0">
                <a:solidFill>
                  <a:srgbClr val="F5333F"/>
                </a:solidFill>
                <a:latin typeface="Montserrat" pitchFamily="2" charset="77"/>
              </a:rPr>
              <a:t> </a:t>
            </a:r>
            <a:r>
              <a:rPr lang="en-AU" sz="2797" b="1" dirty="0">
                <a:solidFill>
                  <a:srgbClr val="F5333F"/>
                </a:solidFill>
                <a:latin typeface="Montserrat" pitchFamily="2" charset="77"/>
              </a:rPr>
              <a:t>Manual</a:t>
            </a:r>
          </a:p>
        </p:txBody>
      </p:sp>
    </p:spTree>
    <p:extLst>
      <p:ext uri="{BB962C8B-B14F-4D97-AF65-F5344CB8AC3E}">
        <p14:creationId xmlns:p14="http://schemas.microsoft.com/office/powerpoint/2010/main" val="746527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C5D2FC2-2369-E841-8893-2199E30A113F}"/>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13" name="CuadroTexto 12">
            <a:extLst>
              <a:ext uri="{FF2B5EF4-FFF2-40B4-BE49-F238E27FC236}">
                <a16:creationId xmlns:a16="http://schemas.microsoft.com/office/drawing/2014/main" id="{E0E75387-9589-9C47-BB97-DC676F6EE4F2}"/>
              </a:ext>
            </a:extLst>
          </p:cNvPr>
          <p:cNvSpPr txBox="1"/>
          <p:nvPr/>
        </p:nvSpPr>
        <p:spPr>
          <a:xfrm>
            <a:off x="786235" y="922969"/>
            <a:ext cx="3381054" cy="315471"/>
          </a:xfrm>
          <a:prstGeom prst="rect">
            <a:avLst/>
          </a:prstGeom>
          <a:noFill/>
        </p:spPr>
        <p:txBody>
          <a:bodyPr wrap="none" rtlCol="0">
            <a:spAutoFit/>
          </a:bodyPr>
          <a:lstStyle/>
          <a:p>
            <a:r>
              <a:rPr lang="es-GB" dirty="0">
                <a:latin typeface="Open Sans Light" pitchFamily="2" charset="0"/>
                <a:ea typeface="Open Sans Light" pitchFamily="2" charset="0"/>
                <a:cs typeface="Open Sans Light" pitchFamily="2" charset="0"/>
              </a:rPr>
              <a:t>How to treat water with  WaterGuard</a:t>
            </a:r>
          </a:p>
        </p:txBody>
      </p:sp>
      <p:sp>
        <p:nvSpPr>
          <p:cNvPr id="14" name="CuadroTexto 13">
            <a:extLst>
              <a:ext uri="{FF2B5EF4-FFF2-40B4-BE49-F238E27FC236}">
                <a16:creationId xmlns:a16="http://schemas.microsoft.com/office/drawing/2014/main" id="{AC08EB48-45C8-A448-8702-24EA933E3246}"/>
              </a:ext>
            </a:extLst>
          </p:cNvPr>
          <p:cNvSpPr txBox="1"/>
          <p:nvPr/>
        </p:nvSpPr>
        <p:spPr>
          <a:xfrm>
            <a:off x="6431116" y="1035225"/>
            <a:ext cx="656055" cy="705314"/>
          </a:xfrm>
          <a:prstGeom prst="rect">
            <a:avLst/>
          </a:prstGeom>
          <a:noFill/>
        </p:spPr>
        <p:txBody>
          <a:bodyPr wrap="square" rtlCol="0">
            <a:spAutoFit/>
          </a:bodyPr>
          <a:lstStyle/>
          <a:p>
            <a:endParaRPr lang="es-GB" dirty="0"/>
          </a:p>
        </p:txBody>
      </p:sp>
      <p:sp>
        <p:nvSpPr>
          <p:cNvPr id="18" name="CuadroTexto 17">
            <a:extLst>
              <a:ext uri="{FF2B5EF4-FFF2-40B4-BE49-F238E27FC236}">
                <a16:creationId xmlns:a16="http://schemas.microsoft.com/office/drawing/2014/main" id="{DCF20EFA-C143-B24D-9228-E86251CCA45B}"/>
              </a:ext>
            </a:extLst>
          </p:cNvPr>
          <p:cNvSpPr txBox="1"/>
          <p:nvPr/>
        </p:nvSpPr>
        <p:spPr>
          <a:xfrm rot="4328333">
            <a:off x="6847579" y="5032407"/>
            <a:ext cx="184731" cy="315471"/>
          </a:xfrm>
          <a:prstGeom prst="rect">
            <a:avLst/>
          </a:prstGeom>
          <a:solidFill>
            <a:schemeClr val="bg1"/>
          </a:solidFill>
        </p:spPr>
        <p:txBody>
          <a:bodyPr wrap="none" rtlCol="0">
            <a:spAutoFit/>
          </a:bodyPr>
          <a:lstStyle/>
          <a:p>
            <a:endParaRPr lang="es-GB" dirty="0"/>
          </a:p>
        </p:txBody>
      </p:sp>
      <p:pic>
        <p:nvPicPr>
          <p:cNvPr id="3" name="Imagen 2">
            <a:extLst>
              <a:ext uri="{FF2B5EF4-FFF2-40B4-BE49-F238E27FC236}">
                <a16:creationId xmlns:a16="http://schemas.microsoft.com/office/drawing/2014/main" id="{F97B5675-E768-3648-BC40-474217A3F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11" y="1239006"/>
            <a:ext cx="6161986" cy="3874094"/>
          </a:xfrm>
          <a:prstGeom prst="rect">
            <a:avLst/>
          </a:prstGeom>
        </p:spPr>
      </p:pic>
      <p:sp>
        <p:nvSpPr>
          <p:cNvPr id="15" name="CuadroTexto 14">
            <a:extLst>
              <a:ext uri="{FF2B5EF4-FFF2-40B4-BE49-F238E27FC236}">
                <a16:creationId xmlns:a16="http://schemas.microsoft.com/office/drawing/2014/main" id="{CCE2F04C-D66B-2F45-9A12-A9567A277212}"/>
              </a:ext>
            </a:extLst>
          </p:cNvPr>
          <p:cNvSpPr txBox="1"/>
          <p:nvPr/>
        </p:nvSpPr>
        <p:spPr>
          <a:xfrm>
            <a:off x="7168607" y="4973480"/>
            <a:ext cx="341760" cy="276999"/>
          </a:xfrm>
          <a:prstGeom prst="rect">
            <a:avLst/>
          </a:prstGeom>
          <a:noFill/>
        </p:spPr>
        <p:txBody>
          <a:bodyPr wrap="none" rtlCol="0">
            <a:spAutoFit/>
          </a:bodyPr>
          <a:lstStyle/>
          <a:p>
            <a:r>
              <a:rPr lang="es-GB" sz="1200" dirty="0"/>
              <a:t>10</a:t>
            </a:r>
          </a:p>
        </p:txBody>
      </p:sp>
      <p:pic>
        <p:nvPicPr>
          <p:cNvPr id="2" name="Picture 1">
            <a:extLst>
              <a:ext uri="{FF2B5EF4-FFF2-40B4-BE49-F238E27FC236}">
                <a16:creationId xmlns:a16="http://schemas.microsoft.com/office/drawing/2014/main" id="{987EAD29-2589-F0C7-188E-214F3E74A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4" y="4638683"/>
            <a:ext cx="588931" cy="574295"/>
          </a:xfrm>
          <a:prstGeom prst="rect">
            <a:avLst/>
          </a:prstGeom>
        </p:spPr>
      </p:pic>
      <p:sp>
        <p:nvSpPr>
          <p:cNvPr id="7" name="Rectangle 6">
            <a:extLst>
              <a:ext uri="{FF2B5EF4-FFF2-40B4-BE49-F238E27FC236}">
                <a16:creationId xmlns:a16="http://schemas.microsoft.com/office/drawing/2014/main" id="{F7AEBA05-AD9A-9212-F089-953882662438}"/>
              </a:ext>
            </a:extLst>
          </p:cNvPr>
          <p:cNvSpPr/>
          <p:nvPr/>
        </p:nvSpPr>
        <p:spPr>
          <a:xfrm>
            <a:off x="402500" y="430158"/>
            <a:ext cx="688028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itle 1">
            <a:extLst>
              <a:ext uri="{FF2B5EF4-FFF2-40B4-BE49-F238E27FC236}">
                <a16:creationId xmlns:a16="http://schemas.microsoft.com/office/drawing/2014/main" id="{22377608-3781-28D0-4DD0-26E901AF08D8}"/>
              </a:ext>
            </a:extLst>
          </p:cNvPr>
          <p:cNvSpPr txBox="1">
            <a:spLocks/>
          </p:cNvSpPr>
          <p:nvPr/>
        </p:nvSpPr>
        <p:spPr>
          <a:xfrm>
            <a:off x="455518" y="47512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household water treatment</a:t>
            </a:r>
          </a:p>
        </p:txBody>
      </p:sp>
    </p:spTree>
    <p:extLst>
      <p:ext uri="{BB962C8B-B14F-4D97-AF65-F5344CB8AC3E}">
        <p14:creationId xmlns:p14="http://schemas.microsoft.com/office/powerpoint/2010/main" val="70046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8C620F8-8534-F94C-B90A-0980313185A2}"/>
              </a:ext>
            </a:extLst>
          </p:cNvPr>
          <p:cNvSpPr/>
          <p:nvPr/>
        </p:nvSpPr>
        <p:spPr>
          <a:xfrm>
            <a:off x="7406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8" name="CuadroTexto 7">
            <a:extLst>
              <a:ext uri="{FF2B5EF4-FFF2-40B4-BE49-F238E27FC236}">
                <a16:creationId xmlns:a16="http://schemas.microsoft.com/office/drawing/2014/main" id="{0D59511F-CC15-EF43-84C0-AA3002565DD5}"/>
              </a:ext>
            </a:extLst>
          </p:cNvPr>
          <p:cNvSpPr txBox="1"/>
          <p:nvPr/>
        </p:nvSpPr>
        <p:spPr>
          <a:xfrm>
            <a:off x="527643" y="920728"/>
            <a:ext cx="4519186" cy="315471"/>
          </a:xfrm>
          <a:prstGeom prst="rect">
            <a:avLst/>
          </a:prstGeom>
          <a:noFill/>
        </p:spPr>
        <p:txBody>
          <a:bodyPr wrap="none" rtlCol="0">
            <a:spAutoFit/>
          </a:bodyPr>
          <a:lstStyle/>
          <a:p>
            <a:r>
              <a:rPr lang="es-GB" dirty="0">
                <a:latin typeface="Open Sans Light" pitchFamily="2" charset="0"/>
                <a:ea typeface="Open Sans Light" pitchFamily="2" charset="0"/>
                <a:cs typeface="Open Sans Light" pitchFamily="2" charset="0"/>
              </a:rPr>
              <a:t>Making drinking water safe with household bleach</a:t>
            </a:r>
          </a:p>
        </p:txBody>
      </p:sp>
      <p:pic>
        <p:nvPicPr>
          <p:cNvPr id="3" name="Imagen 2" descr="Imagen que contiene texto&#10;&#10;Descripción generada automáticamente">
            <a:extLst>
              <a:ext uri="{FF2B5EF4-FFF2-40B4-BE49-F238E27FC236}">
                <a16:creationId xmlns:a16="http://schemas.microsoft.com/office/drawing/2014/main" id="{7ABFE4BA-5D5B-1F49-A9A9-E298D87A4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48" y="1280848"/>
            <a:ext cx="6192688" cy="3917164"/>
          </a:xfrm>
          <a:prstGeom prst="rect">
            <a:avLst/>
          </a:prstGeom>
        </p:spPr>
      </p:pic>
      <p:sp>
        <p:nvSpPr>
          <p:cNvPr id="2" name="CuadroTexto 1">
            <a:extLst>
              <a:ext uri="{FF2B5EF4-FFF2-40B4-BE49-F238E27FC236}">
                <a16:creationId xmlns:a16="http://schemas.microsoft.com/office/drawing/2014/main" id="{67B1B50E-279C-894C-816A-8F167E5DA149}"/>
              </a:ext>
            </a:extLst>
          </p:cNvPr>
          <p:cNvSpPr txBox="1"/>
          <p:nvPr/>
        </p:nvSpPr>
        <p:spPr>
          <a:xfrm>
            <a:off x="5933010" y="1151657"/>
            <a:ext cx="1015179" cy="315471"/>
          </a:xfrm>
          <a:prstGeom prst="rect">
            <a:avLst/>
          </a:prstGeom>
          <a:solidFill>
            <a:schemeClr val="bg1"/>
          </a:solidFill>
        </p:spPr>
        <p:txBody>
          <a:bodyPr wrap="square" rtlCol="0">
            <a:spAutoFit/>
          </a:bodyPr>
          <a:lstStyle/>
          <a:p>
            <a:endParaRPr lang="es-GB" dirty="0"/>
          </a:p>
        </p:txBody>
      </p:sp>
      <p:sp>
        <p:nvSpPr>
          <p:cNvPr id="12" name="CuadroTexto 11">
            <a:extLst>
              <a:ext uri="{FF2B5EF4-FFF2-40B4-BE49-F238E27FC236}">
                <a16:creationId xmlns:a16="http://schemas.microsoft.com/office/drawing/2014/main" id="{1910A3C6-CA18-9740-AF7B-5C873D981276}"/>
              </a:ext>
            </a:extLst>
          </p:cNvPr>
          <p:cNvSpPr txBox="1"/>
          <p:nvPr/>
        </p:nvSpPr>
        <p:spPr>
          <a:xfrm>
            <a:off x="5933010" y="1467128"/>
            <a:ext cx="1015179" cy="315471"/>
          </a:xfrm>
          <a:prstGeom prst="rect">
            <a:avLst/>
          </a:prstGeom>
          <a:solidFill>
            <a:schemeClr val="bg1"/>
          </a:solidFill>
        </p:spPr>
        <p:txBody>
          <a:bodyPr wrap="square" rtlCol="0">
            <a:spAutoFit/>
          </a:bodyPr>
          <a:lstStyle/>
          <a:p>
            <a:endParaRPr lang="es-GB" dirty="0"/>
          </a:p>
        </p:txBody>
      </p:sp>
      <p:sp>
        <p:nvSpPr>
          <p:cNvPr id="13" name="CuadroTexto 12">
            <a:extLst>
              <a:ext uri="{FF2B5EF4-FFF2-40B4-BE49-F238E27FC236}">
                <a16:creationId xmlns:a16="http://schemas.microsoft.com/office/drawing/2014/main" id="{8D782D4F-4510-8C4C-9ED4-B076E006147B}"/>
              </a:ext>
            </a:extLst>
          </p:cNvPr>
          <p:cNvSpPr txBox="1"/>
          <p:nvPr/>
        </p:nvSpPr>
        <p:spPr>
          <a:xfrm>
            <a:off x="5933010" y="1704665"/>
            <a:ext cx="1015179" cy="315471"/>
          </a:xfrm>
          <a:prstGeom prst="rect">
            <a:avLst/>
          </a:prstGeom>
          <a:solidFill>
            <a:schemeClr val="bg1"/>
          </a:solidFill>
        </p:spPr>
        <p:txBody>
          <a:bodyPr wrap="square" rtlCol="0">
            <a:spAutoFit/>
          </a:bodyPr>
          <a:lstStyle/>
          <a:p>
            <a:endParaRPr lang="es-GB" dirty="0"/>
          </a:p>
        </p:txBody>
      </p:sp>
      <p:pic>
        <p:nvPicPr>
          <p:cNvPr id="16" name="Imagen 15" descr="Imagen que contiene botella, blanco, florero&#10;&#10;Descripción generada automáticamente">
            <a:extLst>
              <a:ext uri="{FF2B5EF4-FFF2-40B4-BE49-F238E27FC236}">
                <a16:creationId xmlns:a16="http://schemas.microsoft.com/office/drawing/2014/main" id="{2646D0CD-1959-9B40-AAE2-83DCA6852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589" y="1044545"/>
            <a:ext cx="926598" cy="1104782"/>
          </a:xfrm>
          <a:prstGeom prst="rect">
            <a:avLst/>
          </a:prstGeom>
        </p:spPr>
      </p:pic>
      <p:cxnSp>
        <p:nvCxnSpPr>
          <p:cNvPr id="7" name="Conector recto 6">
            <a:extLst>
              <a:ext uri="{FF2B5EF4-FFF2-40B4-BE49-F238E27FC236}">
                <a16:creationId xmlns:a16="http://schemas.microsoft.com/office/drawing/2014/main" id="{62675E44-0D80-E147-9240-12F68B96D7C6}"/>
              </a:ext>
            </a:extLst>
          </p:cNvPr>
          <p:cNvCxnSpPr>
            <a:cxnSpLocks/>
          </p:cNvCxnSpPr>
          <p:nvPr/>
        </p:nvCxnSpPr>
        <p:spPr>
          <a:xfrm>
            <a:off x="6003589" y="935634"/>
            <a:ext cx="0" cy="1084502"/>
          </a:xfrm>
          <a:prstGeom prst="line">
            <a:avLst/>
          </a:prstGeom>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AB2342C0-414D-394B-B0D6-6D6A820B9CB9}"/>
              </a:ext>
            </a:extLst>
          </p:cNvPr>
          <p:cNvSpPr txBox="1"/>
          <p:nvPr/>
        </p:nvSpPr>
        <p:spPr>
          <a:xfrm>
            <a:off x="7168607" y="4973480"/>
            <a:ext cx="341760" cy="276999"/>
          </a:xfrm>
          <a:prstGeom prst="rect">
            <a:avLst/>
          </a:prstGeom>
          <a:noFill/>
        </p:spPr>
        <p:txBody>
          <a:bodyPr wrap="none" rtlCol="0">
            <a:spAutoFit/>
          </a:bodyPr>
          <a:lstStyle/>
          <a:p>
            <a:r>
              <a:rPr lang="es-GB" sz="1200" dirty="0"/>
              <a:t>11</a:t>
            </a:r>
          </a:p>
        </p:txBody>
      </p:sp>
      <p:pic>
        <p:nvPicPr>
          <p:cNvPr id="4" name="Picture 3">
            <a:extLst>
              <a:ext uri="{FF2B5EF4-FFF2-40B4-BE49-F238E27FC236}">
                <a16:creationId xmlns:a16="http://schemas.microsoft.com/office/drawing/2014/main" id="{00BBDFDC-698C-7990-301E-CF9AE5522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94" y="4662153"/>
            <a:ext cx="588931" cy="574295"/>
          </a:xfrm>
          <a:prstGeom prst="rect">
            <a:avLst/>
          </a:prstGeom>
        </p:spPr>
      </p:pic>
      <p:sp>
        <p:nvSpPr>
          <p:cNvPr id="15" name="Rectangle 14">
            <a:extLst>
              <a:ext uri="{FF2B5EF4-FFF2-40B4-BE49-F238E27FC236}">
                <a16:creationId xmlns:a16="http://schemas.microsoft.com/office/drawing/2014/main" id="{8A94020B-1018-E52C-6984-F648B89AB2BB}"/>
              </a:ext>
            </a:extLst>
          </p:cNvPr>
          <p:cNvSpPr/>
          <p:nvPr/>
        </p:nvSpPr>
        <p:spPr>
          <a:xfrm>
            <a:off x="395709" y="431577"/>
            <a:ext cx="688028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7" name="Title 1">
            <a:extLst>
              <a:ext uri="{FF2B5EF4-FFF2-40B4-BE49-F238E27FC236}">
                <a16:creationId xmlns:a16="http://schemas.microsoft.com/office/drawing/2014/main" id="{27DBAA79-22F2-2F11-F737-0240609B2900}"/>
              </a:ext>
            </a:extLst>
          </p:cNvPr>
          <p:cNvSpPr txBox="1">
            <a:spLocks/>
          </p:cNvSpPr>
          <p:nvPr/>
        </p:nvSpPr>
        <p:spPr>
          <a:xfrm>
            <a:off x="455518" y="475074"/>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household water treatment</a:t>
            </a:r>
          </a:p>
        </p:txBody>
      </p:sp>
    </p:spTree>
    <p:extLst>
      <p:ext uri="{BB962C8B-B14F-4D97-AF65-F5344CB8AC3E}">
        <p14:creationId xmlns:p14="http://schemas.microsoft.com/office/powerpoint/2010/main" val="4161368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C5D2FC2-2369-E841-8893-2199E30A113F}"/>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13" name="CuadroTexto 12">
            <a:extLst>
              <a:ext uri="{FF2B5EF4-FFF2-40B4-BE49-F238E27FC236}">
                <a16:creationId xmlns:a16="http://schemas.microsoft.com/office/drawing/2014/main" id="{E0E75387-9589-9C47-BB97-DC676F6EE4F2}"/>
              </a:ext>
            </a:extLst>
          </p:cNvPr>
          <p:cNvSpPr txBox="1"/>
          <p:nvPr/>
        </p:nvSpPr>
        <p:spPr>
          <a:xfrm>
            <a:off x="643884" y="741684"/>
            <a:ext cx="3570208" cy="315471"/>
          </a:xfrm>
          <a:prstGeom prst="rect">
            <a:avLst/>
          </a:prstGeom>
          <a:noFill/>
        </p:spPr>
        <p:txBody>
          <a:bodyPr wrap="none" rtlCol="0">
            <a:spAutoFit/>
          </a:bodyPr>
          <a:lstStyle/>
          <a:p>
            <a:r>
              <a:rPr lang="es-GB" dirty="0">
                <a:latin typeface="Open Sans Light" pitchFamily="2" charset="0"/>
                <a:ea typeface="Open Sans Light" pitchFamily="2" charset="0"/>
                <a:cs typeface="Open Sans Light" pitchFamily="2" charset="0"/>
              </a:rPr>
              <a:t>How to treat water with  chlorine tablet</a:t>
            </a:r>
          </a:p>
        </p:txBody>
      </p:sp>
      <p:sp>
        <p:nvSpPr>
          <p:cNvPr id="14" name="CuadroTexto 13">
            <a:extLst>
              <a:ext uri="{FF2B5EF4-FFF2-40B4-BE49-F238E27FC236}">
                <a16:creationId xmlns:a16="http://schemas.microsoft.com/office/drawing/2014/main" id="{AC08EB48-45C8-A448-8702-24EA933E3246}"/>
              </a:ext>
            </a:extLst>
          </p:cNvPr>
          <p:cNvSpPr txBox="1"/>
          <p:nvPr/>
        </p:nvSpPr>
        <p:spPr>
          <a:xfrm>
            <a:off x="6431116" y="1035225"/>
            <a:ext cx="656055" cy="705314"/>
          </a:xfrm>
          <a:prstGeom prst="rect">
            <a:avLst/>
          </a:prstGeom>
          <a:noFill/>
        </p:spPr>
        <p:txBody>
          <a:bodyPr wrap="square" rtlCol="0">
            <a:spAutoFit/>
          </a:bodyPr>
          <a:lstStyle/>
          <a:p>
            <a:endParaRPr lang="es-GB" dirty="0"/>
          </a:p>
        </p:txBody>
      </p:sp>
      <p:sp>
        <p:nvSpPr>
          <p:cNvPr id="18" name="CuadroTexto 17">
            <a:extLst>
              <a:ext uri="{FF2B5EF4-FFF2-40B4-BE49-F238E27FC236}">
                <a16:creationId xmlns:a16="http://schemas.microsoft.com/office/drawing/2014/main" id="{DCF20EFA-C143-B24D-9228-E86251CCA45B}"/>
              </a:ext>
            </a:extLst>
          </p:cNvPr>
          <p:cNvSpPr txBox="1"/>
          <p:nvPr/>
        </p:nvSpPr>
        <p:spPr>
          <a:xfrm rot="4328333">
            <a:off x="6847579" y="5032407"/>
            <a:ext cx="184731" cy="315471"/>
          </a:xfrm>
          <a:prstGeom prst="rect">
            <a:avLst/>
          </a:prstGeom>
          <a:solidFill>
            <a:schemeClr val="bg1"/>
          </a:solidFill>
        </p:spPr>
        <p:txBody>
          <a:bodyPr wrap="none" rtlCol="0">
            <a:spAutoFit/>
          </a:bodyPr>
          <a:lstStyle/>
          <a:p>
            <a:endParaRPr lang="es-GB" dirty="0"/>
          </a:p>
        </p:txBody>
      </p:sp>
      <p:pic>
        <p:nvPicPr>
          <p:cNvPr id="12" name="Marcador de contenido 4" descr="Imagen que contiene cuarto&#10;&#10;Descripción generada automáticamente">
            <a:extLst>
              <a:ext uri="{FF2B5EF4-FFF2-40B4-BE49-F238E27FC236}">
                <a16:creationId xmlns:a16="http://schemas.microsoft.com/office/drawing/2014/main" id="{77A9D945-13D9-8346-9970-098F48EBCA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658" y="1082880"/>
            <a:ext cx="5443420" cy="3874094"/>
          </a:xfrm>
        </p:spPr>
      </p:pic>
      <p:pic>
        <p:nvPicPr>
          <p:cNvPr id="15" name="Imagen 14" descr="Imagen que contiene dibujo&#10;&#10;Descripción generada automáticamente">
            <a:extLst>
              <a:ext uri="{FF2B5EF4-FFF2-40B4-BE49-F238E27FC236}">
                <a16:creationId xmlns:a16="http://schemas.microsoft.com/office/drawing/2014/main" id="{D7F95262-0DFF-F946-8AD2-A0EF3B6F4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57" y="1634701"/>
            <a:ext cx="934778" cy="2649059"/>
          </a:xfrm>
          <a:prstGeom prst="rect">
            <a:avLst/>
          </a:prstGeom>
        </p:spPr>
      </p:pic>
      <p:sp>
        <p:nvSpPr>
          <p:cNvPr id="16" name="CuadroTexto 15">
            <a:extLst>
              <a:ext uri="{FF2B5EF4-FFF2-40B4-BE49-F238E27FC236}">
                <a16:creationId xmlns:a16="http://schemas.microsoft.com/office/drawing/2014/main" id="{EC4A02D1-F6F9-9143-B6CA-395831ED5A4F}"/>
              </a:ext>
            </a:extLst>
          </p:cNvPr>
          <p:cNvSpPr txBox="1"/>
          <p:nvPr/>
        </p:nvSpPr>
        <p:spPr>
          <a:xfrm>
            <a:off x="7168607" y="4973480"/>
            <a:ext cx="341760" cy="276999"/>
          </a:xfrm>
          <a:prstGeom prst="rect">
            <a:avLst/>
          </a:prstGeom>
          <a:noFill/>
        </p:spPr>
        <p:txBody>
          <a:bodyPr wrap="none" rtlCol="0">
            <a:spAutoFit/>
          </a:bodyPr>
          <a:lstStyle/>
          <a:p>
            <a:r>
              <a:rPr lang="es-GB" sz="1200"/>
              <a:t>1</a:t>
            </a:r>
            <a:r>
              <a:rPr lang="es-ES" sz="1200" dirty="0"/>
              <a:t>2</a:t>
            </a:r>
            <a:endParaRPr lang="es-GB" sz="1200" dirty="0"/>
          </a:p>
        </p:txBody>
      </p:sp>
      <p:pic>
        <p:nvPicPr>
          <p:cNvPr id="2" name="Picture 1">
            <a:extLst>
              <a:ext uri="{FF2B5EF4-FFF2-40B4-BE49-F238E27FC236}">
                <a16:creationId xmlns:a16="http://schemas.microsoft.com/office/drawing/2014/main" id="{D7BC1DCC-042A-CF02-1A1B-61CFC3AD5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78" y="4615847"/>
            <a:ext cx="588931" cy="574295"/>
          </a:xfrm>
          <a:prstGeom prst="rect">
            <a:avLst/>
          </a:prstGeom>
        </p:spPr>
      </p:pic>
      <p:sp>
        <p:nvSpPr>
          <p:cNvPr id="4" name="Rectangle 3">
            <a:extLst>
              <a:ext uri="{FF2B5EF4-FFF2-40B4-BE49-F238E27FC236}">
                <a16:creationId xmlns:a16="http://schemas.microsoft.com/office/drawing/2014/main" id="{A665FAB3-E43E-75F8-D636-A394B4A49007}"/>
              </a:ext>
            </a:extLst>
          </p:cNvPr>
          <p:cNvSpPr/>
          <p:nvPr/>
        </p:nvSpPr>
        <p:spPr>
          <a:xfrm>
            <a:off x="395709" y="288745"/>
            <a:ext cx="688028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Title 1">
            <a:extLst>
              <a:ext uri="{FF2B5EF4-FFF2-40B4-BE49-F238E27FC236}">
                <a16:creationId xmlns:a16="http://schemas.microsoft.com/office/drawing/2014/main" id="{EEB96958-15E9-83EC-F13F-28CBBBFFE8D8}"/>
              </a:ext>
            </a:extLst>
          </p:cNvPr>
          <p:cNvSpPr txBox="1">
            <a:spLocks/>
          </p:cNvSpPr>
          <p:nvPr/>
        </p:nvSpPr>
        <p:spPr>
          <a:xfrm>
            <a:off x="455518" y="33224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household water treatment</a:t>
            </a:r>
          </a:p>
        </p:txBody>
      </p:sp>
    </p:spTree>
    <p:extLst>
      <p:ext uri="{BB962C8B-B14F-4D97-AF65-F5344CB8AC3E}">
        <p14:creationId xmlns:p14="http://schemas.microsoft.com/office/powerpoint/2010/main" val="540600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FEDenglish">
            <a:extLst>
              <a:ext uri="{FF2B5EF4-FFF2-40B4-BE49-F238E27FC236}">
                <a16:creationId xmlns:a16="http://schemas.microsoft.com/office/drawing/2014/main" id="{4CD5D800-7A09-414A-BE4A-00744A4B8A0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0824" y="4103985"/>
            <a:ext cx="2651026" cy="223353"/>
          </a:xfrm>
          <a:prstGeom prst="rect">
            <a:avLst/>
          </a:prstGeom>
          <a:noFill/>
          <a:ln>
            <a:noFill/>
          </a:ln>
        </p:spPr>
      </p:pic>
      <p:sp>
        <p:nvSpPr>
          <p:cNvPr id="7" name="Rectángulo 6">
            <a:extLst>
              <a:ext uri="{FF2B5EF4-FFF2-40B4-BE49-F238E27FC236}">
                <a16:creationId xmlns:a16="http://schemas.microsoft.com/office/drawing/2014/main" id="{87FD93C8-0719-B84D-8E05-03149410FBEB}"/>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pic>
        <p:nvPicPr>
          <p:cNvPr id="9" name="Marcador de contenido 8" descr="Imagen que contiene alimentos, pájaro&#10;&#10;Descripción generada automáticamente">
            <a:extLst>
              <a:ext uri="{FF2B5EF4-FFF2-40B4-BE49-F238E27FC236}">
                <a16:creationId xmlns:a16="http://schemas.microsoft.com/office/drawing/2014/main" id="{ACA7982D-C7B8-B14B-B6EB-2EA7AA05831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1485" y="1274439"/>
            <a:ext cx="6570365" cy="3453460"/>
          </a:xfrm>
        </p:spPr>
      </p:pic>
      <p:sp>
        <p:nvSpPr>
          <p:cNvPr id="10" name="CuadroTexto 9">
            <a:extLst>
              <a:ext uri="{FF2B5EF4-FFF2-40B4-BE49-F238E27FC236}">
                <a16:creationId xmlns:a16="http://schemas.microsoft.com/office/drawing/2014/main" id="{F75D8BB6-3BAE-B14F-AEBB-89ACDACA8A1E}"/>
              </a:ext>
            </a:extLst>
          </p:cNvPr>
          <p:cNvSpPr txBox="1"/>
          <p:nvPr/>
        </p:nvSpPr>
        <p:spPr>
          <a:xfrm>
            <a:off x="476769" y="864968"/>
            <a:ext cx="2188420" cy="369332"/>
          </a:xfrm>
          <a:prstGeom prst="rect">
            <a:avLst/>
          </a:prstGeom>
          <a:noFill/>
        </p:spPr>
        <p:txBody>
          <a:bodyPr wrap="none" rtlCol="0">
            <a:spAutoFit/>
          </a:bodyPr>
          <a:lstStyle/>
          <a:p>
            <a:pPr algn="ctr"/>
            <a:r>
              <a:rPr lang="es-GB" sz="1800" dirty="0">
                <a:latin typeface="Open Sans Light" pitchFamily="2" charset="0"/>
                <a:ea typeface="Open Sans Light" pitchFamily="2" charset="0"/>
                <a:cs typeface="Open Sans Light" pitchFamily="2" charset="0"/>
              </a:rPr>
              <a:t>Safe water storage</a:t>
            </a:r>
          </a:p>
        </p:txBody>
      </p:sp>
      <p:pic>
        <p:nvPicPr>
          <p:cNvPr id="3" name="Imagen 2">
            <a:extLst>
              <a:ext uri="{FF2B5EF4-FFF2-40B4-BE49-F238E27FC236}">
                <a16:creationId xmlns:a16="http://schemas.microsoft.com/office/drawing/2014/main" id="{AEE51CC0-75F3-1F40-9E8C-608382E3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541" y="4808177"/>
            <a:ext cx="2520280" cy="363011"/>
          </a:xfrm>
          <a:prstGeom prst="rect">
            <a:avLst/>
          </a:prstGeom>
        </p:spPr>
      </p:pic>
      <p:sp>
        <p:nvSpPr>
          <p:cNvPr id="13" name="CuadroTexto 12">
            <a:extLst>
              <a:ext uri="{FF2B5EF4-FFF2-40B4-BE49-F238E27FC236}">
                <a16:creationId xmlns:a16="http://schemas.microsoft.com/office/drawing/2014/main" id="{75B729C2-02A9-2749-8F51-00B2D14524FA}"/>
              </a:ext>
            </a:extLst>
          </p:cNvPr>
          <p:cNvSpPr txBox="1"/>
          <p:nvPr/>
        </p:nvSpPr>
        <p:spPr>
          <a:xfrm>
            <a:off x="7168607" y="4973480"/>
            <a:ext cx="341760" cy="276999"/>
          </a:xfrm>
          <a:prstGeom prst="rect">
            <a:avLst/>
          </a:prstGeom>
          <a:noFill/>
        </p:spPr>
        <p:txBody>
          <a:bodyPr wrap="none" rtlCol="0">
            <a:spAutoFit/>
          </a:bodyPr>
          <a:lstStyle/>
          <a:p>
            <a:r>
              <a:rPr lang="es-GB" sz="1200"/>
              <a:t>1</a:t>
            </a:r>
            <a:r>
              <a:rPr lang="es-ES" sz="1200" dirty="0"/>
              <a:t>4</a:t>
            </a:r>
            <a:endParaRPr lang="es-GB" sz="1200" dirty="0"/>
          </a:p>
        </p:txBody>
      </p:sp>
      <p:pic>
        <p:nvPicPr>
          <p:cNvPr id="2" name="Picture 1">
            <a:extLst>
              <a:ext uri="{FF2B5EF4-FFF2-40B4-BE49-F238E27FC236}">
                <a16:creationId xmlns:a16="http://schemas.microsoft.com/office/drawing/2014/main" id="{C94E177C-08D5-560E-1521-47EB7C3CE6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 y="4676184"/>
            <a:ext cx="588931" cy="574295"/>
          </a:xfrm>
          <a:prstGeom prst="rect">
            <a:avLst/>
          </a:prstGeom>
        </p:spPr>
      </p:pic>
      <p:sp>
        <p:nvSpPr>
          <p:cNvPr id="8" name="Rectangle 7">
            <a:extLst>
              <a:ext uri="{FF2B5EF4-FFF2-40B4-BE49-F238E27FC236}">
                <a16:creationId xmlns:a16="http://schemas.microsoft.com/office/drawing/2014/main" id="{2853E59A-4FBE-694C-4C20-F0B6CAE621FC}"/>
              </a:ext>
            </a:extLst>
          </p:cNvPr>
          <p:cNvSpPr/>
          <p:nvPr/>
        </p:nvSpPr>
        <p:spPr>
          <a:xfrm>
            <a:off x="395709" y="288745"/>
            <a:ext cx="688028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 name="Title 1">
            <a:extLst>
              <a:ext uri="{FF2B5EF4-FFF2-40B4-BE49-F238E27FC236}">
                <a16:creationId xmlns:a16="http://schemas.microsoft.com/office/drawing/2014/main" id="{CB6B74B0-8D33-4374-1B65-DB3D9D984043}"/>
              </a:ext>
            </a:extLst>
          </p:cNvPr>
          <p:cNvSpPr txBox="1">
            <a:spLocks/>
          </p:cNvSpPr>
          <p:nvPr/>
        </p:nvSpPr>
        <p:spPr>
          <a:xfrm>
            <a:off x="455518" y="33224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household water treatment</a:t>
            </a:r>
          </a:p>
        </p:txBody>
      </p:sp>
    </p:spTree>
    <p:extLst>
      <p:ext uri="{BB962C8B-B14F-4D97-AF65-F5344CB8AC3E}">
        <p14:creationId xmlns:p14="http://schemas.microsoft.com/office/powerpoint/2010/main" val="385259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000" y="1027081"/>
            <a:ext cx="5873653" cy="954107"/>
          </a:xfrm>
          <a:prstGeom prst="rect">
            <a:avLst/>
          </a:prstGeom>
        </p:spPr>
        <p:txBody>
          <a:bodyPr wrap="square">
            <a:spAutoFit/>
          </a:bodyPr>
          <a:lstStyle/>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Frequent and proper handwashing will protect you.</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Soap (or ash) helps remove dirt and cholera germs from hands.</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Unwashed (or poorly washed) hands transfer cholera germs to food, water, and household surfaces.</a:t>
            </a:r>
          </a:p>
        </p:txBody>
      </p:sp>
      <p:sp>
        <p:nvSpPr>
          <p:cNvPr id="14" name="TextBox 13"/>
          <p:cNvSpPr txBox="1"/>
          <p:nvPr/>
        </p:nvSpPr>
        <p:spPr>
          <a:xfrm>
            <a:off x="507372" y="2663825"/>
            <a:ext cx="6600867" cy="618503"/>
          </a:xfrm>
          <a:prstGeom prst="rect">
            <a:avLst/>
          </a:prstGeom>
          <a:noFill/>
        </p:spPr>
        <p:txBody>
          <a:bodyPr wrap="square" rtlCol="0">
            <a:spAutoFit/>
          </a:bodyPr>
          <a:lstStyle/>
          <a:p>
            <a:pPr algn="ctr"/>
            <a:endParaRPr lang="en-US" sz="1865" dirty="0"/>
          </a:p>
          <a:p>
            <a:pPr algn="ctr"/>
            <a:endParaRPr lang="en-US" sz="1554" dirty="0"/>
          </a:p>
        </p:txBody>
      </p:sp>
      <p:pic>
        <p:nvPicPr>
          <p:cNvPr id="3" name="Imagen 2">
            <a:extLst>
              <a:ext uri="{FF2B5EF4-FFF2-40B4-BE49-F238E27FC236}">
                <a16:creationId xmlns:a16="http://schemas.microsoft.com/office/drawing/2014/main" id="{97A1B870-1211-FE48-B40D-8D799E7DF424}"/>
              </a:ext>
            </a:extLst>
          </p:cNvPr>
          <p:cNvPicPr>
            <a:picLocks noChangeAspect="1"/>
          </p:cNvPicPr>
          <p:nvPr/>
        </p:nvPicPr>
        <p:blipFill>
          <a:blip r:embed="rId3"/>
          <a:stretch>
            <a:fillRect/>
          </a:stretch>
        </p:blipFill>
        <p:spPr>
          <a:xfrm>
            <a:off x="5075181" y="2174711"/>
            <a:ext cx="2200815" cy="2583565"/>
          </a:xfrm>
          <a:prstGeom prst="rect">
            <a:avLst/>
          </a:prstGeom>
        </p:spPr>
      </p:pic>
      <p:sp>
        <p:nvSpPr>
          <p:cNvPr id="12" name="Rectángulo 11">
            <a:extLst>
              <a:ext uri="{FF2B5EF4-FFF2-40B4-BE49-F238E27FC236}">
                <a16:creationId xmlns:a16="http://schemas.microsoft.com/office/drawing/2014/main" id="{4E276441-244A-D442-A396-5B750C760365}"/>
              </a:ext>
            </a:extLst>
          </p:cNvPr>
          <p:cNvSpPr/>
          <p:nvPr/>
        </p:nvSpPr>
        <p:spPr>
          <a:xfrm>
            <a:off x="7402534"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5" name="CuadroTexto 4">
            <a:extLst>
              <a:ext uri="{FF2B5EF4-FFF2-40B4-BE49-F238E27FC236}">
                <a16:creationId xmlns:a16="http://schemas.microsoft.com/office/drawing/2014/main" id="{70B91FE0-559A-FB42-A226-D81695A8B1AE}"/>
              </a:ext>
            </a:extLst>
          </p:cNvPr>
          <p:cNvSpPr txBox="1"/>
          <p:nvPr/>
        </p:nvSpPr>
        <p:spPr>
          <a:xfrm>
            <a:off x="3966560" y="2174711"/>
            <a:ext cx="386354" cy="607441"/>
          </a:xfrm>
          <a:prstGeom prst="rect">
            <a:avLst/>
          </a:prstGeom>
          <a:solidFill>
            <a:schemeClr val="bg1"/>
          </a:solidFill>
        </p:spPr>
        <p:txBody>
          <a:bodyPr wrap="square" rtlCol="0">
            <a:spAutoFit/>
          </a:bodyPr>
          <a:lstStyle/>
          <a:p>
            <a:endParaRPr lang="es-GB" dirty="0"/>
          </a:p>
        </p:txBody>
      </p:sp>
      <p:sp>
        <p:nvSpPr>
          <p:cNvPr id="6" name="CuadroTexto 5">
            <a:extLst>
              <a:ext uri="{FF2B5EF4-FFF2-40B4-BE49-F238E27FC236}">
                <a16:creationId xmlns:a16="http://schemas.microsoft.com/office/drawing/2014/main" id="{A3D0E4BC-BE32-6D40-A1E0-40D1FB0FE5A5}"/>
              </a:ext>
            </a:extLst>
          </p:cNvPr>
          <p:cNvSpPr txBox="1"/>
          <p:nvPr/>
        </p:nvSpPr>
        <p:spPr>
          <a:xfrm>
            <a:off x="3938255" y="2796021"/>
            <a:ext cx="386353" cy="543316"/>
          </a:xfrm>
          <a:prstGeom prst="rect">
            <a:avLst/>
          </a:prstGeom>
          <a:solidFill>
            <a:schemeClr val="bg1"/>
          </a:solidFill>
        </p:spPr>
        <p:txBody>
          <a:bodyPr wrap="square" rtlCol="0">
            <a:spAutoFit/>
          </a:bodyPr>
          <a:lstStyle/>
          <a:p>
            <a:endParaRPr lang="es-GB" dirty="0"/>
          </a:p>
        </p:txBody>
      </p:sp>
      <p:pic>
        <p:nvPicPr>
          <p:cNvPr id="21" name="Imagen 20" descr="Imagen que contiene foto, mujer, hombre, gente&#10;&#10;Descripción generada automáticamente">
            <a:extLst>
              <a:ext uri="{FF2B5EF4-FFF2-40B4-BE49-F238E27FC236}">
                <a16:creationId xmlns:a16="http://schemas.microsoft.com/office/drawing/2014/main" id="{45841444-BF74-AB49-8AE9-971E06425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80" y="2107870"/>
            <a:ext cx="4041648" cy="2667517"/>
          </a:xfrm>
          <a:prstGeom prst="rect">
            <a:avLst/>
          </a:prstGeom>
        </p:spPr>
      </p:pic>
      <p:sp>
        <p:nvSpPr>
          <p:cNvPr id="22" name="CuadroTexto 21">
            <a:extLst>
              <a:ext uri="{FF2B5EF4-FFF2-40B4-BE49-F238E27FC236}">
                <a16:creationId xmlns:a16="http://schemas.microsoft.com/office/drawing/2014/main" id="{41EF6034-1384-334C-B527-D7912FBC2BC2}"/>
              </a:ext>
            </a:extLst>
          </p:cNvPr>
          <p:cNvSpPr txBox="1"/>
          <p:nvPr/>
        </p:nvSpPr>
        <p:spPr>
          <a:xfrm>
            <a:off x="3772007" y="3506543"/>
            <a:ext cx="1004526" cy="1384995"/>
          </a:xfrm>
          <a:prstGeom prst="rect">
            <a:avLst/>
          </a:prstGeom>
          <a:solidFill>
            <a:schemeClr val="bg1"/>
          </a:solidFill>
          <a:ln>
            <a:solidFill>
              <a:schemeClr val="tx1"/>
            </a:solidFill>
          </a:ln>
        </p:spPr>
        <p:txBody>
          <a:bodyPr wrap="square" rtlCol="0">
            <a:spAutoFit/>
          </a:bodyPr>
          <a:lstStyle/>
          <a:p>
            <a:r>
              <a:rPr lang="es-GB" sz="1400" dirty="0"/>
              <a:t>Rub your hands together and let them air dry </a:t>
            </a:r>
          </a:p>
        </p:txBody>
      </p:sp>
      <p:sp>
        <p:nvSpPr>
          <p:cNvPr id="15" name="CuadroTexto 14">
            <a:extLst>
              <a:ext uri="{FF2B5EF4-FFF2-40B4-BE49-F238E27FC236}">
                <a16:creationId xmlns:a16="http://schemas.microsoft.com/office/drawing/2014/main" id="{0CFF81AC-69B6-644F-8776-41F3F6CEBB9C}"/>
              </a:ext>
            </a:extLst>
          </p:cNvPr>
          <p:cNvSpPr txBox="1"/>
          <p:nvPr/>
        </p:nvSpPr>
        <p:spPr>
          <a:xfrm>
            <a:off x="7168607" y="4973480"/>
            <a:ext cx="341760" cy="276999"/>
          </a:xfrm>
          <a:prstGeom prst="rect">
            <a:avLst/>
          </a:prstGeom>
          <a:noFill/>
        </p:spPr>
        <p:txBody>
          <a:bodyPr wrap="none" rtlCol="0">
            <a:spAutoFit/>
          </a:bodyPr>
          <a:lstStyle/>
          <a:p>
            <a:r>
              <a:rPr lang="es-GB" sz="1200"/>
              <a:t>1</a:t>
            </a:r>
            <a:r>
              <a:rPr lang="es-ES" sz="1200" dirty="0"/>
              <a:t>5</a:t>
            </a:r>
            <a:endParaRPr lang="es-GB" sz="1200" dirty="0"/>
          </a:p>
        </p:txBody>
      </p:sp>
      <p:pic>
        <p:nvPicPr>
          <p:cNvPr id="8" name="Picture 7">
            <a:extLst>
              <a:ext uri="{FF2B5EF4-FFF2-40B4-BE49-F238E27FC236}">
                <a16:creationId xmlns:a16="http://schemas.microsoft.com/office/drawing/2014/main" id="{CCE75D20-BCF0-5B6E-44DD-F0A9AAAAC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4" y="4708260"/>
            <a:ext cx="588931" cy="574295"/>
          </a:xfrm>
          <a:prstGeom prst="rect">
            <a:avLst/>
          </a:prstGeom>
        </p:spPr>
      </p:pic>
      <p:sp>
        <p:nvSpPr>
          <p:cNvPr id="11" name="Rectangle 10">
            <a:extLst>
              <a:ext uri="{FF2B5EF4-FFF2-40B4-BE49-F238E27FC236}">
                <a16:creationId xmlns:a16="http://schemas.microsoft.com/office/drawing/2014/main" id="{31436E9C-9D5A-2E13-8677-C923BF7C5EDD}"/>
              </a:ext>
            </a:extLst>
          </p:cNvPr>
          <p:cNvSpPr/>
          <p:nvPr/>
        </p:nvSpPr>
        <p:spPr>
          <a:xfrm>
            <a:off x="395709" y="288745"/>
            <a:ext cx="688028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6" name="Title 1">
            <a:extLst>
              <a:ext uri="{FF2B5EF4-FFF2-40B4-BE49-F238E27FC236}">
                <a16:creationId xmlns:a16="http://schemas.microsoft.com/office/drawing/2014/main" id="{F165D590-5AE9-83EF-D716-B22547880163}"/>
              </a:ext>
            </a:extLst>
          </p:cNvPr>
          <p:cNvSpPr txBox="1">
            <a:spLocks/>
          </p:cNvSpPr>
          <p:nvPr/>
        </p:nvSpPr>
        <p:spPr>
          <a:xfrm>
            <a:off x="455518" y="33224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hand washing</a:t>
            </a:r>
          </a:p>
        </p:txBody>
      </p:sp>
    </p:spTree>
    <p:extLst>
      <p:ext uri="{BB962C8B-B14F-4D97-AF65-F5344CB8AC3E}">
        <p14:creationId xmlns:p14="http://schemas.microsoft.com/office/powerpoint/2010/main" val="134359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14 at 16.52.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26" y="798089"/>
            <a:ext cx="6660371" cy="3976248"/>
          </a:xfrm>
          <a:prstGeom prst="rect">
            <a:avLst/>
          </a:prstGeom>
        </p:spPr>
      </p:pic>
      <p:sp>
        <p:nvSpPr>
          <p:cNvPr id="5" name="Rectángulo 4">
            <a:extLst>
              <a:ext uri="{FF2B5EF4-FFF2-40B4-BE49-F238E27FC236}">
                <a16:creationId xmlns:a16="http://schemas.microsoft.com/office/drawing/2014/main" id="{82C0198A-48DA-B34F-85A3-CE803D08FAB8}"/>
              </a:ext>
            </a:extLst>
          </p:cNvPr>
          <p:cNvSpPr/>
          <p:nvPr/>
        </p:nvSpPr>
        <p:spPr>
          <a:xfrm>
            <a:off x="7410325"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pic>
        <p:nvPicPr>
          <p:cNvPr id="9" name="Imagen 8">
            <a:extLst>
              <a:ext uri="{FF2B5EF4-FFF2-40B4-BE49-F238E27FC236}">
                <a16:creationId xmlns:a16="http://schemas.microsoft.com/office/drawing/2014/main" id="{35597820-A4D0-BD4A-B9D1-81569B962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25" y="4979089"/>
            <a:ext cx="2520280" cy="236838"/>
          </a:xfrm>
          <a:prstGeom prst="rect">
            <a:avLst/>
          </a:prstGeom>
        </p:spPr>
      </p:pic>
      <p:sp>
        <p:nvSpPr>
          <p:cNvPr id="10" name="CuadroTexto 9">
            <a:extLst>
              <a:ext uri="{FF2B5EF4-FFF2-40B4-BE49-F238E27FC236}">
                <a16:creationId xmlns:a16="http://schemas.microsoft.com/office/drawing/2014/main" id="{8D2488DD-BD13-5A4B-86D5-2A60A75D4FB1}"/>
              </a:ext>
            </a:extLst>
          </p:cNvPr>
          <p:cNvSpPr txBox="1"/>
          <p:nvPr/>
        </p:nvSpPr>
        <p:spPr>
          <a:xfrm>
            <a:off x="7168607" y="4973480"/>
            <a:ext cx="341760" cy="276999"/>
          </a:xfrm>
          <a:prstGeom prst="rect">
            <a:avLst/>
          </a:prstGeom>
          <a:noFill/>
        </p:spPr>
        <p:txBody>
          <a:bodyPr wrap="none" rtlCol="0">
            <a:spAutoFit/>
          </a:bodyPr>
          <a:lstStyle/>
          <a:p>
            <a:r>
              <a:rPr lang="es-GB" sz="1200"/>
              <a:t>1</a:t>
            </a:r>
            <a:r>
              <a:rPr lang="es-ES" sz="1200" dirty="0"/>
              <a:t>6</a:t>
            </a:r>
            <a:endParaRPr lang="es-GB" sz="1200" dirty="0"/>
          </a:p>
        </p:txBody>
      </p:sp>
      <p:pic>
        <p:nvPicPr>
          <p:cNvPr id="4" name="Picture 3">
            <a:extLst>
              <a:ext uri="{FF2B5EF4-FFF2-40B4-BE49-F238E27FC236}">
                <a16:creationId xmlns:a16="http://schemas.microsoft.com/office/drawing/2014/main" id="{516F9F74-16A2-DAD5-EBA9-5E9AC6D40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3" y="4736540"/>
            <a:ext cx="588931" cy="574295"/>
          </a:xfrm>
          <a:prstGeom prst="rect">
            <a:avLst/>
          </a:prstGeom>
        </p:spPr>
      </p:pic>
      <p:sp>
        <p:nvSpPr>
          <p:cNvPr id="11" name="Rectangle 10">
            <a:extLst>
              <a:ext uri="{FF2B5EF4-FFF2-40B4-BE49-F238E27FC236}">
                <a16:creationId xmlns:a16="http://schemas.microsoft.com/office/drawing/2014/main" id="{630F5D8E-6464-BF21-420B-85826CE7EFF0}"/>
              </a:ext>
            </a:extLst>
          </p:cNvPr>
          <p:cNvSpPr/>
          <p:nvPr/>
        </p:nvSpPr>
        <p:spPr>
          <a:xfrm>
            <a:off x="395710" y="288745"/>
            <a:ext cx="65646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2" name="Title 1">
            <a:extLst>
              <a:ext uri="{FF2B5EF4-FFF2-40B4-BE49-F238E27FC236}">
                <a16:creationId xmlns:a16="http://schemas.microsoft.com/office/drawing/2014/main" id="{D2D861DD-4EB6-93CC-A15B-B9A3BD2DB50E}"/>
              </a:ext>
            </a:extLst>
          </p:cNvPr>
          <p:cNvSpPr txBox="1">
            <a:spLocks/>
          </p:cNvSpPr>
          <p:nvPr/>
        </p:nvSpPr>
        <p:spPr>
          <a:xfrm>
            <a:off x="455518" y="33224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hand washing</a:t>
            </a:r>
          </a:p>
        </p:txBody>
      </p:sp>
    </p:spTree>
    <p:extLst>
      <p:ext uri="{BB962C8B-B14F-4D97-AF65-F5344CB8AC3E}">
        <p14:creationId xmlns:p14="http://schemas.microsoft.com/office/powerpoint/2010/main" val="168579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ABD4C00-26C4-414C-BD65-6E3AA86C3B95}"/>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pic>
        <p:nvPicPr>
          <p:cNvPr id="11" name="Imagen 10" descr="Imagen que contiene gente, mujer, lego, hombre&#10;&#10;Descripción generada automáticamente">
            <a:extLst>
              <a:ext uri="{FF2B5EF4-FFF2-40B4-BE49-F238E27FC236}">
                <a16:creationId xmlns:a16="http://schemas.microsoft.com/office/drawing/2014/main" id="{BF9E9A6D-226B-ED4F-BA7E-C83EB1CE3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26" y="986100"/>
            <a:ext cx="6451751" cy="3651365"/>
          </a:xfrm>
          <a:prstGeom prst="rect">
            <a:avLst/>
          </a:prstGeom>
        </p:spPr>
      </p:pic>
      <p:pic>
        <p:nvPicPr>
          <p:cNvPr id="10" name="Imagen 9">
            <a:extLst>
              <a:ext uri="{FF2B5EF4-FFF2-40B4-BE49-F238E27FC236}">
                <a16:creationId xmlns:a16="http://schemas.microsoft.com/office/drawing/2014/main" id="{A40A935A-A70E-C04A-B695-6940D8F46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498" y="4786371"/>
            <a:ext cx="2520280" cy="363011"/>
          </a:xfrm>
          <a:prstGeom prst="rect">
            <a:avLst/>
          </a:prstGeom>
        </p:spPr>
      </p:pic>
      <p:sp>
        <p:nvSpPr>
          <p:cNvPr id="12" name="CuadroTexto 11">
            <a:extLst>
              <a:ext uri="{FF2B5EF4-FFF2-40B4-BE49-F238E27FC236}">
                <a16:creationId xmlns:a16="http://schemas.microsoft.com/office/drawing/2014/main" id="{91FB0BA6-6624-3540-B8F4-2FDF19E2539B}"/>
              </a:ext>
            </a:extLst>
          </p:cNvPr>
          <p:cNvSpPr txBox="1"/>
          <p:nvPr/>
        </p:nvSpPr>
        <p:spPr>
          <a:xfrm>
            <a:off x="7168607" y="4973480"/>
            <a:ext cx="341760" cy="276999"/>
          </a:xfrm>
          <a:prstGeom prst="rect">
            <a:avLst/>
          </a:prstGeom>
          <a:noFill/>
        </p:spPr>
        <p:txBody>
          <a:bodyPr wrap="none" rtlCol="0">
            <a:spAutoFit/>
          </a:bodyPr>
          <a:lstStyle/>
          <a:p>
            <a:r>
              <a:rPr lang="es-GB" sz="1200" dirty="0"/>
              <a:t>16</a:t>
            </a:r>
          </a:p>
        </p:txBody>
      </p:sp>
      <p:pic>
        <p:nvPicPr>
          <p:cNvPr id="2" name="Picture 1">
            <a:extLst>
              <a:ext uri="{FF2B5EF4-FFF2-40B4-BE49-F238E27FC236}">
                <a16:creationId xmlns:a16="http://schemas.microsoft.com/office/drawing/2014/main" id="{E2889E0E-55F1-C5D7-44AD-574F050E8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32" y="4575087"/>
            <a:ext cx="588931" cy="574295"/>
          </a:xfrm>
          <a:prstGeom prst="rect">
            <a:avLst/>
          </a:prstGeom>
        </p:spPr>
      </p:pic>
      <p:sp>
        <p:nvSpPr>
          <p:cNvPr id="4" name="Rectangle 3">
            <a:extLst>
              <a:ext uri="{FF2B5EF4-FFF2-40B4-BE49-F238E27FC236}">
                <a16:creationId xmlns:a16="http://schemas.microsoft.com/office/drawing/2014/main" id="{DED01E99-E834-66E0-0C4E-B5348A3E546B}"/>
              </a:ext>
            </a:extLst>
          </p:cNvPr>
          <p:cNvSpPr/>
          <p:nvPr/>
        </p:nvSpPr>
        <p:spPr>
          <a:xfrm>
            <a:off x="395710" y="288745"/>
            <a:ext cx="65646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 name="Title 1">
            <a:extLst>
              <a:ext uri="{FF2B5EF4-FFF2-40B4-BE49-F238E27FC236}">
                <a16:creationId xmlns:a16="http://schemas.microsoft.com/office/drawing/2014/main" id="{B4070D72-7A8B-3F87-18C3-DCD0F5939AB7}"/>
              </a:ext>
            </a:extLst>
          </p:cNvPr>
          <p:cNvSpPr txBox="1">
            <a:spLocks/>
          </p:cNvSpPr>
          <p:nvPr/>
        </p:nvSpPr>
        <p:spPr>
          <a:xfrm>
            <a:off x="455518" y="33224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safe food preparation</a:t>
            </a:r>
          </a:p>
        </p:txBody>
      </p:sp>
    </p:spTree>
    <p:extLst>
      <p:ext uri="{BB962C8B-B14F-4D97-AF65-F5344CB8AC3E}">
        <p14:creationId xmlns:p14="http://schemas.microsoft.com/office/powerpoint/2010/main" val="418168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410EC03-9452-C442-8242-6E7877AE6541}"/>
              </a:ext>
            </a:extLst>
          </p:cNvPr>
          <p:cNvSpPr/>
          <p:nvPr/>
        </p:nvSpPr>
        <p:spPr>
          <a:xfrm>
            <a:off x="7433951"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pic>
        <p:nvPicPr>
          <p:cNvPr id="4" name="Imagen 3" descr="Imagen que contiene gente&#10;&#10;Descripción generada automáticamente">
            <a:extLst>
              <a:ext uri="{FF2B5EF4-FFF2-40B4-BE49-F238E27FC236}">
                <a16:creationId xmlns:a16="http://schemas.microsoft.com/office/drawing/2014/main" id="{C97F17E1-405B-2A46-A469-49909E4BF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52" y="853652"/>
            <a:ext cx="6408712" cy="3789784"/>
          </a:xfrm>
          <a:prstGeom prst="rect">
            <a:avLst/>
          </a:prstGeom>
        </p:spPr>
      </p:pic>
      <p:pic>
        <p:nvPicPr>
          <p:cNvPr id="10" name="Imagen 9">
            <a:extLst>
              <a:ext uri="{FF2B5EF4-FFF2-40B4-BE49-F238E27FC236}">
                <a16:creationId xmlns:a16="http://schemas.microsoft.com/office/drawing/2014/main" id="{EC7ED12A-0901-7747-8007-4482C32FC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877" y="4791974"/>
            <a:ext cx="2520279" cy="408067"/>
          </a:xfrm>
          <a:prstGeom prst="rect">
            <a:avLst/>
          </a:prstGeom>
        </p:spPr>
      </p:pic>
      <p:pic>
        <p:nvPicPr>
          <p:cNvPr id="11" name="Imagen 10">
            <a:extLst>
              <a:ext uri="{FF2B5EF4-FFF2-40B4-BE49-F238E27FC236}">
                <a16:creationId xmlns:a16="http://schemas.microsoft.com/office/drawing/2014/main" id="{C28E79D9-BF73-C44E-B619-9E3F3D605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550" y="4814501"/>
            <a:ext cx="2520280" cy="363011"/>
          </a:xfrm>
          <a:prstGeom prst="rect">
            <a:avLst/>
          </a:prstGeom>
        </p:spPr>
      </p:pic>
      <p:sp>
        <p:nvSpPr>
          <p:cNvPr id="12" name="CuadroTexto 11">
            <a:extLst>
              <a:ext uri="{FF2B5EF4-FFF2-40B4-BE49-F238E27FC236}">
                <a16:creationId xmlns:a16="http://schemas.microsoft.com/office/drawing/2014/main" id="{72FE9FA5-F300-064F-A64E-4FE4EC2266BF}"/>
              </a:ext>
            </a:extLst>
          </p:cNvPr>
          <p:cNvSpPr txBox="1"/>
          <p:nvPr/>
        </p:nvSpPr>
        <p:spPr>
          <a:xfrm>
            <a:off x="7168607" y="4973480"/>
            <a:ext cx="341760" cy="276999"/>
          </a:xfrm>
          <a:prstGeom prst="rect">
            <a:avLst/>
          </a:prstGeom>
          <a:noFill/>
        </p:spPr>
        <p:txBody>
          <a:bodyPr wrap="none" rtlCol="0">
            <a:spAutoFit/>
          </a:bodyPr>
          <a:lstStyle/>
          <a:p>
            <a:r>
              <a:rPr lang="es-GB" sz="1200" dirty="0"/>
              <a:t>17</a:t>
            </a:r>
          </a:p>
        </p:txBody>
      </p:sp>
      <p:pic>
        <p:nvPicPr>
          <p:cNvPr id="2" name="Picture 1">
            <a:extLst>
              <a:ext uri="{FF2B5EF4-FFF2-40B4-BE49-F238E27FC236}">
                <a16:creationId xmlns:a16="http://schemas.microsoft.com/office/drawing/2014/main" id="{CCEC0DE5-A166-47C8-C21E-D9FA40392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68" y="4625746"/>
            <a:ext cx="588931" cy="574295"/>
          </a:xfrm>
          <a:prstGeom prst="rect">
            <a:avLst/>
          </a:prstGeom>
        </p:spPr>
      </p:pic>
      <p:sp>
        <p:nvSpPr>
          <p:cNvPr id="7" name="Rectangle 6">
            <a:extLst>
              <a:ext uri="{FF2B5EF4-FFF2-40B4-BE49-F238E27FC236}">
                <a16:creationId xmlns:a16="http://schemas.microsoft.com/office/drawing/2014/main" id="{2F6CD20B-C389-3ED9-5A37-7C2310BE35B1}"/>
              </a:ext>
            </a:extLst>
          </p:cNvPr>
          <p:cNvSpPr/>
          <p:nvPr/>
        </p:nvSpPr>
        <p:spPr>
          <a:xfrm>
            <a:off x="455811" y="321767"/>
            <a:ext cx="663639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 name="Title 1">
            <a:extLst>
              <a:ext uri="{FF2B5EF4-FFF2-40B4-BE49-F238E27FC236}">
                <a16:creationId xmlns:a16="http://schemas.microsoft.com/office/drawing/2014/main" id="{08A2928C-7BAE-EDFE-A77F-C4C65FEF77B6}"/>
              </a:ext>
            </a:extLst>
          </p:cNvPr>
          <p:cNvSpPr txBox="1">
            <a:spLocks/>
          </p:cNvSpPr>
          <p:nvPr/>
        </p:nvSpPr>
        <p:spPr>
          <a:xfrm>
            <a:off x="479506" y="366448"/>
            <a:ext cx="6805927"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safe sanitation and cleanings</a:t>
            </a:r>
          </a:p>
        </p:txBody>
      </p:sp>
    </p:spTree>
    <p:extLst>
      <p:ext uri="{BB962C8B-B14F-4D97-AF65-F5344CB8AC3E}">
        <p14:creationId xmlns:p14="http://schemas.microsoft.com/office/powerpoint/2010/main" val="3117286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410EC03-9452-C442-8242-6E7877AE6541}"/>
              </a:ext>
            </a:extLst>
          </p:cNvPr>
          <p:cNvSpPr/>
          <p:nvPr/>
        </p:nvSpPr>
        <p:spPr>
          <a:xfrm>
            <a:off x="7413966" y="3915"/>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pic>
        <p:nvPicPr>
          <p:cNvPr id="10" name="Imagen 9">
            <a:extLst>
              <a:ext uri="{FF2B5EF4-FFF2-40B4-BE49-F238E27FC236}">
                <a16:creationId xmlns:a16="http://schemas.microsoft.com/office/drawing/2014/main" id="{B9AA5E69-56A4-DE48-B786-FE5BFCD1B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24" y="4768120"/>
            <a:ext cx="2520280" cy="363011"/>
          </a:xfrm>
          <a:prstGeom prst="rect">
            <a:avLst/>
          </a:prstGeom>
        </p:spPr>
      </p:pic>
      <p:pic>
        <p:nvPicPr>
          <p:cNvPr id="3" name="Imagen 2" descr="Imagen que contiene tabla&#10;&#10;Descripción generada automáticamente">
            <a:extLst>
              <a:ext uri="{FF2B5EF4-FFF2-40B4-BE49-F238E27FC236}">
                <a16:creationId xmlns:a16="http://schemas.microsoft.com/office/drawing/2014/main" id="{FFA94A09-60B9-4C44-88DD-82190350E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69" y="897995"/>
            <a:ext cx="6696743" cy="2035034"/>
          </a:xfrm>
          <a:prstGeom prst="rect">
            <a:avLst/>
          </a:prstGeom>
        </p:spPr>
      </p:pic>
      <p:pic>
        <p:nvPicPr>
          <p:cNvPr id="12" name="Imagen 11" descr="Imagen que contiene tabla, pájaro, teléfono&#10;&#10;Descripción generada automáticamente">
            <a:extLst>
              <a:ext uri="{FF2B5EF4-FFF2-40B4-BE49-F238E27FC236}">
                <a16:creationId xmlns:a16="http://schemas.microsoft.com/office/drawing/2014/main" id="{2BA56EBF-7BE5-C148-AE44-8B7E36BEA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69" y="2979221"/>
            <a:ext cx="6552728" cy="1735925"/>
          </a:xfrm>
          <a:prstGeom prst="rect">
            <a:avLst/>
          </a:prstGeom>
        </p:spPr>
      </p:pic>
      <p:sp>
        <p:nvSpPr>
          <p:cNvPr id="13" name="CuadroTexto 12">
            <a:extLst>
              <a:ext uri="{FF2B5EF4-FFF2-40B4-BE49-F238E27FC236}">
                <a16:creationId xmlns:a16="http://schemas.microsoft.com/office/drawing/2014/main" id="{7C6CA184-0857-9842-BB45-6083B14264F3}"/>
              </a:ext>
            </a:extLst>
          </p:cNvPr>
          <p:cNvSpPr txBox="1"/>
          <p:nvPr/>
        </p:nvSpPr>
        <p:spPr>
          <a:xfrm>
            <a:off x="7168607" y="4973480"/>
            <a:ext cx="341760" cy="276999"/>
          </a:xfrm>
          <a:prstGeom prst="rect">
            <a:avLst/>
          </a:prstGeom>
          <a:noFill/>
        </p:spPr>
        <p:txBody>
          <a:bodyPr wrap="none" rtlCol="0">
            <a:spAutoFit/>
          </a:bodyPr>
          <a:lstStyle/>
          <a:p>
            <a:r>
              <a:rPr lang="es-GB" sz="1200" dirty="0"/>
              <a:t>18</a:t>
            </a:r>
          </a:p>
        </p:txBody>
      </p:sp>
      <p:pic>
        <p:nvPicPr>
          <p:cNvPr id="2" name="Picture 1">
            <a:extLst>
              <a:ext uri="{FF2B5EF4-FFF2-40B4-BE49-F238E27FC236}">
                <a16:creationId xmlns:a16="http://schemas.microsoft.com/office/drawing/2014/main" id="{78488E1D-6A5A-27FE-179C-45CE9E63A0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003" y="4651982"/>
            <a:ext cx="588931" cy="574295"/>
          </a:xfrm>
          <a:prstGeom prst="rect">
            <a:avLst/>
          </a:prstGeom>
        </p:spPr>
      </p:pic>
      <p:sp>
        <p:nvSpPr>
          <p:cNvPr id="7" name="Rectangle 6">
            <a:extLst>
              <a:ext uri="{FF2B5EF4-FFF2-40B4-BE49-F238E27FC236}">
                <a16:creationId xmlns:a16="http://schemas.microsoft.com/office/drawing/2014/main" id="{364785F7-4C06-8E8E-C09A-26207910E9C1}"/>
              </a:ext>
            </a:extLst>
          </p:cNvPr>
          <p:cNvSpPr/>
          <p:nvPr/>
        </p:nvSpPr>
        <p:spPr>
          <a:xfrm>
            <a:off x="455811" y="321767"/>
            <a:ext cx="663639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1" name="Title 1">
            <a:extLst>
              <a:ext uri="{FF2B5EF4-FFF2-40B4-BE49-F238E27FC236}">
                <a16:creationId xmlns:a16="http://schemas.microsoft.com/office/drawing/2014/main" id="{C02979FF-A7BC-C895-ACDF-444D487DF270}"/>
              </a:ext>
            </a:extLst>
          </p:cNvPr>
          <p:cNvSpPr txBox="1">
            <a:spLocks/>
          </p:cNvSpPr>
          <p:nvPr/>
        </p:nvSpPr>
        <p:spPr>
          <a:xfrm>
            <a:off x="479506" y="366448"/>
            <a:ext cx="6805927"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safe sanitation and cleanings</a:t>
            </a:r>
          </a:p>
        </p:txBody>
      </p:sp>
    </p:spTree>
    <p:extLst>
      <p:ext uri="{BB962C8B-B14F-4D97-AF65-F5344CB8AC3E}">
        <p14:creationId xmlns:p14="http://schemas.microsoft.com/office/powerpoint/2010/main" val="381369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5343" y="1992551"/>
            <a:ext cx="6153350" cy="1049005"/>
          </a:xfrm>
          <a:prstGeom prst="rect">
            <a:avLst/>
          </a:prstGeom>
          <a:noFill/>
        </p:spPr>
        <p:txBody>
          <a:bodyPr wrap="square" rtlCol="0">
            <a:spAutoFit/>
          </a:bodyPr>
          <a:lstStyle/>
          <a:p>
            <a:pPr marL="285750" indent="-285750">
              <a:buFont typeface="Wingdings" pitchFamily="2" charset="2"/>
              <a:buChar char="§"/>
            </a:pPr>
            <a:r>
              <a:rPr lang="en-US" sz="1554" dirty="0"/>
              <a:t>Attendance at mass gathering is a risk factor for Cholera infection.</a:t>
            </a:r>
          </a:p>
          <a:p>
            <a:pPr marL="285750" indent="-285750">
              <a:buFont typeface="Wingdings" pitchFamily="2" charset="2"/>
              <a:buChar char="§"/>
            </a:pPr>
            <a:r>
              <a:rPr lang="en-US" sz="1554" dirty="0"/>
              <a:t>Usual duration of Cholera outbreaks is 3-12 weeks.</a:t>
            </a:r>
          </a:p>
          <a:p>
            <a:pPr marL="285750" indent="-285750">
              <a:buFont typeface="Wingdings" pitchFamily="2" charset="2"/>
              <a:buChar char="§"/>
            </a:pPr>
            <a:r>
              <a:rPr lang="en-US" sz="1554" dirty="0"/>
              <a:t>Avoiding the organization and attendance at mass gatherings during. cholera outbreaks can help limit the spread of cholera.</a:t>
            </a:r>
          </a:p>
        </p:txBody>
      </p:sp>
      <p:sp>
        <p:nvSpPr>
          <p:cNvPr id="6" name="TextBox 5"/>
          <p:cNvSpPr txBox="1"/>
          <p:nvPr/>
        </p:nvSpPr>
        <p:spPr>
          <a:xfrm>
            <a:off x="535343" y="3502918"/>
            <a:ext cx="6433048" cy="1288173"/>
          </a:xfrm>
          <a:prstGeom prst="rect">
            <a:avLst/>
          </a:prstGeom>
          <a:noFill/>
        </p:spPr>
        <p:txBody>
          <a:bodyPr wrap="square" rtlCol="0">
            <a:spAutoFit/>
          </a:bodyPr>
          <a:lstStyle/>
          <a:p>
            <a:pPr marL="266399" indent="-266399">
              <a:buFont typeface="Wingdings" charset="2"/>
              <a:buChar char="q"/>
            </a:pPr>
            <a:r>
              <a:rPr lang="en-US" sz="1554" dirty="0"/>
              <a:t>Inform the population of the risk of spreading cholera during such events.</a:t>
            </a:r>
          </a:p>
          <a:p>
            <a:pPr marL="266399" indent="-266399">
              <a:buFont typeface="Wingdings" charset="2"/>
              <a:buChar char="q"/>
            </a:pPr>
            <a:r>
              <a:rPr lang="en-US" sz="1554" dirty="0"/>
              <a:t>Suggest not attending mass events until cholera outbreak ends.</a:t>
            </a:r>
          </a:p>
          <a:p>
            <a:pPr marL="266399" indent="-266399">
              <a:buFont typeface="Wingdings" charset="2"/>
              <a:buChar char="q"/>
            </a:pPr>
            <a:r>
              <a:rPr lang="en-US" sz="1554" dirty="0"/>
              <a:t>Discourage the organization of mass events.</a:t>
            </a:r>
          </a:p>
          <a:p>
            <a:endParaRPr lang="en-US" sz="1554" dirty="0"/>
          </a:p>
          <a:p>
            <a:pPr marL="266399" indent="-266399">
              <a:buFont typeface="Wingdings" charset="2"/>
              <a:buChar char="q"/>
            </a:pPr>
            <a:endParaRPr lang="en-US" sz="1554" dirty="0"/>
          </a:p>
        </p:txBody>
      </p:sp>
      <p:sp>
        <p:nvSpPr>
          <p:cNvPr id="3" name="TextBox 2"/>
          <p:cNvSpPr txBox="1"/>
          <p:nvPr/>
        </p:nvSpPr>
        <p:spPr>
          <a:xfrm>
            <a:off x="423464" y="3055402"/>
            <a:ext cx="6852200" cy="379335"/>
          </a:xfrm>
          <a:prstGeom prst="rect">
            <a:avLst/>
          </a:prstGeom>
          <a:noFill/>
        </p:spPr>
        <p:txBody>
          <a:bodyPr wrap="square" rtlCol="0">
            <a:spAutoFit/>
          </a:bodyPr>
          <a:lstStyle/>
          <a:p>
            <a:r>
              <a:rPr lang="en-US" sz="1865" b="1" dirty="0">
                <a:solidFill>
                  <a:srgbClr val="0070C0"/>
                </a:solidFill>
              </a:rPr>
              <a:t>How to limit the attendance and organization of mass gathering  ?</a:t>
            </a:r>
          </a:p>
        </p:txBody>
      </p:sp>
      <p:sp>
        <p:nvSpPr>
          <p:cNvPr id="7" name="Rectángulo 6">
            <a:extLst>
              <a:ext uri="{FF2B5EF4-FFF2-40B4-BE49-F238E27FC236}">
                <a16:creationId xmlns:a16="http://schemas.microsoft.com/office/drawing/2014/main" id="{F4ECCA5F-DD54-B043-9E21-33B59AA39436}"/>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13" name="Redondear rectángulo de esquina del mismo lado 12">
            <a:extLst>
              <a:ext uri="{FF2B5EF4-FFF2-40B4-BE49-F238E27FC236}">
                <a16:creationId xmlns:a16="http://schemas.microsoft.com/office/drawing/2014/main" id="{8289575A-4B27-F842-9A8E-0FBEA30D8DF2}"/>
              </a:ext>
            </a:extLst>
          </p:cNvPr>
          <p:cNvSpPr/>
          <p:nvPr/>
        </p:nvSpPr>
        <p:spPr>
          <a:xfrm rot="10800000">
            <a:off x="423389" y="1398212"/>
            <a:ext cx="6712822" cy="3220844"/>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1" name="CuadroTexto 10">
            <a:extLst>
              <a:ext uri="{FF2B5EF4-FFF2-40B4-BE49-F238E27FC236}">
                <a16:creationId xmlns:a16="http://schemas.microsoft.com/office/drawing/2014/main" id="{5BC1A95F-136A-CA43-955D-04754B854EBD}"/>
              </a:ext>
            </a:extLst>
          </p:cNvPr>
          <p:cNvSpPr txBox="1"/>
          <p:nvPr/>
        </p:nvSpPr>
        <p:spPr>
          <a:xfrm>
            <a:off x="7168607" y="4973480"/>
            <a:ext cx="341760" cy="276999"/>
          </a:xfrm>
          <a:prstGeom prst="rect">
            <a:avLst/>
          </a:prstGeom>
          <a:noFill/>
        </p:spPr>
        <p:txBody>
          <a:bodyPr wrap="none" rtlCol="0">
            <a:spAutoFit/>
          </a:bodyPr>
          <a:lstStyle/>
          <a:p>
            <a:r>
              <a:rPr lang="es-GB" sz="1200" dirty="0"/>
              <a:t>19</a:t>
            </a:r>
          </a:p>
        </p:txBody>
      </p:sp>
      <p:pic>
        <p:nvPicPr>
          <p:cNvPr id="8" name="Picture 7">
            <a:extLst>
              <a:ext uri="{FF2B5EF4-FFF2-40B4-BE49-F238E27FC236}">
                <a16:creationId xmlns:a16="http://schemas.microsoft.com/office/drawing/2014/main" id="{3106730C-79AC-B0E8-7E80-BF5BDA905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1" y="4665824"/>
            <a:ext cx="588931" cy="574295"/>
          </a:xfrm>
          <a:prstGeom prst="rect">
            <a:avLst/>
          </a:prstGeom>
        </p:spPr>
      </p:pic>
      <p:sp>
        <p:nvSpPr>
          <p:cNvPr id="12" name="Rectangle 11">
            <a:extLst>
              <a:ext uri="{FF2B5EF4-FFF2-40B4-BE49-F238E27FC236}">
                <a16:creationId xmlns:a16="http://schemas.microsoft.com/office/drawing/2014/main" id="{FBF3A033-CDBA-2046-9914-475166663B6B}"/>
              </a:ext>
            </a:extLst>
          </p:cNvPr>
          <p:cNvSpPr/>
          <p:nvPr/>
        </p:nvSpPr>
        <p:spPr>
          <a:xfrm>
            <a:off x="461640" y="451763"/>
            <a:ext cx="6636394" cy="574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p:cNvSpPr>
            <a:spLocks noGrp="1"/>
          </p:cNvSpPr>
          <p:nvPr>
            <p:ph type="title"/>
          </p:nvPr>
        </p:nvSpPr>
        <p:spPr>
          <a:xfrm>
            <a:off x="427738" y="451763"/>
            <a:ext cx="6843652" cy="899681"/>
          </a:xfrm>
        </p:spPr>
        <p:txBody>
          <a:bodyPr>
            <a:noAutofit/>
          </a:bodyPr>
          <a:lstStyle/>
          <a:p>
            <a:pPr marL="355199" indent="-355199" algn="l"/>
            <a:r>
              <a:rPr lang="fr-FR" sz="1400" b="1" dirty="0">
                <a:solidFill>
                  <a:schemeClr val="bg1"/>
                </a:solidFill>
                <a:latin typeface="Montserrat SemiBold" pitchFamily="2" charset="77"/>
              </a:rPr>
              <a:t>1. CHOLERA PROTECTIVE BEHAVIOUR DURING CHOLERA OUTBREAKS </a:t>
            </a:r>
            <a:br>
              <a:rPr lang="fr-FR" sz="1400" b="1" dirty="0">
                <a:solidFill>
                  <a:schemeClr val="bg1"/>
                </a:solidFill>
                <a:latin typeface="Montserrat SemiBold" pitchFamily="2" charset="77"/>
              </a:rPr>
            </a:br>
            <a:r>
              <a:rPr lang="fr-FR" sz="1400" b="1" dirty="0" err="1">
                <a:solidFill>
                  <a:schemeClr val="bg1"/>
                </a:solidFill>
                <a:latin typeface="Montserrat SemiBold" pitchFamily="2" charset="77"/>
              </a:rPr>
              <a:t>Limiting</a:t>
            </a:r>
            <a:r>
              <a:rPr lang="fr-FR" sz="1400" b="1" dirty="0">
                <a:solidFill>
                  <a:schemeClr val="bg1"/>
                </a:solidFill>
                <a:latin typeface="Montserrat SemiBold" pitchFamily="2" charset="77"/>
              </a:rPr>
              <a:t> the </a:t>
            </a:r>
            <a:r>
              <a:rPr lang="fr-FR" sz="1400" b="1" dirty="0" err="1">
                <a:solidFill>
                  <a:schemeClr val="bg1"/>
                </a:solidFill>
                <a:latin typeface="Montserrat SemiBold" pitchFamily="2" charset="77"/>
              </a:rPr>
              <a:t>organization</a:t>
            </a:r>
            <a:r>
              <a:rPr lang="fr-FR" sz="1400" b="1" dirty="0">
                <a:solidFill>
                  <a:schemeClr val="bg1"/>
                </a:solidFill>
                <a:latin typeface="Montserrat SemiBold" pitchFamily="2" charset="77"/>
              </a:rPr>
              <a:t> and </a:t>
            </a:r>
            <a:r>
              <a:rPr lang="fr-FR" sz="1400" b="1" dirty="0" err="1">
                <a:solidFill>
                  <a:schemeClr val="bg1"/>
                </a:solidFill>
                <a:latin typeface="Montserrat SemiBold" pitchFamily="2" charset="77"/>
              </a:rPr>
              <a:t>attendance</a:t>
            </a:r>
            <a:r>
              <a:rPr lang="fr-FR" sz="1400" b="1" dirty="0">
                <a:solidFill>
                  <a:schemeClr val="bg1"/>
                </a:solidFill>
                <a:latin typeface="Montserrat SemiBold" pitchFamily="2" charset="77"/>
              </a:rPr>
              <a:t> at mass </a:t>
            </a:r>
            <a:r>
              <a:rPr lang="fr-FR" sz="1400" b="1" dirty="0" err="1">
                <a:solidFill>
                  <a:schemeClr val="bg1"/>
                </a:solidFill>
                <a:latin typeface="Montserrat SemiBold" pitchFamily="2" charset="77"/>
              </a:rPr>
              <a:t>gatherings</a:t>
            </a:r>
            <a:br>
              <a:rPr lang="en-US" sz="1800" b="1" dirty="0">
                <a:solidFill>
                  <a:schemeClr val="bg1"/>
                </a:solidFill>
                <a:latin typeface="Montserrat SemiBold" pitchFamily="2" charset="77"/>
              </a:rPr>
            </a:br>
            <a:endParaRPr lang="en-US" sz="1800" b="1" dirty="0">
              <a:solidFill>
                <a:schemeClr val="bg1"/>
              </a:solidFill>
              <a:latin typeface="Montserrat SemiBold" pitchFamily="2" charset="77"/>
            </a:endParaRPr>
          </a:p>
        </p:txBody>
      </p:sp>
    </p:spTree>
    <p:extLst>
      <p:ext uri="{BB962C8B-B14F-4D97-AF65-F5344CB8AC3E}">
        <p14:creationId xmlns:p14="http://schemas.microsoft.com/office/powerpoint/2010/main" val="227783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00FCE6-3348-B34A-AD77-545C47F8AB9B}"/>
              </a:ext>
            </a:extLst>
          </p:cNvPr>
          <p:cNvSpPr>
            <a:spLocks noGrp="1"/>
          </p:cNvSpPr>
          <p:nvPr>
            <p:ph type="title"/>
          </p:nvPr>
        </p:nvSpPr>
        <p:spPr/>
        <p:txBody>
          <a:bodyPr/>
          <a:lstStyle/>
          <a:p>
            <a:r>
              <a:rPr lang="es-GB" dirty="0">
                <a:latin typeface="Open Sans Light" pitchFamily="2" charset="0"/>
                <a:ea typeface="Open Sans Light" pitchFamily="2" charset="0"/>
                <a:cs typeface="Open Sans Light" pitchFamily="2" charset="0"/>
              </a:rPr>
              <a:t>Acknowledgements</a:t>
            </a:r>
          </a:p>
        </p:txBody>
      </p:sp>
    </p:spTree>
    <p:extLst>
      <p:ext uri="{BB962C8B-B14F-4D97-AF65-F5344CB8AC3E}">
        <p14:creationId xmlns:p14="http://schemas.microsoft.com/office/powerpoint/2010/main" val="2460037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437" y="1936611"/>
            <a:ext cx="6656806" cy="2739211"/>
          </a:xfrm>
          <a:prstGeom prst="rect">
            <a:avLst/>
          </a:prstGeom>
          <a:noFill/>
        </p:spPr>
        <p:txBody>
          <a:bodyPr wrap="square" rtlCol="0">
            <a:spAutoFit/>
          </a:bodyPr>
          <a:lstStyle/>
          <a:p>
            <a:r>
              <a:rPr lang="en-US" sz="1800" b="1" dirty="0">
                <a:solidFill>
                  <a:srgbClr val="0070C0"/>
                </a:solidFill>
                <a:latin typeface="Open Sans ExtraBold" pitchFamily="2" charset="0"/>
                <a:ea typeface="Open Sans ExtraBold" pitchFamily="2" charset="0"/>
                <a:cs typeface="Open Sans ExtraBold" pitchFamily="2" charset="0"/>
              </a:rPr>
              <a:t>When a suspected Cholera case Dies in the community…</a:t>
            </a:r>
          </a:p>
          <a:p>
            <a:endParaRPr lang="en-US" sz="1400" dirty="0">
              <a:latin typeface="Open Sans Light" pitchFamily="2" charset="0"/>
              <a:ea typeface="Open Sans Light" pitchFamily="2" charset="0"/>
              <a:cs typeface="Open Sans Light" pitchFamily="2" charset="0"/>
            </a:endParaRP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Local officials or a health care worker should be contacted immediately. </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When a person with cholera dies, </a:t>
            </a:r>
            <a:r>
              <a:rPr lang="en-US" sz="1400" dirty="0">
                <a:solidFill>
                  <a:srgbClr val="0070C0"/>
                </a:solidFill>
                <a:latin typeface="Open Sans Light" pitchFamily="2" charset="0"/>
                <a:ea typeface="Open Sans Light" pitchFamily="2" charset="0"/>
                <a:cs typeface="Open Sans Light" pitchFamily="2" charset="0"/>
              </a:rPr>
              <a:t>their body releases fluids that can contain cholera germs. </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Special care should be taken when preparing the body for burial, so others do not get ill with cholera. </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If possible, </a:t>
            </a:r>
            <a:r>
              <a:rPr lang="en-US" sz="1400" dirty="0">
                <a:solidFill>
                  <a:srgbClr val="0070C0"/>
                </a:solidFill>
                <a:latin typeface="Open Sans Light" pitchFamily="2" charset="0"/>
                <a:ea typeface="Open Sans Light" pitchFamily="2" charset="0"/>
                <a:cs typeface="Open Sans Light" pitchFamily="2" charset="0"/>
              </a:rPr>
              <a:t>family members should not handle or touch the body</a:t>
            </a:r>
            <a:r>
              <a:rPr lang="en-US" sz="1400" dirty="0">
                <a:solidFill>
                  <a:srgbClr val="0000FF"/>
                </a:solidFill>
                <a:latin typeface="Open Sans Light" pitchFamily="2" charset="0"/>
                <a:ea typeface="Open Sans Light" pitchFamily="2" charset="0"/>
                <a:cs typeface="Open Sans Light" pitchFamily="2" charset="0"/>
              </a:rPr>
              <a:t>. </a:t>
            </a:r>
            <a:r>
              <a:rPr lang="en-US" sz="1400" dirty="0">
                <a:latin typeface="Open Sans Light" pitchFamily="2" charset="0"/>
                <a:ea typeface="Open Sans Light" pitchFamily="2" charset="0"/>
                <a:cs typeface="Open Sans Light" pitchFamily="2" charset="0"/>
              </a:rPr>
              <a:t>The burial of the body should be supervised by local authorities or a health care worker. </a:t>
            </a:r>
            <a:endParaRPr lang="en-US" sz="1400" dirty="0">
              <a:solidFill>
                <a:srgbClr val="0000FF"/>
              </a:solidFill>
              <a:latin typeface="Open Sans Light" pitchFamily="2" charset="0"/>
              <a:ea typeface="Open Sans Light" pitchFamily="2" charset="0"/>
              <a:cs typeface="Open Sans Light" pitchFamily="2" charset="0"/>
            </a:endParaRP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Funerals should be held within hours of death, if possible. </a:t>
            </a:r>
          </a:p>
          <a:p>
            <a:endParaRPr lang="en-US" sz="1400" dirty="0">
              <a:latin typeface="Open Sans Light" pitchFamily="2" charset="0"/>
              <a:ea typeface="Open Sans Light" pitchFamily="2" charset="0"/>
              <a:cs typeface="Open Sans Light" pitchFamily="2" charset="0"/>
            </a:endParaRPr>
          </a:p>
        </p:txBody>
      </p:sp>
      <p:sp>
        <p:nvSpPr>
          <p:cNvPr id="5" name="Rectángulo 4">
            <a:extLst>
              <a:ext uri="{FF2B5EF4-FFF2-40B4-BE49-F238E27FC236}">
                <a16:creationId xmlns:a16="http://schemas.microsoft.com/office/drawing/2014/main" id="{4A9A3727-0E41-AD49-BE87-8D2736D34117}"/>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6" name="Redondear rectángulo de esquina del mismo lado 5">
            <a:extLst>
              <a:ext uri="{FF2B5EF4-FFF2-40B4-BE49-F238E27FC236}">
                <a16:creationId xmlns:a16="http://schemas.microsoft.com/office/drawing/2014/main" id="{F4D0039C-4035-9841-8D25-C286B744B620}"/>
              </a:ext>
            </a:extLst>
          </p:cNvPr>
          <p:cNvSpPr/>
          <p:nvPr/>
        </p:nvSpPr>
        <p:spPr>
          <a:xfrm rot="10800000">
            <a:off x="391067" y="1599686"/>
            <a:ext cx="6775491" cy="3114273"/>
          </a:xfrm>
          <a:prstGeom prst="round2Same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8" name="CuadroTexto 7">
            <a:extLst>
              <a:ext uri="{FF2B5EF4-FFF2-40B4-BE49-F238E27FC236}">
                <a16:creationId xmlns:a16="http://schemas.microsoft.com/office/drawing/2014/main" id="{CCAA1C22-B587-424C-8CBB-76B6965D3085}"/>
              </a:ext>
            </a:extLst>
          </p:cNvPr>
          <p:cNvSpPr txBox="1"/>
          <p:nvPr/>
        </p:nvSpPr>
        <p:spPr>
          <a:xfrm>
            <a:off x="7168607" y="4973480"/>
            <a:ext cx="341760" cy="276999"/>
          </a:xfrm>
          <a:prstGeom prst="rect">
            <a:avLst/>
          </a:prstGeom>
          <a:noFill/>
        </p:spPr>
        <p:txBody>
          <a:bodyPr wrap="none" rtlCol="0">
            <a:spAutoFit/>
          </a:bodyPr>
          <a:lstStyle/>
          <a:p>
            <a:r>
              <a:rPr lang="es-GB" sz="1200" dirty="0"/>
              <a:t>20</a:t>
            </a:r>
          </a:p>
        </p:txBody>
      </p:sp>
      <p:pic>
        <p:nvPicPr>
          <p:cNvPr id="9" name="Picture 8">
            <a:extLst>
              <a:ext uri="{FF2B5EF4-FFF2-40B4-BE49-F238E27FC236}">
                <a16:creationId xmlns:a16="http://schemas.microsoft.com/office/drawing/2014/main" id="{DF438736-A5DA-FCF2-3DE5-D76A14D02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13960"/>
            <a:ext cx="588931" cy="574295"/>
          </a:xfrm>
          <a:prstGeom prst="rect">
            <a:avLst/>
          </a:prstGeom>
        </p:spPr>
      </p:pic>
      <p:sp>
        <p:nvSpPr>
          <p:cNvPr id="10" name="Rectangle 9">
            <a:extLst>
              <a:ext uri="{FF2B5EF4-FFF2-40B4-BE49-F238E27FC236}">
                <a16:creationId xmlns:a16="http://schemas.microsoft.com/office/drawing/2014/main" id="{EB5106B0-99DD-AE90-C811-74B5A4015934}"/>
              </a:ext>
            </a:extLst>
          </p:cNvPr>
          <p:cNvSpPr/>
          <p:nvPr/>
        </p:nvSpPr>
        <p:spPr>
          <a:xfrm>
            <a:off x="391068" y="455902"/>
            <a:ext cx="6775491" cy="98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p:cNvSpPr>
            <a:spLocks noGrp="1"/>
          </p:cNvSpPr>
          <p:nvPr>
            <p:ph type="title"/>
          </p:nvPr>
        </p:nvSpPr>
        <p:spPr>
          <a:xfrm>
            <a:off x="519063" y="572319"/>
            <a:ext cx="6775492" cy="887942"/>
          </a:xfrm>
        </p:spPr>
        <p:txBody>
          <a:bodyPr>
            <a:noAutofit/>
          </a:bodyPr>
          <a:lstStyle/>
          <a:p>
            <a:pPr marL="355199" indent="-355199" algn="l"/>
            <a:r>
              <a:rPr lang="fr-FR" sz="1400" b="1" dirty="0">
                <a:solidFill>
                  <a:schemeClr val="bg1"/>
                </a:solidFill>
                <a:latin typeface="Montserrat SemiBold" pitchFamily="2" charset="77"/>
              </a:rPr>
              <a:t>1. CHOLERA PROTECTIVE BEHAVIOUR DURING CHOLERA OUTBREAKS</a:t>
            </a:r>
            <a:r>
              <a:rPr lang="fr-FR" sz="1800" b="1" dirty="0">
                <a:solidFill>
                  <a:schemeClr val="bg1"/>
                </a:solidFill>
                <a:latin typeface="Montserrat SemiBold" pitchFamily="2" charset="77"/>
              </a:rPr>
              <a:t>. </a:t>
            </a:r>
            <a:r>
              <a:rPr lang="fr-FR" sz="1200" b="1" dirty="0" err="1">
                <a:solidFill>
                  <a:schemeClr val="bg1"/>
                </a:solidFill>
                <a:latin typeface="Montserrat SemiBold" pitchFamily="2" charset="77"/>
              </a:rPr>
              <a:t>Specifically</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addressing</a:t>
            </a:r>
            <a:r>
              <a:rPr lang="fr-FR" sz="1200" b="1" dirty="0">
                <a:solidFill>
                  <a:schemeClr val="bg1"/>
                </a:solidFill>
                <a:latin typeface="Montserrat SemiBold" pitchFamily="2" charset="77"/>
              </a:rPr>
              <a:t> the issue of </a:t>
            </a:r>
            <a:r>
              <a:rPr lang="fr-FR" sz="1200" b="1" dirty="0" err="1">
                <a:solidFill>
                  <a:schemeClr val="bg1"/>
                </a:solidFill>
                <a:latin typeface="Montserrat SemiBold" pitchFamily="2" charset="77"/>
              </a:rPr>
              <a:t>community</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deaths</a:t>
            </a:r>
            <a:r>
              <a:rPr lang="fr-FR" sz="1200" b="1" dirty="0">
                <a:solidFill>
                  <a:schemeClr val="bg1"/>
                </a:solidFill>
                <a:latin typeface="Montserrat SemiBold" pitchFamily="2" charset="77"/>
              </a:rPr>
              <a:t> and </a:t>
            </a:r>
            <a:r>
              <a:rPr lang="fr-FR" sz="1200" b="1" dirty="0" err="1">
                <a:solidFill>
                  <a:schemeClr val="bg1"/>
                </a:solidFill>
                <a:latin typeface="Montserrat SemiBold" pitchFamily="2" charset="77"/>
              </a:rPr>
              <a:t>funeral</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organization</a:t>
            </a:r>
            <a:endParaRPr lang="en-US" sz="1200" b="1" dirty="0">
              <a:solidFill>
                <a:schemeClr val="bg1"/>
              </a:solidFill>
              <a:latin typeface="Montserrat SemiBold" pitchFamily="2" charset="77"/>
            </a:endParaRPr>
          </a:p>
        </p:txBody>
      </p:sp>
    </p:spTree>
    <p:extLst>
      <p:ext uri="{BB962C8B-B14F-4D97-AF65-F5344CB8AC3E}">
        <p14:creationId xmlns:p14="http://schemas.microsoft.com/office/powerpoint/2010/main" val="172552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667" y="2023717"/>
            <a:ext cx="6740321" cy="2677656"/>
          </a:xfrm>
          <a:prstGeom prst="rect">
            <a:avLst/>
          </a:prstGeom>
          <a:noFill/>
        </p:spPr>
        <p:txBody>
          <a:bodyPr wrap="square" rtlCol="0">
            <a:spAutoFit/>
          </a:bodyPr>
          <a:lstStyle/>
          <a:p>
            <a:pPr marL="266399" indent="-266399">
              <a:buFont typeface="Wingdings" charset="2"/>
              <a:buChar char="q"/>
            </a:pPr>
            <a:r>
              <a:rPr lang="en-US" sz="1400" dirty="0">
                <a:latin typeface="Open Sans Light" pitchFamily="2" charset="0"/>
                <a:ea typeface="Open Sans Light" pitchFamily="2" charset="0"/>
                <a:cs typeface="Open Sans Light" pitchFamily="2" charset="0"/>
              </a:rPr>
              <a:t>People should not kiss, touch, or hold the body. </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The body should be disinfected / prepared by a trained health personnel.</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Anyone who touches the body should wash hands well with soap and safe water.</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Clean all the deceased person’s clothing and bedding with household bleach or by washing with soap and drying in the sun.</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Mattresses can be disinfected by drying well in the sun. </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Clean any surfaces the body touched with a solution that is 1 part bleach to 9 parts water.</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Wash hands well with soap and safe water immediately after handling clothes of the deceased. </a:t>
            </a:r>
          </a:p>
          <a:p>
            <a:endParaRPr lang="en-US" sz="1400" dirty="0">
              <a:latin typeface="Open Sans Light" pitchFamily="2" charset="0"/>
              <a:ea typeface="Open Sans Light" pitchFamily="2" charset="0"/>
              <a:cs typeface="Open Sans Light" pitchFamily="2" charset="0"/>
            </a:endParaRPr>
          </a:p>
        </p:txBody>
      </p:sp>
      <p:sp>
        <p:nvSpPr>
          <p:cNvPr id="5" name="TextBox 4"/>
          <p:cNvSpPr txBox="1"/>
          <p:nvPr/>
        </p:nvSpPr>
        <p:spPr>
          <a:xfrm>
            <a:off x="493190" y="1294528"/>
            <a:ext cx="6600867" cy="857671"/>
          </a:xfrm>
          <a:prstGeom prst="rect">
            <a:avLst/>
          </a:prstGeom>
          <a:noFill/>
        </p:spPr>
        <p:txBody>
          <a:bodyPr wrap="square" rtlCol="0">
            <a:spAutoFit/>
          </a:bodyPr>
          <a:lstStyle/>
          <a:p>
            <a:endParaRPr lang="en-US" sz="1554" dirty="0"/>
          </a:p>
          <a:p>
            <a:pPr algn="ctr"/>
            <a:r>
              <a:rPr lang="en-US" sz="1865" b="1" dirty="0">
                <a:solidFill>
                  <a:srgbClr val="0070C0"/>
                </a:solidFill>
                <a:latin typeface="Open Sans ExtraBold" pitchFamily="2" charset="0"/>
                <a:ea typeface="Open Sans ExtraBold" pitchFamily="2" charset="0"/>
                <a:cs typeface="Open Sans ExtraBold" pitchFamily="2" charset="0"/>
              </a:rPr>
              <a:t>CORPSE PREPARATION</a:t>
            </a:r>
          </a:p>
          <a:p>
            <a:endParaRPr lang="en-US" sz="1554" dirty="0"/>
          </a:p>
        </p:txBody>
      </p:sp>
      <p:sp>
        <p:nvSpPr>
          <p:cNvPr id="6" name="Rectángulo 5">
            <a:extLst>
              <a:ext uri="{FF2B5EF4-FFF2-40B4-BE49-F238E27FC236}">
                <a16:creationId xmlns:a16="http://schemas.microsoft.com/office/drawing/2014/main" id="{9CFC3F73-A882-1546-A085-638998D9B507}"/>
              </a:ext>
            </a:extLst>
          </p:cNvPr>
          <p:cNvSpPr/>
          <p:nvPr/>
        </p:nvSpPr>
        <p:spPr>
          <a:xfrm>
            <a:off x="7408597" y="-8661"/>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7" name="Redondear rectángulo de esquina del mismo lado 6">
            <a:extLst>
              <a:ext uri="{FF2B5EF4-FFF2-40B4-BE49-F238E27FC236}">
                <a16:creationId xmlns:a16="http://schemas.microsoft.com/office/drawing/2014/main" id="{A58C2C39-EE9D-E344-9A84-B672172F98AC}"/>
              </a:ext>
            </a:extLst>
          </p:cNvPr>
          <p:cNvSpPr/>
          <p:nvPr/>
        </p:nvSpPr>
        <p:spPr>
          <a:xfrm rot="10800000">
            <a:off x="410686" y="1321276"/>
            <a:ext cx="6775492" cy="3550472"/>
          </a:xfrm>
          <a:prstGeom prst="round2Same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10" name="CuadroTexto 9">
            <a:extLst>
              <a:ext uri="{FF2B5EF4-FFF2-40B4-BE49-F238E27FC236}">
                <a16:creationId xmlns:a16="http://schemas.microsoft.com/office/drawing/2014/main" id="{6171371B-DD40-7B4F-97BC-C272F53BDFF7}"/>
              </a:ext>
            </a:extLst>
          </p:cNvPr>
          <p:cNvSpPr txBox="1"/>
          <p:nvPr/>
        </p:nvSpPr>
        <p:spPr>
          <a:xfrm>
            <a:off x="7168607" y="4973480"/>
            <a:ext cx="341760" cy="276999"/>
          </a:xfrm>
          <a:prstGeom prst="rect">
            <a:avLst/>
          </a:prstGeom>
          <a:noFill/>
        </p:spPr>
        <p:txBody>
          <a:bodyPr wrap="none" rtlCol="0">
            <a:spAutoFit/>
          </a:bodyPr>
          <a:lstStyle/>
          <a:p>
            <a:r>
              <a:rPr lang="es-GB" sz="1200" dirty="0"/>
              <a:t>21</a:t>
            </a:r>
          </a:p>
        </p:txBody>
      </p:sp>
      <p:pic>
        <p:nvPicPr>
          <p:cNvPr id="2" name="Picture 1">
            <a:extLst>
              <a:ext uri="{FF2B5EF4-FFF2-40B4-BE49-F238E27FC236}">
                <a16:creationId xmlns:a16="http://schemas.microsoft.com/office/drawing/2014/main" id="{5AEDD1B1-093C-B283-D071-2328570E6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 y="4753355"/>
            <a:ext cx="588931" cy="574295"/>
          </a:xfrm>
          <a:prstGeom prst="rect">
            <a:avLst/>
          </a:prstGeom>
        </p:spPr>
      </p:pic>
      <p:sp>
        <p:nvSpPr>
          <p:cNvPr id="14" name="Rectangle 13">
            <a:extLst>
              <a:ext uri="{FF2B5EF4-FFF2-40B4-BE49-F238E27FC236}">
                <a16:creationId xmlns:a16="http://schemas.microsoft.com/office/drawing/2014/main" id="{DE6F6D68-5CA0-1E34-C8C1-67DF61762AF7}"/>
              </a:ext>
            </a:extLst>
          </p:cNvPr>
          <p:cNvSpPr/>
          <p:nvPr/>
        </p:nvSpPr>
        <p:spPr>
          <a:xfrm>
            <a:off x="430042" y="227910"/>
            <a:ext cx="6775491" cy="98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Title 1">
            <a:extLst>
              <a:ext uri="{FF2B5EF4-FFF2-40B4-BE49-F238E27FC236}">
                <a16:creationId xmlns:a16="http://schemas.microsoft.com/office/drawing/2014/main" id="{EA3AEDB6-96C0-22E9-A8C3-C7F54A886BED}"/>
              </a:ext>
            </a:extLst>
          </p:cNvPr>
          <p:cNvSpPr txBox="1">
            <a:spLocks/>
          </p:cNvSpPr>
          <p:nvPr/>
        </p:nvSpPr>
        <p:spPr>
          <a:xfrm>
            <a:off x="558037" y="344327"/>
            <a:ext cx="6775492" cy="887942"/>
          </a:xfrm>
          <a:prstGeom prst="rect">
            <a:avLst/>
          </a:prstGeom>
        </p:spPr>
        <p:txBody>
          <a:bodyPr vert="horz" lIns="91440" tIns="45720" rIns="91440" bIns="45720" rtlCol="0" anchor="ctr">
            <a:noAutofit/>
          </a:bodyPr>
          <a:lstStyle>
            <a:lvl1pPr algn="ctr" defTabSz="710397" rtl="0" eaLnBrk="1" latinLnBrk="0" hangingPunct="1">
              <a:spcBef>
                <a:spcPct val="0"/>
              </a:spcBef>
              <a:buNone/>
              <a:defRPr sz="3418" kern="1200">
                <a:solidFill>
                  <a:schemeClr val="tx1"/>
                </a:solidFill>
                <a:latin typeface="+mj-lt"/>
                <a:ea typeface="+mj-ea"/>
                <a:cs typeface="+mj-cs"/>
              </a:defRPr>
            </a:lvl1pPr>
          </a:lstStyle>
          <a:p>
            <a:pPr marL="355199" indent="-355199" algn="l"/>
            <a:r>
              <a:rPr lang="fr-FR" sz="1400" b="1" dirty="0">
                <a:solidFill>
                  <a:schemeClr val="bg1"/>
                </a:solidFill>
                <a:latin typeface="Montserrat SemiBold" pitchFamily="2" charset="77"/>
              </a:rPr>
              <a:t>1. CHOLERA PROTECTIVE BEHAVIOUR DURING CHOLERA OUTBREAKS</a:t>
            </a:r>
            <a:r>
              <a:rPr lang="fr-FR" sz="1800" b="1" dirty="0">
                <a:solidFill>
                  <a:schemeClr val="bg1"/>
                </a:solidFill>
                <a:latin typeface="Montserrat SemiBold" pitchFamily="2" charset="77"/>
              </a:rPr>
              <a:t>. </a:t>
            </a:r>
            <a:r>
              <a:rPr lang="fr-FR" sz="1200" b="1" dirty="0" err="1">
                <a:solidFill>
                  <a:schemeClr val="bg1"/>
                </a:solidFill>
                <a:latin typeface="Montserrat SemiBold" pitchFamily="2" charset="77"/>
              </a:rPr>
              <a:t>Specifically</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addressing</a:t>
            </a:r>
            <a:r>
              <a:rPr lang="fr-FR" sz="1200" b="1" dirty="0">
                <a:solidFill>
                  <a:schemeClr val="bg1"/>
                </a:solidFill>
                <a:latin typeface="Montserrat SemiBold" pitchFamily="2" charset="77"/>
              </a:rPr>
              <a:t> the issue of </a:t>
            </a:r>
            <a:r>
              <a:rPr lang="fr-FR" sz="1200" b="1" dirty="0" err="1">
                <a:solidFill>
                  <a:schemeClr val="bg1"/>
                </a:solidFill>
                <a:latin typeface="Montserrat SemiBold" pitchFamily="2" charset="77"/>
              </a:rPr>
              <a:t>community</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deaths</a:t>
            </a:r>
            <a:r>
              <a:rPr lang="fr-FR" sz="1200" b="1" dirty="0">
                <a:solidFill>
                  <a:schemeClr val="bg1"/>
                </a:solidFill>
                <a:latin typeface="Montserrat SemiBold" pitchFamily="2" charset="77"/>
              </a:rPr>
              <a:t> and </a:t>
            </a:r>
            <a:r>
              <a:rPr lang="fr-FR" sz="1200" b="1" dirty="0" err="1">
                <a:solidFill>
                  <a:schemeClr val="bg1"/>
                </a:solidFill>
                <a:latin typeface="Montserrat SemiBold" pitchFamily="2" charset="77"/>
              </a:rPr>
              <a:t>funeral</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organization</a:t>
            </a:r>
            <a:endParaRPr lang="en-US" sz="1200" b="1" dirty="0">
              <a:solidFill>
                <a:schemeClr val="bg1"/>
              </a:solidFill>
              <a:latin typeface="Montserrat SemiBold" pitchFamily="2" charset="77"/>
            </a:endParaRPr>
          </a:p>
        </p:txBody>
      </p:sp>
    </p:spTree>
    <p:extLst>
      <p:ext uri="{BB962C8B-B14F-4D97-AF65-F5344CB8AC3E}">
        <p14:creationId xmlns:p14="http://schemas.microsoft.com/office/powerpoint/2010/main" val="1017111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832" y="1783357"/>
            <a:ext cx="6964079" cy="2893100"/>
          </a:xfrm>
          <a:prstGeom prst="rect">
            <a:avLst/>
          </a:prstGeom>
          <a:noFill/>
        </p:spPr>
        <p:txBody>
          <a:bodyPr wrap="square" rtlCol="0">
            <a:spAutoFit/>
          </a:bodyPr>
          <a:lstStyle/>
          <a:p>
            <a:pPr marL="285750" indent="-285750">
              <a:buFont typeface="Wingdings" pitchFamily="2" charset="2"/>
              <a:buChar char="Ø"/>
            </a:pPr>
            <a:r>
              <a:rPr lang="en-US" sz="1400" dirty="0">
                <a:latin typeface="Open Sans Light" pitchFamily="2" charset="0"/>
                <a:ea typeface="Open Sans Light" pitchFamily="2" charset="0"/>
                <a:cs typeface="Open Sans Light" pitchFamily="2" charset="0"/>
              </a:rPr>
              <a:t>Funeral feasts are often associated with cholera spread. They should be cancelled. If there is a feast, special care should be taken by all guests and family members to prevent the spread of cholera.</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Do not prepare food if you prepared the body for burial or touched the body.</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Do not touch the body during the funeral feast. </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Wash hands often with soap and safe water (especially before eating).</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Drink and use safe water for all household uses. </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Cook food well, keep food covered, eat it hot, and peel fruits and vegetables. </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Clean food preparation areas and kitchenware with soap and safe water and let dry completely before reuse. </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Use latrines or other sanitation systems to dispose of feces. </a:t>
            </a:r>
          </a:p>
          <a:p>
            <a:pPr marL="266399" indent="-266399">
              <a:buFont typeface="Wingdings" charset="2"/>
              <a:buChar char="q"/>
            </a:pPr>
            <a:r>
              <a:rPr lang="en-US" sz="1400" dirty="0">
                <a:latin typeface="Open Sans Light" pitchFamily="2" charset="0"/>
                <a:ea typeface="Open Sans Light" pitchFamily="2" charset="0"/>
                <a:cs typeface="Open Sans Light" pitchFamily="2" charset="0"/>
              </a:rPr>
              <a:t>If latrines or chemical toilets are unavailable, bury your feces. </a:t>
            </a:r>
          </a:p>
          <a:p>
            <a:pPr marL="266399" indent="-266399">
              <a:buFont typeface="Wingdings" charset="2"/>
              <a:buChar char="q"/>
            </a:pPr>
            <a:endParaRPr lang="en-US" sz="1400" dirty="0">
              <a:latin typeface="Open Sans Light" pitchFamily="2" charset="0"/>
              <a:ea typeface="Open Sans Light" pitchFamily="2" charset="0"/>
              <a:cs typeface="Open Sans Light" pitchFamily="2" charset="0"/>
            </a:endParaRPr>
          </a:p>
        </p:txBody>
      </p:sp>
      <p:sp>
        <p:nvSpPr>
          <p:cNvPr id="5" name="TextBox 4"/>
          <p:cNvSpPr txBox="1"/>
          <p:nvPr/>
        </p:nvSpPr>
        <p:spPr>
          <a:xfrm>
            <a:off x="248405" y="1097518"/>
            <a:ext cx="6936504" cy="857671"/>
          </a:xfrm>
          <a:prstGeom prst="rect">
            <a:avLst/>
          </a:prstGeom>
          <a:noFill/>
        </p:spPr>
        <p:txBody>
          <a:bodyPr wrap="square" rtlCol="0">
            <a:spAutoFit/>
          </a:bodyPr>
          <a:lstStyle/>
          <a:p>
            <a:endParaRPr lang="en-US" sz="1554" dirty="0"/>
          </a:p>
          <a:p>
            <a:pPr algn="ctr"/>
            <a:r>
              <a:rPr lang="en-US" sz="1800" b="1" dirty="0">
                <a:solidFill>
                  <a:srgbClr val="0070C0"/>
                </a:solidFill>
                <a:latin typeface="Open Sans ExtraBold" pitchFamily="2" charset="0"/>
                <a:ea typeface="Open Sans ExtraBold" pitchFamily="2" charset="0"/>
                <a:cs typeface="Open Sans ExtraBold" pitchFamily="2" charset="0"/>
              </a:rPr>
              <a:t>FUNERAL FEAST ORGANIZATION</a:t>
            </a:r>
          </a:p>
          <a:p>
            <a:r>
              <a:rPr lang="en-US" sz="1554" dirty="0"/>
              <a:t> </a:t>
            </a:r>
          </a:p>
        </p:txBody>
      </p:sp>
      <p:sp>
        <p:nvSpPr>
          <p:cNvPr id="6" name="Rectángulo 5">
            <a:extLst>
              <a:ext uri="{FF2B5EF4-FFF2-40B4-BE49-F238E27FC236}">
                <a16:creationId xmlns:a16="http://schemas.microsoft.com/office/drawing/2014/main" id="{3D7D9164-7134-CE4D-8926-EAE62719DD7F}"/>
              </a:ext>
            </a:extLst>
          </p:cNvPr>
          <p:cNvSpPr/>
          <p:nvPr/>
        </p:nvSpPr>
        <p:spPr>
          <a:xfrm>
            <a:off x="7397948" y="-5291"/>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8" name="Redondear rectángulo de esquina del mismo lado 7">
            <a:extLst>
              <a:ext uri="{FF2B5EF4-FFF2-40B4-BE49-F238E27FC236}">
                <a16:creationId xmlns:a16="http://schemas.microsoft.com/office/drawing/2014/main" id="{80FB9F34-C23A-0241-B2F9-7DA104244AE8}"/>
              </a:ext>
            </a:extLst>
          </p:cNvPr>
          <p:cNvSpPr/>
          <p:nvPr/>
        </p:nvSpPr>
        <p:spPr>
          <a:xfrm rot="10800000">
            <a:off x="374766" y="1305548"/>
            <a:ext cx="6814110" cy="3380784"/>
          </a:xfrm>
          <a:prstGeom prst="round2Same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10" name="CuadroTexto 9">
            <a:extLst>
              <a:ext uri="{FF2B5EF4-FFF2-40B4-BE49-F238E27FC236}">
                <a16:creationId xmlns:a16="http://schemas.microsoft.com/office/drawing/2014/main" id="{50E7B0DF-5B2C-A74D-9B43-9E864BE9E166}"/>
              </a:ext>
            </a:extLst>
          </p:cNvPr>
          <p:cNvSpPr txBox="1"/>
          <p:nvPr/>
        </p:nvSpPr>
        <p:spPr>
          <a:xfrm>
            <a:off x="7168607" y="4973480"/>
            <a:ext cx="341760" cy="276999"/>
          </a:xfrm>
          <a:prstGeom prst="rect">
            <a:avLst/>
          </a:prstGeom>
          <a:noFill/>
        </p:spPr>
        <p:txBody>
          <a:bodyPr wrap="none" rtlCol="0">
            <a:spAutoFit/>
          </a:bodyPr>
          <a:lstStyle/>
          <a:p>
            <a:r>
              <a:rPr lang="es-GB" sz="1200" dirty="0"/>
              <a:t>22</a:t>
            </a:r>
          </a:p>
        </p:txBody>
      </p:sp>
      <p:pic>
        <p:nvPicPr>
          <p:cNvPr id="2" name="Picture 1">
            <a:extLst>
              <a:ext uri="{FF2B5EF4-FFF2-40B4-BE49-F238E27FC236}">
                <a16:creationId xmlns:a16="http://schemas.microsoft.com/office/drawing/2014/main" id="{F13041B6-EF19-884C-798A-110DF4AA1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8" y="4686332"/>
            <a:ext cx="588931" cy="574295"/>
          </a:xfrm>
          <a:prstGeom prst="rect">
            <a:avLst/>
          </a:prstGeom>
        </p:spPr>
      </p:pic>
      <p:sp>
        <p:nvSpPr>
          <p:cNvPr id="14" name="Rectangle 13">
            <a:extLst>
              <a:ext uri="{FF2B5EF4-FFF2-40B4-BE49-F238E27FC236}">
                <a16:creationId xmlns:a16="http://schemas.microsoft.com/office/drawing/2014/main" id="{F30DAE9B-1A39-4635-FAB5-4305641B2509}"/>
              </a:ext>
            </a:extLst>
          </p:cNvPr>
          <p:cNvSpPr/>
          <p:nvPr/>
        </p:nvSpPr>
        <p:spPr>
          <a:xfrm>
            <a:off x="391087" y="249223"/>
            <a:ext cx="6775491" cy="98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Title 1">
            <a:extLst>
              <a:ext uri="{FF2B5EF4-FFF2-40B4-BE49-F238E27FC236}">
                <a16:creationId xmlns:a16="http://schemas.microsoft.com/office/drawing/2014/main" id="{19712A42-505E-0673-8C08-1FCDB6F0F10F}"/>
              </a:ext>
            </a:extLst>
          </p:cNvPr>
          <p:cNvSpPr txBox="1">
            <a:spLocks/>
          </p:cNvSpPr>
          <p:nvPr/>
        </p:nvSpPr>
        <p:spPr>
          <a:xfrm>
            <a:off x="515937" y="356715"/>
            <a:ext cx="6775492" cy="887942"/>
          </a:xfrm>
          <a:prstGeom prst="rect">
            <a:avLst/>
          </a:prstGeom>
        </p:spPr>
        <p:txBody>
          <a:bodyPr vert="horz" lIns="91440" tIns="45720" rIns="91440" bIns="45720" rtlCol="0" anchor="ctr">
            <a:noAutofit/>
          </a:bodyPr>
          <a:lstStyle>
            <a:lvl1pPr algn="ctr" defTabSz="710397" rtl="0" eaLnBrk="1" latinLnBrk="0" hangingPunct="1">
              <a:spcBef>
                <a:spcPct val="0"/>
              </a:spcBef>
              <a:buNone/>
              <a:defRPr sz="3418" kern="1200">
                <a:solidFill>
                  <a:schemeClr val="tx1"/>
                </a:solidFill>
                <a:latin typeface="+mj-lt"/>
                <a:ea typeface="+mj-ea"/>
                <a:cs typeface="+mj-cs"/>
              </a:defRPr>
            </a:lvl1pPr>
          </a:lstStyle>
          <a:p>
            <a:pPr marL="355199" indent="-355199" algn="l"/>
            <a:r>
              <a:rPr lang="fr-FR" sz="1400" b="1" dirty="0">
                <a:solidFill>
                  <a:schemeClr val="bg1"/>
                </a:solidFill>
                <a:latin typeface="Montserrat SemiBold" pitchFamily="2" charset="77"/>
              </a:rPr>
              <a:t>1. CHOLERA PROTECTIVE BEHAVIOUR DURING CHOLERA OUTBREAKS</a:t>
            </a:r>
            <a:r>
              <a:rPr lang="fr-FR" sz="1800" b="1" dirty="0">
                <a:solidFill>
                  <a:schemeClr val="bg1"/>
                </a:solidFill>
                <a:latin typeface="Montserrat SemiBold" pitchFamily="2" charset="77"/>
              </a:rPr>
              <a:t>. </a:t>
            </a:r>
            <a:r>
              <a:rPr lang="fr-FR" sz="1200" b="1" dirty="0" err="1">
                <a:solidFill>
                  <a:schemeClr val="bg1"/>
                </a:solidFill>
                <a:latin typeface="Montserrat SemiBold" pitchFamily="2" charset="77"/>
              </a:rPr>
              <a:t>Specifically</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addressing</a:t>
            </a:r>
            <a:r>
              <a:rPr lang="fr-FR" sz="1200" b="1" dirty="0">
                <a:solidFill>
                  <a:schemeClr val="bg1"/>
                </a:solidFill>
                <a:latin typeface="Montserrat SemiBold" pitchFamily="2" charset="77"/>
              </a:rPr>
              <a:t> the issue of </a:t>
            </a:r>
            <a:r>
              <a:rPr lang="fr-FR" sz="1200" b="1" dirty="0" err="1">
                <a:solidFill>
                  <a:schemeClr val="bg1"/>
                </a:solidFill>
                <a:latin typeface="Montserrat SemiBold" pitchFamily="2" charset="77"/>
              </a:rPr>
              <a:t>community</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deaths</a:t>
            </a:r>
            <a:r>
              <a:rPr lang="fr-FR" sz="1200" b="1" dirty="0">
                <a:solidFill>
                  <a:schemeClr val="bg1"/>
                </a:solidFill>
                <a:latin typeface="Montserrat SemiBold" pitchFamily="2" charset="77"/>
              </a:rPr>
              <a:t> and </a:t>
            </a:r>
            <a:r>
              <a:rPr lang="fr-FR" sz="1200" b="1" dirty="0" err="1">
                <a:solidFill>
                  <a:schemeClr val="bg1"/>
                </a:solidFill>
                <a:latin typeface="Montserrat SemiBold" pitchFamily="2" charset="77"/>
              </a:rPr>
              <a:t>funeral</a:t>
            </a:r>
            <a:r>
              <a:rPr lang="fr-FR" sz="1200" b="1" dirty="0">
                <a:solidFill>
                  <a:schemeClr val="bg1"/>
                </a:solidFill>
                <a:latin typeface="Montserrat SemiBold" pitchFamily="2" charset="77"/>
              </a:rPr>
              <a:t> </a:t>
            </a:r>
            <a:r>
              <a:rPr lang="fr-FR" sz="1200" b="1" dirty="0" err="1">
                <a:solidFill>
                  <a:schemeClr val="bg1"/>
                </a:solidFill>
                <a:latin typeface="Montserrat SemiBold" pitchFamily="2" charset="77"/>
              </a:rPr>
              <a:t>organization</a:t>
            </a:r>
            <a:endParaRPr lang="en-US" sz="1200" b="1" dirty="0">
              <a:solidFill>
                <a:schemeClr val="bg1"/>
              </a:solidFill>
              <a:latin typeface="Montserrat SemiBold" pitchFamily="2" charset="77"/>
            </a:endParaRPr>
          </a:p>
        </p:txBody>
      </p:sp>
    </p:spTree>
    <p:extLst>
      <p:ext uri="{BB962C8B-B14F-4D97-AF65-F5344CB8AC3E}">
        <p14:creationId xmlns:p14="http://schemas.microsoft.com/office/powerpoint/2010/main" val="3356038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002235-68CC-3141-BA9F-C26461C65AD0}"/>
              </a:ext>
            </a:extLst>
          </p:cNvPr>
          <p:cNvSpPr/>
          <p:nvPr/>
        </p:nvSpPr>
        <p:spPr>
          <a:xfrm>
            <a:off x="743843" y="157692"/>
            <a:ext cx="6636394" cy="432048"/>
          </a:xfrm>
          <a:prstGeom prst="rect">
            <a:avLst/>
          </a:prstGeom>
          <a:solidFill>
            <a:srgbClr val="FFA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0" name="Marcador de contenido 9" descr="Imagen que contiene cd, fruta&#10;&#10;Descripción generada automáticamente">
            <a:extLst>
              <a:ext uri="{FF2B5EF4-FFF2-40B4-BE49-F238E27FC236}">
                <a16:creationId xmlns:a16="http://schemas.microsoft.com/office/drawing/2014/main" id="{20BA81E4-4B54-6346-ADC5-694A10CF05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541" y="647599"/>
            <a:ext cx="5400600" cy="4608512"/>
          </a:xfrm>
        </p:spPr>
      </p:pic>
      <p:sp>
        <p:nvSpPr>
          <p:cNvPr id="4" name="Título 1">
            <a:extLst>
              <a:ext uri="{FF2B5EF4-FFF2-40B4-BE49-F238E27FC236}">
                <a16:creationId xmlns:a16="http://schemas.microsoft.com/office/drawing/2014/main" id="{95F1BB65-379E-BB40-91D8-0D51A315C3D1}"/>
              </a:ext>
            </a:extLst>
          </p:cNvPr>
          <p:cNvSpPr>
            <a:spLocks noGrp="1"/>
          </p:cNvSpPr>
          <p:nvPr>
            <p:ph type="title"/>
          </p:nvPr>
        </p:nvSpPr>
        <p:spPr>
          <a:xfrm>
            <a:off x="743843" y="226616"/>
            <a:ext cx="6636393" cy="434248"/>
          </a:xfrm>
        </p:spPr>
        <p:txBody>
          <a:bodyPr>
            <a:normAutofit fontScale="90000"/>
          </a:bodyPr>
          <a:lstStyle/>
          <a:p>
            <a:pPr algn="l"/>
            <a:r>
              <a:rPr lang="es-GB" sz="2000" b="1">
                <a:solidFill>
                  <a:schemeClr val="bg1"/>
                </a:solidFill>
                <a:latin typeface="Montserrat SemiBold" pitchFamily="2" charset="77"/>
              </a:rPr>
              <a:t>2</a:t>
            </a:r>
            <a:r>
              <a:rPr lang="es-ES" sz="2000" b="1" dirty="0">
                <a:solidFill>
                  <a:schemeClr val="bg1"/>
                </a:solidFill>
                <a:latin typeface="Montserrat SemiBold" pitchFamily="2" charset="77"/>
              </a:rPr>
              <a:t>. </a:t>
            </a:r>
            <a:r>
              <a:rPr lang="es-GB" sz="2000" b="1">
                <a:solidFill>
                  <a:schemeClr val="bg1"/>
                </a:solidFill>
                <a:latin typeface="Montserrat SemiBold" pitchFamily="2" charset="77"/>
              </a:rPr>
              <a:t>“</a:t>
            </a:r>
            <a:r>
              <a:rPr lang="es-GB" sz="2000" b="1" dirty="0">
                <a:solidFill>
                  <a:schemeClr val="bg1"/>
                </a:solidFill>
                <a:latin typeface="Montserrat SemiBold" pitchFamily="2" charset="77"/>
              </a:rPr>
              <a:t>Cholera ready” community: How can we save lives?</a:t>
            </a:r>
          </a:p>
        </p:txBody>
      </p:sp>
      <p:sp>
        <p:nvSpPr>
          <p:cNvPr id="7" name="Rectángulo 6">
            <a:extLst>
              <a:ext uri="{FF2B5EF4-FFF2-40B4-BE49-F238E27FC236}">
                <a16:creationId xmlns:a16="http://schemas.microsoft.com/office/drawing/2014/main" id="{1B65DB1E-647A-0040-AE33-F0503D556406}"/>
              </a:ext>
            </a:extLst>
          </p:cNvPr>
          <p:cNvSpPr/>
          <p:nvPr/>
        </p:nvSpPr>
        <p:spPr>
          <a:xfrm>
            <a:off x="7380237" y="1079649"/>
            <a:ext cx="179438" cy="1080120"/>
          </a:xfrm>
          <a:prstGeom prst="rect">
            <a:avLst/>
          </a:prstGeom>
          <a:solidFill>
            <a:srgbClr val="FFACA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PREPARE</a:t>
            </a:r>
          </a:p>
        </p:txBody>
      </p:sp>
      <p:sp>
        <p:nvSpPr>
          <p:cNvPr id="8" name="CuadroTexto 7">
            <a:extLst>
              <a:ext uri="{FF2B5EF4-FFF2-40B4-BE49-F238E27FC236}">
                <a16:creationId xmlns:a16="http://schemas.microsoft.com/office/drawing/2014/main" id="{2F7571E1-66CF-A44A-95F6-6908508D146A}"/>
              </a:ext>
            </a:extLst>
          </p:cNvPr>
          <p:cNvSpPr txBox="1"/>
          <p:nvPr/>
        </p:nvSpPr>
        <p:spPr>
          <a:xfrm>
            <a:off x="7168607" y="4973480"/>
            <a:ext cx="341760" cy="276999"/>
          </a:xfrm>
          <a:prstGeom prst="rect">
            <a:avLst/>
          </a:prstGeom>
          <a:noFill/>
        </p:spPr>
        <p:txBody>
          <a:bodyPr wrap="none" rtlCol="0">
            <a:spAutoFit/>
          </a:bodyPr>
          <a:lstStyle/>
          <a:p>
            <a:r>
              <a:rPr lang="es-GB" sz="1200" dirty="0"/>
              <a:t>23</a:t>
            </a:r>
          </a:p>
        </p:txBody>
      </p:sp>
      <p:pic>
        <p:nvPicPr>
          <p:cNvPr id="3" name="Picture 2">
            <a:extLst>
              <a:ext uri="{FF2B5EF4-FFF2-40B4-BE49-F238E27FC236}">
                <a16:creationId xmlns:a16="http://schemas.microsoft.com/office/drawing/2014/main" id="{5B64F39C-9A07-983B-FE1E-F2EB97AF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 y="86569"/>
            <a:ext cx="588931" cy="574295"/>
          </a:xfrm>
          <a:prstGeom prst="rect">
            <a:avLst/>
          </a:prstGeom>
        </p:spPr>
      </p:pic>
    </p:spTree>
    <p:extLst>
      <p:ext uri="{BB962C8B-B14F-4D97-AF65-F5344CB8AC3E}">
        <p14:creationId xmlns:p14="http://schemas.microsoft.com/office/powerpoint/2010/main" val="3828322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9298" y="1001048"/>
            <a:ext cx="3300433" cy="570669"/>
          </a:xfrm>
          <a:prstGeom prst="rect">
            <a:avLst/>
          </a:prstGeom>
          <a:noFill/>
        </p:spPr>
        <p:txBody>
          <a:bodyPr wrap="square" rtlCol="0">
            <a:spAutoFit/>
          </a:bodyPr>
          <a:lstStyle/>
          <a:p>
            <a:endParaRPr lang="en-US" sz="1554" dirty="0"/>
          </a:p>
          <a:p>
            <a:r>
              <a:rPr lang="en-US" sz="1554" u="sng" dirty="0">
                <a:latin typeface="Open Sans Light" pitchFamily="2" charset="0"/>
                <a:ea typeface="Open Sans Light" pitchFamily="2" charset="0"/>
                <a:cs typeface="Open Sans Light" pitchFamily="2" charset="0"/>
              </a:rPr>
              <a:t>SETTINGS</a:t>
            </a:r>
            <a:r>
              <a:rPr lang="en-US" sz="1554" dirty="0">
                <a:latin typeface="Open Sans Light" pitchFamily="2" charset="0"/>
                <a:ea typeface="Open Sans Light" pitchFamily="2" charset="0"/>
                <a:cs typeface="Open Sans Light" pitchFamily="2" charset="0"/>
              </a:rPr>
              <a:t> (examples)</a:t>
            </a:r>
          </a:p>
        </p:txBody>
      </p:sp>
      <p:sp>
        <p:nvSpPr>
          <p:cNvPr id="6" name="TextBox 5"/>
          <p:cNvSpPr txBox="1"/>
          <p:nvPr/>
        </p:nvSpPr>
        <p:spPr>
          <a:xfrm>
            <a:off x="504170" y="1640612"/>
            <a:ext cx="3095152" cy="1600438"/>
          </a:xfrm>
          <a:prstGeom prst="rect">
            <a:avLst/>
          </a:prstGeom>
          <a:noFill/>
        </p:spPr>
        <p:txBody>
          <a:bodyPr wrap="square" rtlCol="0">
            <a:spAutoFit/>
          </a:bodyPr>
          <a:lstStyle/>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Homes (house to house visits)</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Community meetings</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Churches / Mosque, etc.</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Activity based groups</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School classes and clubs</a:t>
            </a:r>
          </a:p>
          <a:p>
            <a:pPr marL="285750" indent="-285750">
              <a:buFont typeface="Wingdings" pitchFamily="2" charset="2"/>
              <a:buChar char="§"/>
            </a:pPr>
            <a:r>
              <a:rPr lang="en-US" sz="1400" dirty="0">
                <a:latin typeface="Open Sans Light" pitchFamily="2" charset="0"/>
                <a:ea typeface="Open Sans Light" pitchFamily="2" charset="0"/>
                <a:cs typeface="Open Sans Light" pitchFamily="2" charset="0"/>
              </a:rPr>
              <a:t>Funerals and public gatherings</a:t>
            </a:r>
            <a:br>
              <a:rPr lang="en-US" sz="1400" dirty="0">
                <a:latin typeface="Open Sans Light" pitchFamily="2" charset="0"/>
                <a:ea typeface="Open Sans Light" pitchFamily="2" charset="0"/>
                <a:cs typeface="Open Sans Light" pitchFamily="2" charset="0"/>
              </a:rPr>
            </a:br>
            <a:r>
              <a:rPr lang="en-US" sz="1400" dirty="0">
                <a:latin typeface="Open Sans Light" pitchFamily="2" charset="0"/>
                <a:ea typeface="Open Sans Light" pitchFamily="2" charset="0"/>
                <a:cs typeface="Open Sans Light" pitchFamily="2" charset="0"/>
              </a:rPr>
              <a:t> (markets, etc.)</a:t>
            </a:r>
          </a:p>
        </p:txBody>
      </p:sp>
      <p:sp>
        <p:nvSpPr>
          <p:cNvPr id="8" name="TextBox 7"/>
          <p:cNvSpPr txBox="1"/>
          <p:nvPr/>
        </p:nvSpPr>
        <p:spPr>
          <a:xfrm>
            <a:off x="4281402" y="989608"/>
            <a:ext cx="3188554" cy="809837"/>
          </a:xfrm>
          <a:prstGeom prst="rect">
            <a:avLst/>
          </a:prstGeom>
          <a:noFill/>
        </p:spPr>
        <p:txBody>
          <a:bodyPr wrap="square" rtlCol="0">
            <a:spAutoFit/>
          </a:bodyPr>
          <a:lstStyle/>
          <a:p>
            <a:endParaRPr lang="en-US" sz="1554" dirty="0"/>
          </a:p>
          <a:p>
            <a:r>
              <a:rPr lang="en-US" sz="1554" u="sng" dirty="0">
                <a:latin typeface="Open Sans Light" pitchFamily="2" charset="0"/>
                <a:ea typeface="Open Sans Light" pitchFamily="2" charset="0"/>
                <a:cs typeface="Open Sans Light" pitchFamily="2" charset="0"/>
              </a:rPr>
              <a:t>TOPICS</a:t>
            </a:r>
            <a:r>
              <a:rPr lang="en-US" sz="1554" dirty="0">
                <a:latin typeface="Open Sans Light" pitchFamily="2" charset="0"/>
                <a:ea typeface="Open Sans Light" pitchFamily="2" charset="0"/>
                <a:cs typeface="Open Sans Light" pitchFamily="2" charset="0"/>
              </a:rPr>
              <a:t> (examples)</a:t>
            </a:r>
          </a:p>
          <a:p>
            <a:endParaRPr lang="en-US" sz="1554" dirty="0"/>
          </a:p>
        </p:txBody>
      </p:sp>
      <p:sp>
        <p:nvSpPr>
          <p:cNvPr id="9" name="TextBox 8"/>
          <p:cNvSpPr txBox="1"/>
          <p:nvPr/>
        </p:nvSpPr>
        <p:spPr>
          <a:xfrm>
            <a:off x="3722895" y="1626304"/>
            <a:ext cx="3356373" cy="1692771"/>
          </a:xfrm>
          <a:prstGeom prst="rect">
            <a:avLst/>
          </a:prstGeom>
          <a:noFill/>
        </p:spPr>
        <p:txBody>
          <a:bodyPr wrap="square" rtlCol="0">
            <a:spAutoFit/>
          </a:bodyPr>
          <a:lstStyle/>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Cholera Awareness </a:t>
            </a:r>
          </a:p>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Cholera risk perception</a:t>
            </a:r>
          </a:p>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Signs &amp; Symptoms </a:t>
            </a:r>
          </a:p>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What to do in case of AWD</a:t>
            </a:r>
          </a:p>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Oral rehydration therapy &amp; referral</a:t>
            </a:r>
          </a:p>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Cholera protective behaviors</a:t>
            </a:r>
          </a:p>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Limiting gatherings attendance</a:t>
            </a:r>
          </a:p>
          <a:p>
            <a:pPr marL="285750" indent="-285750">
              <a:buFont typeface="Wingdings" pitchFamily="2" charset="2"/>
              <a:buChar char="§"/>
            </a:pPr>
            <a:r>
              <a:rPr lang="en-US" sz="1300" dirty="0">
                <a:latin typeface="Open Sans Light" pitchFamily="2" charset="0"/>
                <a:ea typeface="Open Sans Light" pitchFamily="2" charset="0"/>
                <a:cs typeface="Open Sans Light" pitchFamily="2" charset="0"/>
              </a:rPr>
              <a:t>Precautions during funerals</a:t>
            </a:r>
          </a:p>
        </p:txBody>
      </p:sp>
      <p:cxnSp>
        <p:nvCxnSpPr>
          <p:cNvPr id="13" name="Straight Connector 12"/>
          <p:cNvCxnSpPr>
            <a:cxnSpLocks/>
          </p:cNvCxnSpPr>
          <p:nvPr/>
        </p:nvCxnSpPr>
        <p:spPr>
          <a:xfrm>
            <a:off x="3704571" y="1640612"/>
            <a:ext cx="0" cy="181446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ectángulo 9">
            <a:extLst>
              <a:ext uri="{FF2B5EF4-FFF2-40B4-BE49-F238E27FC236}">
                <a16:creationId xmlns:a16="http://schemas.microsoft.com/office/drawing/2014/main" id="{9C27473B-B018-F343-BD23-FD3373797232}"/>
              </a:ext>
            </a:extLst>
          </p:cNvPr>
          <p:cNvSpPr/>
          <p:nvPr/>
        </p:nvSpPr>
        <p:spPr>
          <a:xfrm>
            <a:off x="7380237" y="1079649"/>
            <a:ext cx="179438" cy="1080120"/>
          </a:xfrm>
          <a:prstGeom prst="rect">
            <a:avLst/>
          </a:prstGeom>
          <a:solidFill>
            <a:srgbClr val="FFACA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PREPARE</a:t>
            </a:r>
          </a:p>
        </p:txBody>
      </p:sp>
      <p:sp>
        <p:nvSpPr>
          <p:cNvPr id="12" name="CuadroTexto 11">
            <a:extLst>
              <a:ext uri="{FF2B5EF4-FFF2-40B4-BE49-F238E27FC236}">
                <a16:creationId xmlns:a16="http://schemas.microsoft.com/office/drawing/2014/main" id="{2E624773-DBF9-E54D-97BB-AC718A59369C}"/>
              </a:ext>
            </a:extLst>
          </p:cNvPr>
          <p:cNvSpPr txBox="1"/>
          <p:nvPr/>
        </p:nvSpPr>
        <p:spPr>
          <a:xfrm>
            <a:off x="930354" y="3945728"/>
            <a:ext cx="2088232" cy="646331"/>
          </a:xfrm>
          <a:prstGeom prst="rect">
            <a:avLst/>
          </a:prstGeom>
          <a:noFill/>
          <a:ln>
            <a:noFill/>
          </a:ln>
        </p:spPr>
        <p:txBody>
          <a:bodyPr wrap="square" rtlCol="0">
            <a:spAutoFit/>
          </a:bodyPr>
          <a:lstStyle/>
          <a:p>
            <a:pPr algn="ctr">
              <a:buClr>
                <a:srgbClr val="C00000"/>
              </a:buClr>
            </a:pPr>
            <a:r>
              <a:rPr lang="es-GB" sz="1200" dirty="0">
                <a:latin typeface="Open Sans Light" pitchFamily="2" charset="0"/>
                <a:ea typeface="Open Sans Light" pitchFamily="2" charset="0"/>
                <a:cs typeface="Open Sans Light" pitchFamily="2" charset="0"/>
              </a:rPr>
              <a:t>Tell the community members to come to see you in case of diarrhea</a:t>
            </a:r>
          </a:p>
        </p:txBody>
      </p:sp>
      <p:sp>
        <p:nvSpPr>
          <p:cNvPr id="14" name="Rectangle 2">
            <a:extLst>
              <a:ext uri="{FF2B5EF4-FFF2-40B4-BE49-F238E27FC236}">
                <a16:creationId xmlns:a16="http://schemas.microsoft.com/office/drawing/2014/main" id="{32810721-18BE-4549-8DB1-7819B72537D7}"/>
              </a:ext>
            </a:extLst>
          </p:cNvPr>
          <p:cNvSpPr/>
          <p:nvPr/>
        </p:nvSpPr>
        <p:spPr>
          <a:xfrm>
            <a:off x="3855644" y="3917356"/>
            <a:ext cx="3312963" cy="1000274"/>
          </a:xfrm>
          <a:prstGeom prst="rect">
            <a:avLst/>
          </a:prstGeom>
          <a:ln>
            <a:noFill/>
          </a:ln>
        </p:spPr>
        <p:txBody>
          <a:bodyPr wrap="square">
            <a:spAutoFit/>
          </a:bodyPr>
          <a:lstStyle/>
          <a:p>
            <a:pPr>
              <a:buClr>
                <a:srgbClr val="FF0000"/>
              </a:buClr>
            </a:pPr>
            <a:r>
              <a:rPr lang="en-US" sz="1200" dirty="0">
                <a:latin typeface="Open Sans Light" pitchFamily="2" charset="0"/>
                <a:ea typeface="Open Sans Light" pitchFamily="2" charset="0"/>
                <a:cs typeface="Open Sans Light" pitchFamily="2" charset="0"/>
              </a:rPr>
              <a:t>If a household suspects a case, they should </a:t>
            </a:r>
          </a:p>
          <a:p>
            <a:pPr marL="710397" lvl="1" indent="-355199">
              <a:buClr>
                <a:srgbClr val="FF0000"/>
              </a:buClr>
              <a:buFont typeface="+mj-lt"/>
              <a:buAutoNum type="arabicParenR"/>
            </a:pPr>
            <a:r>
              <a:rPr lang="en-US" sz="1200" dirty="0">
                <a:latin typeface="Open Sans Light" pitchFamily="2" charset="0"/>
                <a:ea typeface="Open Sans Light" pitchFamily="2" charset="0"/>
                <a:cs typeface="Open Sans Light" pitchFamily="2" charset="0"/>
              </a:rPr>
              <a:t>see the community ORT volunteer </a:t>
            </a:r>
          </a:p>
          <a:p>
            <a:pPr marL="710397" lvl="1" indent="-355199">
              <a:buClr>
                <a:srgbClr val="FF0000"/>
              </a:buClr>
              <a:buFont typeface="+mj-lt"/>
              <a:buAutoNum type="arabicParenR"/>
            </a:pPr>
            <a:r>
              <a:rPr lang="en-US" sz="1200" dirty="0">
                <a:latin typeface="Open Sans Light" pitchFamily="2" charset="0"/>
                <a:ea typeface="Open Sans Light" pitchFamily="2" charset="0"/>
                <a:cs typeface="Open Sans Light" pitchFamily="2" charset="0"/>
              </a:rPr>
              <a:t>drink ORS the sooner the better</a:t>
            </a:r>
          </a:p>
          <a:p>
            <a:pPr marL="710397" lvl="1" indent="-355199">
              <a:buClr>
                <a:srgbClr val="FF0000"/>
              </a:buClr>
              <a:buFont typeface="+mj-lt"/>
              <a:buAutoNum type="arabicParenR"/>
            </a:pPr>
            <a:r>
              <a:rPr lang="en-US" sz="1200" dirty="0">
                <a:latin typeface="Open Sans Light" pitchFamily="2" charset="0"/>
                <a:ea typeface="Open Sans Light" pitchFamily="2" charset="0"/>
                <a:cs typeface="Open Sans Light" pitchFamily="2" charset="0"/>
              </a:rPr>
              <a:t>go to the nearest health facility</a:t>
            </a:r>
          </a:p>
          <a:p>
            <a:pPr lvl="1">
              <a:buClr>
                <a:srgbClr val="FF0000"/>
              </a:buClr>
            </a:pPr>
            <a:endParaRPr lang="en-US" sz="1050" dirty="0">
              <a:latin typeface="Open Sans Light" pitchFamily="2" charset="0"/>
              <a:ea typeface="Open Sans Light" pitchFamily="2" charset="0"/>
              <a:cs typeface="Open Sans Light" pitchFamily="2" charset="0"/>
            </a:endParaRPr>
          </a:p>
        </p:txBody>
      </p:sp>
      <p:cxnSp>
        <p:nvCxnSpPr>
          <p:cNvPr id="15" name="Straight Connector 12">
            <a:extLst>
              <a:ext uri="{FF2B5EF4-FFF2-40B4-BE49-F238E27FC236}">
                <a16:creationId xmlns:a16="http://schemas.microsoft.com/office/drawing/2014/main" id="{8464C1D5-F961-A74D-825C-C1CE178C73E5}"/>
              </a:ext>
            </a:extLst>
          </p:cNvPr>
          <p:cNvCxnSpPr>
            <a:cxnSpLocks/>
          </p:cNvCxnSpPr>
          <p:nvPr/>
        </p:nvCxnSpPr>
        <p:spPr>
          <a:xfrm>
            <a:off x="1974470" y="3671937"/>
            <a:ext cx="3744416"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BE36771-D4FA-5240-9537-73C084E08E1F}"/>
              </a:ext>
            </a:extLst>
          </p:cNvPr>
          <p:cNvSpPr txBox="1"/>
          <p:nvPr/>
        </p:nvSpPr>
        <p:spPr>
          <a:xfrm>
            <a:off x="340827" y="839168"/>
            <a:ext cx="7239053" cy="307777"/>
          </a:xfrm>
          <a:prstGeom prst="rect">
            <a:avLst/>
          </a:prstGeom>
          <a:noFill/>
        </p:spPr>
        <p:txBody>
          <a:bodyPr wrap="square" rtlCol="0">
            <a:spAutoFit/>
          </a:bodyPr>
          <a:lstStyle/>
          <a:p>
            <a:r>
              <a:rPr lang="es-GB" sz="1400" dirty="0">
                <a:latin typeface="Open Sans Light" pitchFamily="2" charset="0"/>
                <a:ea typeface="Open Sans Light" pitchFamily="2" charset="0"/>
                <a:cs typeface="Open Sans Light" pitchFamily="2" charset="0"/>
              </a:rPr>
              <a:t>O</a:t>
            </a:r>
            <a:r>
              <a:rPr lang="es-ES" sz="1400" dirty="0">
                <a:latin typeface="Open Sans Light" pitchFamily="2" charset="0"/>
                <a:ea typeface="Open Sans Light" pitchFamily="2" charset="0"/>
                <a:cs typeface="Open Sans Light" pitchFamily="2" charset="0"/>
              </a:rPr>
              <a:t>RT </a:t>
            </a:r>
            <a:r>
              <a:rPr lang="es-ES" sz="1400" dirty="0" err="1">
                <a:latin typeface="Open Sans Light" pitchFamily="2" charset="0"/>
                <a:ea typeface="Open Sans Light" pitchFamily="2" charset="0"/>
                <a:cs typeface="Open Sans Light" pitchFamily="2" charset="0"/>
              </a:rPr>
              <a:t>volunteers</a:t>
            </a:r>
            <a:r>
              <a:rPr lang="es-ES" sz="1400" dirty="0">
                <a:latin typeface="Open Sans Light" pitchFamily="2" charset="0"/>
                <a:ea typeface="Open Sans Light" pitchFamily="2" charset="0"/>
                <a:cs typeface="Open Sans Light" pitchFamily="2" charset="0"/>
              </a:rPr>
              <a:t> </a:t>
            </a:r>
            <a:r>
              <a:rPr lang="en-US" sz="1400" dirty="0">
                <a:latin typeface="Open Sans Light" pitchFamily="2" charset="0"/>
                <a:ea typeface="Open Sans Light" pitchFamily="2" charset="0"/>
                <a:cs typeface="Open Sans Light" pitchFamily="2" charset="0"/>
              </a:rPr>
              <a:t>encourage community members to come together and take action</a:t>
            </a:r>
            <a:endParaRPr lang="es-GB" sz="1400" dirty="0">
              <a:latin typeface="Open Sans Light" pitchFamily="2" charset="0"/>
              <a:ea typeface="Open Sans Light" pitchFamily="2" charset="0"/>
              <a:cs typeface="Open Sans Light" pitchFamily="2" charset="0"/>
            </a:endParaRPr>
          </a:p>
        </p:txBody>
      </p:sp>
      <p:sp>
        <p:nvSpPr>
          <p:cNvPr id="17" name="Redondear rectángulo de esquina del mismo lado 16">
            <a:extLst>
              <a:ext uri="{FF2B5EF4-FFF2-40B4-BE49-F238E27FC236}">
                <a16:creationId xmlns:a16="http://schemas.microsoft.com/office/drawing/2014/main" id="{0A09A99A-AE2D-234B-8438-A88214146075}"/>
              </a:ext>
            </a:extLst>
          </p:cNvPr>
          <p:cNvSpPr/>
          <p:nvPr/>
        </p:nvSpPr>
        <p:spPr>
          <a:xfrm rot="10800000">
            <a:off x="3820040" y="3888795"/>
            <a:ext cx="3312962" cy="966766"/>
          </a:xfrm>
          <a:prstGeom prst="round2Same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8" name="Redondear rectángulo de esquina del mismo lado 17">
            <a:extLst>
              <a:ext uri="{FF2B5EF4-FFF2-40B4-BE49-F238E27FC236}">
                <a16:creationId xmlns:a16="http://schemas.microsoft.com/office/drawing/2014/main" id="{8A1A1FF7-3D5B-DE48-9986-4C80D49E27EC}"/>
              </a:ext>
            </a:extLst>
          </p:cNvPr>
          <p:cNvSpPr/>
          <p:nvPr/>
        </p:nvSpPr>
        <p:spPr>
          <a:xfrm rot="10800000">
            <a:off x="901883" y="3879425"/>
            <a:ext cx="2299726" cy="966766"/>
          </a:xfrm>
          <a:prstGeom prst="round2Same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9" name="CuadroTexto 18">
            <a:extLst>
              <a:ext uri="{FF2B5EF4-FFF2-40B4-BE49-F238E27FC236}">
                <a16:creationId xmlns:a16="http://schemas.microsoft.com/office/drawing/2014/main" id="{85262323-865D-B043-A09A-D5B81D3AA0E4}"/>
              </a:ext>
            </a:extLst>
          </p:cNvPr>
          <p:cNvSpPr txBox="1"/>
          <p:nvPr/>
        </p:nvSpPr>
        <p:spPr>
          <a:xfrm>
            <a:off x="7168607" y="4973480"/>
            <a:ext cx="341760" cy="276999"/>
          </a:xfrm>
          <a:prstGeom prst="rect">
            <a:avLst/>
          </a:prstGeom>
          <a:noFill/>
        </p:spPr>
        <p:txBody>
          <a:bodyPr wrap="none" rtlCol="0">
            <a:spAutoFit/>
          </a:bodyPr>
          <a:lstStyle/>
          <a:p>
            <a:r>
              <a:rPr lang="es-GB" sz="1200" dirty="0"/>
              <a:t>24</a:t>
            </a:r>
          </a:p>
        </p:txBody>
      </p:sp>
      <p:pic>
        <p:nvPicPr>
          <p:cNvPr id="2" name="Picture 1">
            <a:extLst>
              <a:ext uri="{FF2B5EF4-FFF2-40B4-BE49-F238E27FC236}">
                <a16:creationId xmlns:a16="http://schemas.microsoft.com/office/drawing/2014/main" id="{A83F8148-2E76-73AB-25E9-9540BE058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 y="86569"/>
            <a:ext cx="588931" cy="574295"/>
          </a:xfrm>
          <a:prstGeom prst="rect">
            <a:avLst/>
          </a:prstGeom>
        </p:spPr>
      </p:pic>
      <p:sp>
        <p:nvSpPr>
          <p:cNvPr id="26" name="Rectangle 25">
            <a:extLst>
              <a:ext uri="{FF2B5EF4-FFF2-40B4-BE49-F238E27FC236}">
                <a16:creationId xmlns:a16="http://schemas.microsoft.com/office/drawing/2014/main" id="{ECF6895B-F06D-DE12-BB2B-EEE7C5AA734F}"/>
              </a:ext>
            </a:extLst>
          </p:cNvPr>
          <p:cNvSpPr/>
          <p:nvPr/>
        </p:nvSpPr>
        <p:spPr>
          <a:xfrm>
            <a:off x="663113" y="341308"/>
            <a:ext cx="6636394" cy="432048"/>
          </a:xfrm>
          <a:prstGeom prst="rect">
            <a:avLst/>
          </a:prstGeom>
          <a:solidFill>
            <a:srgbClr val="FFA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7" name="Título 1">
            <a:extLst>
              <a:ext uri="{FF2B5EF4-FFF2-40B4-BE49-F238E27FC236}">
                <a16:creationId xmlns:a16="http://schemas.microsoft.com/office/drawing/2014/main" id="{7604C5FA-6D28-778C-57C1-387BB15D177C}"/>
              </a:ext>
            </a:extLst>
          </p:cNvPr>
          <p:cNvSpPr>
            <a:spLocks noGrp="1"/>
          </p:cNvSpPr>
          <p:nvPr>
            <p:ph type="title"/>
          </p:nvPr>
        </p:nvSpPr>
        <p:spPr>
          <a:xfrm>
            <a:off x="736850" y="350235"/>
            <a:ext cx="5203227" cy="434248"/>
          </a:xfrm>
        </p:spPr>
        <p:txBody>
          <a:bodyPr>
            <a:normAutofit/>
          </a:bodyPr>
          <a:lstStyle/>
          <a:p>
            <a:pPr algn="l"/>
            <a:r>
              <a:rPr lang="es-GB" sz="2000" b="1">
                <a:solidFill>
                  <a:schemeClr val="bg1"/>
                </a:solidFill>
                <a:latin typeface="Montserrat SemiBold" pitchFamily="2" charset="77"/>
              </a:rPr>
              <a:t>2</a:t>
            </a:r>
            <a:r>
              <a:rPr lang="es-ES" sz="2000" b="1" dirty="0">
                <a:solidFill>
                  <a:schemeClr val="bg1"/>
                </a:solidFill>
                <a:latin typeface="Montserrat SemiBold" pitchFamily="2" charset="77"/>
              </a:rPr>
              <a:t>. </a:t>
            </a:r>
            <a:r>
              <a:rPr lang="es-GB" sz="2000" b="1">
                <a:solidFill>
                  <a:schemeClr val="bg1"/>
                </a:solidFill>
                <a:latin typeface="Montserrat SemiBold" pitchFamily="2" charset="77"/>
              </a:rPr>
              <a:t>“</a:t>
            </a:r>
            <a:r>
              <a:rPr lang="es-GB" sz="2000" b="1" dirty="0">
                <a:solidFill>
                  <a:schemeClr val="bg1"/>
                </a:solidFill>
                <a:latin typeface="Montserrat SemiBold" pitchFamily="2" charset="77"/>
              </a:rPr>
              <a:t>Cholera ready</a:t>
            </a:r>
            <a:r>
              <a:rPr lang="es-GB" sz="2000" b="1">
                <a:solidFill>
                  <a:schemeClr val="bg1"/>
                </a:solidFill>
                <a:latin typeface="Montserrat SemiBold" pitchFamily="2" charset="77"/>
              </a:rPr>
              <a:t>” community</a:t>
            </a:r>
            <a:endParaRPr lang="es-GB" sz="2000" b="1" dirty="0">
              <a:solidFill>
                <a:schemeClr val="bg1"/>
              </a:solidFill>
              <a:latin typeface="Montserrat SemiBold" pitchFamily="2" charset="77"/>
            </a:endParaRPr>
          </a:p>
        </p:txBody>
      </p:sp>
    </p:spTree>
    <p:extLst>
      <p:ext uri="{BB962C8B-B14F-4D97-AF65-F5344CB8AC3E}">
        <p14:creationId xmlns:p14="http://schemas.microsoft.com/office/powerpoint/2010/main" val="3917982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7525" y="1716911"/>
            <a:ext cx="6824625" cy="3108543"/>
          </a:xfrm>
          <a:prstGeom prst="rect">
            <a:avLst/>
          </a:prstGeom>
          <a:noFill/>
        </p:spPr>
        <p:txBody>
          <a:bodyPr wrap="square" rtlCol="0">
            <a:spAutoFit/>
          </a:bodyPr>
          <a:lstStyle/>
          <a:p>
            <a:pPr marL="285750" indent="-285750">
              <a:buFont typeface="Wingdings" pitchFamily="2" charset="2"/>
              <a:buChar char="Ø"/>
            </a:pPr>
            <a:r>
              <a:rPr lang="en-GB" sz="1400" dirty="0">
                <a:latin typeface="Open Sans Light" pitchFamily="2" charset="0"/>
                <a:ea typeface="Open Sans Light" pitchFamily="2" charset="0"/>
                <a:cs typeface="Open Sans Light" pitchFamily="2" charset="0"/>
              </a:rPr>
              <a:t>Community members should be made aware of the </a:t>
            </a:r>
            <a:r>
              <a:rPr lang="en-GB" sz="1400" dirty="0">
                <a:solidFill>
                  <a:srgbClr val="FF0000"/>
                </a:solidFill>
                <a:latin typeface="Open Sans Light" pitchFamily="2" charset="0"/>
                <a:ea typeface="Open Sans Light" pitchFamily="2" charset="0"/>
                <a:cs typeface="Open Sans Light" pitchFamily="2" charset="0"/>
              </a:rPr>
              <a:t>presence of cholera in the area</a:t>
            </a:r>
            <a:r>
              <a:rPr lang="en-GB" sz="1400" dirty="0">
                <a:latin typeface="Open Sans Light" pitchFamily="2" charset="0"/>
                <a:ea typeface="Open Sans Light" pitchFamily="2" charset="0"/>
                <a:cs typeface="Open Sans Light" pitchFamily="2" charset="0"/>
              </a:rPr>
              <a:t> when their area is affected </a:t>
            </a:r>
            <a:r>
              <a:rPr lang="mr-IN" sz="1400" dirty="0">
                <a:latin typeface="Open Sans Light" pitchFamily="2" charset="0"/>
                <a:ea typeface="Open Sans Light" pitchFamily="2" charset="0"/>
              </a:rPr>
              <a:t>–</a:t>
            </a:r>
            <a:r>
              <a:rPr lang="en-GB" sz="1400" dirty="0">
                <a:latin typeface="Open Sans Light" pitchFamily="2" charset="0"/>
                <a:ea typeface="Open Sans Light" pitchFamily="2" charset="0"/>
                <a:cs typeface="Open Sans Light" pitchFamily="2" charset="0"/>
              </a:rPr>
              <a:t> not all year round. The specific risk period should be mentioned so that people understand that it can happen annually.</a:t>
            </a:r>
          </a:p>
          <a:p>
            <a:pPr marL="285750" indent="-285750">
              <a:buFont typeface="Wingdings" pitchFamily="2" charset="2"/>
              <a:buChar char="Ø"/>
            </a:pPr>
            <a:endParaRPr lang="en-GB" sz="1400" dirty="0">
              <a:latin typeface="Open Sans Light" pitchFamily="2" charset="0"/>
              <a:ea typeface="Open Sans Light" pitchFamily="2" charset="0"/>
              <a:cs typeface="Open Sans Light" pitchFamily="2" charset="0"/>
            </a:endParaRPr>
          </a:p>
          <a:p>
            <a:pPr marL="285750" indent="-285750">
              <a:buFont typeface="Wingdings" pitchFamily="2" charset="2"/>
              <a:buChar char="Ø"/>
            </a:pPr>
            <a:r>
              <a:rPr lang="en-GB" sz="1400" dirty="0">
                <a:latin typeface="Open Sans Light" pitchFamily="2" charset="0"/>
                <a:ea typeface="Open Sans Light" pitchFamily="2" charset="0"/>
                <a:cs typeface="Open Sans Light" pitchFamily="2" charset="0"/>
              </a:rPr>
              <a:t>Discuss with the community how they would handle the situation in case of a patient not being able to go to the health centre (too weak) or not able to afford the cost of transport (community solidarity mechanism).</a:t>
            </a:r>
          </a:p>
          <a:p>
            <a:pPr marL="285750" indent="-285750">
              <a:buFont typeface="Wingdings" pitchFamily="2" charset="2"/>
              <a:buChar char="Ø"/>
            </a:pPr>
            <a:endParaRPr lang="en-GB" sz="1400" dirty="0">
              <a:latin typeface="Open Sans Light" pitchFamily="2" charset="0"/>
              <a:ea typeface="Open Sans Light" pitchFamily="2" charset="0"/>
              <a:cs typeface="Open Sans Light" pitchFamily="2" charset="0"/>
            </a:endParaRPr>
          </a:p>
          <a:p>
            <a:pPr marL="285750" indent="-285750">
              <a:buFont typeface="Wingdings" pitchFamily="2" charset="2"/>
              <a:buChar char="Ø"/>
            </a:pPr>
            <a:r>
              <a:rPr lang="en-GB" sz="1400" dirty="0">
                <a:latin typeface="Open Sans Light" pitchFamily="2" charset="0"/>
                <a:ea typeface="Open Sans Light" pitchFamily="2" charset="0"/>
                <a:cs typeface="Open Sans Light" pitchFamily="2" charset="0"/>
              </a:rPr>
              <a:t>Community members should be aware that as soon as they think they might have cholera </a:t>
            </a:r>
            <a:r>
              <a:rPr lang="mr-IN" sz="1400" dirty="0">
                <a:latin typeface="Open Sans Light" pitchFamily="2" charset="0"/>
                <a:ea typeface="Open Sans Light" pitchFamily="2" charset="0"/>
              </a:rPr>
              <a:t>–</a:t>
            </a:r>
            <a:r>
              <a:rPr lang="en-GB" sz="1400" dirty="0">
                <a:latin typeface="Open Sans Light" pitchFamily="2" charset="0"/>
                <a:ea typeface="Open Sans Light" pitchFamily="2" charset="0"/>
                <a:cs typeface="Open Sans Light" pitchFamily="2" charset="0"/>
              </a:rPr>
              <a:t> they </a:t>
            </a:r>
            <a:r>
              <a:rPr lang="en-GB" sz="1400" dirty="0">
                <a:solidFill>
                  <a:srgbClr val="FF0000"/>
                </a:solidFill>
                <a:latin typeface="Open Sans Light" pitchFamily="2" charset="0"/>
                <a:ea typeface="Open Sans Light" pitchFamily="2" charset="0"/>
                <a:cs typeface="Open Sans Light" pitchFamily="2" charset="0"/>
              </a:rPr>
              <a:t>should seek care as quickly as possible</a:t>
            </a:r>
            <a:r>
              <a:rPr lang="en-GB" sz="1400" dirty="0">
                <a:solidFill>
                  <a:srgbClr val="0000FF"/>
                </a:solidFill>
                <a:latin typeface="Open Sans Light" pitchFamily="2" charset="0"/>
                <a:ea typeface="Open Sans Light" pitchFamily="2" charset="0"/>
                <a:cs typeface="Open Sans Light" pitchFamily="2" charset="0"/>
              </a:rPr>
              <a:t> </a:t>
            </a:r>
            <a:r>
              <a:rPr lang="mr-IN" sz="1400" dirty="0">
                <a:latin typeface="Open Sans Light" pitchFamily="2" charset="0"/>
                <a:ea typeface="Open Sans Light" pitchFamily="2" charset="0"/>
              </a:rPr>
              <a:t>–</a:t>
            </a:r>
            <a:r>
              <a:rPr lang="en-GB" sz="1400" dirty="0">
                <a:latin typeface="Open Sans Light" pitchFamily="2" charset="0"/>
                <a:ea typeface="Open Sans Light" pitchFamily="2" charset="0"/>
                <a:cs typeface="Open Sans Light" pitchFamily="2" charset="0"/>
              </a:rPr>
              <a:t> with the ORT Volunteer or at the Health Centre.</a:t>
            </a:r>
          </a:p>
          <a:p>
            <a:pPr marL="266399" indent="-266399">
              <a:buFont typeface="Wingdings" charset="2"/>
              <a:buChar char="q"/>
            </a:pPr>
            <a:endParaRPr lang="en-GB" sz="1400" dirty="0">
              <a:latin typeface="Open Sans Light" pitchFamily="2" charset="0"/>
              <a:ea typeface="Open Sans Light" pitchFamily="2" charset="0"/>
              <a:cs typeface="Open Sans Light" pitchFamily="2" charset="0"/>
            </a:endParaRPr>
          </a:p>
          <a:p>
            <a:pPr marL="266399" indent="-266399">
              <a:buFont typeface="Wingdings" charset="2"/>
              <a:buChar char="q"/>
            </a:pPr>
            <a:endParaRPr lang="en-GB" sz="1400" dirty="0">
              <a:latin typeface="Open Sans Light" pitchFamily="2" charset="0"/>
              <a:ea typeface="Open Sans Light" pitchFamily="2" charset="0"/>
              <a:cs typeface="Open Sans Light" pitchFamily="2" charset="0"/>
            </a:endParaRPr>
          </a:p>
        </p:txBody>
      </p:sp>
      <p:sp>
        <p:nvSpPr>
          <p:cNvPr id="2" name="Redondear rectángulo de esquina del mismo lado 1">
            <a:extLst>
              <a:ext uri="{FF2B5EF4-FFF2-40B4-BE49-F238E27FC236}">
                <a16:creationId xmlns:a16="http://schemas.microsoft.com/office/drawing/2014/main" id="{155CA258-936A-7A40-8A74-6CCBFE536AC6}"/>
              </a:ext>
            </a:extLst>
          </p:cNvPr>
          <p:cNvSpPr/>
          <p:nvPr/>
        </p:nvSpPr>
        <p:spPr>
          <a:xfrm rot="10800000">
            <a:off x="367523" y="1439689"/>
            <a:ext cx="6712747" cy="3201518"/>
          </a:xfrm>
          <a:prstGeom prst="round2SameRect">
            <a:avLst/>
          </a:prstGeom>
          <a:noFill/>
          <a:ln>
            <a:solidFill>
              <a:srgbClr val="FFA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8" name="Rectángulo 7">
            <a:extLst>
              <a:ext uri="{FF2B5EF4-FFF2-40B4-BE49-F238E27FC236}">
                <a16:creationId xmlns:a16="http://schemas.microsoft.com/office/drawing/2014/main" id="{9EA19567-E798-7C4E-81F3-5F672A4E0B3F}"/>
              </a:ext>
            </a:extLst>
          </p:cNvPr>
          <p:cNvSpPr/>
          <p:nvPr/>
        </p:nvSpPr>
        <p:spPr>
          <a:xfrm>
            <a:off x="7380237" y="1079649"/>
            <a:ext cx="179438" cy="1080120"/>
          </a:xfrm>
          <a:prstGeom prst="rect">
            <a:avLst/>
          </a:prstGeom>
          <a:solidFill>
            <a:srgbClr val="FFACA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PREPARE</a:t>
            </a:r>
          </a:p>
        </p:txBody>
      </p:sp>
      <p:sp>
        <p:nvSpPr>
          <p:cNvPr id="9" name="CuadroTexto 8">
            <a:extLst>
              <a:ext uri="{FF2B5EF4-FFF2-40B4-BE49-F238E27FC236}">
                <a16:creationId xmlns:a16="http://schemas.microsoft.com/office/drawing/2014/main" id="{CD63F208-BC46-2149-A999-BCB2AF095E11}"/>
              </a:ext>
            </a:extLst>
          </p:cNvPr>
          <p:cNvSpPr txBox="1"/>
          <p:nvPr/>
        </p:nvSpPr>
        <p:spPr>
          <a:xfrm>
            <a:off x="7168607" y="4973480"/>
            <a:ext cx="341760" cy="276999"/>
          </a:xfrm>
          <a:prstGeom prst="rect">
            <a:avLst/>
          </a:prstGeom>
          <a:noFill/>
        </p:spPr>
        <p:txBody>
          <a:bodyPr wrap="none" rtlCol="0">
            <a:spAutoFit/>
          </a:bodyPr>
          <a:lstStyle/>
          <a:p>
            <a:r>
              <a:rPr lang="es-GB" sz="1200" dirty="0"/>
              <a:t>25</a:t>
            </a:r>
          </a:p>
        </p:txBody>
      </p:sp>
      <p:pic>
        <p:nvPicPr>
          <p:cNvPr id="5" name="Picture 4">
            <a:extLst>
              <a:ext uri="{FF2B5EF4-FFF2-40B4-BE49-F238E27FC236}">
                <a16:creationId xmlns:a16="http://schemas.microsoft.com/office/drawing/2014/main" id="{F350ECCD-0EDF-2614-CAD0-B5CFD0F1C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 y="86569"/>
            <a:ext cx="588931" cy="574295"/>
          </a:xfrm>
          <a:prstGeom prst="rect">
            <a:avLst/>
          </a:prstGeom>
        </p:spPr>
      </p:pic>
      <p:sp>
        <p:nvSpPr>
          <p:cNvPr id="14" name="Rectangle 13">
            <a:extLst>
              <a:ext uri="{FF2B5EF4-FFF2-40B4-BE49-F238E27FC236}">
                <a16:creationId xmlns:a16="http://schemas.microsoft.com/office/drawing/2014/main" id="{480B4614-F085-235E-103D-8F36C43F91F5}"/>
              </a:ext>
            </a:extLst>
          </p:cNvPr>
          <p:cNvSpPr/>
          <p:nvPr/>
        </p:nvSpPr>
        <p:spPr>
          <a:xfrm>
            <a:off x="367523" y="857247"/>
            <a:ext cx="6712748" cy="432048"/>
          </a:xfrm>
          <a:prstGeom prst="rect">
            <a:avLst/>
          </a:prstGeom>
          <a:solidFill>
            <a:srgbClr val="FFA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Título 1">
            <a:extLst>
              <a:ext uri="{FF2B5EF4-FFF2-40B4-BE49-F238E27FC236}">
                <a16:creationId xmlns:a16="http://schemas.microsoft.com/office/drawing/2014/main" id="{43BF14B3-6AC2-CA9D-BA11-B08D1E66D46E}"/>
              </a:ext>
            </a:extLst>
          </p:cNvPr>
          <p:cNvSpPr>
            <a:spLocks noGrp="1"/>
          </p:cNvSpPr>
          <p:nvPr>
            <p:ph type="title"/>
          </p:nvPr>
        </p:nvSpPr>
        <p:spPr>
          <a:xfrm>
            <a:off x="441261" y="866174"/>
            <a:ext cx="5263092" cy="434248"/>
          </a:xfrm>
        </p:spPr>
        <p:txBody>
          <a:bodyPr>
            <a:normAutofit/>
          </a:bodyPr>
          <a:lstStyle/>
          <a:p>
            <a:pPr algn="l"/>
            <a:r>
              <a:rPr lang="es-GB" sz="2000" b="1">
                <a:solidFill>
                  <a:schemeClr val="bg1"/>
                </a:solidFill>
                <a:latin typeface="Montserrat SemiBold" pitchFamily="2" charset="77"/>
              </a:rPr>
              <a:t>2</a:t>
            </a:r>
            <a:r>
              <a:rPr lang="es-ES" sz="2000" b="1" dirty="0">
                <a:solidFill>
                  <a:schemeClr val="bg1"/>
                </a:solidFill>
                <a:latin typeface="Montserrat SemiBold" pitchFamily="2" charset="77"/>
              </a:rPr>
              <a:t>. </a:t>
            </a:r>
            <a:r>
              <a:rPr lang="es-GB" sz="2000" b="1">
                <a:solidFill>
                  <a:schemeClr val="bg1"/>
                </a:solidFill>
                <a:latin typeface="Montserrat SemiBold" pitchFamily="2" charset="77"/>
              </a:rPr>
              <a:t>“</a:t>
            </a:r>
            <a:r>
              <a:rPr lang="es-GB" sz="2000" b="1" dirty="0">
                <a:solidFill>
                  <a:schemeClr val="bg1"/>
                </a:solidFill>
                <a:latin typeface="Montserrat SemiBold" pitchFamily="2" charset="77"/>
              </a:rPr>
              <a:t>Cholera ready</a:t>
            </a:r>
            <a:r>
              <a:rPr lang="es-GB" sz="2000" b="1">
                <a:solidFill>
                  <a:schemeClr val="bg1"/>
                </a:solidFill>
                <a:latin typeface="Montserrat SemiBold" pitchFamily="2" charset="77"/>
              </a:rPr>
              <a:t>” community</a:t>
            </a:r>
            <a:endParaRPr lang="es-GB" sz="2000" b="1" dirty="0">
              <a:solidFill>
                <a:schemeClr val="bg1"/>
              </a:solidFill>
              <a:latin typeface="Montserrat SemiBold" pitchFamily="2" charset="77"/>
            </a:endParaRPr>
          </a:p>
        </p:txBody>
      </p:sp>
    </p:spTree>
    <p:extLst>
      <p:ext uri="{BB962C8B-B14F-4D97-AF65-F5344CB8AC3E}">
        <p14:creationId xmlns:p14="http://schemas.microsoft.com/office/powerpoint/2010/main" val="2382587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3604" y="1754765"/>
            <a:ext cx="6824625" cy="3262432"/>
          </a:xfrm>
          <a:prstGeom prst="rect">
            <a:avLst/>
          </a:prstGeom>
          <a:noFill/>
        </p:spPr>
        <p:txBody>
          <a:bodyPr wrap="square" rtlCol="0">
            <a:spAutoFit/>
          </a:bodyPr>
          <a:lstStyle/>
          <a:p>
            <a:r>
              <a:rPr lang="en-US" sz="1400" b="1" dirty="0">
                <a:solidFill>
                  <a:srgbClr val="FF0000"/>
                </a:solidFill>
                <a:latin typeface="Open Sans ExtraBold" pitchFamily="2" charset="0"/>
                <a:ea typeface="Open Sans ExtraBold" pitchFamily="2" charset="0"/>
                <a:cs typeface="Open Sans ExtraBold" pitchFamily="2" charset="0"/>
              </a:rPr>
              <a:t>Community ORT Volunteers will work with their community, raising awareness about Cholera and providing ORS.</a:t>
            </a:r>
          </a:p>
          <a:p>
            <a:endParaRPr lang="en-GB" sz="1400" dirty="0">
              <a:latin typeface="Open Sans Light" pitchFamily="2" charset="0"/>
              <a:ea typeface="Open Sans Light" pitchFamily="2" charset="0"/>
              <a:cs typeface="Open Sans Light" pitchFamily="2" charset="0"/>
            </a:endParaRPr>
          </a:p>
          <a:p>
            <a:pPr marL="285750" indent="-285750">
              <a:buFont typeface="Wingdings" pitchFamily="2" charset="2"/>
              <a:buChar char="Ø"/>
            </a:pPr>
            <a:r>
              <a:rPr lang="en-GB" sz="1400" dirty="0">
                <a:latin typeface="Open Sans Light" pitchFamily="2" charset="0"/>
                <a:ea typeface="Open Sans Light" pitchFamily="2" charset="0"/>
                <a:cs typeface="Open Sans Light" pitchFamily="2" charset="0"/>
              </a:rPr>
              <a:t>Be it cholera or not, sudden AWD should always be considered a DANGER sign.</a:t>
            </a:r>
          </a:p>
          <a:p>
            <a:pPr marL="285750" indent="-285750">
              <a:buFont typeface="Wingdings" pitchFamily="2" charset="2"/>
              <a:buChar char="Ø"/>
            </a:pPr>
            <a:r>
              <a:rPr lang="en-GB" sz="1400" dirty="0">
                <a:latin typeface="Open Sans Light" pitchFamily="2" charset="0"/>
                <a:ea typeface="Open Sans Light" pitchFamily="2" charset="0"/>
                <a:cs typeface="Open Sans Light" pitchFamily="2" charset="0"/>
              </a:rPr>
              <a:t>ACUTE DIARRHEA        DEHYDRATION         POSSIBLY DEATH IF NOT TREATED.</a:t>
            </a:r>
          </a:p>
          <a:p>
            <a:pPr marL="285750" indent="-285750">
              <a:buFont typeface="Wingdings" pitchFamily="2" charset="2"/>
              <a:buChar char="Ø"/>
            </a:pPr>
            <a:r>
              <a:rPr lang="en-GB" sz="1400" dirty="0">
                <a:latin typeface="Open Sans Light" pitchFamily="2" charset="0"/>
                <a:ea typeface="Open Sans Light" pitchFamily="2" charset="0"/>
                <a:cs typeface="Open Sans Light" pitchFamily="2" charset="0"/>
              </a:rPr>
              <a:t>Simply drinking ORS can stop dehydration (and save life).</a:t>
            </a:r>
          </a:p>
          <a:p>
            <a:pPr marL="285750" indent="-285750">
              <a:buFont typeface="Wingdings" pitchFamily="2" charset="2"/>
              <a:buChar char="Ø"/>
            </a:pPr>
            <a:r>
              <a:rPr lang="en-GB" sz="1400" dirty="0">
                <a:latin typeface="Open Sans Light" pitchFamily="2" charset="0"/>
                <a:ea typeface="Open Sans Light" pitchFamily="2" charset="0"/>
                <a:cs typeface="Open Sans Light" pitchFamily="2" charset="0"/>
              </a:rPr>
              <a:t>Home made ORS can be used, but manufactured ORS sachets work better.</a:t>
            </a:r>
          </a:p>
          <a:p>
            <a:pPr algn="ctr"/>
            <a:endParaRPr lang="en-US" sz="1200" b="1" dirty="0">
              <a:solidFill>
                <a:srgbClr val="FF0000"/>
              </a:solidFill>
              <a:latin typeface="Open Sans ExtraBold" pitchFamily="2" charset="0"/>
              <a:ea typeface="Open Sans ExtraBold" pitchFamily="2" charset="0"/>
              <a:cs typeface="Open Sans ExtraBold" pitchFamily="2" charset="0"/>
            </a:endParaRPr>
          </a:p>
          <a:p>
            <a:pPr algn="ctr"/>
            <a:r>
              <a:rPr lang="en-US" sz="1200" b="1" dirty="0">
                <a:solidFill>
                  <a:srgbClr val="FF0000"/>
                </a:solidFill>
                <a:latin typeface="Open Sans ExtraBold" pitchFamily="2" charset="0"/>
                <a:ea typeface="Open Sans ExtraBold" pitchFamily="2" charset="0"/>
                <a:cs typeface="Open Sans ExtraBold" pitchFamily="2" charset="0"/>
              </a:rPr>
              <a:t>TELL COMMUNITY MEMBERS WHAT TO DO IN CASE OF AWD</a:t>
            </a:r>
            <a:endParaRPr lang="en-US" sz="1200" dirty="0">
              <a:solidFill>
                <a:srgbClr val="FF0000"/>
              </a:solidFill>
              <a:latin typeface="Open Sans Light" pitchFamily="2" charset="0"/>
              <a:ea typeface="Open Sans Light" pitchFamily="2" charset="0"/>
              <a:cs typeface="Open Sans Light" pitchFamily="2" charset="0"/>
            </a:endParaRPr>
          </a:p>
          <a:p>
            <a:pPr marL="285750" indent="-285750">
              <a:buFont typeface="Arial" panose="020B0604020202020204" pitchFamily="34" charset="0"/>
              <a:buChar char="•"/>
            </a:pPr>
            <a:r>
              <a:rPr lang="en-GB" sz="1400" dirty="0">
                <a:latin typeface="Open Sans Light" pitchFamily="2" charset="0"/>
                <a:ea typeface="Open Sans Light" pitchFamily="2" charset="0"/>
                <a:cs typeface="Open Sans Light" pitchFamily="2" charset="0"/>
              </a:rPr>
              <a:t>Do not wait before seeking care. </a:t>
            </a:r>
          </a:p>
          <a:p>
            <a:pPr marL="285750" indent="-285750">
              <a:buFont typeface="Arial" panose="020B0604020202020204" pitchFamily="34" charset="0"/>
              <a:buChar char="•"/>
            </a:pPr>
            <a:r>
              <a:rPr lang="en-GB" sz="1400" dirty="0">
                <a:latin typeface="Open Sans Light" pitchFamily="2" charset="0"/>
                <a:ea typeface="Open Sans Light" pitchFamily="2" charset="0"/>
                <a:cs typeface="Open Sans Light" pitchFamily="2" charset="0"/>
              </a:rPr>
              <a:t>The ORT volunteer will help evaluate the severity of dehydration and provide you with ORS and / or teach you how to prepare ORS at home.</a:t>
            </a:r>
          </a:p>
          <a:p>
            <a:pPr marL="285750" indent="-285750">
              <a:buFont typeface="Arial" panose="020B0604020202020204" pitchFamily="34" charset="0"/>
              <a:buChar char="•"/>
            </a:pPr>
            <a:r>
              <a:rPr lang="en-GB" sz="1400" dirty="0">
                <a:latin typeface="Open Sans Light" pitchFamily="2" charset="0"/>
                <a:ea typeface="Open Sans Light" pitchFamily="2" charset="0"/>
                <a:cs typeface="Open Sans Light" pitchFamily="2" charset="0"/>
              </a:rPr>
              <a:t>If an ORT volunteer is not available, do not hesitate to go to the Health </a:t>
            </a:r>
            <a:r>
              <a:rPr lang="en-GB" sz="1400" dirty="0" err="1">
                <a:latin typeface="Open Sans Light" pitchFamily="2" charset="0"/>
                <a:ea typeface="Open Sans Light" pitchFamily="2" charset="0"/>
                <a:cs typeface="Open Sans Light" pitchFamily="2" charset="0"/>
              </a:rPr>
              <a:t>Center</a:t>
            </a:r>
            <a:r>
              <a:rPr lang="en-GB" sz="1400" dirty="0">
                <a:latin typeface="Open Sans Light" pitchFamily="2" charset="0"/>
                <a:ea typeface="Open Sans Light" pitchFamily="2" charset="0"/>
                <a:cs typeface="Open Sans Light" pitchFamily="2" charset="0"/>
              </a:rPr>
              <a:t>.</a:t>
            </a:r>
          </a:p>
        </p:txBody>
      </p:sp>
      <p:sp>
        <p:nvSpPr>
          <p:cNvPr id="2" name="Flecha derecha 1"/>
          <p:cNvSpPr/>
          <p:nvPr/>
        </p:nvSpPr>
        <p:spPr>
          <a:xfrm>
            <a:off x="2339677" y="2490618"/>
            <a:ext cx="223758" cy="223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127"/>
          </a:p>
        </p:txBody>
      </p:sp>
      <p:sp>
        <p:nvSpPr>
          <p:cNvPr id="3" name="Flecha derecha 2"/>
          <p:cNvSpPr/>
          <p:nvPr/>
        </p:nvSpPr>
        <p:spPr>
          <a:xfrm>
            <a:off x="3886963" y="2462648"/>
            <a:ext cx="223758"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127"/>
          </a:p>
        </p:txBody>
      </p:sp>
      <p:sp>
        <p:nvSpPr>
          <p:cNvPr id="8" name="Rectángulo 7">
            <a:extLst>
              <a:ext uri="{FF2B5EF4-FFF2-40B4-BE49-F238E27FC236}">
                <a16:creationId xmlns:a16="http://schemas.microsoft.com/office/drawing/2014/main" id="{76DD3C00-82A8-AE40-9CC7-0B80BFD60B56}"/>
              </a:ext>
            </a:extLst>
          </p:cNvPr>
          <p:cNvSpPr/>
          <p:nvPr/>
        </p:nvSpPr>
        <p:spPr>
          <a:xfrm>
            <a:off x="7380237" y="1079649"/>
            <a:ext cx="179438" cy="1080120"/>
          </a:xfrm>
          <a:prstGeom prst="rect">
            <a:avLst/>
          </a:prstGeom>
          <a:solidFill>
            <a:srgbClr val="FFACA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PREPARE</a:t>
            </a:r>
          </a:p>
        </p:txBody>
      </p:sp>
      <p:sp>
        <p:nvSpPr>
          <p:cNvPr id="5" name="Redondear rectángulo de esquina del mismo lado 4">
            <a:extLst>
              <a:ext uri="{FF2B5EF4-FFF2-40B4-BE49-F238E27FC236}">
                <a16:creationId xmlns:a16="http://schemas.microsoft.com/office/drawing/2014/main" id="{54EBDDF3-0298-5B4B-8D44-ACF8310CCBF2}"/>
              </a:ext>
            </a:extLst>
          </p:cNvPr>
          <p:cNvSpPr/>
          <p:nvPr/>
        </p:nvSpPr>
        <p:spPr>
          <a:xfrm rot="10800000">
            <a:off x="367525" y="1151656"/>
            <a:ext cx="6940704" cy="3960440"/>
          </a:xfrm>
          <a:prstGeom prst="round2SameRect">
            <a:avLst/>
          </a:prstGeom>
          <a:noFill/>
          <a:ln>
            <a:solidFill>
              <a:srgbClr val="FFA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9">
            <a:extLst>
              <a:ext uri="{FF2B5EF4-FFF2-40B4-BE49-F238E27FC236}">
                <a16:creationId xmlns:a16="http://schemas.microsoft.com/office/drawing/2014/main" id="{FD087432-0207-344F-92CD-137CC4419594}"/>
              </a:ext>
            </a:extLst>
          </p:cNvPr>
          <p:cNvSpPr txBox="1"/>
          <p:nvPr/>
        </p:nvSpPr>
        <p:spPr>
          <a:xfrm>
            <a:off x="367524" y="1159532"/>
            <a:ext cx="6931983" cy="523220"/>
          </a:xfrm>
          <a:prstGeom prst="rect">
            <a:avLst/>
          </a:prstGeom>
          <a:noFill/>
        </p:spPr>
        <p:txBody>
          <a:bodyPr wrap="square" rtlCol="0">
            <a:spAutoFit/>
          </a:bodyPr>
          <a:lstStyle/>
          <a:p>
            <a:r>
              <a:rPr lang="en-US" sz="1400" dirty="0">
                <a:latin typeface="Open Sans Light" pitchFamily="2" charset="0"/>
                <a:ea typeface="Open Sans Light" pitchFamily="2" charset="0"/>
                <a:cs typeface="Open Sans Light" pitchFamily="2" charset="0"/>
              </a:rPr>
              <a:t>What can we do to ensure that people suffering from dehydration have early access to oral rehydration ?</a:t>
            </a:r>
          </a:p>
        </p:txBody>
      </p:sp>
      <p:sp>
        <p:nvSpPr>
          <p:cNvPr id="11" name="CuadroTexto 10">
            <a:extLst>
              <a:ext uri="{FF2B5EF4-FFF2-40B4-BE49-F238E27FC236}">
                <a16:creationId xmlns:a16="http://schemas.microsoft.com/office/drawing/2014/main" id="{8EF57CA2-DB47-A84F-A2B4-5F4291EEF107}"/>
              </a:ext>
            </a:extLst>
          </p:cNvPr>
          <p:cNvSpPr txBox="1"/>
          <p:nvPr/>
        </p:nvSpPr>
        <p:spPr>
          <a:xfrm>
            <a:off x="7168607" y="4973480"/>
            <a:ext cx="341760" cy="276999"/>
          </a:xfrm>
          <a:prstGeom prst="rect">
            <a:avLst/>
          </a:prstGeom>
          <a:noFill/>
        </p:spPr>
        <p:txBody>
          <a:bodyPr wrap="none" rtlCol="0">
            <a:spAutoFit/>
          </a:bodyPr>
          <a:lstStyle/>
          <a:p>
            <a:r>
              <a:rPr lang="es-GB" sz="1200" dirty="0"/>
              <a:t>26</a:t>
            </a:r>
          </a:p>
        </p:txBody>
      </p:sp>
      <p:pic>
        <p:nvPicPr>
          <p:cNvPr id="12" name="Picture 11">
            <a:extLst>
              <a:ext uri="{FF2B5EF4-FFF2-40B4-BE49-F238E27FC236}">
                <a16:creationId xmlns:a16="http://schemas.microsoft.com/office/drawing/2014/main" id="{0003D4F5-01BF-9F0C-2EC6-EBADC8008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6" y="5244"/>
            <a:ext cx="588931" cy="574295"/>
          </a:xfrm>
          <a:prstGeom prst="rect">
            <a:avLst/>
          </a:prstGeom>
        </p:spPr>
      </p:pic>
      <p:sp>
        <p:nvSpPr>
          <p:cNvPr id="13" name="Rectangle 12">
            <a:extLst>
              <a:ext uri="{FF2B5EF4-FFF2-40B4-BE49-F238E27FC236}">
                <a16:creationId xmlns:a16="http://schemas.microsoft.com/office/drawing/2014/main" id="{53470D6F-D075-B853-1505-28B58CCD84BB}"/>
              </a:ext>
            </a:extLst>
          </p:cNvPr>
          <p:cNvSpPr/>
          <p:nvPr/>
        </p:nvSpPr>
        <p:spPr>
          <a:xfrm>
            <a:off x="365776" y="584003"/>
            <a:ext cx="6931983" cy="432048"/>
          </a:xfrm>
          <a:prstGeom prst="rect">
            <a:avLst/>
          </a:prstGeom>
          <a:solidFill>
            <a:srgbClr val="FFA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 name="Título 1">
            <a:extLst>
              <a:ext uri="{FF2B5EF4-FFF2-40B4-BE49-F238E27FC236}">
                <a16:creationId xmlns:a16="http://schemas.microsoft.com/office/drawing/2014/main" id="{4686D35B-317A-D574-9D8A-D59B364A99C8}"/>
              </a:ext>
            </a:extLst>
          </p:cNvPr>
          <p:cNvSpPr>
            <a:spLocks noGrp="1"/>
          </p:cNvSpPr>
          <p:nvPr>
            <p:ph type="title"/>
          </p:nvPr>
        </p:nvSpPr>
        <p:spPr>
          <a:xfrm>
            <a:off x="439514" y="592930"/>
            <a:ext cx="5434982" cy="434248"/>
          </a:xfrm>
        </p:spPr>
        <p:txBody>
          <a:bodyPr>
            <a:normAutofit/>
          </a:bodyPr>
          <a:lstStyle/>
          <a:p>
            <a:pPr algn="l"/>
            <a:r>
              <a:rPr lang="es-GB" sz="2000" b="1">
                <a:solidFill>
                  <a:schemeClr val="bg1"/>
                </a:solidFill>
                <a:latin typeface="Montserrat SemiBold" pitchFamily="2" charset="77"/>
              </a:rPr>
              <a:t>2</a:t>
            </a:r>
            <a:r>
              <a:rPr lang="es-ES" sz="2000" b="1" dirty="0">
                <a:solidFill>
                  <a:schemeClr val="bg1"/>
                </a:solidFill>
                <a:latin typeface="Montserrat SemiBold" pitchFamily="2" charset="77"/>
              </a:rPr>
              <a:t>. </a:t>
            </a:r>
            <a:r>
              <a:rPr lang="es-GB" sz="2000" b="1">
                <a:solidFill>
                  <a:schemeClr val="bg1"/>
                </a:solidFill>
                <a:latin typeface="Montserrat SemiBold" pitchFamily="2" charset="77"/>
              </a:rPr>
              <a:t>“</a:t>
            </a:r>
            <a:r>
              <a:rPr lang="es-GB" sz="2000" b="1" dirty="0">
                <a:solidFill>
                  <a:schemeClr val="bg1"/>
                </a:solidFill>
                <a:latin typeface="Montserrat SemiBold" pitchFamily="2" charset="77"/>
              </a:rPr>
              <a:t>Cholera ready</a:t>
            </a:r>
            <a:r>
              <a:rPr lang="es-GB" sz="2000" b="1">
                <a:solidFill>
                  <a:schemeClr val="bg1"/>
                </a:solidFill>
                <a:latin typeface="Montserrat SemiBold" pitchFamily="2" charset="77"/>
              </a:rPr>
              <a:t>” community</a:t>
            </a:r>
            <a:endParaRPr lang="es-GB" sz="2000" b="1" dirty="0">
              <a:solidFill>
                <a:schemeClr val="bg1"/>
              </a:solidFill>
              <a:latin typeface="Montserrat SemiBold" pitchFamily="2" charset="77"/>
            </a:endParaRPr>
          </a:p>
        </p:txBody>
      </p:sp>
    </p:spTree>
    <p:extLst>
      <p:ext uri="{BB962C8B-B14F-4D97-AF65-F5344CB8AC3E}">
        <p14:creationId xmlns:p14="http://schemas.microsoft.com/office/powerpoint/2010/main" val="4293615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el mismo lado 6">
            <a:extLst>
              <a:ext uri="{FF2B5EF4-FFF2-40B4-BE49-F238E27FC236}">
                <a16:creationId xmlns:a16="http://schemas.microsoft.com/office/drawing/2014/main" id="{F4DCD436-D532-3C4D-8BBB-17AD3B372787}"/>
              </a:ext>
            </a:extLst>
          </p:cNvPr>
          <p:cNvSpPr/>
          <p:nvPr/>
        </p:nvSpPr>
        <p:spPr>
          <a:xfrm rot="10800000">
            <a:off x="395460" y="1326046"/>
            <a:ext cx="6656227" cy="3384376"/>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1600" dirty="0"/>
              <a:t>TREAT</a:t>
            </a:r>
            <a:endParaRPr lang="es-GB" dirty="0"/>
          </a:p>
        </p:txBody>
      </p:sp>
      <p:sp>
        <p:nvSpPr>
          <p:cNvPr id="8" name="Rectángulo 7">
            <a:extLst>
              <a:ext uri="{FF2B5EF4-FFF2-40B4-BE49-F238E27FC236}">
                <a16:creationId xmlns:a16="http://schemas.microsoft.com/office/drawing/2014/main" id="{B6C11D3A-FFD7-BC4E-8B42-5F6568BF925F}"/>
              </a:ext>
            </a:extLst>
          </p:cNvPr>
          <p:cNvSpPr/>
          <p:nvPr/>
        </p:nvSpPr>
        <p:spPr>
          <a:xfrm>
            <a:off x="7359968" y="2164607"/>
            <a:ext cx="205172" cy="1075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a:t>
            </a:r>
          </a:p>
        </p:txBody>
      </p:sp>
      <p:sp>
        <p:nvSpPr>
          <p:cNvPr id="10" name="CuadroTexto 9">
            <a:extLst>
              <a:ext uri="{FF2B5EF4-FFF2-40B4-BE49-F238E27FC236}">
                <a16:creationId xmlns:a16="http://schemas.microsoft.com/office/drawing/2014/main" id="{8D04B99C-58A8-1C46-A1D4-1381D43C9F4D}"/>
              </a:ext>
            </a:extLst>
          </p:cNvPr>
          <p:cNvSpPr txBox="1"/>
          <p:nvPr/>
        </p:nvSpPr>
        <p:spPr>
          <a:xfrm>
            <a:off x="7168607" y="4973480"/>
            <a:ext cx="341760" cy="276999"/>
          </a:xfrm>
          <a:prstGeom prst="rect">
            <a:avLst/>
          </a:prstGeom>
          <a:noFill/>
        </p:spPr>
        <p:txBody>
          <a:bodyPr wrap="none" rtlCol="0">
            <a:spAutoFit/>
          </a:bodyPr>
          <a:lstStyle/>
          <a:p>
            <a:r>
              <a:rPr lang="es-GB" sz="1200" dirty="0"/>
              <a:t>27</a:t>
            </a:r>
          </a:p>
        </p:txBody>
      </p:sp>
      <p:sp>
        <p:nvSpPr>
          <p:cNvPr id="4" name="Marcador de contenido 3">
            <a:extLst>
              <a:ext uri="{FF2B5EF4-FFF2-40B4-BE49-F238E27FC236}">
                <a16:creationId xmlns:a16="http://schemas.microsoft.com/office/drawing/2014/main" id="{EDD5FE87-A7CE-BC45-985F-29095F15477D}"/>
              </a:ext>
            </a:extLst>
          </p:cNvPr>
          <p:cNvSpPr>
            <a:spLocks noGrp="1"/>
          </p:cNvSpPr>
          <p:nvPr>
            <p:ph idx="1"/>
          </p:nvPr>
        </p:nvSpPr>
        <p:spPr>
          <a:xfrm>
            <a:off x="517841" y="1596358"/>
            <a:ext cx="6554790" cy="2843752"/>
          </a:xfrm>
        </p:spPr>
        <p:txBody>
          <a:bodyPr>
            <a:normAutofit/>
          </a:bodyPr>
          <a:lstStyle/>
          <a:p>
            <a:pPr marL="0" indent="0">
              <a:buNone/>
            </a:pPr>
            <a:r>
              <a:rPr lang="es-ES" sz="1400" dirty="0" err="1">
                <a:latin typeface="Open Sans Light" pitchFamily="2" charset="0"/>
                <a:ea typeface="Open Sans Light" pitchFamily="2" charset="0"/>
                <a:cs typeface="Open Sans Light" pitchFamily="2" charset="0"/>
              </a:rPr>
              <a:t>When</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Community</a:t>
            </a:r>
            <a:r>
              <a:rPr lang="es-ES" sz="1400" dirty="0">
                <a:latin typeface="Open Sans Light" pitchFamily="2" charset="0"/>
                <a:ea typeface="Open Sans Light" pitchFamily="2" charset="0"/>
                <a:cs typeface="Open Sans Light" pitchFamily="2" charset="0"/>
              </a:rPr>
              <a:t> ORT </a:t>
            </a:r>
            <a:r>
              <a:rPr lang="es-ES" sz="1400" dirty="0" err="1">
                <a:latin typeface="Open Sans Light" pitchFamily="2" charset="0"/>
                <a:ea typeface="Open Sans Light" pitchFamily="2" charset="0"/>
                <a:cs typeface="Open Sans Light" pitchFamily="2" charset="0"/>
              </a:rPr>
              <a:t>Volunteers</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see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an</a:t>
            </a:r>
            <a:r>
              <a:rPr lang="es-ES" sz="1400" dirty="0">
                <a:latin typeface="Open Sans Light" pitchFamily="2" charset="0"/>
                <a:ea typeface="Open Sans Light" pitchFamily="2" charset="0"/>
                <a:cs typeface="Open Sans Light" pitchFamily="2" charset="0"/>
              </a:rPr>
              <a:t> individual </a:t>
            </a:r>
            <a:r>
              <a:rPr lang="es-ES" sz="1400" dirty="0" err="1">
                <a:latin typeface="Open Sans Light" pitchFamily="2" charset="0"/>
                <a:ea typeface="Open Sans Light" pitchFamily="2" charset="0"/>
                <a:cs typeface="Open Sans Light" pitchFamily="2" charset="0"/>
              </a:rPr>
              <a:t>with</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diarrhoea</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they</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will</a:t>
            </a:r>
            <a:r>
              <a:rPr lang="es-ES" sz="1400" dirty="0">
                <a:latin typeface="Open Sans Light" pitchFamily="2" charset="0"/>
                <a:ea typeface="Open Sans Light" pitchFamily="2" charset="0"/>
                <a:cs typeface="Open Sans Light" pitchFamily="2" charset="0"/>
              </a:rPr>
              <a:t>: </a:t>
            </a:r>
          </a:p>
          <a:p>
            <a:pPr marL="0" indent="0">
              <a:buNone/>
            </a:pPr>
            <a:endParaRPr lang="es-ES" sz="1400" dirty="0">
              <a:latin typeface="Open Sans Light" pitchFamily="2" charset="0"/>
              <a:ea typeface="Open Sans Light" pitchFamily="2" charset="0"/>
              <a:cs typeface="Open Sans Light" pitchFamily="2" charset="0"/>
            </a:endParaRPr>
          </a:p>
          <a:p>
            <a:pPr marL="342900" indent="-342900">
              <a:buFont typeface="+mj-lt"/>
              <a:buAutoNum type="alphaLcParenR"/>
            </a:pPr>
            <a:r>
              <a:rPr lang="es-ES" sz="1400" dirty="0" err="1">
                <a:latin typeface="Open Sans Light" pitchFamily="2" charset="0"/>
                <a:ea typeface="Open Sans Light" pitchFamily="2" charset="0"/>
                <a:cs typeface="Open Sans Light" pitchFamily="2" charset="0"/>
              </a:rPr>
              <a:t>Assess</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the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type</a:t>
            </a:r>
            <a:r>
              <a:rPr lang="es-ES" sz="1400" dirty="0">
                <a:latin typeface="Open Sans Light" pitchFamily="2" charset="0"/>
                <a:ea typeface="Open Sans Light" pitchFamily="2" charset="0"/>
                <a:cs typeface="Open Sans Light" pitchFamily="2" charset="0"/>
              </a:rPr>
              <a:t> of </a:t>
            </a:r>
            <a:r>
              <a:rPr lang="es-ES" sz="1400" dirty="0" err="1">
                <a:latin typeface="Open Sans Light" pitchFamily="2" charset="0"/>
                <a:ea typeface="Open Sans Light" pitchFamily="2" charset="0"/>
                <a:cs typeface="Open Sans Light" pitchFamily="2" charset="0"/>
              </a:rPr>
              <a:t>diarrhoea</a:t>
            </a:r>
            <a:r>
              <a:rPr lang="es-ES" sz="1400" dirty="0">
                <a:latin typeface="Open Sans Light" pitchFamily="2" charset="0"/>
                <a:ea typeface="Open Sans Light" pitchFamily="2" charset="0"/>
                <a:cs typeface="Open Sans Light" pitchFamily="2" charset="0"/>
              </a:rPr>
              <a:t>.</a:t>
            </a:r>
          </a:p>
          <a:p>
            <a:pPr marL="342900" indent="-342900">
              <a:buFont typeface="+mj-lt"/>
              <a:buAutoNum type="alphaLcParenR"/>
            </a:pPr>
            <a:r>
              <a:rPr lang="es-ES" sz="1400" dirty="0">
                <a:latin typeface="Open Sans Light" pitchFamily="2" charset="0"/>
                <a:ea typeface="Open Sans Light" pitchFamily="2" charset="0"/>
                <a:cs typeface="Open Sans Light" pitchFamily="2" charset="0"/>
              </a:rPr>
              <a:t>Look </a:t>
            </a:r>
            <a:r>
              <a:rPr lang="es-ES" sz="1400" dirty="0" err="1">
                <a:latin typeface="Open Sans Light" pitchFamily="2" charset="0"/>
                <a:ea typeface="Open Sans Light" pitchFamily="2" charset="0"/>
                <a:cs typeface="Open Sans Light" pitchFamily="2" charset="0"/>
              </a:rPr>
              <a:t>for</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signs</a:t>
            </a:r>
            <a:r>
              <a:rPr lang="es-ES" sz="1400" dirty="0">
                <a:latin typeface="Open Sans Light" pitchFamily="2" charset="0"/>
                <a:ea typeface="Open Sans Light" pitchFamily="2" charset="0"/>
                <a:cs typeface="Open Sans Light" pitchFamily="2" charset="0"/>
              </a:rPr>
              <a:t> and </a:t>
            </a:r>
            <a:r>
              <a:rPr lang="es-ES" sz="1400" dirty="0" err="1">
                <a:latin typeface="Open Sans Light" pitchFamily="2" charset="0"/>
                <a:ea typeface="Open Sans Light" pitchFamily="2" charset="0"/>
                <a:cs typeface="Open Sans Light" pitchFamily="2" charset="0"/>
              </a:rPr>
              <a:t>symptoms</a:t>
            </a:r>
            <a:r>
              <a:rPr lang="es-ES" sz="1400" dirty="0">
                <a:latin typeface="Open Sans Light" pitchFamily="2" charset="0"/>
                <a:ea typeface="Open Sans Light" pitchFamily="2" charset="0"/>
                <a:cs typeface="Open Sans Light" pitchFamily="2" charset="0"/>
              </a:rPr>
              <a:t> of </a:t>
            </a:r>
            <a:r>
              <a:rPr lang="es-ES" sz="1400" dirty="0" err="1">
                <a:latin typeface="Open Sans Light" pitchFamily="2" charset="0"/>
                <a:ea typeface="Open Sans Light" pitchFamily="2" charset="0"/>
                <a:cs typeface="Open Sans Light" pitchFamily="2" charset="0"/>
              </a:rPr>
              <a:t>Acute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Watery</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Diarrhoea</a:t>
            </a:r>
            <a:r>
              <a:rPr lang="es-ES" sz="1400" dirty="0">
                <a:latin typeface="Open Sans Light" pitchFamily="2" charset="0"/>
                <a:ea typeface="Open Sans Light" pitchFamily="2" charset="0"/>
                <a:cs typeface="Open Sans Light" pitchFamily="2" charset="0"/>
              </a:rPr>
              <a:t> (AWD) and </a:t>
            </a:r>
            <a:r>
              <a:rPr lang="es-ES" sz="1400" dirty="0" err="1">
                <a:latin typeface="Open Sans Light" pitchFamily="2" charset="0"/>
                <a:ea typeface="Open Sans Light" pitchFamily="2" charset="0"/>
                <a:cs typeface="Open Sans Light" pitchFamily="2" charset="0"/>
              </a:rPr>
              <a:t>take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appropriate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actions</a:t>
            </a:r>
            <a:r>
              <a:rPr lang="es-ES" sz="1400" dirty="0">
                <a:latin typeface="Open Sans Light" pitchFamily="2" charset="0"/>
                <a:ea typeface="Open Sans Light" pitchFamily="2" charset="0"/>
                <a:cs typeface="Open Sans Light" pitchFamily="2" charset="0"/>
              </a:rPr>
              <a:t>. </a:t>
            </a:r>
          </a:p>
          <a:p>
            <a:pPr marL="342900" indent="-342900">
              <a:buFont typeface="+mj-lt"/>
              <a:buAutoNum type="alphaLcParenR"/>
            </a:pPr>
            <a:r>
              <a:rPr lang="es-ES" sz="1400" dirty="0" err="1">
                <a:latin typeface="Open Sans Light" pitchFamily="2" charset="0"/>
                <a:ea typeface="Open Sans Light" pitchFamily="2" charset="0"/>
                <a:cs typeface="Open Sans Light" pitchFamily="2" charset="0"/>
              </a:rPr>
              <a:t>Assess</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the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level</a:t>
            </a:r>
            <a:r>
              <a:rPr lang="es-ES" sz="1400" dirty="0">
                <a:latin typeface="Open Sans Light" pitchFamily="2" charset="0"/>
                <a:ea typeface="Open Sans Light" pitchFamily="2" charset="0"/>
                <a:cs typeface="Open Sans Light" pitchFamily="2" charset="0"/>
              </a:rPr>
              <a:t> of </a:t>
            </a:r>
            <a:r>
              <a:rPr lang="es-ES" sz="1400" dirty="0" err="1">
                <a:latin typeface="Open Sans Light" pitchFamily="2" charset="0"/>
                <a:ea typeface="Open Sans Light" pitchFamily="2" charset="0"/>
                <a:cs typeface="Open Sans Light" pitchFamily="2" charset="0"/>
              </a:rPr>
              <a:t>dehydration</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using</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the</a:t>
            </a:r>
            <a:r>
              <a:rPr lang="es-ES" sz="1400" dirty="0">
                <a:latin typeface="Open Sans Light" pitchFamily="2" charset="0"/>
                <a:ea typeface="Open Sans Light" pitchFamily="2" charset="0"/>
                <a:cs typeface="Open Sans Light" pitchFamily="2" charset="0"/>
              </a:rPr>
              <a:t> ASK-LOOK-FEEL </a:t>
            </a:r>
            <a:r>
              <a:rPr lang="es-ES" sz="1400" dirty="0" err="1">
                <a:latin typeface="Open Sans Light" pitchFamily="2" charset="0"/>
                <a:ea typeface="Open Sans Light" pitchFamily="2" charset="0"/>
                <a:cs typeface="Open Sans Light" pitchFamily="2" charset="0"/>
              </a:rPr>
              <a:t>routine</a:t>
            </a:r>
            <a:r>
              <a:rPr lang="es-ES" sz="1400" dirty="0">
                <a:latin typeface="Open Sans Light" pitchFamily="2" charset="0"/>
                <a:ea typeface="Open Sans Light" pitchFamily="2" charset="0"/>
                <a:cs typeface="Open Sans Light" pitchFamily="2" charset="0"/>
              </a:rPr>
              <a:t>.</a:t>
            </a:r>
          </a:p>
          <a:p>
            <a:pPr marL="342900" indent="-342900">
              <a:buFont typeface="+mj-lt"/>
              <a:buAutoNum type="alphaLcParenR"/>
            </a:pPr>
            <a:r>
              <a:rPr lang="es-ES" sz="1400" dirty="0">
                <a:latin typeface="Open Sans Light" pitchFamily="2" charset="0"/>
                <a:ea typeface="Open Sans Light" pitchFamily="2" charset="0"/>
                <a:cs typeface="Open Sans Light" pitchFamily="2" charset="0"/>
              </a:rPr>
              <a:t>Use </a:t>
            </a:r>
            <a:r>
              <a:rPr lang="es-ES" sz="1400" dirty="0" err="1">
                <a:latin typeface="Open Sans Light" pitchFamily="2" charset="0"/>
                <a:ea typeface="Open Sans Light" pitchFamily="2" charset="0"/>
                <a:cs typeface="Open Sans Light" pitchFamily="2" charset="0"/>
              </a:rPr>
              <a:t>the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decision</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flow</a:t>
            </a:r>
            <a:r>
              <a:rPr lang="es-ES" sz="1400" dirty="0">
                <a:latin typeface="Open Sans Light" pitchFamily="2" charset="0"/>
                <a:ea typeface="Open Sans Light" pitchFamily="2" charset="0"/>
                <a:cs typeface="Open Sans Light" pitchFamily="2" charset="0"/>
              </a:rPr>
              <a:t> chart </a:t>
            </a:r>
            <a:r>
              <a:rPr lang="es-ES" sz="1400" dirty="0" err="1">
                <a:latin typeface="Open Sans Light" pitchFamily="2" charset="0"/>
                <a:ea typeface="Open Sans Light" pitchFamily="2" charset="0"/>
                <a:cs typeface="Open Sans Light" pitchFamily="2" charset="0"/>
              </a:rPr>
              <a:t>for</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treatment</a:t>
            </a:r>
            <a:r>
              <a:rPr lang="es-ES" sz="1400" dirty="0">
                <a:latin typeface="Open Sans Light" pitchFamily="2" charset="0"/>
                <a:ea typeface="Open Sans Light" pitchFamily="2" charset="0"/>
                <a:cs typeface="Open Sans Light" pitchFamily="2" charset="0"/>
              </a:rPr>
              <a:t> and </a:t>
            </a:r>
            <a:r>
              <a:rPr lang="es-ES" sz="1400" dirty="0" err="1">
                <a:latin typeface="Open Sans Light" pitchFamily="2" charset="0"/>
                <a:ea typeface="Open Sans Light" pitchFamily="2" charset="0"/>
                <a:cs typeface="Open Sans Light" pitchFamily="2" charset="0"/>
              </a:rPr>
              <a:t>referral</a:t>
            </a:r>
            <a:r>
              <a:rPr lang="es-ES" sz="1400" dirty="0">
                <a:latin typeface="Open Sans Light" pitchFamily="2" charset="0"/>
                <a:ea typeface="Open Sans Light" pitchFamily="2" charset="0"/>
                <a:cs typeface="Open Sans Light" pitchFamily="2" charset="0"/>
              </a:rPr>
              <a:t>.</a:t>
            </a:r>
          </a:p>
          <a:p>
            <a:pPr marL="342900" indent="-342900">
              <a:buFont typeface="+mj-lt"/>
              <a:buAutoNum type="alphaLcParenR"/>
            </a:pPr>
            <a:r>
              <a:rPr lang="es-ES" sz="1400" dirty="0" err="1">
                <a:latin typeface="Open Sans Light" pitchFamily="2" charset="0"/>
                <a:ea typeface="Open Sans Light" pitchFamily="2" charset="0"/>
                <a:cs typeface="Open Sans Light" pitchFamily="2" charset="0"/>
              </a:rPr>
              <a:t>If</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necessary</a:t>
            </a:r>
            <a:r>
              <a:rPr lang="es-ES" sz="1400" dirty="0">
                <a:latin typeface="Open Sans Light" pitchFamily="2" charset="0"/>
                <a:ea typeface="Open Sans Light" pitchFamily="2" charset="0"/>
                <a:cs typeface="Open Sans Light" pitchFamily="2" charset="0"/>
              </a:rPr>
              <a:t>, prepare and </a:t>
            </a:r>
            <a:r>
              <a:rPr lang="es-ES" sz="1400" dirty="0" err="1">
                <a:latin typeface="Open Sans Light" pitchFamily="2" charset="0"/>
                <a:ea typeface="Open Sans Light" pitchFamily="2" charset="0"/>
                <a:cs typeface="Open Sans Light" pitchFamily="2" charset="0"/>
              </a:rPr>
              <a:t>administer</a:t>
            </a:r>
            <a:r>
              <a:rPr lang="es-ES" sz="1400" dirty="0">
                <a:latin typeface="Open Sans Light" pitchFamily="2" charset="0"/>
                <a:ea typeface="Open Sans Light" pitchFamily="2" charset="0"/>
                <a:cs typeface="Open Sans Light" pitchFamily="2" charset="0"/>
              </a:rPr>
              <a:t> ORS and </a:t>
            </a:r>
            <a:r>
              <a:rPr lang="es-ES" sz="1400" dirty="0" err="1">
                <a:latin typeface="Open Sans Light" pitchFamily="2" charset="0"/>
                <a:ea typeface="Open Sans Light" pitchFamily="2" charset="0"/>
                <a:cs typeface="Open Sans Light" pitchFamily="2" charset="0"/>
              </a:rPr>
              <a:t>demonstrate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this</a:t>
            </a:r>
            <a:r>
              <a:rPr lang="es-ES" sz="1400" dirty="0">
                <a:latin typeface="Open Sans Light" pitchFamily="2" charset="0"/>
                <a:ea typeface="Open Sans Light" pitchFamily="2" charset="0"/>
                <a:cs typeface="Open Sans Light" pitchFamily="2" charset="0"/>
              </a:rPr>
              <a:t> to individual </a:t>
            </a:r>
            <a:r>
              <a:rPr lang="es-ES" sz="1400" dirty="0" err="1">
                <a:latin typeface="Open Sans Light" pitchFamily="2" charset="0"/>
                <a:ea typeface="Open Sans Light" pitchFamily="2" charset="0"/>
                <a:cs typeface="Open Sans Light" pitchFamily="2" charset="0"/>
              </a:rPr>
              <a:t>or</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carer</a:t>
            </a:r>
            <a:r>
              <a:rPr lang="es-ES" sz="1400" dirty="0">
                <a:latin typeface="Open Sans Light" pitchFamily="2" charset="0"/>
                <a:ea typeface="Open Sans Light" pitchFamily="2" charset="0"/>
                <a:cs typeface="Open Sans Light" pitchFamily="2" charset="0"/>
              </a:rPr>
              <a:t>.</a:t>
            </a:r>
          </a:p>
          <a:p>
            <a:pPr marL="342900" indent="-342900">
              <a:buFont typeface="+mj-lt"/>
              <a:buAutoNum type="alphaLcParenR"/>
            </a:pPr>
            <a:r>
              <a:rPr lang="es-ES" sz="1400" dirty="0" err="1">
                <a:latin typeface="Open Sans Light" pitchFamily="2" charset="0"/>
                <a:ea typeface="Open Sans Light" pitchFamily="2" charset="0"/>
                <a:cs typeface="Open Sans Light" pitchFamily="2" charset="0"/>
              </a:rPr>
              <a:t>Advise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on</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referral</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Facilitate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referral</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with</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assistance</a:t>
            </a:r>
            <a:r>
              <a:rPr lang="es-ES" sz="1400" dirty="0">
                <a:latin typeface="Open Sans Light" pitchFamily="2" charset="0"/>
                <a:ea typeface="Open Sans Light" pitchFamily="2" charset="0"/>
                <a:cs typeface="Open Sans Light" pitchFamily="2" charset="0"/>
              </a:rPr>
              <a:t> of </a:t>
            </a:r>
            <a:r>
              <a:rPr lang="es-ES" sz="1400" dirty="0" err="1">
                <a:latin typeface="Open Sans Light" pitchFamily="2" charset="0"/>
                <a:ea typeface="Open Sans Light" pitchFamily="2" charset="0"/>
                <a:cs typeface="Open Sans Light" pitchFamily="2" charset="0"/>
              </a:rPr>
              <a:t>the</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community</a:t>
            </a:r>
            <a:r>
              <a:rPr lang="es-ES" sz="1400" dirty="0">
                <a:latin typeface="Open Sans Light" pitchFamily="2" charset="0"/>
                <a:ea typeface="Open Sans Light" pitchFamily="2" charset="0"/>
                <a:cs typeface="Open Sans Light" pitchFamily="2" charset="0"/>
              </a:rPr>
              <a:t>). </a:t>
            </a:r>
            <a:endParaRPr lang="es-GB" sz="1400" dirty="0">
              <a:latin typeface="Open Sans Light" pitchFamily="2" charset="0"/>
              <a:ea typeface="Open Sans Light" pitchFamily="2" charset="0"/>
              <a:cs typeface="Open Sans Light" pitchFamily="2" charset="0"/>
            </a:endParaRPr>
          </a:p>
        </p:txBody>
      </p:sp>
      <p:pic>
        <p:nvPicPr>
          <p:cNvPr id="2" name="Picture 1">
            <a:extLst>
              <a:ext uri="{FF2B5EF4-FFF2-40B4-BE49-F238E27FC236}">
                <a16:creationId xmlns:a16="http://schemas.microsoft.com/office/drawing/2014/main" id="{5C3395FC-5162-4688-62F5-27ADB6800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968"/>
            <a:ext cx="588931" cy="574295"/>
          </a:xfrm>
          <a:prstGeom prst="rect">
            <a:avLst/>
          </a:prstGeom>
        </p:spPr>
      </p:pic>
      <p:sp>
        <p:nvSpPr>
          <p:cNvPr id="3" name="Rectangle 2">
            <a:extLst>
              <a:ext uri="{FF2B5EF4-FFF2-40B4-BE49-F238E27FC236}">
                <a16:creationId xmlns:a16="http://schemas.microsoft.com/office/drawing/2014/main" id="{D40562F4-AAB5-FF56-4D76-CFF489E5FD0A}"/>
              </a:ext>
            </a:extLst>
          </p:cNvPr>
          <p:cNvSpPr/>
          <p:nvPr/>
        </p:nvSpPr>
        <p:spPr>
          <a:xfrm>
            <a:off x="395459" y="721391"/>
            <a:ext cx="6694647" cy="432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Título 1">
            <a:extLst>
              <a:ext uri="{FF2B5EF4-FFF2-40B4-BE49-F238E27FC236}">
                <a16:creationId xmlns:a16="http://schemas.microsoft.com/office/drawing/2014/main" id="{6FCF35E4-AA19-B247-3AD5-261D1F994E9E}"/>
              </a:ext>
            </a:extLst>
          </p:cNvPr>
          <p:cNvSpPr>
            <a:spLocks noGrp="1"/>
          </p:cNvSpPr>
          <p:nvPr>
            <p:ph type="title"/>
          </p:nvPr>
        </p:nvSpPr>
        <p:spPr>
          <a:xfrm>
            <a:off x="469569" y="725517"/>
            <a:ext cx="5378907" cy="434248"/>
          </a:xfrm>
        </p:spPr>
        <p:txBody>
          <a:bodyPr>
            <a:normAutofit/>
          </a:bodyPr>
          <a:lstStyle/>
          <a:p>
            <a:pPr algn="l"/>
            <a:r>
              <a:rPr lang="es-ES" sz="2000" b="1" dirty="0">
                <a:solidFill>
                  <a:schemeClr val="bg1"/>
                </a:solidFill>
                <a:latin typeface="Montserrat SemiBold" pitchFamily="2" charset="77"/>
              </a:rPr>
              <a:t>3. </a:t>
            </a:r>
            <a:r>
              <a:rPr lang="es-ES" sz="2000" b="1" dirty="0" err="1">
                <a:solidFill>
                  <a:schemeClr val="bg1"/>
                </a:solidFill>
                <a:latin typeface="Montserrat SemiBold" pitchFamily="2" charset="77"/>
              </a:rPr>
              <a:t>Treatment</a:t>
            </a:r>
            <a:endParaRPr lang="es-GB" sz="2000" b="1" dirty="0">
              <a:solidFill>
                <a:schemeClr val="bg1"/>
              </a:solidFill>
              <a:latin typeface="Montserrat SemiBold" pitchFamily="2" charset="77"/>
            </a:endParaRPr>
          </a:p>
        </p:txBody>
      </p:sp>
    </p:spTree>
    <p:extLst>
      <p:ext uri="{BB962C8B-B14F-4D97-AF65-F5344CB8AC3E}">
        <p14:creationId xmlns:p14="http://schemas.microsoft.com/office/powerpoint/2010/main" val="4217933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44DC2F6-3F32-5673-6872-1405137D9FE4}"/>
              </a:ext>
            </a:extLst>
          </p:cNvPr>
          <p:cNvSpPr/>
          <p:nvPr/>
        </p:nvSpPr>
        <p:spPr>
          <a:xfrm>
            <a:off x="467469" y="734113"/>
            <a:ext cx="6665992" cy="489552"/>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6" name="TextBox 5"/>
          <p:cNvSpPr txBox="1"/>
          <p:nvPr/>
        </p:nvSpPr>
        <p:spPr>
          <a:xfrm>
            <a:off x="612881" y="2342575"/>
            <a:ext cx="1107176" cy="954107"/>
          </a:xfrm>
          <a:prstGeom prst="rect">
            <a:avLst/>
          </a:prstGeom>
          <a:noFill/>
        </p:spPr>
        <p:txBody>
          <a:bodyPr wrap="square" rtlCol="0">
            <a:spAutoFit/>
          </a:bodyPr>
          <a:lstStyle/>
          <a:p>
            <a:pPr algn="ctr"/>
            <a:r>
              <a:rPr lang="en-US" sz="1400" dirty="0">
                <a:latin typeface="Open Sans Light" pitchFamily="2" charset="0"/>
                <a:ea typeface="Open Sans Light" pitchFamily="2" charset="0"/>
                <a:cs typeface="Open Sans Light" pitchFamily="2" charset="0"/>
              </a:rPr>
              <a:t>Persistent </a:t>
            </a:r>
            <a:r>
              <a:rPr lang="en-US" sz="1400" dirty="0" err="1">
                <a:latin typeface="Open Sans Light" pitchFamily="2" charset="0"/>
                <a:ea typeface="Open Sans Light" pitchFamily="2" charset="0"/>
                <a:cs typeface="Open Sans Light" pitchFamily="2" charset="0"/>
              </a:rPr>
              <a:t>Diarrhoea</a:t>
            </a:r>
            <a:endParaRPr lang="en-US" sz="1400" dirty="0">
              <a:latin typeface="Open Sans Light" pitchFamily="2" charset="0"/>
              <a:ea typeface="Open Sans Light" pitchFamily="2" charset="0"/>
              <a:cs typeface="Open Sans Light" pitchFamily="2" charset="0"/>
            </a:endParaRPr>
          </a:p>
          <a:p>
            <a:pPr algn="ctr"/>
            <a:r>
              <a:rPr lang="en-US" sz="1400" dirty="0">
                <a:latin typeface="Open Sans Light" pitchFamily="2" charset="0"/>
                <a:ea typeface="Open Sans Light" pitchFamily="2" charset="0"/>
                <a:cs typeface="Open Sans Light" pitchFamily="2" charset="0"/>
              </a:rPr>
              <a:t>&gt; 2 weeks </a:t>
            </a:r>
            <a:br>
              <a:rPr lang="en-US" sz="1400" dirty="0">
                <a:latin typeface="Open Sans Light" pitchFamily="2" charset="0"/>
                <a:ea typeface="Open Sans Light" pitchFamily="2" charset="0"/>
                <a:cs typeface="Open Sans Light" pitchFamily="2" charset="0"/>
              </a:rPr>
            </a:br>
            <a:r>
              <a:rPr lang="en-US" sz="1400" dirty="0">
                <a:latin typeface="Open Sans Light" pitchFamily="2" charset="0"/>
                <a:ea typeface="Open Sans Light" pitchFamily="2" charset="0"/>
                <a:cs typeface="Open Sans Light" pitchFamily="2" charset="0"/>
              </a:rPr>
              <a:t>(14 days)</a:t>
            </a:r>
          </a:p>
        </p:txBody>
      </p:sp>
      <p:sp>
        <p:nvSpPr>
          <p:cNvPr id="7" name="TextBox 6"/>
          <p:cNvSpPr txBox="1"/>
          <p:nvPr/>
        </p:nvSpPr>
        <p:spPr>
          <a:xfrm>
            <a:off x="1745586" y="2450297"/>
            <a:ext cx="1177200" cy="738664"/>
          </a:xfrm>
          <a:prstGeom prst="rect">
            <a:avLst/>
          </a:prstGeom>
          <a:noFill/>
        </p:spPr>
        <p:txBody>
          <a:bodyPr wrap="square" rtlCol="0">
            <a:spAutoFit/>
          </a:bodyPr>
          <a:lstStyle/>
          <a:p>
            <a:pPr algn="ctr"/>
            <a:r>
              <a:rPr lang="en-US" sz="1400" dirty="0">
                <a:latin typeface="Open Sans Light" pitchFamily="2" charset="0"/>
                <a:ea typeface="Open Sans Light" pitchFamily="2" charset="0"/>
                <a:cs typeface="Open Sans Light" pitchFamily="2" charset="0"/>
              </a:rPr>
              <a:t>Bloody / Mucous </a:t>
            </a:r>
            <a:r>
              <a:rPr lang="en-US" sz="1400" dirty="0" err="1">
                <a:latin typeface="Open Sans Light" pitchFamily="2" charset="0"/>
                <a:ea typeface="Open Sans Light" pitchFamily="2" charset="0"/>
                <a:cs typeface="Open Sans Light" pitchFamily="2" charset="0"/>
              </a:rPr>
              <a:t>Diarrhoea</a:t>
            </a:r>
            <a:endParaRPr lang="en-US" sz="1400" dirty="0">
              <a:latin typeface="Open Sans Light" pitchFamily="2" charset="0"/>
              <a:ea typeface="Open Sans Light" pitchFamily="2" charset="0"/>
              <a:cs typeface="Open Sans Light" pitchFamily="2" charset="0"/>
            </a:endParaRPr>
          </a:p>
        </p:txBody>
      </p:sp>
      <p:sp>
        <p:nvSpPr>
          <p:cNvPr id="8" name="TextBox 7"/>
          <p:cNvSpPr txBox="1"/>
          <p:nvPr/>
        </p:nvSpPr>
        <p:spPr>
          <a:xfrm>
            <a:off x="4546089" y="1909094"/>
            <a:ext cx="2688522" cy="830997"/>
          </a:xfrm>
          <a:prstGeom prst="rect">
            <a:avLst/>
          </a:prstGeom>
          <a:noFill/>
        </p:spPr>
        <p:txBody>
          <a:bodyPr wrap="square" rtlCol="0">
            <a:spAutoFit/>
          </a:bodyPr>
          <a:lstStyle/>
          <a:p>
            <a:r>
              <a:rPr lang="en-US" sz="1600" dirty="0">
                <a:latin typeface="Open Sans Light" pitchFamily="2" charset="0"/>
                <a:ea typeface="Open Sans Light" pitchFamily="2" charset="0"/>
                <a:cs typeface="Open Sans Light" pitchFamily="2" charset="0"/>
              </a:rPr>
              <a:t>Acute Watery </a:t>
            </a:r>
            <a:r>
              <a:rPr lang="en-US" sz="1600" dirty="0" err="1">
                <a:latin typeface="Open Sans Light" pitchFamily="2" charset="0"/>
                <a:ea typeface="Open Sans Light" pitchFamily="2" charset="0"/>
                <a:cs typeface="Open Sans Light" pitchFamily="2" charset="0"/>
              </a:rPr>
              <a:t>Diarrhoea</a:t>
            </a:r>
            <a:endParaRPr lang="en-US" sz="1600" dirty="0">
              <a:latin typeface="Open Sans Light" pitchFamily="2" charset="0"/>
              <a:ea typeface="Open Sans Light" pitchFamily="2" charset="0"/>
              <a:cs typeface="Open Sans Light" pitchFamily="2" charset="0"/>
            </a:endParaRPr>
          </a:p>
          <a:p>
            <a:pPr marL="342900" indent="-342900">
              <a:buFont typeface="Arial" panose="020B0604020202020204" pitchFamily="34" charset="0"/>
              <a:buChar char="•"/>
            </a:pPr>
            <a:r>
              <a:rPr lang="en-US" sz="1600" dirty="0">
                <a:latin typeface="Open Sans Light" pitchFamily="2" charset="0"/>
                <a:ea typeface="Open Sans Light" pitchFamily="2" charset="0"/>
                <a:cs typeface="Open Sans Light" pitchFamily="2" charset="0"/>
              </a:rPr>
              <a:t>Recent/sudden</a:t>
            </a:r>
          </a:p>
          <a:p>
            <a:pPr marL="342900" indent="-342900">
              <a:buFont typeface="Arial" panose="020B0604020202020204" pitchFamily="34" charset="0"/>
              <a:buChar char="•"/>
            </a:pPr>
            <a:r>
              <a:rPr lang="en-US" sz="1600" dirty="0">
                <a:latin typeface="Open Sans Light" pitchFamily="2" charset="0"/>
                <a:ea typeface="Open Sans Light" pitchFamily="2" charset="0"/>
                <a:cs typeface="Open Sans Light" pitchFamily="2" charset="0"/>
              </a:rPr>
              <a:t>W/Without vomiting</a:t>
            </a:r>
          </a:p>
        </p:txBody>
      </p:sp>
      <p:sp>
        <p:nvSpPr>
          <p:cNvPr id="9" name="Down Arrow 8"/>
          <p:cNvSpPr/>
          <p:nvPr/>
        </p:nvSpPr>
        <p:spPr>
          <a:xfrm>
            <a:off x="926515" y="3599787"/>
            <a:ext cx="559395" cy="3356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7"/>
          </a:p>
        </p:txBody>
      </p:sp>
      <p:sp>
        <p:nvSpPr>
          <p:cNvPr id="10" name="Down Arrow 9"/>
          <p:cNvSpPr/>
          <p:nvPr/>
        </p:nvSpPr>
        <p:spPr>
          <a:xfrm>
            <a:off x="2042035" y="3615761"/>
            <a:ext cx="559395" cy="3356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7"/>
          </a:p>
        </p:txBody>
      </p:sp>
      <p:sp>
        <p:nvSpPr>
          <p:cNvPr id="11" name="Down Arrow 10"/>
          <p:cNvSpPr/>
          <p:nvPr/>
        </p:nvSpPr>
        <p:spPr>
          <a:xfrm>
            <a:off x="5593772" y="2824609"/>
            <a:ext cx="458251" cy="4256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7"/>
          </a:p>
        </p:txBody>
      </p:sp>
      <p:sp>
        <p:nvSpPr>
          <p:cNvPr id="12" name="TextBox 11"/>
          <p:cNvSpPr txBox="1"/>
          <p:nvPr/>
        </p:nvSpPr>
        <p:spPr>
          <a:xfrm>
            <a:off x="457639" y="4072382"/>
            <a:ext cx="3880534" cy="707886"/>
          </a:xfrm>
          <a:prstGeom prst="rect">
            <a:avLst/>
          </a:prstGeom>
          <a:noFill/>
        </p:spPr>
        <p:txBody>
          <a:bodyPr wrap="square" rtlCol="0">
            <a:spAutoFit/>
          </a:bodyPr>
          <a:lstStyle/>
          <a:p>
            <a:pPr algn="ctr"/>
            <a:r>
              <a:rPr lang="en-US" sz="2000" dirty="0">
                <a:solidFill>
                  <a:srgbClr val="FF0000"/>
                </a:solidFill>
                <a:latin typeface="Open Sans Light" pitchFamily="2" charset="0"/>
                <a:ea typeface="Open Sans Light" pitchFamily="2" charset="0"/>
                <a:cs typeface="Open Sans Light" pitchFamily="2" charset="0"/>
              </a:rPr>
              <a:t>Refer to nearest </a:t>
            </a:r>
          </a:p>
          <a:p>
            <a:pPr algn="ctr"/>
            <a:r>
              <a:rPr lang="en-US" sz="2000" dirty="0">
                <a:solidFill>
                  <a:srgbClr val="FF0000"/>
                </a:solidFill>
                <a:latin typeface="Open Sans Light" pitchFamily="2" charset="0"/>
                <a:ea typeface="Open Sans Light" pitchFamily="2" charset="0"/>
                <a:cs typeface="Open Sans Light" pitchFamily="2" charset="0"/>
              </a:rPr>
              <a:t>health </a:t>
            </a:r>
            <a:r>
              <a:rPr lang="en-US" sz="2000" dirty="0" err="1">
                <a:solidFill>
                  <a:srgbClr val="FF0000"/>
                </a:solidFill>
                <a:latin typeface="Open Sans Light" pitchFamily="2" charset="0"/>
                <a:ea typeface="Open Sans Light" pitchFamily="2" charset="0"/>
                <a:cs typeface="Open Sans Light" pitchFamily="2" charset="0"/>
              </a:rPr>
              <a:t>centre</a:t>
            </a:r>
            <a:endParaRPr lang="en-US" sz="2000" dirty="0">
              <a:solidFill>
                <a:srgbClr val="FF0000"/>
              </a:solidFill>
              <a:latin typeface="Open Sans Light" pitchFamily="2" charset="0"/>
              <a:ea typeface="Open Sans Light" pitchFamily="2" charset="0"/>
              <a:cs typeface="Open Sans Light" pitchFamily="2" charset="0"/>
            </a:endParaRPr>
          </a:p>
        </p:txBody>
      </p:sp>
      <p:sp>
        <p:nvSpPr>
          <p:cNvPr id="14" name="TextBox 13"/>
          <p:cNvSpPr txBox="1"/>
          <p:nvPr/>
        </p:nvSpPr>
        <p:spPr>
          <a:xfrm>
            <a:off x="4509717" y="3265213"/>
            <a:ext cx="2838371" cy="1815882"/>
          </a:xfrm>
          <a:prstGeom prst="rect">
            <a:avLst/>
          </a:prstGeom>
          <a:noFill/>
        </p:spPr>
        <p:txBody>
          <a:bodyPr wrap="square" rtlCol="0">
            <a:spAutoFit/>
          </a:bodyPr>
          <a:lstStyle/>
          <a:p>
            <a:pPr marL="221999" indent="-221999">
              <a:buFont typeface="Wingdings" charset="2"/>
              <a:buChar char="§"/>
            </a:pPr>
            <a:r>
              <a:rPr lang="en-US" sz="1400" dirty="0">
                <a:latin typeface="Open Sans Light" pitchFamily="2" charset="0"/>
                <a:ea typeface="Open Sans Light" pitchFamily="2" charset="0"/>
                <a:cs typeface="Open Sans Light" pitchFamily="2" charset="0"/>
              </a:rPr>
              <a:t>Possibly Cholera ?</a:t>
            </a:r>
          </a:p>
          <a:p>
            <a:pPr marL="221999" indent="-221999">
              <a:buFont typeface="Wingdings" charset="2"/>
              <a:buChar char="§"/>
            </a:pPr>
            <a:r>
              <a:rPr lang="en-US" sz="1400" dirty="0">
                <a:latin typeface="Open Sans Light" pitchFamily="2" charset="0"/>
                <a:ea typeface="Open Sans Light" pitchFamily="2" charset="0"/>
                <a:cs typeface="Open Sans Light" pitchFamily="2" charset="0"/>
              </a:rPr>
              <a:t>Acute = important loss of fluids</a:t>
            </a:r>
          </a:p>
          <a:p>
            <a:pPr marL="221999" indent="-221999">
              <a:buFont typeface="Wingdings" charset="2"/>
              <a:buChar char="§"/>
            </a:pPr>
            <a:r>
              <a:rPr lang="en-US" sz="1400" dirty="0">
                <a:latin typeface="Open Sans Light" pitchFamily="2" charset="0"/>
                <a:ea typeface="Open Sans Light" pitchFamily="2" charset="0"/>
                <a:cs typeface="Open Sans Light" pitchFamily="2" charset="0"/>
              </a:rPr>
              <a:t>Treatment at community level, for no dehydration</a:t>
            </a:r>
          </a:p>
          <a:p>
            <a:pPr marL="221999" indent="-221999">
              <a:buFont typeface="Wingdings" charset="2"/>
              <a:buChar char="§"/>
            </a:pPr>
            <a:r>
              <a:rPr lang="en-US" sz="1400" dirty="0">
                <a:latin typeface="Open Sans Light" pitchFamily="2" charset="0"/>
                <a:ea typeface="Open Sans Light" pitchFamily="2" charset="0"/>
                <a:cs typeface="Open Sans Light" pitchFamily="2" charset="0"/>
              </a:rPr>
              <a:t>Referral of all mild and severe cases and at risk populations</a:t>
            </a:r>
          </a:p>
        </p:txBody>
      </p:sp>
      <p:sp>
        <p:nvSpPr>
          <p:cNvPr id="16" name="TextBox 15"/>
          <p:cNvSpPr txBox="1"/>
          <p:nvPr/>
        </p:nvSpPr>
        <p:spPr>
          <a:xfrm>
            <a:off x="2914344" y="2358086"/>
            <a:ext cx="1410446" cy="954107"/>
          </a:xfrm>
          <a:prstGeom prst="rect">
            <a:avLst/>
          </a:prstGeom>
          <a:noFill/>
        </p:spPr>
        <p:txBody>
          <a:bodyPr wrap="square" rtlCol="0">
            <a:spAutoFit/>
          </a:bodyPr>
          <a:lstStyle/>
          <a:p>
            <a:pPr algn="ctr"/>
            <a:r>
              <a:rPr lang="en-US" sz="1400" dirty="0" err="1">
                <a:latin typeface="Open Sans Light" pitchFamily="2" charset="0"/>
                <a:ea typeface="Open Sans Light" pitchFamily="2" charset="0"/>
                <a:cs typeface="Open Sans Light" pitchFamily="2" charset="0"/>
              </a:rPr>
              <a:t>Diarrhoea</a:t>
            </a:r>
            <a:endParaRPr lang="en-US" sz="1400" dirty="0">
              <a:latin typeface="Open Sans Light" pitchFamily="2" charset="0"/>
              <a:ea typeface="Open Sans Light" pitchFamily="2" charset="0"/>
              <a:cs typeface="Open Sans Light" pitchFamily="2" charset="0"/>
            </a:endParaRPr>
          </a:p>
          <a:p>
            <a:pPr algn="ctr"/>
            <a:r>
              <a:rPr lang="en-US" sz="1400" dirty="0">
                <a:latin typeface="Open Sans Light" pitchFamily="2" charset="0"/>
                <a:ea typeface="Open Sans Light" pitchFamily="2" charset="0"/>
                <a:cs typeface="Open Sans Light" pitchFamily="2" charset="0"/>
              </a:rPr>
              <a:t>+ Fever or other complications</a:t>
            </a:r>
          </a:p>
        </p:txBody>
      </p:sp>
      <p:sp>
        <p:nvSpPr>
          <p:cNvPr id="17" name="Down Arrow 16"/>
          <p:cNvSpPr/>
          <p:nvPr/>
        </p:nvSpPr>
        <p:spPr>
          <a:xfrm>
            <a:off x="3253797" y="3587038"/>
            <a:ext cx="559395" cy="3356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7"/>
          </a:p>
        </p:txBody>
      </p:sp>
      <p:sp>
        <p:nvSpPr>
          <p:cNvPr id="3" name="Rectángulo 2">
            <a:extLst>
              <a:ext uri="{FF2B5EF4-FFF2-40B4-BE49-F238E27FC236}">
                <a16:creationId xmlns:a16="http://schemas.microsoft.com/office/drawing/2014/main" id="{D7195F18-7CA3-C544-A2A9-EC26C30CE907}"/>
              </a:ext>
            </a:extLst>
          </p:cNvPr>
          <p:cNvSpPr/>
          <p:nvPr/>
        </p:nvSpPr>
        <p:spPr>
          <a:xfrm>
            <a:off x="7359968" y="2164607"/>
            <a:ext cx="205172" cy="1075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a:t>
            </a:r>
          </a:p>
        </p:txBody>
      </p:sp>
      <p:sp>
        <p:nvSpPr>
          <p:cNvPr id="15" name="CuadroTexto 14">
            <a:extLst>
              <a:ext uri="{FF2B5EF4-FFF2-40B4-BE49-F238E27FC236}">
                <a16:creationId xmlns:a16="http://schemas.microsoft.com/office/drawing/2014/main" id="{2306685F-3D9D-F04D-837A-41D8851CE878}"/>
              </a:ext>
            </a:extLst>
          </p:cNvPr>
          <p:cNvSpPr txBox="1"/>
          <p:nvPr/>
        </p:nvSpPr>
        <p:spPr>
          <a:xfrm>
            <a:off x="504975" y="1273186"/>
            <a:ext cx="5799986" cy="307777"/>
          </a:xfrm>
          <a:prstGeom prst="rect">
            <a:avLst/>
          </a:prstGeom>
          <a:noFill/>
        </p:spPr>
        <p:txBody>
          <a:bodyPr wrap="none" rtlCol="0">
            <a:spAutoFit/>
          </a:bodyPr>
          <a:lstStyle/>
          <a:p>
            <a:r>
              <a:rPr lang="en-US" sz="1400" dirty="0">
                <a:latin typeface="Open Sans Light" pitchFamily="2" charset="0"/>
                <a:ea typeface="Open Sans Light" pitchFamily="2" charset="0"/>
                <a:cs typeface="Open Sans Light" pitchFamily="2" charset="0"/>
              </a:rPr>
              <a:t>There are different types of </a:t>
            </a:r>
            <a:r>
              <a:rPr lang="en-US" sz="1400" dirty="0" err="1">
                <a:latin typeface="Open Sans Light" pitchFamily="2" charset="0"/>
                <a:ea typeface="Open Sans Light" pitchFamily="2" charset="0"/>
                <a:cs typeface="Open Sans Light" pitchFamily="2" charset="0"/>
              </a:rPr>
              <a:t>diarrhoea</a:t>
            </a:r>
            <a:r>
              <a:rPr lang="en-US" sz="1400" dirty="0">
                <a:latin typeface="Open Sans Light" pitchFamily="2" charset="0"/>
                <a:ea typeface="Open Sans Light" pitchFamily="2" charset="0"/>
                <a:cs typeface="Open Sans Light" pitchFamily="2" charset="0"/>
              </a:rPr>
              <a:t> and different actions to take:</a:t>
            </a:r>
            <a:endParaRPr lang="es-GB" dirty="0">
              <a:latin typeface="Open Sans Light" pitchFamily="2" charset="0"/>
              <a:ea typeface="Open Sans Light" pitchFamily="2" charset="0"/>
              <a:cs typeface="Open Sans Light" pitchFamily="2" charset="0"/>
            </a:endParaRPr>
          </a:p>
        </p:txBody>
      </p:sp>
      <p:sp>
        <p:nvSpPr>
          <p:cNvPr id="19" name="Rectángulo redondeado 18">
            <a:extLst>
              <a:ext uri="{FF2B5EF4-FFF2-40B4-BE49-F238E27FC236}">
                <a16:creationId xmlns:a16="http://schemas.microsoft.com/office/drawing/2014/main" id="{D4B9AB2E-F474-794C-9AB1-38396448D5A2}"/>
              </a:ext>
            </a:extLst>
          </p:cNvPr>
          <p:cNvSpPr/>
          <p:nvPr/>
        </p:nvSpPr>
        <p:spPr>
          <a:xfrm>
            <a:off x="4444938" y="1799729"/>
            <a:ext cx="2688522" cy="3298142"/>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2" name="Rectángulo redondeado 21">
            <a:extLst>
              <a:ext uri="{FF2B5EF4-FFF2-40B4-BE49-F238E27FC236}">
                <a16:creationId xmlns:a16="http://schemas.microsoft.com/office/drawing/2014/main" id="{40AD1F70-A80C-CD45-8815-470AD54F4D99}"/>
              </a:ext>
            </a:extLst>
          </p:cNvPr>
          <p:cNvSpPr/>
          <p:nvPr/>
        </p:nvSpPr>
        <p:spPr>
          <a:xfrm>
            <a:off x="612878" y="2189891"/>
            <a:ext cx="1107179" cy="1316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3" name="Rectángulo redondeado 22">
            <a:extLst>
              <a:ext uri="{FF2B5EF4-FFF2-40B4-BE49-F238E27FC236}">
                <a16:creationId xmlns:a16="http://schemas.microsoft.com/office/drawing/2014/main" id="{2F194D1F-F67E-C74E-A422-06F9D01D25CC}"/>
              </a:ext>
            </a:extLst>
          </p:cNvPr>
          <p:cNvSpPr/>
          <p:nvPr/>
        </p:nvSpPr>
        <p:spPr>
          <a:xfrm>
            <a:off x="1813745" y="2189891"/>
            <a:ext cx="1015977" cy="1316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4" name="Rectángulo redondeado 23">
            <a:extLst>
              <a:ext uri="{FF2B5EF4-FFF2-40B4-BE49-F238E27FC236}">
                <a16:creationId xmlns:a16="http://schemas.microsoft.com/office/drawing/2014/main" id="{16FD813B-344E-AC44-8368-FCAEF72A0860}"/>
              </a:ext>
            </a:extLst>
          </p:cNvPr>
          <p:cNvSpPr/>
          <p:nvPr/>
        </p:nvSpPr>
        <p:spPr>
          <a:xfrm>
            <a:off x="2922786" y="2153688"/>
            <a:ext cx="1410446" cy="13532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 name="Rectángulo redondeado 3">
            <a:extLst>
              <a:ext uri="{FF2B5EF4-FFF2-40B4-BE49-F238E27FC236}">
                <a16:creationId xmlns:a16="http://schemas.microsoft.com/office/drawing/2014/main" id="{0ABA4612-B23A-304D-BC10-2BDD4611706F}"/>
              </a:ext>
            </a:extLst>
          </p:cNvPr>
          <p:cNvSpPr/>
          <p:nvPr/>
        </p:nvSpPr>
        <p:spPr>
          <a:xfrm>
            <a:off x="749498" y="3999133"/>
            <a:ext cx="3312368"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5" name="CuadroTexto 24">
            <a:extLst>
              <a:ext uri="{FF2B5EF4-FFF2-40B4-BE49-F238E27FC236}">
                <a16:creationId xmlns:a16="http://schemas.microsoft.com/office/drawing/2014/main" id="{4ABA30A8-00D9-AD4F-B1B1-C680DBEC050E}"/>
              </a:ext>
            </a:extLst>
          </p:cNvPr>
          <p:cNvSpPr txBox="1"/>
          <p:nvPr/>
        </p:nvSpPr>
        <p:spPr>
          <a:xfrm>
            <a:off x="7168607" y="4973480"/>
            <a:ext cx="341760" cy="276999"/>
          </a:xfrm>
          <a:prstGeom prst="rect">
            <a:avLst/>
          </a:prstGeom>
          <a:noFill/>
        </p:spPr>
        <p:txBody>
          <a:bodyPr wrap="none" rtlCol="0">
            <a:spAutoFit/>
          </a:bodyPr>
          <a:lstStyle/>
          <a:p>
            <a:r>
              <a:rPr lang="es-GB" sz="1200" dirty="0"/>
              <a:t>28</a:t>
            </a:r>
          </a:p>
        </p:txBody>
      </p:sp>
      <p:pic>
        <p:nvPicPr>
          <p:cNvPr id="13" name="Picture 12">
            <a:extLst>
              <a:ext uri="{FF2B5EF4-FFF2-40B4-BE49-F238E27FC236}">
                <a16:creationId xmlns:a16="http://schemas.microsoft.com/office/drawing/2014/main" id="{DCAF280F-A2D3-819C-8F91-105ABD6B4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 y="86569"/>
            <a:ext cx="588931" cy="574295"/>
          </a:xfrm>
          <a:prstGeom prst="rect">
            <a:avLst/>
          </a:prstGeom>
        </p:spPr>
      </p:pic>
      <p:sp>
        <p:nvSpPr>
          <p:cNvPr id="2" name="Title 1">
            <a:extLst>
              <a:ext uri="{FF2B5EF4-FFF2-40B4-BE49-F238E27FC236}">
                <a16:creationId xmlns:a16="http://schemas.microsoft.com/office/drawing/2014/main" id="{9457F3A0-3DBB-489E-88FC-56501089C733}"/>
              </a:ext>
            </a:extLst>
          </p:cNvPr>
          <p:cNvSpPr>
            <a:spLocks noGrp="1"/>
          </p:cNvSpPr>
          <p:nvPr>
            <p:ph type="title"/>
          </p:nvPr>
        </p:nvSpPr>
        <p:spPr>
          <a:xfrm>
            <a:off x="595750" y="866592"/>
            <a:ext cx="4859038" cy="461788"/>
          </a:xfrm>
        </p:spPr>
        <p:txBody>
          <a:bodyPr>
            <a:normAutofit fontScale="90000"/>
          </a:bodyPr>
          <a:lstStyle/>
          <a:p>
            <a:pPr algn="l"/>
            <a:r>
              <a:rPr lang="en-US" sz="2200" b="1" dirty="0">
                <a:solidFill>
                  <a:schemeClr val="bg1"/>
                </a:solidFill>
                <a:latin typeface="Montserrat SemiBold" pitchFamily="2" charset="77"/>
              </a:rPr>
              <a:t>3. Assessing the type of </a:t>
            </a:r>
            <a:r>
              <a:rPr lang="en-US" sz="2200" b="1" dirty="0" err="1">
                <a:solidFill>
                  <a:schemeClr val="bg1"/>
                </a:solidFill>
                <a:latin typeface="Montserrat SemiBold" pitchFamily="2" charset="77"/>
              </a:rPr>
              <a:t>diarrhoea</a:t>
            </a:r>
            <a:br>
              <a:rPr lang="en-US" sz="2000" b="1" dirty="0">
                <a:solidFill>
                  <a:schemeClr val="bg1"/>
                </a:solidFill>
                <a:latin typeface="Montserrat SemiBold" pitchFamily="2" charset="77"/>
              </a:rPr>
            </a:br>
            <a:endParaRPr lang="en-US" sz="1600" b="1" dirty="0">
              <a:solidFill>
                <a:schemeClr val="bg1"/>
              </a:solidFill>
              <a:latin typeface="Montserrat SemiBold" pitchFamily="2" charset="77"/>
            </a:endParaRPr>
          </a:p>
        </p:txBody>
      </p:sp>
    </p:spTree>
    <p:extLst>
      <p:ext uri="{BB962C8B-B14F-4D97-AF65-F5344CB8AC3E}">
        <p14:creationId xmlns:p14="http://schemas.microsoft.com/office/powerpoint/2010/main" val="1285806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F3A0-3DBB-489E-88FC-56501089C733}"/>
              </a:ext>
            </a:extLst>
          </p:cNvPr>
          <p:cNvSpPr>
            <a:spLocks noGrp="1"/>
          </p:cNvSpPr>
          <p:nvPr>
            <p:ph type="title"/>
          </p:nvPr>
        </p:nvSpPr>
        <p:spPr>
          <a:xfrm>
            <a:off x="0" y="146545"/>
            <a:ext cx="7542427" cy="335636"/>
          </a:xfrm>
        </p:spPr>
        <p:txBody>
          <a:bodyPr>
            <a:normAutofit fontScale="90000"/>
          </a:bodyPr>
          <a:lstStyle/>
          <a:p>
            <a:br>
              <a:rPr lang="en-US" sz="2408" dirty="0"/>
            </a:br>
            <a:br>
              <a:rPr lang="en-US" sz="2408" dirty="0"/>
            </a:br>
            <a:br>
              <a:rPr lang="en-US" sz="1800" dirty="0"/>
            </a:br>
            <a:endParaRPr lang="en-US" sz="1800" dirty="0"/>
          </a:p>
        </p:txBody>
      </p:sp>
      <p:sp>
        <p:nvSpPr>
          <p:cNvPr id="13" name="Content Placeholder 2"/>
          <p:cNvSpPr>
            <a:spLocks noGrp="1"/>
          </p:cNvSpPr>
          <p:nvPr>
            <p:ph idx="1"/>
          </p:nvPr>
        </p:nvSpPr>
        <p:spPr>
          <a:xfrm>
            <a:off x="646906" y="2107106"/>
            <a:ext cx="6521701" cy="2919037"/>
          </a:xfrm>
        </p:spPr>
        <p:txBody>
          <a:bodyPr>
            <a:normAutofit fontScale="77500" lnSpcReduction="20000"/>
          </a:bodyPr>
          <a:lstStyle/>
          <a:p>
            <a:pPr marL="0" indent="0" algn="ctr">
              <a:buClr>
                <a:srgbClr val="C00000"/>
              </a:buClr>
              <a:buNone/>
            </a:pPr>
            <a:endParaRPr lang="en-AU" dirty="0">
              <a:latin typeface="Open Sans Light" pitchFamily="2" charset="0"/>
              <a:ea typeface="Open Sans Light" pitchFamily="2" charset="0"/>
              <a:cs typeface="Open Sans Light" pitchFamily="2" charset="0"/>
            </a:endParaRPr>
          </a:p>
          <a:p>
            <a:pPr>
              <a:buClr>
                <a:srgbClr val="C00000"/>
              </a:buClr>
              <a:buFont typeface="Wingdings" panose="05000000000000000000" pitchFamily="2" charset="2"/>
              <a:buChar char="§"/>
            </a:pPr>
            <a:r>
              <a:rPr lang="en-AU" sz="2100" b="1" dirty="0">
                <a:solidFill>
                  <a:srgbClr val="F5333F"/>
                </a:solidFill>
                <a:latin typeface="Open Sans ExtraBold" pitchFamily="2" charset="0"/>
                <a:ea typeface="Open Sans ExtraBold" pitchFamily="2" charset="0"/>
                <a:cs typeface="Open Sans ExtraBold" pitchFamily="2" charset="0"/>
              </a:rPr>
              <a:t>Ask</a:t>
            </a:r>
            <a:r>
              <a:rPr lang="en-AU" sz="2100" dirty="0">
                <a:latin typeface="Open Sans Light" pitchFamily="2" charset="0"/>
                <a:ea typeface="Open Sans Light" pitchFamily="2" charset="0"/>
                <a:cs typeface="Open Sans Light" pitchFamily="2" charset="0"/>
              </a:rPr>
              <a:t> about diarrhea: Watery (3 times a day), today ? Since when ? </a:t>
            </a:r>
          </a:p>
          <a:p>
            <a:pPr>
              <a:buClr>
                <a:srgbClr val="C00000"/>
              </a:buClr>
              <a:buFont typeface="Wingdings" panose="05000000000000000000" pitchFamily="2" charset="2"/>
              <a:buChar char="§"/>
            </a:pPr>
            <a:r>
              <a:rPr lang="en-AU" sz="2100" b="1" dirty="0">
                <a:solidFill>
                  <a:srgbClr val="F5333F"/>
                </a:solidFill>
                <a:latin typeface="Open Sans ExtraBold" pitchFamily="2" charset="0"/>
                <a:ea typeface="Open Sans ExtraBold" pitchFamily="2" charset="0"/>
                <a:cs typeface="Open Sans ExtraBold" pitchFamily="2" charset="0"/>
              </a:rPr>
              <a:t>Ask</a:t>
            </a:r>
            <a:r>
              <a:rPr lang="en-AU" sz="2100" dirty="0">
                <a:latin typeface="Open Sans Light" pitchFamily="2" charset="0"/>
                <a:ea typeface="Open Sans Light" pitchFamily="2" charset="0"/>
                <a:cs typeface="Open Sans Light" pitchFamily="2" charset="0"/>
              </a:rPr>
              <a:t> about thirst ? About urine (normal or very little)</a:t>
            </a:r>
          </a:p>
          <a:p>
            <a:pPr>
              <a:buClr>
                <a:srgbClr val="C00000"/>
              </a:buClr>
              <a:buFont typeface="Wingdings" panose="05000000000000000000" pitchFamily="2" charset="2"/>
              <a:buChar char="§"/>
            </a:pPr>
            <a:r>
              <a:rPr lang="en-AU" sz="2100" b="1" dirty="0">
                <a:solidFill>
                  <a:srgbClr val="F5333F"/>
                </a:solidFill>
                <a:latin typeface="Open Sans ExtraBold" pitchFamily="2" charset="0"/>
                <a:ea typeface="Open Sans ExtraBold" pitchFamily="2" charset="0"/>
                <a:cs typeface="Open Sans ExtraBold" pitchFamily="2" charset="0"/>
              </a:rPr>
              <a:t>Ask</a:t>
            </a:r>
            <a:r>
              <a:rPr lang="en-AU" sz="2100" dirty="0">
                <a:latin typeface="Open Sans Light" pitchFamily="2" charset="0"/>
                <a:ea typeface="Open Sans Light" pitchFamily="2" charset="0"/>
                <a:cs typeface="Open Sans Light" pitchFamily="2" charset="0"/>
              </a:rPr>
              <a:t> if he/she was able to eat/drink/breastfeed at all today ? Or vomiting ?</a:t>
            </a:r>
          </a:p>
          <a:p>
            <a:pPr marL="0" indent="0">
              <a:buClr>
                <a:srgbClr val="C00000"/>
              </a:buClr>
              <a:buNone/>
            </a:pPr>
            <a:endParaRPr lang="en-AU" sz="2100" dirty="0">
              <a:latin typeface="Open Sans Light" pitchFamily="2" charset="0"/>
              <a:ea typeface="Open Sans Light" pitchFamily="2" charset="0"/>
              <a:cs typeface="Open Sans Light" pitchFamily="2" charset="0"/>
            </a:endParaRPr>
          </a:p>
          <a:p>
            <a:pPr>
              <a:buClr>
                <a:srgbClr val="C00000"/>
              </a:buClr>
              <a:buFont typeface="Wingdings" panose="05000000000000000000" pitchFamily="2" charset="2"/>
              <a:buChar char="§"/>
            </a:pPr>
            <a:r>
              <a:rPr lang="en-AU" sz="2100" b="1" dirty="0">
                <a:solidFill>
                  <a:srgbClr val="F5333F"/>
                </a:solidFill>
                <a:latin typeface="Open Sans ExtraBold" pitchFamily="2" charset="0"/>
                <a:ea typeface="Open Sans ExtraBold" pitchFamily="2" charset="0"/>
                <a:cs typeface="Open Sans ExtraBold" pitchFamily="2" charset="0"/>
              </a:rPr>
              <a:t>Look</a:t>
            </a:r>
            <a:r>
              <a:rPr lang="en-AU" sz="2100" dirty="0">
                <a:latin typeface="Open Sans Light" pitchFamily="2" charset="0"/>
                <a:ea typeface="Open Sans Light" pitchFamily="2" charset="0"/>
                <a:cs typeface="Open Sans Light" pitchFamily="2" charset="0"/>
              </a:rPr>
              <a:t> general condition: Is the person awake and can he/she speak to you? Can he/she walk? Or is he/she very weak ?</a:t>
            </a:r>
          </a:p>
          <a:p>
            <a:pPr>
              <a:buClr>
                <a:srgbClr val="C00000"/>
              </a:buClr>
              <a:buFont typeface="Wingdings" panose="05000000000000000000" pitchFamily="2" charset="2"/>
              <a:buChar char="§"/>
            </a:pPr>
            <a:r>
              <a:rPr lang="en-AU" sz="2100" b="1" dirty="0">
                <a:solidFill>
                  <a:srgbClr val="F5333F"/>
                </a:solidFill>
                <a:latin typeface="Open Sans ExtraBold" pitchFamily="2" charset="0"/>
                <a:ea typeface="Open Sans ExtraBold" pitchFamily="2" charset="0"/>
                <a:cs typeface="Open Sans ExtraBold" pitchFamily="2" charset="0"/>
              </a:rPr>
              <a:t>Look</a:t>
            </a:r>
            <a:r>
              <a:rPr lang="en-AU" sz="2100" dirty="0">
                <a:latin typeface="Open Sans Light" pitchFamily="2" charset="0"/>
                <a:ea typeface="Open Sans Light" pitchFamily="2" charset="0"/>
                <a:cs typeface="Open Sans Light" pitchFamily="2" charset="0"/>
              </a:rPr>
              <a:t> for sunken eyes (that go inside)</a:t>
            </a:r>
          </a:p>
          <a:p>
            <a:pPr>
              <a:buClr>
                <a:srgbClr val="C00000"/>
              </a:buClr>
              <a:buFont typeface="Wingdings" panose="05000000000000000000" pitchFamily="2" charset="2"/>
              <a:buChar char="§"/>
            </a:pPr>
            <a:r>
              <a:rPr lang="en-AU" sz="2100" b="1" dirty="0">
                <a:solidFill>
                  <a:srgbClr val="F5333F"/>
                </a:solidFill>
                <a:latin typeface="Open Sans ExtraBold" pitchFamily="2" charset="0"/>
                <a:ea typeface="Open Sans ExtraBold" pitchFamily="2" charset="0"/>
                <a:cs typeface="Open Sans ExtraBold" pitchFamily="2" charset="0"/>
              </a:rPr>
              <a:t>Look</a:t>
            </a:r>
            <a:r>
              <a:rPr lang="en-AU" sz="2100" dirty="0">
                <a:latin typeface="Open Sans Light" pitchFamily="2" charset="0"/>
                <a:ea typeface="Open Sans Light" pitchFamily="2" charset="0"/>
                <a:cs typeface="Open Sans Light" pitchFamily="2" charset="0"/>
              </a:rPr>
              <a:t> at the mouth/tongue </a:t>
            </a:r>
            <a:r>
              <a:rPr lang="mr-IN" sz="2100" dirty="0">
                <a:latin typeface="Open Sans Light" pitchFamily="2" charset="0"/>
                <a:ea typeface="Open Sans Light" pitchFamily="2" charset="0"/>
              </a:rPr>
              <a:t>–</a:t>
            </a:r>
            <a:r>
              <a:rPr lang="en-AU" sz="2100" dirty="0">
                <a:latin typeface="Open Sans Light" pitchFamily="2" charset="0"/>
                <a:ea typeface="Open Sans Light" pitchFamily="2" charset="0"/>
                <a:cs typeface="Open Sans Light" pitchFamily="2" charset="0"/>
              </a:rPr>
              <a:t> Are they dry ?</a:t>
            </a:r>
            <a:br>
              <a:rPr lang="en-AU" sz="2100" dirty="0">
                <a:latin typeface="Open Sans Light" pitchFamily="2" charset="0"/>
                <a:ea typeface="Open Sans Light" pitchFamily="2" charset="0"/>
                <a:cs typeface="Open Sans Light" pitchFamily="2" charset="0"/>
              </a:rPr>
            </a:br>
            <a:endParaRPr lang="en-AU" sz="2100" dirty="0">
              <a:latin typeface="Open Sans Light" pitchFamily="2" charset="0"/>
              <a:ea typeface="Open Sans Light" pitchFamily="2" charset="0"/>
              <a:cs typeface="Open Sans Light" pitchFamily="2" charset="0"/>
            </a:endParaRPr>
          </a:p>
          <a:p>
            <a:pPr>
              <a:buClr>
                <a:srgbClr val="C00000"/>
              </a:buClr>
              <a:buFont typeface="Wingdings" panose="05000000000000000000" pitchFamily="2" charset="2"/>
              <a:buChar char="§"/>
            </a:pPr>
            <a:r>
              <a:rPr lang="en-AU" sz="2100" b="1" dirty="0">
                <a:solidFill>
                  <a:srgbClr val="F5333F"/>
                </a:solidFill>
                <a:latin typeface="Open Sans ExtraBold" pitchFamily="2" charset="0"/>
                <a:ea typeface="Open Sans ExtraBold" pitchFamily="2" charset="0"/>
                <a:cs typeface="Open Sans ExtraBold" pitchFamily="2" charset="0"/>
              </a:rPr>
              <a:t>Feel</a:t>
            </a:r>
            <a:r>
              <a:rPr lang="en-AU" sz="2100" dirty="0">
                <a:solidFill>
                  <a:srgbClr val="F5333F"/>
                </a:solidFill>
                <a:latin typeface="Open Sans Light" pitchFamily="2" charset="0"/>
                <a:ea typeface="Open Sans Light" pitchFamily="2" charset="0"/>
                <a:cs typeface="Open Sans Light" pitchFamily="2" charset="0"/>
              </a:rPr>
              <a:t>. </a:t>
            </a:r>
            <a:r>
              <a:rPr lang="en-AU" sz="2100" dirty="0">
                <a:latin typeface="Open Sans Light" pitchFamily="2" charset="0"/>
                <a:ea typeface="Open Sans Light" pitchFamily="2" charset="0"/>
                <a:cs typeface="Open Sans Light" pitchFamily="2" charset="0"/>
              </a:rPr>
              <a:t>Pinch skin and see if it goes back to normal</a:t>
            </a:r>
          </a:p>
        </p:txBody>
      </p:sp>
      <p:sp>
        <p:nvSpPr>
          <p:cNvPr id="3" name="Redondear rectángulo de esquina del mismo lado 2">
            <a:extLst>
              <a:ext uri="{FF2B5EF4-FFF2-40B4-BE49-F238E27FC236}">
                <a16:creationId xmlns:a16="http://schemas.microsoft.com/office/drawing/2014/main" id="{C12FB5F6-7249-EA4A-A57C-9CB682EAA0D6}"/>
              </a:ext>
            </a:extLst>
          </p:cNvPr>
          <p:cNvSpPr/>
          <p:nvPr/>
        </p:nvSpPr>
        <p:spPr>
          <a:xfrm rot="10800000">
            <a:off x="467469" y="1295673"/>
            <a:ext cx="6701138" cy="3885432"/>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 name="CuadroTexto 3">
            <a:extLst>
              <a:ext uri="{FF2B5EF4-FFF2-40B4-BE49-F238E27FC236}">
                <a16:creationId xmlns:a16="http://schemas.microsoft.com/office/drawing/2014/main" id="{2C7B3A3D-B1C7-6049-B7D3-8BDD0FA40FA5}"/>
              </a:ext>
            </a:extLst>
          </p:cNvPr>
          <p:cNvSpPr txBox="1"/>
          <p:nvPr/>
        </p:nvSpPr>
        <p:spPr>
          <a:xfrm>
            <a:off x="607351" y="1387108"/>
            <a:ext cx="5020926" cy="338554"/>
          </a:xfrm>
          <a:prstGeom prst="rect">
            <a:avLst/>
          </a:prstGeom>
          <a:noFill/>
        </p:spPr>
        <p:txBody>
          <a:bodyPr wrap="none" rtlCol="0">
            <a:spAutoFit/>
          </a:bodyPr>
          <a:lstStyle/>
          <a:p>
            <a:r>
              <a:rPr lang="en-US" sz="1600" dirty="0">
                <a:latin typeface="Open Sans Light" pitchFamily="2" charset="0"/>
                <a:ea typeface="Open Sans Light" pitchFamily="2" charset="0"/>
                <a:cs typeface="Open Sans Light" pitchFamily="2" charset="0"/>
              </a:rPr>
              <a:t>To assess the level of dehydration use this routine:</a:t>
            </a:r>
            <a:endParaRPr lang="es-GB" dirty="0">
              <a:latin typeface="Open Sans Light" pitchFamily="2" charset="0"/>
              <a:ea typeface="Open Sans Light" pitchFamily="2" charset="0"/>
              <a:cs typeface="Open Sans Light" pitchFamily="2" charset="0"/>
            </a:endParaRPr>
          </a:p>
        </p:txBody>
      </p:sp>
      <p:sp>
        <p:nvSpPr>
          <p:cNvPr id="8" name="CuadroTexto 7">
            <a:extLst>
              <a:ext uri="{FF2B5EF4-FFF2-40B4-BE49-F238E27FC236}">
                <a16:creationId xmlns:a16="http://schemas.microsoft.com/office/drawing/2014/main" id="{A2E2F41F-9870-E443-955B-A4C7C9BE8176}"/>
              </a:ext>
            </a:extLst>
          </p:cNvPr>
          <p:cNvSpPr txBox="1"/>
          <p:nvPr/>
        </p:nvSpPr>
        <p:spPr>
          <a:xfrm>
            <a:off x="2555701" y="1868456"/>
            <a:ext cx="2029723" cy="338554"/>
          </a:xfrm>
          <a:prstGeom prst="rect">
            <a:avLst/>
          </a:prstGeom>
          <a:noFill/>
        </p:spPr>
        <p:txBody>
          <a:bodyPr wrap="none" rtlCol="0">
            <a:spAutoFit/>
          </a:bodyPr>
          <a:lstStyle/>
          <a:p>
            <a:r>
              <a:rPr lang="en-AU" sz="1600" b="1" dirty="0">
                <a:solidFill>
                  <a:srgbClr val="F5333F"/>
                </a:solidFill>
                <a:latin typeface="Open Sans ExtraBold" pitchFamily="2" charset="0"/>
                <a:ea typeface="Open Sans ExtraBold" pitchFamily="2" charset="0"/>
                <a:cs typeface="Open Sans ExtraBold" pitchFamily="2" charset="0"/>
              </a:rPr>
              <a:t>ASK </a:t>
            </a:r>
            <a:r>
              <a:rPr lang="mr-IN" sz="1600" b="1" dirty="0">
                <a:solidFill>
                  <a:srgbClr val="F5333F"/>
                </a:solidFill>
                <a:latin typeface="Open Sans ExtraBold" pitchFamily="2" charset="0"/>
                <a:ea typeface="Open Sans ExtraBold" pitchFamily="2" charset="0"/>
              </a:rPr>
              <a:t>–</a:t>
            </a:r>
            <a:r>
              <a:rPr lang="en-AU" sz="1600" b="1" dirty="0">
                <a:solidFill>
                  <a:srgbClr val="F5333F"/>
                </a:solidFill>
                <a:latin typeface="Open Sans ExtraBold" pitchFamily="2" charset="0"/>
                <a:ea typeface="Open Sans ExtraBold" pitchFamily="2" charset="0"/>
                <a:cs typeface="Open Sans ExtraBold" pitchFamily="2" charset="0"/>
              </a:rPr>
              <a:t> LOOK </a:t>
            </a:r>
            <a:r>
              <a:rPr lang="mr-IN" sz="1600" b="1" dirty="0">
                <a:solidFill>
                  <a:srgbClr val="F5333F"/>
                </a:solidFill>
                <a:latin typeface="Open Sans ExtraBold" pitchFamily="2" charset="0"/>
                <a:ea typeface="Open Sans ExtraBold" pitchFamily="2" charset="0"/>
              </a:rPr>
              <a:t>–</a:t>
            </a:r>
            <a:r>
              <a:rPr lang="en-AU" sz="1600" b="1" dirty="0">
                <a:solidFill>
                  <a:srgbClr val="F5333F"/>
                </a:solidFill>
                <a:latin typeface="Open Sans ExtraBold" pitchFamily="2" charset="0"/>
                <a:ea typeface="Open Sans ExtraBold" pitchFamily="2" charset="0"/>
                <a:cs typeface="Open Sans ExtraBold" pitchFamily="2" charset="0"/>
              </a:rPr>
              <a:t> FEEL</a:t>
            </a:r>
            <a:endParaRPr lang="es-GB" dirty="0">
              <a:solidFill>
                <a:srgbClr val="F5333F"/>
              </a:solidFill>
              <a:latin typeface="Open Sans Light" pitchFamily="2" charset="0"/>
              <a:ea typeface="Open Sans Light" pitchFamily="2" charset="0"/>
              <a:cs typeface="Open Sans Light" pitchFamily="2" charset="0"/>
            </a:endParaRPr>
          </a:p>
        </p:txBody>
      </p:sp>
      <p:sp>
        <p:nvSpPr>
          <p:cNvPr id="10" name="CuadroTexto 9">
            <a:extLst>
              <a:ext uri="{FF2B5EF4-FFF2-40B4-BE49-F238E27FC236}">
                <a16:creationId xmlns:a16="http://schemas.microsoft.com/office/drawing/2014/main" id="{FA5369BC-12C2-8E42-A6EF-C4ACAB3BBBC1}"/>
              </a:ext>
            </a:extLst>
          </p:cNvPr>
          <p:cNvSpPr txBox="1"/>
          <p:nvPr/>
        </p:nvSpPr>
        <p:spPr>
          <a:xfrm>
            <a:off x="7168607" y="4973480"/>
            <a:ext cx="341760" cy="276999"/>
          </a:xfrm>
          <a:prstGeom prst="rect">
            <a:avLst/>
          </a:prstGeom>
          <a:noFill/>
        </p:spPr>
        <p:txBody>
          <a:bodyPr wrap="none" rtlCol="0">
            <a:spAutoFit/>
          </a:bodyPr>
          <a:lstStyle/>
          <a:p>
            <a:r>
              <a:rPr lang="es-ES" sz="1200" dirty="0"/>
              <a:t>29</a:t>
            </a:r>
            <a:endParaRPr lang="es-GB" sz="1200" dirty="0"/>
          </a:p>
        </p:txBody>
      </p:sp>
      <p:sp>
        <p:nvSpPr>
          <p:cNvPr id="12" name="Rectángulo 11">
            <a:extLst>
              <a:ext uri="{FF2B5EF4-FFF2-40B4-BE49-F238E27FC236}">
                <a16:creationId xmlns:a16="http://schemas.microsoft.com/office/drawing/2014/main" id="{40A9FA71-A4C2-A544-906E-C07FB19AAED0}"/>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pic>
        <p:nvPicPr>
          <p:cNvPr id="6" name="Picture 5">
            <a:extLst>
              <a:ext uri="{FF2B5EF4-FFF2-40B4-BE49-F238E27FC236}">
                <a16:creationId xmlns:a16="http://schemas.microsoft.com/office/drawing/2014/main" id="{1B782F03-7D81-53B1-070B-C2FC8E3E0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9" name="Rectangle 8">
            <a:extLst>
              <a:ext uri="{FF2B5EF4-FFF2-40B4-BE49-F238E27FC236}">
                <a16:creationId xmlns:a16="http://schemas.microsoft.com/office/drawing/2014/main" id="{0D9E411E-8F74-90B2-7B2D-C954B64A27B4}"/>
              </a:ext>
            </a:extLst>
          </p:cNvPr>
          <p:cNvSpPr/>
          <p:nvPr/>
        </p:nvSpPr>
        <p:spPr>
          <a:xfrm>
            <a:off x="467468" y="573616"/>
            <a:ext cx="6701139" cy="6500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Title 1">
            <a:extLst>
              <a:ext uri="{FF2B5EF4-FFF2-40B4-BE49-F238E27FC236}">
                <a16:creationId xmlns:a16="http://schemas.microsoft.com/office/drawing/2014/main" id="{3CCE53EE-EF6A-F547-BA34-662159141198}"/>
              </a:ext>
            </a:extLst>
          </p:cNvPr>
          <p:cNvSpPr txBox="1">
            <a:spLocks/>
          </p:cNvSpPr>
          <p:nvPr/>
        </p:nvSpPr>
        <p:spPr>
          <a:xfrm>
            <a:off x="499209" y="643850"/>
            <a:ext cx="6561256" cy="509579"/>
          </a:xfrm>
          <a:prstGeom prst="rect">
            <a:avLst/>
          </a:prstGeom>
        </p:spPr>
        <p:txBody>
          <a:bodyPr vert="horz" lIns="91440" tIns="45720" rIns="91440" bIns="45720" rtlCol="0" anchor="ctr">
            <a:noAutofit/>
          </a:bodyPr>
          <a:lstStyle>
            <a:lvl1pPr algn="ctr" defTabSz="710397" rtl="0" eaLnBrk="1" latinLnBrk="0" hangingPunct="1">
              <a:spcBef>
                <a:spcPct val="0"/>
              </a:spcBef>
              <a:buNone/>
              <a:defRPr sz="3418" kern="1200">
                <a:solidFill>
                  <a:schemeClr val="tx1"/>
                </a:solidFill>
                <a:latin typeface="+mj-lt"/>
                <a:ea typeface="+mj-ea"/>
                <a:cs typeface="+mj-cs"/>
              </a:defRPr>
            </a:lvl1pPr>
          </a:lstStyle>
          <a:p>
            <a:pPr algn="l"/>
            <a:r>
              <a:rPr lang="en-US" sz="1800" b="1" dirty="0">
                <a:solidFill>
                  <a:schemeClr val="bg1"/>
                </a:solidFill>
                <a:latin typeface="Montserrat SemiBold" pitchFamily="2" charset="77"/>
              </a:rPr>
              <a:t>2. Assessing the level of dehydration of AWD/Cholera patients </a:t>
            </a:r>
          </a:p>
        </p:txBody>
      </p:sp>
    </p:spTree>
    <p:extLst>
      <p:ext uri="{BB962C8B-B14F-4D97-AF65-F5344CB8AC3E}">
        <p14:creationId xmlns:p14="http://schemas.microsoft.com/office/powerpoint/2010/main" val="330541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8B9BAB6-5B34-F8A5-2AEF-728A0B56C093}"/>
              </a:ext>
            </a:extLst>
          </p:cNvPr>
          <p:cNvSpPr/>
          <p:nvPr/>
        </p:nvSpPr>
        <p:spPr>
          <a:xfrm>
            <a:off x="0" y="0"/>
            <a:ext cx="7559675" cy="1036644"/>
          </a:xfrm>
          <a:prstGeom prst="rect">
            <a:avLst/>
          </a:prstGeom>
          <a:solidFill>
            <a:srgbClr val="011D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Marcador de contenido 2">
            <a:extLst>
              <a:ext uri="{FF2B5EF4-FFF2-40B4-BE49-F238E27FC236}">
                <a16:creationId xmlns:a16="http://schemas.microsoft.com/office/drawing/2014/main" id="{F3C01FA2-FC90-C149-94EA-FB927422D780}"/>
              </a:ext>
            </a:extLst>
          </p:cNvPr>
          <p:cNvSpPr>
            <a:spLocks noGrp="1"/>
          </p:cNvSpPr>
          <p:nvPr>
            <p:ph idx="1"/>
          </p:nvPr>
        </p:nvSpPr>
        <p:spPr>
          <a:xfrm>
            <a:off x="559337" y="1364310"/>
            <a:ext cx="6559377" cy="3963340"/>
          </a:xfrm>
        </p:spPr>
        <p:txBody>
          <a:bodyPr>
            <a:normAutofit fontScale="70000" lnSpcReduction="20000"/>
          </a:bodyPr>
          <a:lstStyle/>
          <a:p>
            <a:pPr marL="0" indent="0">
              <a:buNone/>
            </a:pPr>
            <a:r>
              <a:rPr lang="es-GB" sz="1900" dirty="0"/>
              <a:t>	1 – INFORM</a:t>
            </a:r>
          </a:p>
          <a:p>
            <a:pPr marL="0" indent="0">
              <a:buNone/>
            </a:pPr>
            <a:endParaRPr lang="es-ES" sz="1400" dirty="0"/>
          </a:p>
          <a:p>
            <a:pPr marL="0" indent="0">
              <a:buNone/>
            </a:pPr>
            <a:r>
              <a:rPr lang="es-ES" sz="1800" dirty="0" err="1"/>
              <a:t>Deliver</a:t>
            </a:r>
            <a:r>
              <a:rPr lang="es-ES" sz="1800" dirty="0"/>
              <a:t>  </a:t>
            </a:r>
            <a:r>
              <a:rPr lang="es-ES" sz="1800" dirty="0" err="1"/>
              <a:t>messages</a:t>
            </a:r>
            <a:r>
              <a:rPr lang="es-ES" sz="1800" dirty="0"/>
              <a:t> </a:t>
            </a:r>
            <a:r>
              <a:rPr lang="es-ES" sz="1800" dirty="0" err="1"/>
              <a:t>on</a:t>
            </a:r>
            <a:r>
              <a:rPr lang="es-ES" sz="1800" dirty="0"/>
              <a:t> Cholera </a:t>
            </a:r>
            <a:r>
              <a:rPr lang="es-ES" sz="1800" dirty="0" err="1"/>
              <a:t>awareness</a:t>
            </a:r>
            <a:r>
              <a:rPr lang="es-ES" sz="1800" dirty="0"/>
              <a:t> , </a:t>
            </a:r>
            <a:r>
              <a:rPr lang="es-ES" sz="1800" dirty="0" err="1"/>
              <a:t>household</a:t>
            </a:r>
            <a:r>
              <a:rPr lang="es-ES" sz="1800" dirty="0"/>
              <a:t> and </a:t>
            </a:r>
            <a:r>
              <a:rPr lang="es-ES" sz="1800" dirty="0" err="1"/>
              <a:t>community</a:t>
            </a:r>
            <a:r>
              <a:rPr lang="es-ES" sz="1800" dirty="0"/>
              <a:t> </a:t>
            </a:r>
            <a:r>
              <a:rPr lang="es-ES" sz="1800" dirty="0" err="1"/>
              <a:t>prevention</a:t>
            </a:r>
            <a:r>
              <a:rPr lang="es-ES" sz="1800" dirty="0"/>
              <a:t> </a:t>
            </a:r>
            <a:r>
              <a:rPr lang="es-ES" sz="1800" dirty="0" err="1"/>
              <a:t>actions</a:t>
            </a:r>
            <a:r>
              <a:rPr lang="es-ES" sz="1800" dirty="0"/>
              <a:t> and                 </a:t>
            </a:r>
            <a:r>
              <a:rPr lang="es-ES" sz="1800" dirty="0" err="1"/>
              <a:t>inform</a:t>
            </a:r>
            <a:r>
              <a:rPr lang="es-ES" sz="1800" dirty="0"/>
              <a:t> </a:t>
            </a:r>
            <a:r>
              <a:rPr lang="es-ES" sz="1800" dirty="0" err="1"/>
              <a:t>their</a:t>
            </a:r>
            <a:r>
              <a:rPr lang="es-ES" sz="1800" dirty="0"/>
              <a:t> </a:t>
            </a:r>
            <a:r>
              <a:rPr lang="es-ES" sz="1800" dirty="0" err="1"/>
              <a:t>community</a:t>
            </a:r>
            <a:r>
              <a:rPr lang="es-ES" sz="1800" dirty="0"/>
              <a:t> </a:t>
            </a:r>
            <a:r>
              <a:rPr lang="es-ES" sz="1800" dirty="0" err="1"/>
              <a:t>that</a:t>
            </a:r>
            <a:r>
              <a:rPr lang="es-ES" sz="1800" dirty="0"/>
              <a:t> </a:t>
            </a:r>
            <a:r>
              <a:rPr lang="es-ES" sz="1800" dirty="0" err="1"/>
              <a:t>they</a:t>
            </a:r>
            <a:r>
              <a:rPr lang="es-ES" sz="1800" dirty="0"/>
              <a:t> are </a:t>
            </a:r>
            <a:r>
              <a:rPr lang="es-ES" sz="1800" dirty="0" err="1"/>
              <a:t>the</a:t>
            </a:r>
            <a:r>
              <a:rPr lang="es-ES" sz="1800" dirty="0"/>
              <a:t> </a:t>
            </a:r>
            <a:r>
              <a:rPr lang="es-ES" sz="1800" b="1" dirty="0"/>
              <a:t>“</a:t>
            </a:r>
            <a:r>
              <a:rPr lang="es-ES" sz="1800" b="1" dirty="0" err="1"/>
              <a:t>go</a:t>
            </a:r>
            <a:r>
              <a:rPr lang="es-ES" sz="1800" b="1" dirty="0"/>
              <a:t> to” </a:t>
            </a:r>
            <a:r>
              <a:rPr lang="es-ES" sz="1800" b="1" dirty="0" err="1"/>
              <a:t>person</a:t>
            </a:r>
            <a:r>
              <a:rPr lang="es-ES" sz="1800" b="1" dirty="0"/>
              <a:t> </a:t>
            </a:r>
            <a:r>
              <a:rPr lang="es-ES" sz="1800" dirty="0" err="1"/>
              <a:t>when</a:t>
            </a:r>
            <a:r>
              <a:rPr lang="es-ES" sz="1800" dirty="0"/>
              <a:t> </a:t>
            </a:r>
            <a:r>
              <a:rPr lang="es-ES" sz="1800" dirty="0" err="1"/>
              <a:t>someone</a:t>
            </a:r>
            <a:r>
              <a:rPr lang="es-ES" sz="1800" dirty="0"/>
              <a:t> has </a:t>
            </a:r>
            <a:r>
              <a:rPr lang="es-ES" sz="1800" dirty="0" err="1"/>
              <a:t>diarrhoea</a:t>
            </a:r>
            <a:r>
              <a:rPr lang="es-ES" sz="1800" dirty="0"/>
              <a:t> </a:t>
            </a:r>
          </a:p>
          <a:p>
            <a:pPr marL="0" indent="0">
              <a:buNone/>
            </a:pPr>
            <a:endParaRPr lang="es-GB" sz="1800" dirty="0"/>
          </a:p>
          <a:p>
            <a:pPr marL="0" indent="0">
              <a:buNone/>
            </a:pPr>
            <a:r>
              <a:rPr lang="es-GB" sz="1900" dirty="0"/>
              <a:t>	2 – PREPARE</a:t>
            </a:r>
          </a:p>
          <a:p>
            <a:pPr marL="0" indent="0">
              <a:buNone/>
            </a:pPr>
            <a:endParaRPr lang="es-ES" sz="1500" dirty="0"/>
          </a:p>
          <a:p>
            <a:pPr marL="0" indent="0">
              <a:buNone/>
            </a:pPr>
            <a:r>
              <a:rPr lang="es-ES" sz="1800" dirty="0"/>
              <a:t>Works </a:t>
            </a:r>
            <a:r>
              <a:rPr lang="es-ES" sz="1800" dirty="0" err="1"/>
              <a:t>with</a:t>
            </a:r>
            <a:r>
              <a:rPr lang="es-ES" sz="1800" dirty="0"/>
              <a:t> </a:t>
            </a:r>
            <a:r>
              <a:rPr lang="es-ES" sz="1800" dirty="0" err="1"/>
              <a:t>their</a:t>
            </a:r>
            <a:r>
              <a:rPr lang="es-ES" sz="1800" dirty="0"/>
              <a:t> </a:t>
            </a:r>
            <a:r>
              <a:rPr lang="es-ES" sz="1800" dirty="0" err="1"/>
              <a:t>community</a:t>
            </a:r>
            <a:r>
              <a:rPr lang="es-ES" sz="1800" dirty="0"/>
              <a:t> to </a:t>
            </a:r>
            <a:r>
              <a:rPr lang="es-ES" sz="1800" dirty="0" err="1"/>
              <a:t>make</a:t>
            </a:r>
            <a:r>
              <a:rPr lang="es-ES" sz="1800" dirty="0"/>
              <a:t> </a:t>
            </a:r>
            <a:r>
              <a:rPr lang="es-ES" sz="1800" dirty="0" err="1"/>
              <a:t>it</a:t>
            </a:r>
            <a:r>
              <a:rPr lang="es-ES" sz="1800" dirty="0"/>
              <a:t> a ‘cholera </a:t>
            </a:r>
            <a:r>
              <a:rPr lang="es-ES" sz="1800" dirty="0" err="1"/>
              <a:t>ready</a:t>
            </a:r>
            <a:r>
              <a:rPr lang="es-ES" sz="1800" dirty="0"/>
              <a:t>’ </a:t>
            </a:r>
            <a:r>
              <a:rPr lang="es-ES" sz="1800" dirty="0" err="1"/>
              <a:t>community</a:t>
            </a:r>
            <a:endParaRPr lang="es-ES" sz="1800" dirty="0"/>
          </a:p>
          <a:p>
            <a:pPr marL="0" indent="0">
              <a:buNone/>
            </a:pPr>
            <a:endParaRPr lang="es-GB" sz="1800" dirty="0"/>
          </a:p>
          <a:p>
            <a:pPr marL="0" indent="0">
              <a:buNone/>
            </a:pPr>
            <a:r>
              <a:rPr lang="es-GB" sz="1900" dirty="0"/>
              <a:t>	3 – TREAT</a:t>
            </a:r>
          </a:p>
          <a:p>
            <a:pPr marL="0" indent="0">
              <a:buNone/>
            </a:pPr>
            <a:endParaRPr lang="es-GB" sz="1400" dirty="0"/>
          </a:p>
          <a:p>
            <a:pPr marL="0" indent="0">
              <a:buNone/>
            </a:pPr>
            <a:r>
              <a:rPr lang="es-GB" sz="1800" dirty="0"/>
              <a:t>Assess patient´ status, type of diarrhoea, level of dehydration and treat or refer accordingly</a:t>
            </a:r>
          </a:p>
          <a:p>
            <a:pPr marL="0" indent="0">
              <a:buNone/>
            </a:pPr>
            <a:endParaRPr lang="es-GB" sz="1800" dirty="0"/>
          </a:p>
          <a:p>
            <a:pPr marL="0" indent="0">
              <a:buNone/>
            </a:pPr>
            <a:r>
              <a:rPr lang="es-GB" sz="1900" dirty="0"/>
              <a:t>	4 – REPORT</a:t>
            </a:r>
          </a:p>
          <a:p>
            <a:pPr marL="0" indent="0">
              <a:buNone/>
            </a:pPr>
            <a:endParaRPr lang="es-GB" sz="1500" dirty="0"/>
          </a:p>
          <a:p>
            <a:pPr marL="0" indent="0">
              <a:buNone/>
            </a:pPr>
            <a:r>
              <a:rPr lang="es-GB" sz="1700" dirty="0"/>
              <a:t>Log in patient information in the line list and send weekly report / SMS to their supervisor</a:t>
            </a:r>
          </a:p>
          <a:p>
            <a:pPr marL="0" indent="0">
              <a:buNone/>
            </a:pPr>
            <a:endParaRPr lang="es-GB" sz="1700" dirty="0"/>
          </a:p>
          <a:p>
            <a:pPr marL="0" indent="0">
              <a:buNone/>
            </a:pPr>
            <a:r>
              <a:rPr lang="es-GB" sz="1900" dirty="0"/>
              <a:t>	5 – ALERT</a:t>
            </a:r>
          </a:p>
          <a:p>
            <a:pPr marL="0" indent="0">
              <a:buNone/>
            </a:pPr>
            <a:endParaRPr lang="es-GB" sz="1500" dirty="0"/>
          </a:p>
          <a:p>
            <a:pPr marL="0" indent="0">
              <a:buNone/>
            </a:pPr>
            <a:r>
              <a:rPr lang="es-GB" sz="1700" dirty="0"/>
              <a:t>Alert supervisor and Health system when identify sudden increase in AWD or suspicion of cholera cases</a:t>
            </a:r>
          </a:p>
        </p:txBody>
      </p:sp>
      <p:sp>
        <p:nvSpPr>
          <p:cNvPr id="4" name="Título 1">
            <a:extLst>
              <a:ext uri="{FF2B5EF4-FFF2-40B4-BE49-F238E27FC236}">
                <a16:creationId xmlns:a16="http://schemas.microsoft.com/office/drawing/2014/main" id="{1ED7CB07-7C93-2F49-96ED-F40271932416}"/>
              </a:ext>
            </a:extLst>
          </p:cNvPr>
          <p:cNvSpPr>
            <a:spLocks noGrp="1"/>
          </p:cNvSpPr>
          <p:nvPr>
            <p:ph type="title"/>
          </p:nvPr>
        </p:nvSpPr>
        <p:spPr>
          <a:xfrm>
            <a:off x="586707" y="286084"/>
            <a:ext cx="6803708" cy="506256"/>
          </a:xfrm>
        </p:spPr>
        <p:txBody>
          <a:bodyPr>
            <a:normAutofit/>
          </a:bodyPr>
          <a:lstStyle/>
          <a:p>
            <a:r>
              <a:rPr lang="es-GB" sz="2000" b="1" dirty="0">
                <a:solidFill>
                  <a:schemeClr val="bg1"/>
                </a:solidFill>
                <a:latin typeface="Montserrat SemiBold" pitchFamily="2" charset="77"/>
              </a:rPr>
              <a:t>What does a Community ORT </a:t>
            </a:r>
            <a:r>
              <a:rPr lang="es-GB" sz="2000" b="1">
                <a:solidFill>
                  <a:schemeClr val="bg1"/>
                </a:solidFill>
                <a:latin typeface="Montserrat SemiBold" pitchFamily="2" charset="77"/>
              </a:rPr>
              <a:t>Volunteer do?</a:t>
            </a:r>
            <a:endParaRPr lang="es-GB" sz="2000" b="1" dirty="0">
              <a:solidFill>
                <a:schemeClr val="bg1"/>
              </a:solidFill>
              <a:latin typeface="Montserrat SemiBold" pitchFamily="2" charset="77"/>
            </a:endParaRPr>
          </a:p>
        </p:txBody>
      </p:sp>
      <p:sp>
        <p:nvSpPr>
          <p:cNvPr id="5" name="Marcador de contenido 3">
            <a:extLst>
              <a:ext uri="{FF2B5EF4-FFF2-40B4-BE49-F238E27FC236}">
                <a16:creationId xmlns:a16="http://schemas.microsoft.com/office/drawing/2014/main" id="{6D2D405B-41DF-E549-BE47-32824CCFB7D1}"/>
              </a:ext>
            </a:extLst>
          </p:cNvPr>
          <p:cNvSpPr txBox="1">
            <a:spLocks/>
          </p:cNvSpPr>
          <p:nvPr/>
        </p:nvSpPr>
        <p:spPr>
          <a:xfrm>
            <a:off x="586707" y="1252004"/>
            <a:ext cx="6581338" cy="403709"/>
          </a:xfrm>
          <a:prstGeom prst="round2SameRect">
            <a:avLst/>
          </a:prstGeom>
          <a:noFill/>
          <a:ln w="25400" cap="flat" cmpd="sng" algn="ctr">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20000"/>
          </a:bodyPr>
          <a:lstStyle>
            <a:lvl1pPr marL="266399" indent="-266399" algn="l" defTabSz="710397" rtl="0" eaLnBrk="1" latinLnBrk="0" hangingPunct="1">
              <a:spcBef>
                <a:spcPct val="20000"/>
              </a:spcBef>
              <a:buFont typeface="Arial" pitchFamily="34" charset="0"/>
              <a:buChar char="•"/>
              <a:defRPr sz="2486" kern="1200">
                <a:solidFill>
                  <a:schemeClr val="lt1"/>
                </a:solidFill>
                <a:latin typeface="+mn-lt"/>
                <a:ea typeface="+mn-ea"/>
                <a:cs typeface="+mn-cs"/>
              </a:defRPr>
            </a:lvl1pPr>
            <a:lvl2pPr marL="577198" indent="-221999" algn="l" defTabSz="710397" rtl="0" eaLnBrk="1" latinLnBrk="0" hangingPunct="1">
              <a:spcBef>
                <a:spcPct val="20000"/>
              </a:spcBef>
              <a:buFont typeface="Arial" pitchFamily="34" charset="0"/>
              <a:buChar char="–"/>
              <a:defRPr sz="2175" kern="1200">
                <a:solidFill>
                  <a:schemeClr val="lt1"/>
                </a:solidFill>
                <a:latin typeface="+mn-lt"/>
                <a:ea typeface="+mn-ea"/>
                <a:cs typeface="+mn-cs"/>
              </a:defRPr>
            </a:lvl2pPr>
            <a:lvl3pPr marL="887997" indent="-177599" algn="l" defTabSz="710397" rtl="0" eaLnBrk="1" latinLnBrk="0" hangingPunct="1">
              <a:spcBef>
                <a:spcPct val="20000"/>
              </a:spcBef>
              <a:buFont typeface="Arial" pitchFamily="34" charset="0"/>
              <a:buChar char="•"/>
              <a:defRPr sz="1865" kern="1200">
                <a:solidFill>
                  <a:schemeClr val="lt1"/>
                </a:solidFill>
                <a:latin typeface="+mn-lt"/>
                <a:ea typeface="+mn-ea"/>
                <a:cs typeface="+mn-cs"/>
              </a:defRPr>
            </a:lvl3pPr>
            <a:lvl4pPr marL="1243195" indent="-177599" algn="l" defTabSz="710397" rtl="0" eaLnBrk="1" latinLnBrk="0" hangingPunct="1">
              <a:spcBef>
                <a:spcPct val="20000"/>
              </a:spcBef>
              <a:buFont typeface="Arial" pitchFamily="34" charset="0"/>
              <a:buChar char="–"/>
              <a:defRPr sz="1554" kern="1200">
                <a:solidFill>
                  <a:schemeClr val="lt1"/>
                </a:solidFill>
                <a:latin typeface="+mn-lt"/>
                <a:ea typeface="+mn-ea"/>
                <a:cs typeface="+mn-cs"/>
              </a:defRPr>
            </a:lvl4pPr>
            <a:lvl5pPr marL="1598394" indent="-177599" algn="l" defTabSz="710397" rtl="0" eaLnBrk="1" latinLnBrk="0" hangingPunct="1">
              <a:spcBef>
                <a:spcPct val="20000"/>
              </a:spcBef>
              <a:buFont typeface="Arial" pitchFamily="34" charset="0"/>
              <a:buChar char="»"/>
              <a:defRPr sz="1554" kern="1200">
                <a:solidFill>
                  <a:schemeClr val="lt1"/>
                </a:solidFill>
                <a:latin typeface="+mn-lt"/>
                <a:ea typeface="+mn-ea"/>
                <a:cs typeface="+mn-cs"/>
              </a:defRPr>
            </a:lvl5pPr>
            <a:lvl6pPr marL="1953593" indent="-177599" algn="l" defTabSz="710397" rtl="0" eaLnBrk="1" latinLnBrk="0" hangingPunct="1">
              <a:spcBef>
                <a:spcPct val="20000"/>
              </a:spcBef>
              <a:buFont typeface="Arial" pitchFamily="34" charset="0"/>
              <a:buChar char="•"/>
              <a:defRPr sz="1554" kern="1200">
                <a:solidFill>
                  <a:schemeClr val="lt1"/>
                </a:solidFill>
                <a:latin typeface="+mn-lt"/>
                <a:ea typeface="+mn-ea"/>
                <a:cs typeface="+mn-cs"/>
              </a:defRPr>
            </a:lvl6pPr>
            <a:lvl7pPr marL="2308791" indent="-177599" algn="l" defTabSz="710397" rtl="0" eaLnBrk="1" latinLnBrk="0" hangingPunct="1">
              <a:spcBef>
                <a:spcPct val="20000"/>
              </a:spcBef>
              <a:buFont typeface="Arial" pitchFamily="34" charset="0"/>
              <a:buChar char="•"/>
              <a:defRPr sz="1554" kern="1200">
                <a:solidFill>
                  <a:schemeClr val="lt1"/>
                </a:solidFill>
                <a:latin typeface="+mn-lt"/>
                <a:ea typeface="+mn-ea"/>
                <a:cs typeface="+mn-cs"/>
              </a:defRPr>
            </a:lvl7pPr>
            <a:lvl8pPr marL="2663990" indent="-177599" algn="l" defTabSz="710397" rtl="0" eaLnBrk="1" latinLnBrk="0" hangingPunct="1">
              <a:spcBef>
                <a:spcPct val="20000"/>
              </a:spcBef>
              <a:buFont typeface="Arial" pitchFamily="34" charset="0"/>
              <a:buChar char="•"/>
              <a:defRPr sz="1554" kern="1200">
                <a:solidFill>
                  <a:schemeClr val="lt1"/>
                </a:solidFill>
                <a:latin typeface="+mn-lt"/>
                <a:ea typeface="+mn-ea"/>
                <a:cs typeface="+mn-cs"/>
              </a:defRPr>
            </a:lvl8pPr>
            <a:lvl9pPr marL="3019189" indent="-177599" algn="l" defTabSz="710397" rtl="0" eaLnBrk="1" latinLnBrk="0" hangingPunct="1">
              <a:spcBef>
                <a:spcPct val="20000"/>
              </a:spcBef>
              <a:buFont typeface="Arial" pitchFamily="34" charset="0"/>
              <a:buChar char="•"/>
              <a:defRPr sz="1554" kern="1200">
                <a:solidFill>
                  <a:schemeClr val="lt1"/>
                </a:solidFill>
                <a:latin typeface="+mn-lt"/>
                <a:ea typeface="+mn-ea"/>
                <a:cs typeface="+mn-cs"/>
              </a:defRPr>
            </a:lvl9pPr>
          </a:lstStyle>
          <a:p>
            <a:pPr marL="0" indent="0">
              <a:buNone/>
            </a:pPr>
            <a:endParaRPr lang="es-GB" dirty="0"/>
          </a:p>
        </p:txBody>
      </p:sp>
      <p:sp>
        <p:nvSpPr>
          <p:cNvPr id="6" name="Redondear rectángulo de esquina del mismo lado 5">
            <a:extLst>
              <a:ext uri="{FF2B5EF4-FFF2-40B4-BE49-F238E27FC236}">
                <a16:creationId xmlns:a16="http://schemas.microsoft.com/office/drawing/2014/main" id="{490011AF-313B-EE44-A53D-66D1C3594EAA}"/>
              </a:ext>
            </a:extLst>
          </p:cNvPr>
          <p:cNvSpPr/>
          <p:nvPr/>
        </p:nvSpPr>
        <p:spPr>
          <a:xfrm>
            <a:off x="598506" y="2196184"/>
            <a:ext cx="6581338" cy="395633"/>
          </a:xfrm>
          <a:prstGeom prst="round2SameRect">
            <a:avLst/>
          </a:prstGeom>
          <a:noFill/>
          <a:ln>
            <a:solidFill>
              <a:srgbClr val="FFA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8" name="Redondear rectángulo de esquina del mismo lado 7">
            <a:extLst>
              <a:ext uri="{FF2B5EF4-FFF2-40B4-BE49-F238E27FC236}">
                <a16:creationId xmlns:a16="http://schemas.microsoft.com/office/drawing/2014/main" id="{FDDC72DD-39B5-1249-A2FF-3AF5920D6A71}"/>
              </a:ext>
            </a:extLst>
          </p:cNvPr>
          <p:cNvSpPr/>
          <p:nvPr/>
        </p:nvSpPr>
        <p:spPr>
          <a:xfrm>
            <a:off x="598506" y="2914185"/>
            <a:ext cx="6581338" cy="395633"/>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9" name="Redondear rectángulo de esquina del mismo lado 8">
            <a:extLst>
              <a:ext uri="{FF2B5EF4-FFF2-40B4-BE49-F238E27FC236}">
                <a16:creationId xmlns:a16="http://schemas.microsoft.com/office/drawing/2014/main" id="{C003BABE-7025-3844-8239-F115C91007ED}"/>
              </a:ext>
            </a:extLst>
          </p:cNvPr>
          <p:cNvSpPr/>
          <p:nvPr/>
        </p:nvSpPr>
        <p:spPr>
          <a:xfrm>
            <a:off x="571959" y="3637484"/>
            <a:ext cx="6581338" cy="395633"/>
          </a:xfrm>
          <a:prstGeom prst="round2SameRect">
            <a:avLst/>
          </a:prstGeom>
          <a:noFill/>
          <a:ln>
            <a:solidFill>
              <a:srgbClr val="FF8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Redondear rectángulo de esquina del mismo lado 9">
            <a:extLst>
              <a:ext uri="{FF2B5EF4-FFF2-40B4-BE49-F238E27FC236}">
                <a16:creationId xmlns:a16="http://schemas.microsoft.com/office/drawing/2014/main" id="{64B4C413-680D-3C4D-8C08-31A327AE5597}"/>
              </a:ext>
            </a:extLst>
          </p:cNvPr>
          <p:cNvSpPr/>
          <p:nvPr/>
        </p:nvSpPr>
        <p:spPr>
          <a:xfrm>
            <a:off x="589460" y="4392805"/>
            <a:ext cx="6575832" cy="395633"/>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1" name="CuadroTexto 10">
            <a:extLst>
              <a:ext uri="{FF2B5EF4-FFF2-40B4-BE49-F238E27FC236}">
                <a16:creationId xmlns:a16="http://schemas.microsoft.com/office/drawing/2014/main" id="{68597325-0004-A942-A9D8-8D4984310782}"/>
              </a:ext>
            </a:extLst>
          </p:cNvPr>
          <p:cNvSpPr txBox="1"/>
          <p:nvPr/>
        </p:nvSpPr>
        <p:spPr>
          <a:xfrm>
            <a:off x="6219510" y="1344855"/>
            <a:ext cx="795411" cy="315471"/>
          </a:xfrm>
          <a:prstGeom prst="rect">
            <a:avLst/>
          </a:prstGeom>
          <a:noFill/>
        </p:spPr>
        <p:txBody>
          <a:bodyPr wrap="none" rtlCol="0">
            <a:spAutoFit/>
          </a:bodyPr>
          <a:lstStyle/>
          <a:p>
            <a:r>
              <a:rPr lang="es-GB" dirty="0"/>
              <a:t>p. 4 -22 </a:t>
            </a:r>
          </a:p>
        </p:txBody>
      </p:sp>
      <p:sp>
        <p:nvSpPr>
          <p:cNvPr id="12" name="CuadroTexto 11">
            <a:extLst>
              <a:ext uri="{FF2B5EF4-FFF2-40B4-BE49-F238E27FC236}">
                <a16:creationId xmlns:a16="http://schemas.microsoft.com/office/drawing/2014/main" id="{9C01AD0A-8BE4-3C44-9434-AEEAF38EC21F}"/>
              </a:ext>
            </a:extLst>
          </p:cNvPr>
          <p:cNvSpPr txBox="1"/>
          <p:nvPr/>
        </p:nvSpPr>
        <p:spPr>
          <a:xfrm>
            <a:off x="6193060" y="2162525"/>
            <a:ext cx="848309" cy="315471"/>
          </a:xfrm>
          <a:prstGeom prst="rect">
            <a:avLst/>
          </a:prstGeom>
          <a:noFill/>
        </p:spPr>
        <p:txBody>
          <a:bodyPr wrap="none" rtlCol="0">
            <a:spAutoFit/>
          </a:bodyPr>
          <a:lstStyle/>
          <a:p>
            <a:r>
              <a:rPr lang="es-GB" dirty="0"/>
              <a:t>p. 23-26 </a:t>
            </a:r>
          </a:p>
        </p:txBody>
      </p:sp>
      <p:sp>
        <p:nvSpPr>
          <p:cNvPr id="13" name="CuadroTexto 12">
            <a:extLst>
              <a:ext uri="{FF2B5EF4-FFF2-40B4-BE49-F238E27FC236}">
                <a16:creationId xmlns:a16="http://schemas.microsoft.com/office/drawing/2014/main" id="{0B1F336C-ED9B-EE49-804C-21373F635902}"/>
              </a:ext>
            </a:extLst>
          </p:cNvPr>
          <p:cNvSpPr txBox="1"/>
          <p:nvPr/>
        </p:nvSpPr>
        <p:spPr>
          <a:xfrm>
            <a:off x="6199774" y="2917178"/>
            <a:ext cx="848309" cy="315471"/>
          </a:xfrm>
          <a:prstGeom prst="rect">
            <a:avLst/>
          </a:prstGeom>
          <a:noFill/>
        </p:spPr>
        <p:txBody>
          <a:bodyPr wrap="none" rtlCol="0">
            <a:spAutoFit/>
          </a:bodyPr>
          <a:lstStyle/>
          <a:p>
            <a:r>
              <a:rPr lang="es-GB" dirty="0"/>
              <a:t>p. 27-39 </a:t>
            </a:r>
          </a:p>
        </p:txBody>
      </p:sp>
      <p:sp>
        <p:nvSpPr>
          <p:cNvPr id="14" name="CuadroTexto 13">
            <a:extLst>
              <a:ext uri="{FF2B5EF4-FFF2-40B4-BE49-F238E27FC236}">
                <a16:creationId xmlns:a16="http://schemas.microsoft.com/office/drawing/2014/main" id="{F759727B-C24A-4C4D-A21B-AF304ECE8232}"/>
              </a:ext>
            </a:extLst>
          </p:cNvPr>
          <p:cNvSpPr txBox="1"/>
          <p:nvPr/>
        </p:nvSpPr>
        <p:spPr>
          <a:xfrm>
            <a:off x="6205343" y="3637484"/>
            <a:ext cx="848309" cy="315471"/>
          </a:xfrm>
          <a:prstGeom prst="rect">
            <a:avLst/>
          </a:prstGeom>
          <a:noFill/>
        </p:spPr>
        <p:txBody>
          <a:bodyPr wrap="none" rtlCol="0">
            <a:spAutoFit/>
          </a:bodyPr>
          <a:lstStyle/>
          <a:p>
            <a:r>
              <a:rPr lang="es-GB" dirty="0"/>
              <a:t>p. 40-41 </a:t>
            </a:r>
          </a:p>
        </p:txBody>
      </p:sp>
      <p:sp>
        <p:nvSpPr>
          <p:cNvPr id="15" name="CuadroTexto 14">
            <a:extLst>
              <a:ext uri="{FF2B5EF4-FFF2-40B4-BE49-F238E27FC236}">
                <a16:creationId xmlns:a16="http://schemas.microsoft.com/office/drawing/2014/main" id="{6311DC99-604C-024A-8DF9-9B354B9F0533}"/>
              </a:ext>
            </a:extLst>
          </p:cNvPr>
          <p:cNvSpPr txBox="1"/>
          <p:nvPr/>
        </p:nvSpPr>
        <p:spPr>
          <a:xfrm>
            <a:off x="6368768" y="4419523"/>
            <a:ext cx="601447" cy="315471"/>
          </a:xfrm>
          <a:prstGeom prst="rect">
            <a:avLst/>
          </a:prstGeom>
          <a:noFill/>
        </p:spPr>
        <p:txBody>
          <a:bodyPr wrap="none" rtlCol="0">
            <a:spAutoFit/>
          </a:bodyPr>
          <a:lstStyle/>
          <a:p>
            <a:r>
              <a:rPr lang="es-GB" dirty="0"/>
              <a:t>p. 42 </a:t>
            </a:r>
          </a:p>
        </p:txBody>
      </p:sp>
      <p:pic>
        <p:nvPicPr>
          <p:cNvPr id="7" name="Picture 6">
            <a:extLst>
              <a:ext uri="{FF2B5EF4-FFF2-40B4-BE49-F238E27FC236}">
                <a16:creationId xmlns:a16="http://schemas.microsoft.com/office/drawing/2014/main" id="{461DDEDF-1BDE-6432-B6F5-59DB25C6F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 y="86569"/>
            <a:ext cx="870702" cy="849064"/>
          </a:xfrm>
          <a:prstGeom prst="rect">
            <a:avLst/>
          </a:prstGeom>
        </p:spPr>
      </p:pic>
    </p:spTree>
    <p:extLst>
      <p:ext uri="{BB962C8B-B14F-4D97-AF65-F5344CB8AC3E}">
        <p14:creationId xmlns:p14="http://schemas.microsoft.com/office/powerpoint/2010/main" val="932798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F3A0-3DBB-489E-88FC-56501089C733}"/>
              </a:ext>
            </a:extLst>
          </p:cNvPr>
          <p:cNvSpPr txBox="1">
            <a:spLocks/>
          </p:cNvSpPr>
          <p:nvPr/>
        </p:nvSpPr>
        <p:spPr>
          <a:xfrm>
            <a:off x="535343" y="68860"/>
            <a:ext cx="6393180" cy="49428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75" dirty="0"/>
          </a:p>
        </p:txBody>
      </p:sp>
      <p:pic>
        <p:nvPicPr>
          <p:cNvPr id="3" name="Picture 2" descr="Screen Shot 2019-05-05 at 21.4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7" y="917233"/>
            <a:ext cx="7501000" cy="4159646"/>
          </a:xfrm>
          <a:prstGeom prst="rect">
            <a:avLst/>
          </a:prstGeom>
        </p:spPr>
      </p:pic>
      <p:sp>
        <p:nvSpPr>
          <p:cNvPr id="9" name="Rectángulo 8">
            <a:extLst>
              <a:ext uri="{FF2B5EF4-FFF2-40B4-BE49-F238E27FC236}">
                <a16:creationId xmlns:a16="http://schemas.microsoft.com/office/drawing/2014/main" id="{37089C5C-1E68-0647-81BB-E3C5C143FDC2}"/>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sp>
        <p:nvSpPr>
          <p:cNvPr id="10" name="CuadroTexto 9">
            <a:extLst>
              <a:ext uri="{FF2B5EF4-FFF2-40B4-BE49-F238E27FC236}">
                <a16:creationId xmlns:a16="http://schemas.microsoft.com/office/drawing/2014/main" id="{4EDA007F-A41D-5840-8935-84C34FCB6AFB}"/>
              </a:ext>
            </a:extLst>
          </p:cNvPr>
          <p:cNvSpPr txBox="1"/>
          <p:nvPr/>
        </p:nvSpPr>
        <p:spPr>
          <a:xfrm>
            <a:off x="7168607" y="4973480"/>
            <a:ext cx="341760" cy="276999"/>
          </a:xfrm>
          <a:prstGeom prst="rect">
            <a:avLst/>
          </a:prstGeom>
          <a:noFill/>
        </p:spPr>
        <p:txBody>
          <a:bodyPr wrap="none" rtlCol="0">
            <a:spAutoFit/>
          </a:bodyPr>
          <a:lstStyle/>
          <a:p>
            <a:r>
              <a:rPr lang="es-ES" sz="1200" dirty="0"/>
              <a:t>30</a:t>
            </a:r>
          </a:p>
        </p:txBody>
      </p:sp>
      <p:pic>
        <p:nvPicPr>
          <p:cNvPr id="6" name="Picture 5">
            <a:extLst>
              <a:ext uri="{FF2B5EF4-FFF2-40B4-BE49-F238E27FC236}">
                <a16:creationId xmlns:a16="http://schemas.microsoft.com/office/drawing/2014/main" id="{C68CD961-DEAE-63DB-8D40-21048BB78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11" name="Rectangle 10">
            <a:extLst>
              <a:ext uri="{FF2B5EF4-FFF2-40B4-BE49-F238E27FC236}">
                <a16:creationId xmlns:a16="http://schemas.microsoft.com/office/drawing/2014/main" id="{47F2E32E-D8BF-76FE-942A-79F716043E1D}"/>
              </a:ext>
            </a:extLst>
          </p:cNvPr>
          <p:cNvSpPr/>
          <p:nvPr/>
        </p:nvSpPr>
        <p:spPr>
          <a:xfrm>
            <a:off x="467470" y="363984"/>
            <a:ext cx="6773830"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2" name="Title 1">
            <a:extLst>
              <a:ext uri="{FF2B5EF4-FFF2-40B4-BE49-F238E27FC236}">
                <a16:creationId xmlns:a16="http://schemas.microsoft.com/office/drawing/2014/main" id="{9892A36E-E3FA-7E68-554B-7FC9875613CA}"/>
              </a:ext>
            </a:extLst>
          </p:cNvPr>
          <p:cNvSpPr txBox="1">
            <a:spLocks/>
          </p:cNvSpPr>
          <p:nvPr/>
        </p:nvSpPr>
        <p:spPr>
          <a:xfrm>
            <a:off x="330103" y="386617"/>
            <a:ext cx="7048564" cy="41848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latin typeface="Montserrat SemiBold" pitchFamily="2" charset="77"/>
              </a:rPr>
              <a:t>2. Decision Flow Chart for </a:t>
            </a:r>
            <a:r>
              <a:rPr lang="en-GB" sz="2000" b="1" dirty="0">
                <a:solidFill>
                  <a:schemeClr val="bg1"/>
                </a:solidFill>
                <a:latin typeface="Montserrat SemiBold" pitchFamily="2" charset="77"/>
              </a:rPr>
              <a:t>dehydration assessment</a:t>
            </a:r>
            <a:endParaRPr lang="en-US" sz="2000" b="1" dirty="0">
              <a:solidFill>
                <a:schemeClr val="bg1"/>
              </a:solidFill>
              <a:latin typeface="Montserrat SemiBold" pitchFamily="2" charset="77"/>
            </a:endParaRPr>
          </a:p>
        </p:txBody>
      </p:sp>
    </p:spTree>
    <p:extLst>
      <p:ext uri="{BB962C8B-B14F-4D97-AF65-F5344CB8AC3E}">
        <p14:creationId xmlns:p14="http://schemas.microsoft.com/office/powerpoint/2010/main" val="481482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6137" y="1834818"/>
            <a:ext cx="6687215" cy="2246769"/>
          </a:xfrm>
          <a:prstGeom prst="rect">
            <a:avLst/>
          </a:prstGeom>
          <a:noFill/>
          <a:ln w="28575">
            <a:noFill/>
          </a:ln>
        </p:spPr>
        <p:txBody>
          <a:bodyPr wrap="square">
            <a:spAutoFit/>
          </a:bodyPr>
          <a:lstStyle/>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All children under 5 years (even if no dehydration).</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All Pregnant women (even if no dehydration).</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All patients with severe or even some dehydration.</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Bloody/mucous </a:t>
            </a:r>
            <a:r>
              <a:rPr lang="en-US" sz="1400" dirty="0" err="1">
                <a:latin typeface="Open Sans Light" pitchFamily="2" charset="0"/>
                <a:ea typeface="Open Sans Light" pitchFamily="2" charset="0"/>
                <a:cs typeface="Open Sans Light" pitchFamily="2" charset="0"/>
              </a:rPr>
              <a:t>diarrhoea</a:t>
            </a:r>
            <a:r>
              <a:rPr lang="en-US" sz="1400" dirty="0">
                <a:latin typeface="Open Sans Light" pitchFamily="2" charset="0"/>
                <a:ea typeface="Open Sans Light" pitchFamily="2" charset="0"/>
                <a:cs typeface="Open Sans Light" pitchFamily="2" charset="0"/>
              </a:rPr>
              <a:t> cases (Refer to Health Facility).</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Persistent diarrhea cases, more than 2 weeks (Refer to Health Facility).</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Patients not able to drink ORS.</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Patients with continuous vomiting or diarrhea.</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Patients who are not improving.</a:t>
            </a:r>
          </a:p>
          <a:p>
            <a:pPr marL="976796" lvl="2" indent="-266399">
              <a:buFont typeface="Wingdings" charset="2"/>
              <a:buChar char="q"/>
            </a:pPr>
            <a:r>
              <a:rPr lang="en-US" sz="1400" dirty="0">
                <a:latin typeface="Open Sans Light" pitchFamily="2" charset="0"/>
                <a:ea typeface="Open Sans Light" pitchFamily="2" charset="0"/>
                <a:cs typeface="Open Sans Light" pitchFamily="2" charset="0"/>
              </a:rPr>
              <a:t>All cases you are worried about.</a:t>
            </a:r>
          </a:p>
        </p:txBody>
      </p:sp>
      <p:sp>
        <p:nvSpPr>
          <p:cNvPr id="6" name="Rectángulo 5">
            <a:extLst>
              <a:ext uri="{FF2B5EF4-FFF2-40B4-BE49-F238E27FC236}">
                <a16:creationId xmlns:a16="http://schemas.microsoft.com/office/drawing/2014/main" id="{A89DB94D-1F6B-1A42-A62F-5D079065EE5D}"/>
              </a:ext>
            </a:extLst>
          </p:cNvPr>
          <p:cNvSpPr/>
          <p:nvPr/>
        </p:nvSpPr>
        <p:spPr>
          <a:xfrm>
            <a:off x="7359968" y="2164607"/>
            <a:ext cx="205172" cy="1075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a:t>
            </a:r>
          </a:p>
        </p:txBody>
      </p:sp>
      <p:sp>
        <p:nvSpPr>
          <p:cNvPr id="7" name="CuadroTexto 6">
            <a:extLst>
              <a:ext uri="{FF2B5EF4-FFF2-40B4-BE49-F238E27FC236}">
                <a16:creationId xmlns:a16="http://schemas.microsoft.com/office/drawing/2014/main" id="{0F4051F4-77DB-6C4B-A1E2-1BEC03485BF3}"/>
              </a:ext>
            </a:extLst>
          </p:cNvPr>
          <p:cNvSpPr txBox="1"/>
          <p:nvPr/>
        </p:nvSpPr>
        <p:spPr>
          <a:xfrm>
            <a:off x="636357" y="4506423"/>
            <a:ext cx="5807776" cy="461665"/>
          </a:xfrm>
          <a:prstGeom prst="rect">
            <a:avLst/>
          </a:prstGeom>
          <a:noFill/>
        </p:spPr>
        <p:txBody>
          <a:bodyPr wrap="square" rtlCol="0">
            <a:spAutoFit/>
          </a:bodyPr>
          <a:lstStyle/>
          <a:p>
            <a:r>
              <a:rPr lang="fr-FR" sz="1200" dirty="0" err="1">
                <a:latin typeface="Open Sans Light" pitchFamily="2" charset="0"/>
                <a:ea typeface="Open Sans Light" pitchFamily="2" charset="0"/>
                <a:cs typeface="Open Sans Light" pitchFamily="2" charset="0"/>
              </a:rPr>
              <a:t>Ensure</a:t>
            </a:r>
            <a:r>
              <a:rPr lang="fr-FR" sz="1200" dirty="0">
                <a:latin typeface="Open Sans Light" pitchFamily="2" charset="0"/>
                <a:ea typeface="Open Sans Light" pitchFamily="2" charset="0"/>
                <a:cs typeface="Open Sans Light" pitchFamily="2" charset="0"/>
              </a:rPr>
              <a:t> </a:t>
            </a:r>
            <a:r>
              <a:rPr lang="fr-FR" sz="1200" dirty="0" err="1">
                <a:latin typeface="Open Sans Light" pitchFamily="2" charset="0"/>
                <a:ea typeface="Open Sans Light" pitchFamily="2" charset="0"/>
                <a:cs typeface="Open Sans Light" pitchFamily="2" charset="0"/>
              </a:rPr>
              <a:t>that</a:t>
            </a:r>
            <a:r>
              <a:rPr lang="fr-FR" sz="1200" dirty="0">
                <a:latin typeface="Open Sans Light" pitchFamily="2" charset="0"/>
                <a:ea typeface="Open Sans Light" pitchFamily="2" charset="0"/>
                <a:cs typeface="Open Sans Light" pitchFamily="2" charset="0"/>
              </a:rPr>
              <a:t> the </a:t>
            </a:r>
            <a:r>
              <a:rPr lang="fr-FR" sz="1200" dirty="0" err="1">
                <a:latin typeface="Open Sans Light" pitchFamily="2" charset="0"/>
                <a:ea typeface="Open Sans Light" pitchFamily="2" charset="0"/>
                <a:cs typeface="Open Sans Light" pitchFamily="2" charset="0"/>
              </a:rPr>
              <a:t>person</a:t>
            </a:r>
            <a:r>
              <a:rPr lang="fr-FR" sz="1200" dirty="0">
                <a:latin typeface="Open Sans Light" pitchFamily="2" charset="0"/>
                <a:ea typeface="Open Sans Light" pitchFamily="2" charset="0"/>
                <a:cs typeface="Open Sans Light" pitchFamily="2" charset="0"/>
              </a:rPr>
              <a:t> </a:t>
            </a:r>
            <a:r>
              <a:rPr lang="fr-FR" sz="1200" dirty="0" err="1">
                <a:latin typeface="Open Sans Light" pitchFamily="2" charset="0"/>
                <a:ea typeface="Open Sans Light" pitchFamily="2" charset="0"/>
                <a:cs typeface="Open Sans Light" pitchFamily="2" charset="0"/>
              </a:rPr>
              <a:t>will</a:t>
            </a:r>
            <a:r>
              <a:rPr lang="fr-FR" sz="1200" dirty="0">
                <a:latin typeface="Open Sans Light" pitchFamily="2" charset="0"/>
                <a:ea typeface="Open Sans Light" pitchFamily="2" charset="0"/>
                <a:cs typeface="Open Sans Light" pitchFamily="2" charset="0"/>
              </a:rPr>
              <a:t> </a:t>
            </a:r>
            <a:r>
              <a:rPr lang="fr-FR" sz="1200" dirty="0" err="1">
                <a:latin typeface="Open Sans Light" pitchFamily="2" charset="0"/>
                <a:ea typeface="Open Sans Light" pitchFamily="2" charset="0"/>
                <a:cs typeface="Open Sans Light" pitchFamily="2" charset="0"/>
              </a:rPr>
              <a:t>be</a:t>
            </a:r>
            <a:r>
              <a:rPr lang="fr-FR" sz="1200" dirty="0">
                <a:latin typeface="Open Sans Light" pitchFamily="2" charset="0"/>
                <a:ea typeface="Open Sans Light" pitchFamily="2" charset="0"/>
                <a:cs typeface="Open Sans Light" pitchFamily="2" charset="0"/>
              </a:rPr>
              <a:t> able to </a:t>
            </a:r>
            <a:r>
              <a:rPr lang="fr-FR" sz="1200" dirty="0" err="1">
                <a:latin typeface="Open Sans Light" pitchFamily="2" charset="0"/>
                <a:ea typeface="Open Sans Light" pitchFamily="2" charset="0"/>
                <a:cs typeface="Open Sans Light" pitchFamily="2" charset="0"/>
              </a:rPr>
              <a:t>reach</a:t>
            </a:r>
            <a:r>
              <a:rPr lang="fr-FR" sz="1200" dirty="0">
                <a:latin typeface="Open Sans Light" pitchFamily="2" charset="0"/>
                <a:ea typeface="Open Sans Light" pitchFamily="2" charset="0"/>
                <a:cs typeface="Open Sans Light" pitchFamily="2" charset="0"/>
              </a:rPr>
              <a:t> the </a:t>
            </a:r>
            <a:r>
              <a:rPr lang="fr-FR" sz="1200" dirty="0" err="1">
                <a:latin typeface="Open Sans Light" pitchFamily="2" charset="0"/>
                <a:ea typeface="Open Sans Light" pitchFamily="2" charset="0"/>
                <a:cs typeface="Open Sans Light" pitchFamily="2" charset="0"/>
              </a:rPr>
              <a:t>Health</a:t>
            </a:r>
            <a:r>
              <a:rPr lang="fr-FR" sz="1200" dirty="0">
                <a:latin typeface="Open Sans Light" pitchFamily="2" charset="0"/>
                <a:ea typeface="Open Sans Light" pitchFamily="2" charset="0"/>
                <a:cs typeface="Open Sans Light" pitchFamily="2" charset="0"/>
              </a:rPr>
              <a:t> centre </a:t>
            </a:r>
            <a:r>
              <a:rPr lang="fr-FR" sz="1200" dirty="0" err="1">
                <a:latin typeface="Open Sans Light" pitchFamily="2" charset="0"/>
                <a:ea typeface="Open Sans Light" pitchFamily="2" charset="0"/>
                <a:cs typeface="Open Sans Light" pitchFamily="2" charset="0"/>
              </a:rPr>
              <a:t>with</a:t>
            </a:r>
            <a:r>
              <a:rPr lang="fr-FR" sz="1200" dirty="0">
                <a:latin typeface="Open Sans Light" pitchFamily="2" charset="0"/>
                <a:ea typeface="Open Sans Light" pitchFamily="2" charset="0"/>
                <a:cs typeface="Open Sans Light" pitchFamily="2" charset="0"/>
              </a:rPr>
              <a:t> the help of </a:t>
            </a:r>
            <a:r>
              <a:rPr lang="fr-FR" sz="1200" dirty="0" err="1">
                <a:latin typeface="Open Sans Light" pitchFamily="2" charset="0"/>
                <a:ea typeface="Open Sans Light" pitchFamily="2" charset="0"/>
                <a:cs typeface="Open Sans Light" pitchFamily="2" charset="0"/>
              </a:rPr>
              <a:t>family</a:t>
            </a:r>
            <a:r>
              <a:rPr lang="fr-FR" sz="1200" dirty="0">
                <a:latin typeface="Open Sans Light" pitchFamily="2" charset="0"/>
                <a:ea typeface="Open Sans Light" pitchFamily="2" charset="0"/>
                <a:cs typeface="Open Sans Light" pitchFamily="2" charset="0"/>
              </a:rPr>
              <a:t> or </a:t>
            </a:r>
            <a:r>
              <a:rPr lang="fr-FR" sz="1200" dirty="0" err="1">
                <a:latin typeface="Open Sans Light" pitchFamily="2" charset="0"/>
                <a:ea typeface="Open Sans Light" pitchFamily="2" charset="0"/>
                <a:cs typeface="Open Sans Light" pitchFamily="2" charset="0"/>
              </a:rPr>
              <a:t>community</a:t>
            </a:r>
            <a:r>
              <a:rPr lang="fr-FR" sz="1200" dirty="0">
                <a:latin typeface="Open Sans Light" pitchFamily="2" charset="0"/>
                <a:ea typeface="Open Sans Light" pitchFamily="2" charset="0"/>
                <a:cs typeface="Open Sans Light" pitchFamily="2" charset="0"/>
              </a:rPr>
              <a:t> </a:t>
            </a:r>
            <a:r>
              <a:rPr lang="fr-FR" sz="1200" dirty="0" err="1">
                <a:latin typeface="Open Sans Light" pitchFamily="2" charset="0"/>
                <a:ea typeface="Open Sans Light" pitchFamily="2" charset="0"/>
                <a:cs typeface="Open Sans Light" pitchFamily="2" charset="0"/>
              </a:rPr>
              <a:t>members</a:t>
            </a:r>
            <a:r>
              <a:rPr lang="fr-FR" sz="1200" dirty="0">
                <a:latin typeface="Open Sans Light" pitchFamily="2" charset="0"/>
                <a:ea typeface="Open Sans Light" pitchFamily="2" charset="0"/>
                <a:cs typeface="Open Sans Light" pitchFamily="2" charset="0"/>
              </a:rPr>
              <a:t>.</a:t>
            </a:r>
            <a:endParaRPr lang="en-US" sz="2400" dirty="0">
              <a:latin typeface="Open Sans Light" pitchFamily="2" charset="0"/>
              <a:ea typeface="Open Sans Light" pitchFamily="2" charset="0"/>
              <a:cs typeface="Open Sans Light" pitchFamily="2" charset="0"/>
            </a:endParaRPr>
          </a:p>
        </p:txBody>
      </p:sp>
      <p:sp>
        <p:nvSpPr>
          <p:cNvPr id="8" name="Redondear rectángulo de esquina del mismo lado 7">
            <a:extLst>
              <a:ext uri="{FF2B5EF4-FFF2-40B4-BE49-F238E27FC236}">
                <a16:creationId xmlns:a16="http://schemas.microsoft.com/office/drawing/2014/main" id="{44AC41B8-8D77-C541-BDB2-9FE279EEA853}"/>
              </a:ext>
            </a:extLst>
          </p:cNvPr>
          <p:cNvSpPr/>
          <p:nvPr/>
        </p:nvSpPr>
        <p:spPr>
          <a:xfrm rot="10800000">
            <a:off x="467468" y="1246060"/>
            <a:ext cx="6596069" cy="3938039"/>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Redondear rectángulo de esquina del mismo lado 9">
            <a:extLst>
              <a:ext uri="{FF2B5EF4-FFF2-40B4-BE49-F238E27FC236}">
                <a16:creationId xmlns:a16="http://schemas.microsoft.com/office/drawing/2014/main" id="{D6DA71F0-2D8F-C843-B3DE-5B6CC7C68314}"/>
              </a:ext>
            </a:extLst>
          </p:cNvPr>
          <p:cNvSpPr/>
          <p:nvPr/>
        </p:nvSpPr>
        <p:spPr>
          <a:xfrm rot="10800000">
            <a:off x="863511" y="1445801"/>
            <a:ext cx="5832648" cy="2547962"/>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1" name="CuadroTexto 10">
            <a:extLst>
              <a:ext uri="{FF2B5EF4-FFF2-40B4-BE49-F238E27FC236}">
                <a16:creationId xmlns:a16="http://schemas.microsoft.com/office/drawing/2014/main" id="{BA442D91-81E2-4543-B22C-29425595F4F6}"/>
              </a:ext>
            </a:extLst>
          </p:cNvPr>
          <p:cNvSpPr txBox="1"/>
          <p:nvPr/>
        </p:nvSpPr>
        <p:spPr>
          <a:xfrm>
            <a:off x="496132" y="1432477"/>
            <a:ext cx="4623382" cy="307777"/>
          </a:xfrm>
          <a:prstGeom prst="rect">
            <a:avLst/>
          </a:prstGeom>
          <a:noFill/>
        </p:spPr>
        <p:txBody>
          <a:bodyPr wrap="none" rtlCol="0">
            <a:spAutoFit/>
          </a:bodyPr>
          <a:lstStyle/>
          <a:p>
            <a:r>
              <a:rPr lang="es-ES" sz="1400" dirty="0">
                <a:latin typeface="Open Sans Light" pitchFamily="2" charset="0"/>
                <a:ea typeface="Open Sans Light" pitchFamily="2" charset="0"/>
                <a:cs typeface="Open Sans Light" pitchFamily="2" charset="0"/>
              </a:rPr>
              <a:t>ORT </a:t>
            </a:r>
            <a:r>
              <a:rPr lang="es-ES" sz="1400" dirty="0" err="1">
                <a:latin typeface="Open Sans Light" pitchFamily="2" charset="0"/>
                <a:ea typeface="Open Sans Light" pitchFamily="2" charset="0"/>
                <a:cs typeface="Open Sans Light" pitchFamily="2" charset="0"/>
              </a:rPr>
              <a:t>volunteers</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will</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not</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treat</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all</a:t>
            </a:r>
            <a:r>
              <a:rPr lang="es-ES" sz="1400" dirty="0">
                <a:latin typeface="Open Sans Light" pitchFamily="2" charset="0"/>
                <a:ea typeface="Open Sans Light" pitchFamily="2" charset="0"/>
                <a:cs typeface="Open Sans Light" pitchFamily="2" charset="0"/>
              </a:rPr>
              <a:t> cases. </a:t>
            </a:r>
            <a:r>
              <a:rPr lang="es-ES" sz="1400" dirty="0" err="1">
                <a:latin typeface="Open Sans Light" pitchFamily="2" charset="0"/>
                <a:ea typeface="Open Sans Light" pitchFamily="2" charset="0"/>
                <a:cs typeface="Open Sans Light" pitchFamily="2" charset="0"/>
              </a:rPr>
              <a:t>They</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will</a:t>
            </a:r>
            <a:r>
              <a:rPr lang="es-ES" sz="1400" dirty="0">
                <a:latin typeface="Open Sans Light" pitchFamily="2" charset="0"/>
                <a:ea typeface="Open Sans Light" pitchFamily="2" charset="0"/>
                <a:cs typeface="Open Sans Light" pitchFamily="2" charset="0"/>
              </a:rPr>
              <a:t> </a:t>
            </a:r>
            <a:r>
              <a:rPr lang="es-ES" sz="1400" dirty="0" err="1">
                <a:latin typeface="Open Sans Light" pitchFamily="2" charset="0"/>
                <a:ea typeface="Open Sans Light" pitchFamily="2" charset="0"/>
                <a:cs typeface="Open Sans Light" pitchFamily="2" charset="0"/>
              </a:rPr>
              <a:t>refer</a:t>
            </a:r>
            <a:r>
              <a:rPr lang="es-ES" sz="1400" dirty="0">
                <a:latin typeface="Open Sans Light" pitchFamily="2" charset="0"/>
                <a:ea typeface="Open Sans Light" pitchFamily="2" charset="0"/>
                <a:cs typeface="Open Sans Light" pitchFamily="2" charset="0"/>
              </a:rPr>
              <a:t>:</a:t>
            </a:r>
          </a:p>
        </p:txBody>
      </p:sp>
      <p:sp>
        <p:nvSpPr>
          <p:cNvPr id="13" name="CuadroTexto 12">
            <a:extLst>
              <a:ext uri="{FF2B5EF4-FFF2-40B4-BE49-F238E27FC236}">
                <a16:creationId xmlns:a16="http://schemas.microsoft.com/office/drawing/2014/main" id="{25649BB0-4DE2-DB44-86CF-9001FF44C9FD}"/>
              </a:ext>
            </a:extLst>
          </p:cNvPr>
          <p:cNvSpPr txBox="1"/>
          <p:nvPr/>
        </p:nvSpPr>
        <p:spPr>
          <a:xfrm>
            <a:off x="7168607" y="4973480"/>
            <a:ext cx="341760" cy="276999"/>
          </a:xfrm>
          <a:prstGeom prst="rect">
            <a:avLst/>
          </a:prstGeom>
          <a:noFill/>
        </p:spPr>
        <p:txBody>
          <a:bodyPr wrap="none" rtlCol="0">
            <a:spAutoFit/>
          </a:bodyPr>
          <a:lstStyle/>
          <a:p>
            <a:r>
              <a:rPr lang="es-GB" sz="1200" dirty="0"/>
              <a:t>31</a:t>
            </a:r>
          </a:p>
        </p:txBody>
      </p:sp>
      <p:pic>
        <p:nvPicPr>
          <p:cNvPr id="9" name="Picture 8">
            <a:extLst>
              <a:ext uri="{FF2B5EF4-FFF2-40B4-BE49-F238E27FC236}">
                <a16:creationId xmlns:a16="http://schemas.microsoft.com/office/drawing/2014/main" id="{149E88C8-5BEF-121D-0465-90328A932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1" y="86569"/>
            <a:ext cx="588931" cy="574295"/>
          </a:xfrm>
          <a:prstGeom prst="rect">
            <a:avLst/>
          </a:prstGeom>
        </p:spPr>
      </p:pic>
      <p:sp>
        <p:nvSpPr>
          <p:cNvPr id="14" name="Rectangle 13">
            <a:extLst>
              <a:ext uri="{FF2B5EF4-FFF2-40B4-BE49-F238E27FC236}">
                <a16:creationId xmlns:a16="http://schemas.microsoft.com/office/drawing/2014/main" id="{74A2D93A-E916-955F-EA53-8EE133C0536F}"/>
              </a:ext>
            </a:extLst>
          </p:cNvPr>
          <p:cNvSpPr/>
          <p:nvPr/>
        </p:nvSpPr>
        <p:spPr>
          <a:xfrm>
            <a:off x="489737" y="655071"/>
            <a:ext cx="6593079"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5" name="Title 1">
            <a:extLst>
              <a:ext uri="{FF2B5EF4-FFF2-40B4-BE49-F238E27FC236}">
                <a16:creationId xmlns:a16="http://schemas.microsoft.com/office/drawing/2014/main" id="{9CD31401-405A-D852-C5E6-3E123ED82911}"/>
              </a:ext>
            </a:extLst>
          </p:cNvPr>
          <p:cNvSpPr txBox="1">
            <a:spLocks/>
          </p:cNvSpPr>
          <p:nvPr/>
        </p:nvSpPr>
        <p:spPr>
          <a:xfrm>
            <a:off x="467467" y="678385"/>
            <a:ext cx="5604692" cy="396093"/>
          </a:xfrm>
          <a:prstGeom prst="rect">
            <a:avLst/>
          </a:prstGeom>
        </p:spPr>
        <p:txBody>
          <a:bodyPr>
            <a:normAutofit fontScale="90000" lnSpcReduction="10000"/>
          </a:bodyPr>
          <a:lstStyle>
            <a:lvl1pPr algn="ctr" defTabSz="710397" rtl="0" eaLnBrk="1" latinLnBrk="0" hangingPunct="1">
              <a:spcBef>
                <a:spcPct val="0"/>
              </a:spcBef>
              <a:buNone/>
              <a:defRPr sz="3418" kern="1200">
                <a:solidFill>
                  <a:schemeClr val="tx1"/>
                </a:solidFill>
                <a:latin typeface="+mj-lt"/>
                <a:ea typeface="+mj-ea"/>
                <a:cs typeface="+mj-cs"/>
              </a:defRPr>
            </a:lvl1pPr>
          </a:lstStyle>
          <a:p>
            <a:pPr algn="l"/>
            <a:r>
              <a:rPr lang="en-US" sz="2175" b="1" dirty="0">
                <a:solidFill>
                  <a:schemeClr val="bg1"/>
                </a:solidFill>
                <a:latin typeface="Montserrat SemiBold" pitchFamily="2" charset="77"/>
              </a:rPr>
              <a:t>2. Referral</a:t>
            </a:r>
          </a:p>
        </p:txBody>
      </p:sp>
    </p:spTree>
    <p:extLst>
      <p:ext uri="{BB962C8B-B14F-4D97-AF65-F5344CB8AC3E}">
        <p14:creationId xmlns:p14="http://schemas.microsoft.com/office/powerpoint/2010/main" val="3986470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7490E2C-EC1C-2540-B5AA-66F6DCB9A129}"/>
              </a:ext>
            </a:extLst>
          </p:cNvPr>
          <p:cNvSpPr>
            <a:spLocks noChangeArrowheads="1"/>
          </p:cNvSpPr>
          <p:nvPr/>
        </p:nvSpPr>
        <p:spPr bwMode="auto">
          <a:xfrm>
            <a:off x="919163" y="1776413"/>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B"/>
          </a:p>
        </p:txBody>
      </p:sp>
      <p:sp>
        <p:nvSpPr>
          <p:cNvPr id="15" name="TextBox 2">
            <a:extLst>
              <a:ext uri="{FF2B5EF4-FFF2-40B4-BE49-F238E27FC236}">
                <a16:creationId xmlns:a16="http://schemas.microsoft.com/office/drawing/2014/main" id="{48CE0A6F-7FB9-DA4F-9A59-B1F7BDF4FFE3}"/>
              </a:ext>
            </a:extLst>
          </p:cNvPr>
          <p:cNvSpPr txBox="1"/>
          <p:nvPr/>
        </p:nvSpPr>
        <p:spPr>
          <a:xfrm>
            <a:off x="923169" y="1061339"/>
            <a:ext cx="6600867" cy="1015663"/>
          </a:xfrm>
          <a:prstGeom prst="rect">
            <a:avLst/>
          </a:prstGeom>
          <a:noFill/>
        </p:spPr>
        <p:txBody>
          <a:bodyPr wrap="square" rtlCol="0">
            <a:spAutoFit/>
          </a:bodyPr>
          <a:lstStyle/>
          <a:p>
            <a:r>
              <a:rPr lang="en-GB" sz="1200" b="1" dirty="0">
                <a:latin typeface="Open Sans ExtraBold" pitchFamily="2" charset="0"/>
                <a:ea typeface="Open Sans ExtraBold" pitchFamily="2" charset="0"/>
                <a:cs typeface="Open Sans ExtraBold" pitchFamily="2" charset="0"/>
              </a:rPr>
              <a:t>For referred patients</a:t>
            </a:r>
          </a:p>
          <a:p>
            <a:endParaRPr lang="en-US" sz="1200" dirty="0">
              <a:latin typeface="Open Sans Light" pitchFamily="2" charset="0"/>
              <a:ea typeface="Open Sans Light" pitchFamily="2" charset="0"/>
              <a:cs typeface="Open Sans Light" pitchFamily="2" charset="0"/>
            </a:endParaRPr>
          </a:p>
          <a:p>
            <a:pPr marL="221999" indent="-221999">
              <a:buFont typeface="Wingdings" charset="2"/>
              <a:buChar char="§"/>
            </a:pPr>
            <a:r>
              <a:rPr lang="en-US" sz="1200" dirty="0">
                <a:latin typeface="Open Sans Light" pitchFamily="2" charset="0"/>
                <a:ea typeface="Open Sans Light" pitchFamily="2" charset="0"/>
                <a:cs typeface="Open Sans Light" pitchFamily="2" charset="0"/>
              </a:rPr>
              <a:t>Patients should drink ORS while </a:t>
            </a:r>
            <a:r>
              <a:rPr lang="en-GB" sz="1200" dirty="0">
                <a:latin typeface="Open Sans Light" pitchFamily="2" charset="0"/>
                <a:ea typeface="Open Sans Light" pitchFamily="2" charset="0"/>
                <a:cs typeface="Open Sans Light" pitchFamily="2" charset="0"/>
              </a:rPr>
              <a:t>waiting for transport / during transport to CTC.</a:t>
            </a:r>
          </a:p>
          <a:p>
            <a:pPr marL="221999" indent="-221999">
              <a:buFont typeface="Wingdings" charset="2"/>
              <a:buChar char="§"/>
            </a:pPr>
            <a:r>
              <a:rPr lang="en-GB" sz="1200" dirty="0">
                <a:latin typeface="Open Sans Light" pitchFamily="2" charset="0"/>
                <a:ea typeface="Open Sans Light" pitchFamily="2" charset="0"/>
                <a:cs typeface="Open Sans Light" pitchFamily="2" charset="0"/>
              </a:rPr>
              <a:t>Only patients able to drink – never try to rehydrate unconscious patients.</a:t>
            </a:r>
          </a:p>
          <a:p>
            <a:pPr marL="221999" indent="-221999">
              <a:buFont typeface="Wingdings" charset="2"/>
              <a:buChar char="§"/>
            </a:pPr>
            <a:r>
              <a:rPr lang="en-GB" sz="1200" dirty="0">
                <a:latin typeface="Open Sans Light" pitchFamily="2" charset="0"/>
                <a:ea typeface="Open Sans Light" pitchFamily="2" charset="0"/>
                <a:cs typeface="Open Sans Light" pitchFamily="2" charset="0"/>
              </a:rPr>
              <a:t>Mothers should continue to breastfeed while going to the CTC.</a:t>
            </a:r>
            <a:endParaRPr lang="en-US" sz="1200" dirty="0">
              <a:latin typeface="Open Sans Light" pitchFamily="2" charset="0"/>
              <a:ea typeface="Open Sans Light" pitchFamily="2" charset="0"/>
              <a:cs typeface="Open Sans Light" pitchFamily="2" charset="0"/>
            </a:endParaRPr>
          </a:p>
        </p:txBody>
      </p:sp>
      <p:sp>
        <p:nvSpPr>
          <p:cNvPr id="16" name="TextBox 4">
            <a:extLst>
              <a:ext uri="{FF2B5EF4-FFF2-40B4-BE49-F238E27FC236}">
                <a16:creationId xmlns:a16="http://schemas.microsoft.com/office/drawing/2014/main" id="{855A4211-CC8A-8549-A12A-20C29F2F7AA2}"/>
              </a:ext>
            </a:extLst>
          </p:cNvPr>
          <p:cNvSpPr txBox="1"/>
          <p:nvPr/>
        </p:nvSpPr>
        <p:spPr>
          <a:xfrm>
            <a:off x="1335897" y="5040089"/>
            <a:ext cx="5509842" cy="439223"/>
          </a:xfrm>
          <a:prstGeom prst="rect">
            <a:avLst/>
          </a:prstGeom>
          <a:noFill/>
        </p:spPr>
        <p:txBody>
          <a:bodyPr wrap="none" rtlCol="0">
            <a:spAutoFit/>
          </a:bodyPr>
          <a:lstStyle/>
          <a:p>
            <a:r>
              <a:rPr lang="en-US" sz="1127" i="1" dirty="0">
                <a:solidFill>
                  <a:schemeClr val="bg1">
                    <a:lumMod val="65000"/>
                  </a:schemeClr>
                </a:solidFill>
              </a:rPr>
              <a:t>Adapted from  Médecins Sans Frontières. Management of a cholera epidemic. 2017 edition. </a:t>
            </a:r>
          </a:p>
          <a:p>
            <a:endParaRPr lang="en-US" sz="1127" i="1" dirty="0">
              <a:solidFill>
                <a:schemeClr val="bg1">
                  <a:lumMod val="65000"/>
                </a:schemeClr>
              </a:solidFill>
            </a:endParaRPr>
          </a:p>
        </p:txBody>
      </p:sp>
      <p:graphicFrame>
        <p:nvGraphicFramePr>
          <p:cNvPr id="9" name="Tabla 8">
            <a:extLst>
              <a:ext uri="{FF2B5EF4-FFF2-40B4-BE49-F238E27FC236}">
                <a16:creationId xmlns:a16="http://schemas.microsoft.com/office/drawing/2014/main" id="{6BBA667B-6FB6-4449-8AAF-393B57B866FF}"/>
              </a:ext>
            </a:extLst>
          </p:cNvPr>
          <p:cNvGraphicFramePr>
            <a:graphicFrameLocks noGrp="1"/>
          </p:cNvGraphicFramePr>
          <p:nvPr/>
        </p:nvGraphicFramePr>
        <p:xfrm>
          <a:off x="1521208" y="2267937"/>
          <a:ext cx="4855248" cy="2451100"/>
        </p:xfrm>
        <a:graphic>
          <a:graphicData uri="http://schemas.openxmlformats.org/drawingml/2006/table">
            <a:tbl>
              <a:tblPr firstRow="1" firstCol="1" bandRow="1"/>
              <a:tblGrid>
                <a:gridCol w="1754573">
                  <a:extLst>
                    <a:ext uri="{9D8B030D-6E8A-4147-A177-3AD203B41FA5}">
                      <a16:colId xmlns:a16="http://schemas.microsoft.com/office/drawing/2014/main" val="3952486985"/>
                    </a:ext>
                  </a:extLst>
                </a:gridCol>
                <a:gridCol w="3100675">
                  <a:extLst>
                    <a:ext uri="{9D8B030D-6E8A-4147-A177-3AD203B41FA5}">
                      <a16:colId xmlns:a16="http://schemas.microsoft.com/office/drawing/2014/main" val="1759277341"/>
                    </a:ext>
                  </a:extLst>
                </a:gridCol>
              </a:tblGrid>
              <a:tr h="354330">
                <a:tc gridSpan="2">
                  <a:txBody>
                    <a:bodyPr/>
                    <a:lstStyle/>
                    <a:p>
                      <a:pPr>
                        <a:spcAft>
                          <a:spcPts val="0"/>
                        </a:spcAft>
                      </a:pPr>
                      <a:r>
                        <a:rPr lang="es-ES" sz="1200" b="1" dirty="0" err="1">
                          <a:effectLst/>
                          <a:latin typeface="Calibri" panose="020F0502020204030204" pitchFamily="34" charset="0"/>
                          <a:ea typeface="Calibri" panose="020F0502020204030204" pitchFamily="34" charset="0"/>
                          <a:cs typeface="Times New Roman" panose="02020603050405020304" pitchFamily="18" charset="0"/>
                        </a:rPr>
                        <a:t>A</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mount</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ORS to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drink</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during</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transport</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health</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center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CTC/CTU</a:t>
                      </a:r>
                      <a:endParaRPr lang="es-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GB"/>
                    </a:p>
                  </a:txBody>
                  <a:tcPr/>
                </a:tc>
                <a:extLst>
                  <a:ext uri="{0D108BD9-81ED-4DB2-BD59-A6C34878D82A}">
                    <a16:rowId xmlns:a16="http://schemas.microsoft.com/office/drawing/2014/main" val="1483867437"/>
                  </a:ext>
                </a:extLst>
              </a:tr>
              <a:tr h="350520">
                <a:tc>
                  <a:txBody>
                    <a:bodyPr/>
                    <a:lstStyle/>
                    <a:p>
                      <a:pPr>
                        <a:spcAft>
                          <a:spcPts val="0"/>
                        </a:spcAft>
                      </a:pPr>
                      <a:r>
                        <a:rPr lang="es-E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a:t>
                      </a:r>
                      <a:endParaRPr lang="es-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ORS to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drink</a:t>
                      </a:r>
                      <a:r>
                        <a:rPr lang="es-E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per </a:t>
                      </a:r>
                      <a:r>
                        <a:rPr lang="es-ES"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hour</a:t>
                      </a:r>
                      <a:endParaRPr lang="es-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09205633"/>
                  </a:ext>
                </a:extLst>
              </a:tr>
              <a:tr h="349250">
                <a:tc>
                  <a:txBody>
                    <a:bodyPr/>
                    <a:lstStyle/>
                    <a:p>
                      <a:pPr>
                        <a:spcAft>
                          <a:spcPts val="0"/>
                        </a:spcAft>
                      </a:pP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 to 6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months</a:t>
                      </a:r>
                      <a:endParaRPr lang="es-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spcAft>
                          <a:spcPts val="0"/>
                        </a:spcAft>
                      </a:pP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 – 150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mL</a:t>
                      </a: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per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hour</a:t>
                      </a: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287051269"/>
                  </a:ext>
                </a:extLst>
              </a:tr>
              <a:tr h="349250">
                <a:tc>
                  <a:txBody>
                    <a:bodyPr/>
                    <a:lstStyle/>
                    <a:p>
                      <a:pPr>
                        <a:spcAft>
                          <a:spcPts val="0"/>
                        </a:spcAft>
                      </a:pPr>
                      <a:r>
                        <a:rPr lang="es-E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 months to 2 years </a:t>
                      </a:r>
                      <a:endParaRPr lang="es-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spcAft>
                          <a:spcPts val="0"/>
                        </a:spcAft>
                      </a:pP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150 – 200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mL</a:t>
                      </a: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per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hour</a:t>
                      </a: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990942919"/>
                  </a:ext>
                </a:extLst>
              </a:tr>
              <a:tr h="349250">
                <a:tc>
                  <a:txBody>
                    <a:bodyPr/>
                    <a:lstStyle/>
                    <a:p>
                      <a:pPr>
                        <a:spcAft>
                          <a:spcPts val="0"/>
                        </a:spcAft>
                      </a:pPr>
                      <a:r>
                        <a:rPr lang="es-E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years to 5 years </a:t>
                      </a:r>
                      <a:endParaRPr lang="es-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spcAft>
                          <a:spcPts val="0"/>
                        </a:spcAft>
                      </a:pPr>
                      <a:r>
                        <a:rPr lang="es-E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200 – 300 mL per hour</a:t>
                      </a:r>
                      <a:endParaRPr lang="es-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972997587"/>
                  </a:ext>
                </a:extLst>
              </a:tr>
              <a:tr h="349250">
                <a:tc>
                  <a:txBody>
                    <a:bodyPr/>
                    <a:lstStyle/>
                    <a:p>
                      <a:pPr>
                        <a:spcAft>
                          <a:spcPts val="0"/>
                        </a:spcAft>
                      </a:pPr>
                      <a:r>
                        <a:rPr lang="es-E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years to 15 years</a:t>
                      </a:r>
                      <a:endParaRPr lang="es-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spcAft>
                          <a:spcPts val="0"/>
                        </a:spcAft>
                      </a:pP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400 – 500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mL</a:t>
                      </a: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per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hour</a:t>
                      </a:r>
                      <a:endParaRPr lang="es-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347188593"/>
                  </a:ext>
                </a:extLst>
              </a:tr>
              <a:tr h="349250">
                <a:tc>
                  <a:txBody>
                    <a:bodyPr/>
                    <a:lstStyle/>
                    <a:p>
                      <a:pPr>
                        <a:spcAft>
                          <a:spcPts val="0"/>
                        </a:spcAft>
                      </a:pPr>
                      <a:r>
                        <a:rPr lang="es-E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than 15 years</a:t>
                      </a:r>
                      <a:endParaRPr lang="es-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spcAft>
                          <a:spcPts val="0"/>
                        </a:spcAft>
                      </a:pP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1000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mL</a:t>
                      </a: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per </a:t>
                      </a:r>
                      <a:r>
                        <a:rPr lang="es-E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hour</a:t>
                      </a:r>
                      <a:endParaRPr lang="es-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058485420"/>
                  </a:ext>
                </a:extLst>
              </a:tr>
            </a:tbl>
          </a:graphicData>
        </a:graphic>
      </p:graphicFrame>
      <p:sp>
        <p:nvSpPr>
          <p:cNvPr id="2" name="Redondear rectángulo de esquina del mismo lado 1">
            <a:extLst>
              <a:ext uri="{FF2B5EF4-FFF2-40B4-BE49-F238E27FC236}">
                <a16:creationId xmlns:a16="http://schemas.microsoft.com/office/drawing/2014/main" id="{053E3397-DDC3-EB4C-9536-85675F6FDE4A}"/>
              </a:ext>
            </a:extLst>
          </p:cNvPr>
          <p:cNvSpPr/>
          <p:nvPr/>
        </p:nvSpPr>
        <p:spPr>
          <a:xfrm rot="10800000">
            <a:off x="771033" y="1061337"/>
            <a:ext cx="6357497" cy="4189139"/>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2" name="Rectángulo 11">
            <a:extLst>
              <a:ext uri="{FF2B5EF4-FFF2-40B4-BE49-F238E27FC236}">
                <a16:creationId xmlns:a16="http://schemas.microsoft.com/office/drawing/2014/main" id="{1BFF01FD-6D16-3D42-B06E-3E64C08553E2}"/>
              </a:ext>
            </a:extLst>
          </p:cNvPr>
          <p:cNvSpPr/>
          <p:nvPr/>
        </p:nvSpPr>
        <p:spPr>
          <a:xfrm>
            <a:off x="1119873" y="4756485"/>
            <a:ext cx="4855248" cy="283604"/>
          </a:xfrm>
          <a:prstGeom prst="rect">
            <a:avLst/>
          </a:prstGeom>
        </p:spPr>
        <p:txBody>
          <a:bodyPr wrap="square">
            <a:spAutoFit/>
          </a:bodyPr>
          <a:lstStyle/>
          <a:p>
            <a:pPr lvl="0" algn="ctr"/>
            <a:r>
              <a:rPr lang="en-GB" sz="1243" b="1" dirty="0"/>
              <a:t>50 ml = ¼ cup	100 ml = ½ cup 	200 ml = 1 cup</a:t>
            </a:r>
            <a:endParaRPr lang="en-US" sz="1243" b="1" dirty="0"/>
          </a:p>
        </p:txBody>
      </p:sp>
      <p:sp>
        <p:nvSpPr>
          <p:cNvPr id="14" name="CuadroTexto 13">
            <a:extLst>
              <a:ext uri="{FF2B5EF4-FFF2-40B4-BE49-F238E27FC236}">
                <a16:creationId xmlns:a16="http://schemas.microsoft.com/office/drawing/2014/main" id="{A0869C3F-6A8A-4F47-AF6F-718467C23667}"/>
              </a:ext>
            </a:extLst>
          </p:cNvPr>
          <p:cNvSpPr txBox="1"/>
          <p:nvPr/>
        </p:nvSpPr>
        <p:spPr>
          <a:xfrm>
            <a:off x="7168607" y="4973480"/>
            <a:ext cx="341760" cy="276999"/>
          </a:xfrm>
          <a:prstGeom prst="rect">
            <a:avLst/>
          </a:prstGeom>
          <a:noFill/>
        </p:spPr>
        <p:txBody>
          <a:bodyPr wrap="none" rtlCol="0">
            <a:spAutoFit/>
          </a:bodyPr>
          <a:lstStyle/>
          <a:p>
            <a:r>
              <a:rPr lang="es-ES" sz="1200" dirty="0"/>
              <a:t>32</a:t>
            </a:r>
            <a:endParaRPr lang="es-GB" sz="1200" dirty="0"/>
          </a:p>
        </p:txBody>
      </p:sp>
      <p:sp>
        <p:nvSpPr>
          <p:cNvPr id="17" name="Rectángulo 16">
            <a:extLst>
              <a:ext uri="{FF2B5EF4-FFF2-40B4-BE49-F238E27FC236}">
                <a16:creationId xmlns:a16="http://schemas.microsoft.com/office/drawing/2014/main" id="{503B6200-DBF1-2A48-AB3C-6AF8C74A8D70}"/>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pic>
        <p:nvPicPr>
          <p:cNvPr id="4" name="Picture 3">
            <a:extLst>
              <a:ext uri="{FF2B5EF4-FFF2-40B4-BE49-F238E27FC236}">
                <a16:creationId xmlns:a16="http://schemas.microsoft.com/office/drawing/2014/main" id="{02A9CE9A-C9CB-7C29-09BB-7FD7B7B93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6" name="Rectangle 5">
            <a:extLst>
              <a:ext uri="{FF2B5EF4-FFF2-40B4-BE49-F238E27FC236}">
                <a16:creationId xmlns:a16="http://schemas.microsoft.com/office/drawing/2014/main" id="{5F4E24F8-B342-6EBD-E0E0-512130E5E51A}"/>
              </a:ext>
            </a:extLst>
          </p:cNvPr>
          <p:cNvSpPr/>
          <p:nvPr/>
        </p:nvSpPr>
        <p:spPr>
          <a:xfrm>
            <a:off x="735418" y="414661"/>
            <a:ext cx="6357498"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3" name="Title 1">
            <a:extLst>
              <a:ext uri="{FF2B5EF4-FFF2-40B4-BE49-F238E27FC236}">
                <a16:creationId xmlns:a16="http://schemas.microsoft.com/office/drawing/2014/main" id="{5A0D511F-976F-C445-871E-E08D4183A37C}"/>
              </a:ext>
            </a:extLst>
          </p:cNvPr>
          <p:cNvSpPr txBox="1">
            <a:spLocks/>
          </p:cNvSpPr>
          <p:nvPr/>
        </p:nvSpPr>
        <p:spPr>
          <a:xfrm>
            <a:off x="778462" y="477612"/>
            <a:ext cx="5404554" cy="52534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Montserrat SemiBold" pitchFamily="2" charset="77"/>
              </a:rPr>
              <a:t>2. Amount of ORS to drink during transport</a:t>
            </a:r>
          </a:p>
        </p:txBody>
      </p:sp>
    </p:spTree>
    <p:extLst>
      <p:ext uri="{BB962C8B-B14F-4D97-AF65-F5344CB8AC3E}">
        <p14:creationId xmlns:p14="http://schemas.microsoft.com/office/powerpoint/2010/main" val="31246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CEF-O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034" y="2365539"/>
            <a:ext cx="1405464" cy="993600"/>
          </a:xfrm>
          <a:prstGeom prst="rect">
            <a:avLst/>
          </a:prstGeom>
        </p:spPr>
      </p:pic>
      <p:sp>
        <p:nvSpPr>
          <p:cNvPr id="6" name="TextBox 5"/>
          <p:cNvSpPr txBox="1"/>
          <p:nvPr/>
        </p:nvSpPr>
        <p:spPr>
          <a:xfrm>
            <a:off x="4042081" y="2105771"/>
            <a:ext cx="3050835" cy="265778"/>
          </a:xfrm>
          <a:prstGeom prst="rect">
            <a:avLst/>
          </a:prstGeom>
          <a:noFill/>
        </p:spPr>
        <p:txBody>
          <a:bodyPr wrap="none" rtlCol="0">
            <a:spAutoFit/>
          </a:bodyPr>
          <a:lstStyle/>
          <a:p>
            <a:r>
              <a:rPr lang="en-US" sz="1127" b="1" dirty="0">
                <a:solidFill>
                  <a:srgbClr val="FF0000"/>
                </a:solidFill>
                <a:latin typeface="Open Sans ExtraBold" pitchFamily="2" charset="0"/>
                <a:ea typeface="Open Sans ExtraBold" pitchFamily="2" charset="0"/>
                <a:cs typeface="Open Sans ExtraBold" pitchFamily="2" charset="0"/>
              </a:rPr>
              <a:t>Already Prepared Powder </a:t>
            </a:r>
            <a:r>
              <a:rPr lang="mr-IN" sz="1127" b="1" dirty="0">
                <a:solidFill>
                  <a:srgbClr val="FF0000"/>
                </a:solidFill>
                <a:latin typeface="Open Sans ExtraBold" pitchFamily="2" charset="0"/>
                <a:ea typeface="Open Sans ExtraBold" pitchFamily="2" charset="0"/>
              </a:rPr>
              <a:t>–</a:t>
            </a:r>
            <a:r>
              <a:rPr lang="en-US" sz="1127" b="1" dirty="0">
                <a:solidFill>
                  <a:srgbClr val="FF0000"/>
                </a:solidFill>
                <a:latin typeface="Open Sans ExtraBold" pitchFamily="2" charset="0"/>
                <a:ea typeface="Open Sans ExtraBold" pitchFamily="2" charset="0"/>
                <a:cs typeface="Open Sans ExtraBold" pitchFamily="2" charset="0"/>
              </a:rPr>
              <a:t> ORS Sachets</a:t>
            </a:r>
          </a:p>
        </p:txBody>
      </p:sp>
      <p:sp>
        <p:nvSpPr>
          <p:cNvPr id="7" name="TextBox 6"/>
          <p:cNvSpPr txBox="1"/>
          <p:nvPr/>
        </p:nvSpPr>
        <p:spPr>
          <a:xfrm>
            <a:off x="887754" y="2118499"/>
            <a:ext cx="2252540" cy="276999"/>
          </a:xfrm>
          <a:prstGeom prst="rect">
            <a:avLst/>
          </a:prstGeom>
          <a:noFill/>
        </p:spPr>
        <p:txBody>
          <a:bodyPr wrap="none" rtlCol="0">
            <a:spAutoFit/>
          </a:bodyPr>
          <a:lstStyle/>
          <a:p>
            <a:r>
              <a:rPr lang="fr-FR" sz="1200" b="1" dirty="0">
                <a:solidFill>
                  <a:srgbClr val="FF0000"/>
                </a:solidFill>
                <a:latin typeface="Open Sans ExtraBold" pitchFamily="2" charset="0"/>
                <a:ea typeface="Open Sans ExtraBold" pitchFamily="2" charset="0"/>
                <a:cs typeface="Open Sans ExtraBold" pitchFamily="2" charset="0"/>
              </a:rPr>
              <a:t>Home </a:t>
            </a:r>
            <a:r>
              <a:rPr lang="mr-IN" sz="1200" b="1" dirty="0">
                <a:solidFill>
                  <a:srgbClr val="FF0000"/>
                </a:solidFill>
                <a:latin typeface="Open Sans ExtraBold" pitchFamily="2" charset="0"/>
                <a:ea typeface="Open Sans ExtraBold" pitchFamily="2" charset="0"/>
              </a:rPr>
              <a:t>–</a:t>
            </a:r>
            <a:r>
              <a:rPr lang="fr-FR" sz="1200" b="1" dirty="0">
                <a:solidFill>
                  <a:srgbClr val="FF0000"/>
                </a:solidFill>
                <a:latin typeface="Open Sans ExtraBold" pitchFamily="2" charset="0"/>
                <a:ea typeface="Open Sans ExtraBold" pitchFamily="2" charset="0"/>
                <a:cs typeface="Open Sans ExtraBold" pitchFamily="2" charset="0"/>
              </a:rPr>
              <a:t> made ORS Solution</a:t>
            </a:r>
            <a:endParaRPr lang="en-US" sz="1200" b="1" dirty="0">
              <a:solidFill>
                <a:srgbClr val="FF0000"/>
              </a:solidFill>
              <a:latin typeface="Open Sans ExtraBold" pitchFamily="2" charset="0"/>
              <a:ea typeface="Open Sans ExtraBold" pitchFamily="2" charset="0"/>
              <a:cs typeface="Open Sans ExtraBold" pitchFamily="2" charset="0"/>
            </a:endParaRPr>
          </a:p>
        </p:txBody>
      </p:sp>
      <p:pic>
        <p:nvPicPr>
          <p:cNvPr id="8" name="Picture 7" descr="diy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54" y="2478129"/>
            <a:ext cx="2663825" cy="2594763"/>
          </a:xfrm>
          <a:prstGeom prst="rect">
            <a:avLst/>
          </a:prstGeom>
        </p:spPr>
      </p:pic>
      <p:pic>
        <p:nvPicPr>
          <p:cNvPr id="11" name="Picture 10" descr="p8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331" y="3590972"/>
            <a:ext cx="2075498" cy="1405062"/>
          </a:xfrm>
          <a:prstGeom prst="rect">
            <a:avLst/>
          </a:prstGeom>
        </p:spPr>
      </p:pic>
      <p:sp>
        <p:nvSpPr>
          <p:cNvPr id="5" name="TextBox 4"/>
          <p:cNvSpPr txBox="1"/>
          <p:nvPr/>
        </p:nvSpPr>
        <p:spPr>
          <a:xfrm>
            <a:off x="5705246" y="3165548"/>
            <a:ext cx="1446230" cy="439223"/>
          </a:xfrm>
          <a:prstGeom prst="rect">
            <a:avLst/>
          </a:prstGeom>
          <a:noFill/>
        </p:spPr>
        <p:txBody>
          <a:bodyPr wrap="none" rtlCol="0">
            <a:spAutoFit/>
          </a:bodyPr>
          <a:lstStyle/>
          <a:p>
            <a:r>
              <a:rPr lang="en-US" sz="1127" dirty="0">
                <a:latin typeface="Open Sans Light" pitchFamily="2" charset="0"/>
                <a:ea typeface="Open Sans Light" pitchFamily="2" charset="0"/>
                <a:cs typeface="Open Sans Light" pitchFamily="2" charset="0"/>
              </a:rPr>
              <a:t>1 Liter Safe WATER</a:t>
            </a:r>
          </a:p>
          <a:p>
            <a:r>
              <a:rPr lang="en-US" sz="1127" dirty="0">
                <a:latin typeface="Open Sans Light" pitchFamily="2" charset="0"/>
                <a:ea typeface="Open Sans Light" pitchFamily="2" charset="0"/>
                <a:cs typeface="Open Sans Light" pitchFamily="2" charset="0"/>
              </a:rPr>
              <a:t>1 ORS Sachet</a:t>
            </a:r>
          </a:p>
        </p:txBody>
      </p:sp>
      <p:sp>
        <p:nvSpPr>
          <p:cNvPr id="12" name="TextBox 11"/>
          <p:cNvSpPr txBox="1"/>
          <p:nvPr/>
        </p:nvSpPr>
        <p:spPr>
          <a:xfrm>
            <a:off x="922524" y="1399535"/>
            <a:ext cx="4207903" cy="612668"/>
          </a:xfrm>
          <a:prstGeom prst="rect">
            <a:avLst/>
          </a:prstGeom>
          <a:noFill/>
        </p:spPr>
        <p:txBody>
          <a:bodyPr wrap="square" rtlCol="0">
            <a:spAutoFit/>
          </a:bodyPr>
          <a:lstStyle/>
          <a:p>
            <a:pPr marL="228600" indent="-228600">
              <a:buFont typeface="+mj-lt"/>
              <a:buAutoNum type="arabicPeriod"/>
            </a:pPr>
            <a:r>
              <a:rPr lang="en-US" sz="1127" dirty="0">
                <a:latin typeface="Open Sans Light" pitchFamily="2" charset="0"/>
                <a:ea typeface="Open Sans Light" pitchFamily="2" charset="0"/>
                <a:cs typeface="Open Sans Light" pitchFamily="2" charset="0"/>
              </a:rPr>
              <a:t>WASH your hands with Soap and clean water.</a:t>
            </a:r>
          </a:p>
          <a:p>
            <a:pPr marL="228600" indent="-228600">
              <a:buFont typeface="+mj-lt"/>
              <a:buAutoNum type="arabicPeriod"/>
            </a:pPr>
            <a:r>
              <a:rPr lang="en-US" sz="1127" dirty="0">
                <a:latin typeface="Open Sans Light" pitchFamily="2" charset="0"/>
                <a:ea typeface="Open Sans Light" pitchFamily="2" charset="0"/>
                <a:cs typeface="Open Sans Light" pitchFamily="2" charset="0"/>
              </a:rPr>
              <a:t>WASH container and utensil with soap and clean water.</a:t>
            </a:r>
          </a:p>
          <a:p>
            <a:pPr marL="228600" indent="-228600">
              <a:buFont typeface="+mj-lt"/>
              <a:buAutoNum type="arabicPeriod"/>
            </a:pPr>
            <a:r>
              <a:rPr lang="en-US" sz="1127" dirty="0">
                <a:latin typeface="Open Sans Light" pitchFamily="2" charset="0"/>
                <a:ea typeface="Open Sans Light" pitchFamily="2" charset="0"/>
                <a:cs typeface="Open Sans Light" pitchFamily="2" charset="0"/>
              </a:rPr>
              <a:t>Put 1 Liter of treated water in a clean container.</a:t>
            </a:r>
          </a:p>
        </p:txBody>
      </p:sp>
      <p:sp>
        <p:nvSpPr>
          <p:cNvPr id="9" name="Rectángulo 8">
            <a:extLst>
              <a:ext uri="{FF2B5EF4-FFF2-40B4-BE49-F238E27FC236}">
                <a16:creationId xmlns:a16="http://schemas.microsoft.com/office/drawing/2014/main" id="{1E411170-2413-654C-B829-533AF62F1E30}"/>
              </a:ext>
            </a:extLst>
          </p:cNvPr>
          <p:cNvSpPr/>
          <p:nvPr/>
        </p:nvSpPr>
        <p:spPr>
          <a:xfrm>
            <a:off x="1763613" y="1109113"/>
            <a:ext cx="3900244" cy="69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Rectángulo 9">
            <a:extLst>
              <a:ext uri="{FF2B5EF4-FFF2-40B4-BE49-F238E27FC236}">
                <a16:creationId xmlns:a16="http://schemas.microsoft.com/office/drawing/2014/main" id="{3A151C10-8A7B-4748-95AE-553C745764E4}"/>
              </a:ext>
            </a:extLst>
          </p:cNvPr>
          <p:cNvSpPr/>
          <p:nvPr/>
        </p:nvSpPr>
        <p:spPr>
          <a:xfrm>
            <a:off x="587727" y="1944854"/>
            <a:ext cx="3018160" cy="2885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 name="Rectángulo 13">
            <a:extLst>
              <a:ext uri="{FF2B5EF4-FFF2-40B4-BE49-F238E27FC236}">
                <a16:creationId xmlns:a16="http://schemas.microsoft.com/office/drawing/2014/main" id="{012004FE-F741-4A4F-A217-2C0055D3E7CF}"/>
              </a:ext>
            </a:extLst>
          </p:cNvPr>
          <p:cNvSpPr/>
          <p:nvPr/>
        </p:nvSpPr>
        <p:spPr>
          <a:xfrm>
            <a:off x="3894343" y="1938468"/>
            <a:ext cx="3185929" cy="3251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8" name="Redondear rectángulo de esquina del mismo lado 17">
            <a:extLst>
              <a:ext uri="{FF2B5EF4-FFF2-40B4-BE49-F238E27FC236}">
                <a16:creationId xmlns:a16="http://schemas.microsoft.com/office/drawing/2014/main" id="{91E69484-53BA-1345-A5BD-5A891409C311}"/>
              </a:ext>
            </a:extLst>
          </p:cNvPr>
          <p:cNvSpPr/>
          <p:nvPr/>
        </p:nvSpPr>
        <p:spPr>
          <a:xfrm rot="10800000">
            <a:off x="479395" y="875030"/>
            <a:ext cx="6689211" cy="4314670"/>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 name="CuadroTexto 3">
            <a:extLst>
              <a:ext uri="{FF2B5EF4-FFF2-40B4-BE49-F238E27FC236}">
                <a16:creationId xmlns:a16="http://schemas.microsoft.com/office/drawing/2014/main" id="{28BD357B-3127-674A-B920-35FB30938CDB}"/>
              </a:ext>
            </a:extLst>
          </p:cNvPr>
          <p:cNvSpPr txBox="1"/>
          <p:nvPr/>
        </p:nvSpPr>
        <p:spPr>
          <a:xfrm>
            <a:off x="1856604" y="4487958"/>
            <a:ext cx="800155" cy="538609"/>
          </a:xfrm>
          <a:prstGeom prst="rect">
            <a:avLst/>
          </a:prstGeom>
          <a:noFill/>
        </p:spPr>
        <p:txBody>
          <a:bodyPr wrap="none" rtlCol="0">
            <a:spAutoFit/>
          </a:bodyPr>
          <a:lstStyle/>
          <a:p>
            <a:pPr algn="ctr"/>
            <a:r>
              <a:rPr lang="es-GB" dirty="0"/>
              <a:t>Treated </a:t>
            </a:r>
          </a:p>
          <a:p>
            <a:pPr algn="ctr"/>
            <a:r>
              <a:rPr lang="es-GB" dirty="0"/>
              <a:t>Water</a:t>
            </a:r>
          </a:p>
        </p:txBody>
      </p:sp>
      <p:sp>
        <p:nvSpPr>
          <p:cNvPr id="24" name="CuadroTexto 23">
            <a:extLst>
              <a:ext uri="{FF2B5EF4-FFF2-40B4-BE49-F238E27FC236}">
                <a16:creationId xmlns:a16="http://schemas.microsoft.com/office/drawing/2014/main" id="{AF9F8250-E80B-514F-8BA0-0E4BCD0AFF57}"/>
              </a:ext>
            </a:extLst>
          </p:cNvPr>
          <p:cNvSpPr txBox="1"/>
          <p:nvPr/>
        </p:nvSpPr>
        <p:spPr>
          <a:xfrm>
            <a:off x="4772866" y="4288683"/>
            <a:ext cx="668505" cy="646331"/>
          </a:xfrm>
          <a:prstGeom prst="rect">
            <a:avLst/>
          </a:prstGeom>
          <a:solidFill>
            <a:schemeClr val="bg1"/>
          </a:solidFill>
        </p:spPr>
        <p:txBody>
          <a:bodyPr wrap="square" rtlCol="0">
            <a:spAutoFit/>
          </a:bodyPr>
          <a:lstStyle/>
          <a:p>
            <a:pPr algn="ctr"/>
            <a:r>
              <a:rPr lang="es-GB" sz="900" b="1" dirty="0">
                <a:latin typeface="Cavolini" panose="020B0604020202020204" pitchFamily="34" charset="0"/>
                <a:cs typeface="Cavolini" panose="020B0604020202020204" pitchFamily="34" charset="0"/>
              </a:rPr>
              <a:t>1 Litre </a:t>
            </a:r>
          </a:p>
          <a:p>
            <a:pPr algn="ctr"/>
            <a:r>
              <a:rPr lang="es-GB" sz="900" b="1" dirty="0">
                <a:latin typeface="Cavolini" panose="020B0604020202020204" pitchFamily="34" charset="0"/>
                <a:cs typeface="Cavolini" panose="020B0604020202020204" pitchFamily="34" charset="0"/>
              </a:rPr>
              <a:t>of </a:t>
            </a:r>
          </a:p>
          <a:p>
            <a:pPr algn="ctr"/>
            <a:r>
              <a:rPr lang="es-GB" sz="900" b="1" dirty="0">
                <a:latin typeface="Cavolini" panose="020B0604020202020204" pitchFamily="34" charset="0"/>
                <a:cs typeface="Cavolini" panose="020B0604020202020204" pitchFamily="34" charset="0"/>
              </a:rPr>
              <a:t>Treated </a:t>
            </a:r>
          </a:p>
          <a:p>
            <a:pPr algn="ctr"/>
            <a:r>
              <a:rPr lang="es-GB" sz="900" b="1" dirty="0">
                <a:latin typeface="Cavolini" panose="020B0604020202020204" pitchFamily="34" charset="0"/>
                <a:cs typeface="Cavolini" panose="020B0604020202020204" pitchFamily="34" charset="0"/>
              </a:rPr>
              <a:t>Water</a:t>
            </a:r>
          </a:p>
        </p:txBody>
      </p:sp>
      <p:sp>
        <p:nvSpPr>
          <p:cNvPr id="49" name="CuadroTexto 48">
            <a:extLst>
              <a:ext uri="{FF2B5EF4-FFF2-40B4-BE49-F238E27FC236}">
                <a16:creationId xmlns:a16="http://schemas.microsoft.com/office/drawing/2014/main" id="{B8693D09-172B-3B43-8578-9C8444484824}"/>
              </a:ext>
            </a:extLst>
          </p:cNvPr>
          <p:cNvSpPr txBox="1"/>
          <p:nvPr/>
        </p:nvSpPr>
        <p:spPr>
          <a:xfrm>
            <a:off x="7168607" y="4973480"/>
            <a:ext cx="341760" cy="276999"/>
          </a:xfrm>
          <a:prstGeom prst="rect">
            <a:avLst/>
          </a:prstGeom>
          <a:noFill/>
        </p:spPr>
        <p:txBody>
          <a:bodyPr wrap="none" rtlCol="0">
            <a:spAutoFit/>
          </a:bodyPr>
          <a:lstStyle/>
          <a:p>
            <a:r>
              <a:rPr lang="es-ES" sz="1200" dirty="0"/>
              <a:t>33</a:t>
            </a:r>
            <a:endParaRPr lang="es-GB" sz="1200" dirty="0"/>
          </a:p>
        </p:txBody>
      </p:sp>
      <p:sp>
        <p:nvSpPr>
          <p:cNvPr id="22" name="CuadroTexto 21">
            <a:extLst>
              <a:ext uri="{FF2B5EF4-FFF2-40B4-BE49-F238E27FC236}">
                <a16:creationId xmlns:a16="http://schemas.microsoft.com/office/drawing/2014/main" id="{C82A6E12-C8DD-E949-B8C5-3CC40D5D7727}"/>
              </a:ext>
            </a:extLst>
          </p:cNvPr>
          <p:cNvSpPr txBox="1"/>
          <p:nvPr/>
        </p:nvSpPr>
        <p:spPr>
          <a:xfrm>
            <a:off x="709434" y="897115"/>
            <a:ext cx="6924140" cy="461665"/>
          </a:xfrm>
          <a:prstGeom prst="rect">
            <a:avLst/>
          </a:prstGeom>
          <a:noFill/>
        </p:spPr>
        <p:txBody>
          <a:bodyPr wrap="square" rtlCol="0">
            <a:spAutoFit/>
          </a:bodyPr>
          <a:lstStyle/>
          <a:p>
            <a:r>
              <a:rPr lang="es-GB" sz="1200" dirty="0">
                <a:latin typeface="Open Sans Light" pitchFamily="2" charset="0"/>
                <a:ea typeface="Open Sans Light" pitchFamily="2" charset="0"/>
                <a:cs typeface="Open Sans Light" pitchFamily="2" charset="0"/>
              </a:rPr>
              <a:t>If the general condition of the individual is normal, is well alert, and drinks eagerly </a:t>
            </a:r>
            <a:r>
              <a:rPr lang="es-GB" sz="1200">
                <a:latin typeface="Open Sans Light" pitchFamily="2" charset="0"/>
                <a:ea typeface="Open Sans Light" pitchFamily="2" charset="0"/>
                <a:cs typeface="Open Sans Light" pitchFamily="2" charset="0"/>
              </a:rPr>
              <a:t>give </a:t>
            </a:r>
            <a:endParaRPr lang="es-ES" sz="1200" dirty="0">
              <a:latin typeface="Open Sans Light" pitchFamily="2" charset="0"/>
              <a:ea typeface="Open Sans Light" pitchFamily="2" charset="0"/>
              <a:cs typeface="Open Sans Light" pitchFamily="2" charset="0"/>
            </a:endParaRPr>
          </a:p>
          <a:p>
            <a:r>
              <a:rPr lang="es-GB" sz="1200">
                <a:latin typeface="Open Sans Light" pitchFamily="2" charset="0"/>
                <a:ea typeface="Open Sans Light" pitchFamily="2" charset="0"/>
                <a:cs typeface="Open Sans Light" pitchFamily="2" charset="0"/>
              </a:rPr>
              <a:t>him</a:t>
            </a:r>
            <a:r>
              <a:rPr lang="es-GB" sz="1200" dirty="0">
                <a:latin typeface="Open Sans Light" pitchFamily="2" charset="0"/>
                <a:ea typeface="Open Sans Light" pitchFamily="2" charset="0"/>
                <a:cs typeface="Open Sans Light" pitchFamily="2" charset="0"/>
              </a:rPr>
              <a:t>/her ORS, show how to prepare ORS and send him/her home with some advice.</a:t>
            </a:r>
          </a:p>
        </p:txBody>
      </p:sp>
      <p:sp>
        <p:nvSpPr>
          <p:cNvPr id="28" name="Rectángulo 27">
            <a:extLst>
              <a:ext uri="{FF2B5EF4-FFF2-40B4-BE49-F238E27FC236}">
                <a16:creationId xmlns:a16="http://schemas.microsoft.com/office/drawing/2014/main" id="{1672255E-4787-9847-868C-A5E4270F3C66}"/>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pic>
        <p:nvPicPr>
          <p:cNvPr id="13" name="Picture 12">
            <a:extLst>
              <a:ext uri="{FF2B5EF4-FFF2-40B4-BE49-F238E27FC236}">
                <a16:creationId xmlns:a16="http://schemas.microsoft.com/office/drawing/2014/main" id="{879033E4-6A2F-309D-9BB6-BD074BA4F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20" name="Rectangle 19">
            <a:extLst>
              <a:ext uri="{FF2B5EF4-FFF2-40B4-BE49-F238E27FC236}">
                <a16:creationId xmlns:a16="http://schemas.microsoft.com/office/drawing/2014/main" id="{A43804E2-2902-5833-96EE-29B20B7194CF}"/>
              </a:ext>
            </a:extLst>
          </p:cNvPr>
          <p:cNvSpPr/>
          <p:nvPr/>
        </p:nvSpPr>
        <p:spPr>
          <a:xfrm>
            <a:off x="483297" y="370526"/>
            <a:ext cx="6685309"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 name="Title 1">
            <a:extLst>
              <a:ext uri="{FF2B5EF4-FFF2-40B4-BE49-F238E27FC236}">
                <a16:creationId xmlns:a16="http://schemas.microsoft.com/office/drawing/2014/main" id="{5DD6079F-1030-4BF3-B784-C3584D8DC444}"/>
              </a:ext>
            </a:extLst>
          </p:cNvPr>
          <p:cNvSpPr>
            <a:spLocks noGrp="1"/>
          </p:cNvSpPr>
          <p:nvPr>
            <p:ph type="title"/>
          </p:nvPr>
        </p:nvSpPr>
        <p:spPr>
          <a:xfrm>
            <a:off x="480192" y="636997"/>
            <a:ext cx="7475661" cy="472694"/>
          </a:xfrm>
        </p:spPr>
        <p:txBody>
          <a:bodyPr>
            <a:normAutofit fontScale="90000"/>
          </a:bodyPr>
          <a:lstStyle/>
          <a:p>
            <a:pPr algn="l"/>
            <a:br>
              <a:rPr lang="en-US" sz="2200" b="1" dirty="0">
                <a:solidFill>
                  <a:schemeClr val="bg1"/>
                </a:solidFill>
                <a:latin typeface="Montserrat SemiBold" pitchFamily="2" charset="77"/>
              </a:rPr>
            </a:br>
            <a:r>
              <a:rPr lang="en-US" sz="2200" b="1" dirty="0">
                <a:solidFill>
                  <a:schemeClr val="bg1"/>
                </a:solidFill>
                <a:latin typeface="Montserrat SemiBold" pitchFamily="2" charset="77"/>
              </a:rPr>
              <a:t>2. How to prepare Oral Rehydration Solution </a:t>
            </a:r>
            <a:br>
              <a:rPr lang="en-US" sz="1400" b="1" dirty="0">
                <a:solidFill>
                  <a:schemeClr val="bg1"/>
                </a:solidFill>
                <a:latin typeface="Montserrat SemiBold" pitchFamily="2" charset="77"/>
              </a:rPr>
            </a:br>
            <a:br>
              <a:rPr lang="en-US" sz="1400" b="1" dirty="0">
                <a:solidFill>
                  <a:schemeClr val="bg1"/>
                </a:solidFill>
                <a:latin typeface="Montserrat SemiBold" pitchFamily="2" charset="77"/>
              </a:rPr>
            </a:br>
            <a:br>
              <a:rPr lang="en-US" sz="2175" b="1" dirty="0">
                <a:solidFill>
                  <a:schemeClr val="bg1"/>
                </a:solidFill>
                <a:latin typeface="Montserrat SemiBold" pitchFamily="2" charset="77"/>
              </a:rPr>
            </a:br>
            <a:endParaRPr lang="en-US" sz="2175" b="1" dirty="0">
              <a:solidFill>
                <a:schemeClr val="bg1"/>
              </a:solidFill>
              <a:latin typeface="Montserrat SemiBold" pitchFamily="2" charset="77"/>
            </a:endParaRPr>
          </a:p>
        </p:txBody>
      </p:sp>
    </p:spTree>
    <p:extLst>
      <p:ext uri="{BB962C8B-B14F-4D97-AF65-F5344CB8AC3E}">
        <p14:creationId xmlns:p14="http://schemas.microsoft.com/office/powerpoint/2010/main" val="1910798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E17392F-3D3A-E245-8430-909AF54D773E}"/>
              </a:ext>
            </a:extLst>
          </p:cNvPr>
          <p:cNvSpPr>
            <a:spLocks noGrp="1"/>
          </p:cNvSpPr>
          <p:nvPr>
            <p:ph idx="1"/>
          </p:nvPr>
        </p:nvSpPr>
        <p:spPr>
          <a:xfrm>
            <a:off x="483601" y="1494639"/>
            <a:ext cx="6824625" cy="3384376"/>
          </a:xfrm>
        </p:spPr>
        <p:txBody>
          <a:bodyPr>
            <a:normAutofit fontScale="92500" lnSpcReduction="10000"/>
          </a:bodyPr>
          <a:lstStyle/>
          <a:p>
            <a:pPr marL="0" indent="0">
              <a:buNone/>
            </a:pPr>
            <a:endParaRPr lang="en-GB" sz="1100" b="1" dirty="0">
              <a:latin typeface="Open Sans ExtraBold" pitchFamily="2" charset="0"/>
              <a:ea typeface="Open Sans ExtraBold" pitchFamily="2" charset="0"/>
              <a:cs typeface="Open Sans ExtraBold" pitchFamily="2" charset="0"/>
            </a:endParaRPr>
          </a:p>
          <a:p>
            <a:pPr marL="0" indent="0">
              <a:buNone/>
            </a:pPr>
            <a:r>
              <a:rPr lang="en-GB" sz="1600" b="1" dirty="0">
                <a:latin typeface="Open Sans ExtraBold" pitchFamily="2" charset="0"/>
                <a:ea typeface="Open Sans ExtraBold" pitchFamily="2" charset="0"/>
                <a:cs typeface="Open Sans ExtraBold" pitchFamily="2" charset="0"/>
              </a:rPr>
              <a:t>Key messages for ORS preparation:</a:t>
            </a:r>
          </a:p>
          <a:p>
            <a:pPr marL="0" indent="0">
              <a:buNone/>
            </a:pPr>
            <a:endParaRPr lang="es-ES" sz="1600" dirty="0">
              <a:latin typeface="Open Sans Light" pitchFamily="2" charset="0"/>
              <a:ea typeface="Open Sans Light" pitchFamily="2" charset="0"/>
              <a:cs typeface="Open Sans Light" pitchFamily="2" charset="0"/>
            </a:endParaRPr>
          </a:p>
          <a:p>
            <a:pPr marL="0" indent="0">
              <a:buNone/>
            </a:pPr>
            <a:endParaRPr lang="es-GB" sz="1600" dirty="0">
              <a:latin typeface="Open Sans Light" pitchFamily="2" charset="0"/>
              <a:ea typeface="Open Sans Light" pitchFamily="2" charset="0"/>
              <a:cs typeface="Open Sans Light" pitchFamily="2" charset="0"/>
            </a:endParaRPr>
          </a:p>
          <a:p>
            <a:pPr lvl="0">
              <a:buFont typeface="Wingdings" pitchFamily="2" charset="2"/>
              <a:buChar char="q"/>
            </a:pPr>
            <a:r>
              <a:rPr lang="en-GB" sz="1600" dirty="0">
                <a:latin typeface="Open Sans Light" pitchFamily="2" charset="0"/>
                <a:ea typeface="Open Sans Light" pitchFamily="2" charset="0"/>
                <a:cs typeface="Open Sans Light" pitchFamily="2" charset="0"/>
              </a:rPr>
              <a:t>Always wash your hands before handling ORS.</a:t>
            </a:r>
            <a:endParaRPr lang="es-GB" sz="1600" dirty="0">
              <a:latin typeface="Open Sans Light" pitchFamily="2" charset="0"/>
              <a:ea typeface="Open Sans Light" pitchFamily="2" charset="0"/>
              <a:cs typeface="Open Sans Light" pitchFamily="2" charset="0"/>
            </a:endParaRPr>
          </a:p>
          <a:p>
            <a:pPr lvl="0">
              <a:buFont typeface="Wingdings" pitchFamily="2" charset="2"/>
              <a:buChar char="q"/>
            </a:pPr>
            <a:r>
              <a:rPr lang="en-GB" sz="1600" dirty="0">
                <a:latin typeface="Open Sans Light" pitchFamily="2" charset="0"/>
                <a:ea typeface="Open Sans Light" pitchFamily="2" charset="0"/>
                <a:cs typeface="Open Sans Light" pitchFamily="2" charset="0"/>
              </a:rPr>
              <a:t>For every person use a clean cup to serve ORS.</a:t>
            </a:r>
            <a:endParaRPr lang="es-GB" sz="1600" dirty="0">
              <a:latin typeface="Open Sans Light" pitchFamily="2" charset="0"/>
              <a:ea typeface="Open Sans Light" pitchFamily="2" charset="0"/>
              <a:cs typeface="Open Sans Light" pitchFamily="2" charset="0"/>
            </a:endParaRPr>
          </a:p>
          <a:p>
            <a:pPr lvl="0">
              <a:buFont typeface="Wingdings" pitchFamily="2" charset="2"/>
              <a:buChar char="q"/>
            </a:pPr>
            <a:r>
              <a:rPr lang="en-GB" sz="1600" dirty="0">
                <a:latin typeface="Open Sans Light" pitchFamily="2" charset="0"/>
                <a:ea typeface="Open Sans Light" pitchFamily="2" charset="0"/>
                <a:cs typeface="Open Sans Light" pitchFamily="2" charset="0"/>
              </a:rPr>
              <a:t>Clean the used cups, spoons and jars regularly.</a:t>
            </a:r>
            <a:endParaRPr lang="es-GB" sz="1600" dirty="0">
              <a:latin typeface="Open Sans Light" pitchFamily="2" charset="0"/>
              <a:ea typeface="Open Sans Light" pitchFamily="2" charset="0"/>
              <a:cs typeface="Open Sans Light" pitchFamily="2" charset="0"/>
            </a:endParaRPr>
          </a:p>
          <a:p>
            <a:pPr lvl="0">
              <a:buFont typeface="Wingdings" pitchFamily="2" charset="2"/>
              <a:buChar char="q"/>
            </a:pPr>
            <a:r>
              <a:rPr lang="en-GB" sz="1600" dirty="0">
                <a:latin typeface="Open Sans Light" pitchFamily="2" charset="0"/>
                <a:ea typeface="Open Sans Light" pitchFamily="2" charset="0"/>
                <a:cs typeface="Open Sans Light" pitchFamily="2" charset="0"/>
              </a:rPr>
              <a:t>Do not dilute or concentrate ORS – always follow the concentration mentioned in the sachet. If the sachet is for 1 litre, prepare 1 litre even if you use only ½ litre of ORS.</a:t>
            </a:r>
            <a:endParaRPr lang="es-GB" sz="1600" dirty="0">
              <a:latin typeface="Open Sans Light" pitchFamily="2" charset="0"/>
              <a:ea typeface="Open Sans Light" pitchFamily="2" charset="0"/>
              <a:cs typeface="Open Sans Light" pitchFamily="2" charset="0"/>
            </a:endParaRPr>
          </a:p>
          <a:p>
            <a:pPr lvl="0">
              <a:buFont typeface="Wingdings" pitchFamily="2" charset="2"/>
              <a:buChar char="q"/>
            </a:pPr>
            <a:r>
              <a:rPr lang="en-GB" sz="1600" dirty="0">
                <a:latin typeface="Open Sans Light" pitchFamily="2" charset="0"/>
                <a:ea typeface="Open Sans Light" pitchFamily="2" charset="0"/>
                <a:cs typeface="Open Sans Light" pitchFamily="2" charset="0"/>
              </a:rPr>
              <a:t>Store ORS in a clean, covered/closed container in the shade.</a:t>
            </a:r>
            <a:endParaRPr lang="es-GB" sz="1600" dirty="0">
              <a:latin typeface="Open Sans Light" pitchFamily="2" charset="0"/>
              <a:ea typeface="Open Sans Light" pitchFamily="2" charset="0"/>
              <a:cs typeface="Open Sans Light" pitchFamily="2" charset="0"/>
            </a:endParaRPr>
          </a:p>
          <a:p>
            <a:pPr lvl="0">
              <a:buFont typeface="Wingdings" pitchFamily="2" charset="2"/>
              <a:buChar char="q"/>
            </a:pPr>
            <a:r>
              <a:rPr lang="en-GB" sz="1600" dirty="0">
                <a:latin typeface="Open Sans Light" pitchFamily="2" charset="0"/>
                <a:ea typeface="Open Sans Light" pitchFamily="2" charset="0"/>
                <a:cs typeface="Open Sans Light" pitchFamily="2" charset="0"/>
              </a:rPr>
              <a:t>Do not keep mixed ORS solutions for more than 24 hours.</a:t>
            </a:r>
            <a:endParaRPr lang="es-GB" sz="1600" dirty="0">
              <a:latin typeface="Open Sans Light" pitchFamily="2" charset="0"/>
              <a:ea typeface="Open Sans Light" pitchFamily="2" charset="0"/>
              <a:cs typeface="Open Sans Light" pitchFamily="2" charset="0"/>
            </a:endParaRPr>
          </a:p>
          <a:p>
            <a:pPr lvl="0">
              <a:buFont typeface="Wingdings" pitchFamily="2" charset="2"/>
              <a:buChar char="q"/>
            </a:pPr>
            <a:r>
              <a:rPr lang="en-GB" sz="1600" dirty="0">
                <a:latin typeface="Open Sans Light" pitchFamily="2" charset="0"/>
                <a:ea typeface="Open Sans Light" pitchFamily="2" charset="0"/>
                <a:cs typeface="Open Sans Light" pitchFamily="2" charset="0"/>
              </a:rPr>
              <a:t>Throw away any mixed ORS solutions after 24 hours and prepare fresh one.</a:t>
            </a:r>
            <a:endParaRPr lang="es-GB" sz="1600" dirty="0">
              <a:latin typeface="Open Sans Light" pitchFamily="2" charset="0"/>
              <a:ea typeface="Open Sans Light" pitchFamily="2" charset="0"/>
              <a:cs typeface="Open Sans Light" pitchFamily="2" charset="0"/>
            </a:endParaRPr>
          </a:p>
          <a:p>
            <a:pPr marL="0" indent="0">
              <a:buNone/>
            </a:pPr>
            <a:endParaRPr lang="es-GB" sz="3200" dirty="0">
              <a:latin typeface="Open Sans Light" pitchFamily="2" charset="0"/>
              <a:ea typeface="Open Sans Light" pitchFamily="2" charset="0"/>
              <a:cs typeface="Open Sans Light" pitchFamily="2" charset="0"/>
            </a:endParaRPr>
          </a:p>
          <a:p>
            <a:endParaRPr lang="es-GB" sz="1800" dirty="0">
              <a:latin typeface="Open Sans Light" pitchFamily="2" charset="0"/>
              <a:ea typeface="Open Sans Light" pitchFamily="2" charset="0"/>
              <a:cs typeface="Open Sans Light" pitchFamily="2" charset="0"/>
            </a:endParaRPr>
          </a:p>
        </p:txBody>
      </p:sp>
      <p:sp>
        <p:nvSpPr>
          <p:cNvPr id="7" name="Redondear rectángulo de esquina del mismo lado 6">
            <a:extLst>
              <a:ext uri="{FF2B5EF4-FFF2-40B4-BE49-F238E27FC236}">
                <a16:creationId xmlns:a16="http://schemas.microsoft.com/office/drawing/2014/main" id="{7ACC0C2B-8A47-FF44-8E3B-145CDDB4CDAA}"/>
              </a:ext>
            </a:extLst>
          </p:cNvPr>
          <p:cNvSpPr/>
          <p:nvPr/>
        </p:nvSpPr>
        <p:spPr>
          <a:xfrm rot="10800000">
            <a:off x="483602" y="1511697"/>
            <a:ext cx="6710628" cy="3450029"/>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9" name="CuadroTexto 8">
            <a:extLst>
              <a:ext uri="{FF2B5EF4-FFF2-40B4-BE49-F238E27FC236}">
                <a16:creationId xmlns:a16="http://schemas.microsoft.com/office/drawing/2014/main" id="{79DCCBB9-2AB5-574A-9991-9A98B58EBE6E}"/>
              </a:ext>
            </a:extLst>
          </p:cNvPr>
          <p:cNvSpPr txBox="1"/>
          <p:nvPr/>
        </p:nvSpPr>
        <p:spPr>
          <a:xfrm>
            <a:off x="7168607" y="4973480"/>
            <a:ext cx="341760" cy="276999"/>
          </a:xfrm>
          <a:prstGeom prst="rect">
            <a:avLst/>
          </a:prstGeom>
          <a:noFill/>
        </p:spPr>
        <p:txBody>
          <a:bodyPr wrap="none" rtlCol="0">
            <a:spAutoFit/>
          </a:bodyPr>
          <a:lstStyle/>
          <a:p>
            <a:r>
              <a:rPr lang="es-ES" sz="1200" dirty="0"/>
              <a:t>34</a:t>
            </a:r>
            <a:endParaRPr lang="es-GB" sz="1200" dirty="0"/>
          </a:p>
        </p:txBody>
      </p:sp>
      <p:sp>
        <p:nvSpPr>
          <p:cNvPr id="10" name="Rectángulo 9">
            <a:extLst>
              <a:ext uri="{FF2B5EF4-FFF2-40B4-BE49-F238E27FC236}">
                <a16:creationId xmlns:a16="http://schemas.microsoft.com/office/drawing/2014/main" id="{F294A700-5CDD-1649-8F31-3C453654B9D6}"/>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pic>
        <p:nvPicPr>
          <p:cNvPr id="2" name="Picture 1">
            <a:extLst>
              <a:ext uri="{FF2B5EF4-FFF2-40B4-BE49-F238E27FC236}">
                <a16:creationId xmlns:a16="http://schemas.microsoft.com/office/drawing/2014/main" id="{EC488A68-9B2C-393F-549B-F32D13376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6" name="Rectangle 5">
            <a:extLst>
              <a:ext uri="{FF2B5EF4-FFF2-40B4-BE49-F238E27FC236}">
                <a16:creationId xmlns:a16="http://schemas.microsoft.com/office/drawing/2014/main" id="{9FE3CC19-BC1D-3E64-D118-FF38BE1DD3AF}"/>
              </a:ext>
            </a:extLst>
          </p:cNvPr>
          <p:cNvSpPr/>
          <p:nvPr/>
        </p:nvSpPr>
        <p:spPr>
          <a:xfrm>
            <a:off x="483601" y="969500"/>
            <a:ext cx="6685006"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5" name="Title 1">
            <a:extLst>
              <a:ext uri="{FF2B5EF4-FFF2-40B4-BE49-F238E27FC236}">
                <a16:creationId xmlns:a16="http://schemas.microsoft.com/office/drawing/2014/main" id="{B5CA5691-1CA4-2845-9563-A7E0064904E3}"/>
              </a:ext>
            </a:extLst>
          </p:cNvPr>
          <p:cNvSpPr>
            <a:spLocks noGrp="1"/>
          </p:cNvSpPr>
          <p:nvPr>
            <p:ph type="title"/>
          </p:nvPr>
        </p:nvSpPr>
        <p:spPr>
          <a:xfrm>
            <a:off x="483601" y="770041"/>
            <a:ext cx="6230405" cy="525139"/>
          </a:xfrm>
        </p:spPr>
        <p:txBody>
          <a:bodyPr>
            <a:normAutofit fontScale="90000"/>
          </a:bodyPr>
          <a:lstStyle/>
          <a:p>
            <a:pPr algn="l"/>
            <a:br>
              <a:rPr lang="en-US" sz="1800" b="1" dirty="0">
                <a:solidFill>
                  <a:schemeClr val="bg1"/>
                </a:solidFill>
                <a:latin typeface="Montserrat SemiBold" pitchFamily="2" charset="77"/>
              </a:rPr>
            </a:br>
            <a:r>
              <a:rPr lang="en-US" sz="2200" b="1" dirty="0">
                <a:solidFill>
                  <a:schemeClr val="bg1"/>
                </a:solidFill>
                <a:latin typeface="Montserrat SemiBold" pitchFamily="2" charset="77"/>
              </a:rPr>
              <a:t>2. Preparation of Oral Rehydration Solution</a:t>
            </a:r>
          </a:p>
        </p:txBody>
      </p:sp>
    </p:spTree>
    <p:extLst>
      <p:ext uri="{BB962C8B-B14F-4D97-AF65-F5344CB8AC3E}">
        <p14:creationId xmlns:p14="http://schemas.microsoft.com/office/powerpoint/2010/main" val="640804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CC926D7-8735-154A-82D9-ABF623EE36B2}"/>
              </a:ext>
            </a:extLst>
          </p:cNvPr>
          <p:cNvSpPr>
            <a:spLocks noGrp="1"/>
          </p:cNvSpPr>
          <p:nvPr>
            <p:ph idx="1"/>
          </p:nvPr>
        </p:nvSpPr>
        <p:spPr>
          <a:xfrm>
            <a:off x="573528" y="1500492"/>
            <a:ext cx="6765959" cy="3516003"/>
          </a:xfrm>
        </p:spPr>
        <p:txBody>
          <a:bodyPr>
            <a:noAutofit/>
          </a:bodyPr>
          <a:lstStyle/>
          <a:p>
            <a:pPr marL="0" indent="0">
              <a:buNone/>
            </a:pPr>
            <a:r>
              <a:rPr lang="en-GB" sz="1200" b="1" dirty="0">
                <a:latin typeface="Open Sans ExtraBold" pitchFamily="2" charset="0"/>
                <a:ea typeface="Open Sans ExtraBold" pitchFamily="2" charset="0"/>
                <a:cs typeface="Open Sans ExtraBold" pitchFamily="2" charset="0"/>
              </a:rPr>
              <a:t>Key messages for ORS consumption:</a:t>
            </a:r>
          </a:p>
          <a:p>
            <a:pPr marL="0" indent="0">
              <a:buNone/>
            </a:pP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Wash your hands before providing someone ORS.</a:t>
            </a: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ORS should be given regularly in small amounts / small sips out of a cup or spoon.</a:t>
            </a: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If someone vomits, wait 10 minutes and continue to give ORS but more slowly.</a:t>
            </a: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If vomiting continuous or you feel more sick consult to a health facility.</a:t>
            </a: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If diarrhoea continues consult to a health facility.</a:t>
            </a:r>
          </a:p>
          <a:p>
            <a:pPr lvl="0">
              <a:buFont typeface="Wingdings" pitchFamily="2" charset="2"/>
              <a:buChar char="q"/>
            </a:pPr>
            <a:r>
              <a:rPr lang="en-GB" sz="1200" dirty="0">
                <a:latin typeface="Open Sans Light" pitchFamily="2" charset="0"/>
                <a:ea typeface="Open Sans Light" pitchFamily="2" charset="0"/>
                <a:cs typeface="Open Sans Light" pitchFamily="2" charset="0"/>
              </a:rPr>
              <a:t>If no ORS is left come back to the ORT volunteer.</a:t>
            </a: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If a child is breastfed, continue breastfeeding and make sure that also the mother drinks a lot. Wash hands before breastfeeding.</a:t>
            </a: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Juices or mashed bananas can be added to make ORS taste better – whatever someone adds, it is important to make it in a hygienic manner – wash your hands before handling ORS.</a:t>
            </a:r>
            <a:endParaRPr lang="es-GB" sz="1200" dirty="0">
              <a:latin typeface="Open Sans Light" pitchFamily="2" charset="0"/>
              <a:ea typeface="Open Sans Light" pitchFamily="2" charset="0"/>
              <a:cs typeface="Open Sans Light" pitchFamily="2" charset="0"/>
            </a:endParaRPr>
          </a:p>
          <a:p>
            <a:pPr lvl="0">
              <a:buFont typeface="Wingdings" pitchFamily="2" charset="2"/>
              <a:buChar char="q"/>
            </a:pPr>
            <a:r>
              <a:rPr lang="en-GB" sz="1200" dirty="0">
                <a:latin typeface="Open Sans Light" pitchFamily="2" charset="0"/>
                <a:ea typeface="Open Sans Light" pitchFamily="2" charset="0"/>
                <a:cs typeface="Open Sans Light" pitchFamily="2" charset="0"/>
              </a:rPr>
              <a:t>Stop drinking ORS when diarrhoea stops.</a:t>
            </a:r>
            <a:endParaRPr lang="es-GB" sz="1200" dirty="0">
              <a:latin typeface="Open Sans Light" pitchFamily="2" charset="0"/>
              <a:ea typeface="Open Sans Light" pitchFamily="2" charset="0"/>
              <a:cs typeface="Open Sans Light" pitchFamily="2" charset="0"/>
            </a:endParaRPr>
          </a:p>
          <a:p>
            <a:pPr marL="0" indent="0">
              <a:buNone/>
            </a:pPr>
            <a:r>
              <a:rPr lang="en-GB" sz="600" dirty="0">
                <a:latin typeface="Open Sans Light" pitchFamily="2" charset="0"/>
                <a:ea typeface="Open Sans Light" pitchFamily="2" charset="0"/>
                <a:cs typeface="Open Sans Light" pitchFamily="2" charset="0"/>
              </a:rPr>
              <a:t> </a:t>
            </a:r>
            <a:endParaRPr lang="es-GB" sz="600" dirty="0">
              <a:latin typeface="Open Sans Light" pitchFamily="2" charset="0"/>
              <a:ea typeface="Open Sans Light" pitchFamily="2" charset="0"/>
              <a:cs typeface="Open Sans Light" pitchFamily="2" charset="0"/>
            </a:endParaRPr>
          </a:p>
          <a:p>
            <a:pPr marL="0" lvl="0" indent="0">
              <a:buNone/>
            </a:pPr>
            <a:r>
              <a:rPr lang="en-GB" sz="1200" b="1" dirty="0">
                <a:latin typeface="Open Sans ExtraBold" pitchFamily="2" charset="0"/>
                <a:ea typeface="Open Sans ExtraBold" pitchFamily="2" charset="0"/>
                <a:cs typeface="Open Sans ExtraBold" pitchFamily="2" charset="0"/>
              </a:rPr>
              <a:t>Never force any liquid in a person that is unconscious – nor adults nor children!</a:t>
            </a:r>
            <a:endParaRPr lang="es-GB" sz="1200" dirty="0">
              <a:latin typeface="Open Sans Light" pitchFamily="2" charset="0"/>
              <a:ea typeface="Open Sans Light" pitchFamily="2" charset="0"/>
              <a:cs typeface="Open Sans Light" pitchFamily="2" charset="0"/>
            </a:endParaRPr>
          </a:p>
          <a:p>
            <a:endParaRPr lang="es-GB" sz="400" dirty="0">
              <a:latin typeface="Open Sans Light" pitchFamily="2" charset="0"/>
              <a:ea typeface="Open Sans Light" pitchFamily="2" charset="0"/>
              <a:cs typeface="Open Sans Light" pitchFamily="2" charset="0"/>
            </a:endParaRPr>
          </a:p>
        </p:txBody>
      </p:sp>
      <p:sp>
        <p:nvSpPr>
          <p:cNvPr id="6" name="Redondear rectángulo de esquina del mismo lado 5">
            <a:extLst>
              <a:ext uri="{FF2B5EF4-FFF2-40B4-BE49-F238E27FC236}">
                <a16:creationId xmlns:a16="http://schemas.microsoft.com/office/drawing/2014/main" id="{E72AE0F5-79C2-E248-A8FE-EFA689BCE4CA}"/>
              </a:ext>
            </a:extLst>
          </p:cNvPr>
          <p:cNvSpPr/>
          <p:nvPr/>
        </p:nvSpPr>
        <p:spPr>
          <a:xfrm rot="10800000">
            <a:off x="447198" y="1223665"/>
            <a:ext cx="6765958" cy="3957440"/>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8" name="CuadroTexto 7">
            <a:extLst>
              <a:ext uri="{FF2B5EF4-FFF2-40B4-BE49-F238E27FC236}">
                <a16:creationId xmlns:a16="http://schemas.microsoft.com/office/drawing/2014/main" id="{71CEB9E0-AD5F-A748-9BB1-0AD9E4790E0B}"/>
              </a:ext>
            </a:extLst>
          </p:cNvPr>
          <p:cNvSpPr txBox="1"/>
          <p:nvPr/>
        </p:nvSpPr>
        <p:spPr>
          <a:xfrm>
            <a:off x="7168607" y="4973480"/>
            <a:ext cx="341760" cy="276999"/>
          </a:xfrm>
          <a:prstGeom prst="rect">
            <a:avLst/>
          </a:prstGeom>
          <a:noFill/>
        </p:spPr>
        <p:txBody>
          <a:bodyPr wrap="none" rtlCol="0">
            <a:spAutoFit/>
          </a:bodyPr>
          <a:lstStyle/>
          <a:p>
            <a:r>
              <a:rPr lang="es-ES" sz="1200" dirty="0"/>
              <a:t>35</a:t>
            </a:r>
            <a:endParaRPr lang="es-GB" sz="1200" dirty="0"/>
          </a:p>
        </p:txBody>
      </p:sp>
      <p:pic>
        <p:nvPicPr>
          <p:cNvPr id="9" name="Picture 8">
            <a:extLst>
              <a:ext uri="{FF2B5EF4-FFF2-40B4-BE49-F238E27FC236}">
                <a16:creationId xmlns:a16="http://schemas.microsoft.com/office/drawing/2014/main" id="{416BD201-B2D4-9E92-65CA-0D69D4579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10" name="Rectangle 9">
            <a:extLst>
              <a:ext uri="{FF2B5EF4-FFF2-40B4-BE49-F238E27FC236}">
                <a16:creationId xmlns:a16="http://schemas.microsoft.com/office/drawing/2014/main" id="{2C614511-03A5-64FF-2705-DBF03EAADE67}"/>
              </a:ext>
            </a:extLst>
          </p:cNvPr>
          <p:cNvSpPr/>
          <p:nvPr/>
        </p:nvSpPr>
        <p:spPr>
          <a:xfrm>
            <a:off x="464768" y="670161"/>
            <a:ext cx="6748387"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Rectángulo 9">
            <a:extLst>
              <a:ext uri="{FF2B5EF4-FFF2-40B4-BE49-F238E27FC236}">
                <a16:creationId xmlns:a16="http://schemas.microsoft.com/office/drawing/2014/main" id="{9C65E79D-7C79-3508-7786-15212D6B21DB}"/>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sp>
        <p:nvSpPr>
          <p:cNvPr id="2" name="Título 1">
            <a:extLst>
              <a:ext uri="{FF2B5EF4-FFF2-40B4-BE49-F238E27FC236}">
                <a16:creationId xmlns:a16="http://schemas.microsoft.com/office/drawing/2014/main" id="{311D479B-B2A3-F44E-9E51-7B7EBAB92269}"/>
              </a:ext>
            </a:extLst>
          </p:cNvPr>
          <p:cNvSpPr>
            <a:spLocks noGrp="1"/>
          </p:cNvSpPr>
          <p:nvPr>
            <p:ph type="title"/>
          </p:nvPr>
        </p:nvSpPr>
        <p:spPr>
          <a:xfrm>
            <a:off x="464769" y="575512"/>
            <a:ext cx="7542427" cy="387553"/>
          </a:xfrm>
        </p:spPr>
        <p:txBody>
          <a:bodyPr>
            <a:normAutofit fontScale="90000"/>
          </a:bodyPr>
          <a:lstStyle/>
          <a:p>
            <a:pPr algn="l"/>
            <a:br>
              <a:rPr lang="en-US" sz="2000" b="1" dirty="0">
                <a:solidFill>
                  <a:schemeClr val="bg1"/>
                </a:solidFill>
                <a:latin typeface="Montserrat SemiBold" pitchFamily="2" charset="77"/>
              </a:rPr>
            </a:br>
            <a:r>
              <a:rPr lang="en-US" sz="2000" b="1" dirty="0">
                <a:solidFill>
                  <a:schemeClr val="bg1"/>
                </a:solidFill>
                <a:latin typeface="Montserrat SemiBold" pitchFamily="2" charset="77"/>
              </a:rPr>
              <a:t>2. Consumption of Oral Rehydration Solution</a:t>
            </a:r>
            <a:endParaRPr lang="es-GB" sz="2000" b="1" dirty="0">
              <a:solidFill>
                <a:schemeClr val="bg1"/>
              </a:solidFill>
              <a:latin typeface="Montserrat SemiBold" pitchFamily="2" charset="77"/>
            </a:endParaRPr>
          </a:p>
        </p:txBody>
      </p:sp>
    </p:spTree>
    <p:extLst>
      <p:ext uri="{BB962C8B-B14F-4D97-AF65-F5344CB8AC3E}">
        <p14:creationId xmlns:p14="http://schemas.microsoft.com/office/powerpoint/2010/main" val="4061313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5332" y="3935902"/>
            <a:ext cx="6385144" cy="1200263"/>
          </a:xfrm>
        </p:spPr>
        <p:txBody>
          <a:bodyPr>
            <a:normAutofit fontScale="62500" lnSpcReduction="20000"/>
          </a:bodyPr>
          <a:lstStyle/>
          <a:p>
            <a:pPr>
              <a:buClr>
                <a:srgbClr val="C00000"/>
              </a:buClr>
              <a:buFont typeface="Wingdings" panose="05000000000000000000" pitchFamily="2" charset="2"/>
              <a:buChar char="§"/>
            </a:pPr>
            <a:r>
              <a:rPr lang="en-AU" sz="2020" dirty="0">
                <a:latin typeface="Open Sans Light" pitchFamily="2" charset="0"/>
                <a:ea typeface="Open Sans Light" pitchFamily="2" charset="0"/>
                <a:cs typeface="Open Sans Light" pitchFamily="2" charset="0"/>
              </a:rPr>
              <a:t>Give ORS for 3 days (3 sachets for children from 5 to 10 years old, 6 sachets for more than 10 years old and adults).</a:t>
            </a:r>
          </a:p>
          <a:p>
            <a:pPr>
              <a:buClr>
                <a:srgbClr val="C00000"/>
              </a:buClr>
              <a:buFont typeface="Wingdings" panose="05000000000000000000" pitchFamily="2" charset="2"/>
              <a:buChar char="§"/>
            </a:pPr>
            <a:r>
              <a:rPr lang="en-AU" sz="2020" dirty="0">
                <a:latin typeface="Open Sans Light" pitchFamily="2" charset="0"/>
                <a:ea typeface="Open Sans Light" pitchFamily="2" charset="0"/>
                <a:cs typeface="Open Sans Light" pitchFamily="2" charset="0"/>
              </a:rPr>
              <a:t>Explain / Show how to prepare ORS at home.</a:t>
            </a:r>
          </a:p>
          <a:p>
            <a:pPr>
              <a:buClr>
                <a:srgbClr val="C00000"/>
              </a:buClr>
              <a:buFont typeface="Wingdings" panose="05000000000000000000" pitchFamily="2" charset="2"/>
              <a:buChar char="§"/>
            </a:pPr>
            <a:r>
              <a:rPr lang="en-AU" sz="2020" dirty="0">
                <a:latin typeface="Open Sans Light" pitchFamily="2" charset="0"/>
                <a:ea typeface="Open Sans Light" pitchFamily="2" charset="0"/>
                <a:cs typeface="Open Sans Light" pitchFamily="2" charset="0"/>
              </a:rPr>
              <a:t>Explain to discard old ORS solution after 24h (at the end of the day) and prepare a new the next day.</a:t>
            </a:r>
          </a:p>
          <a:p>
            <a:pPr>
              <a:buClr>
                <a:srgbClr val="C00000"/>
              </a:buClr>
              <a:buFont typeface="Wingdings" panose="05000000000000000000" pitchFamily="2" charset="2"/>
              <a:buChar char="§"/>
            </a:pPr>
            <a:r>
              <a:rPr lang="en-AU" sz="2020" dirty="0">
                <a:latin typeface="Open Sans Light" pitchFamily="2" charset="0"/>
                <a:ea typeface="Open Sans Light" pitchFamily="2" charset="0"/>
                <a:cs typeface="Open Sans Light" pitchFamily="2" charset="0"/>
              </a:rPr>
              <a:t>Ask to come back if not improving or not able to drink/eat.</a:t>
            </a:r>
          </a:p>
          <a:p>
            <a:endParaRPr lang="es-ES" dirty="0">
              <a:latin typeface="Open Sans Light" pitchFamily="2" charset="0"/>
              <a:ea typeface="Open Sans Light" pitchFamily="2" charset="0"/>
              <a:cs typeface="Open Sans Light" pitchFamily="2" charset="0"/>
            </a:endParaRPr>
          </a:p>
        </p:txBody>
      </p:sp>
      <p:sp>
        <p:nvSpPr>
          <p:cNvPr id="6" name="Rectángulo 5"/>
          <p:cNvSpPr/>
          <p:nvPr/>
        </p:nvSpPr>
        <p:spPr>
          <a:xfrm>
            <a:off x="301967" y="3526273"/>
            <a:ext cx="6622286" cy="283604"/>
          </a:xfrm>
          <a:prstGeom prst="rect">
            <a:avLst/>
          </a:prstGeom>
        </p:spPr>
        <p:txBody>
          <a:bodyPr wrap="square">
            <a:spAutoFit/>
          </a:bodyPr>
          <a:lstStyle/>
          <a:p>
            <a:pPr lvl="0" algn="ctr"/>
            <a:r>
              <a:rPr lang="en-GB" sz="1243" b="1" dirty="0"/>
              <a:t>	50 ml = ¼ cup		100 ml = ½ cup 		200 ml = 1 cup</a:t>
            </a:r>
            <a:endParaRPr lang="en-US" sz="1243" b="1" dirty="0"/>
          </a:p>
        </p:txBody>
      </p:sp>
      <p:sp>
        <p:nvSpPr>
          <p:cNvPr id="9" name="Redondear rectángulo de esquina del mismo lado 8">
            <a:extLst>
              <a:ext uri="{FF2B5EF4-FFF2-40B4-BE49-F238E27FC236}">
                <a16:creationId xmlns:a16="http://schemas.microsoft.com/office/drawing/2014/main" id="{7E412B6F-FC00-AE47-86ED-E368B8D637BB}"/>
              </a:ext>
            </a:extLst>
          </p:cNvPr>
          <p:cNvSpPr/>
          <p:nvPr/>
        </p:nvSpPr>
        <p:spPr>
          <a:xfrm rot="10800000">
            <a:off x="452369" y="1237460"/>
            <a:ext cx="6855860" cy="4024728"/>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9">
            <a:extLst>
              <a:ext uri="{FF2B5EF4-FFF2-40B4-BE49-F238E27FC236}">
                <a16:creationId xmlns:a16="http://schemas.microsoft.com/office/drawing/2014/main" id="{97E16B01-49E6-754F-984E-1A3F5C9D141E}"/>
              </a:ext>
            </a:extLst>
          </p:cNvPr>
          <p:cNvSpPr txBox="1"/>
          <p:nvPr/>
        </p:nvSpPr>
        <p:spPr>
          <a:xfrm>
            <a:off x="501621" y="1237461"/>
            <a:ext cx="3894015" cy="338554"/>
          </a:xfrm>
          <a:prstGeom prst="rect">
            <a:avLst/>
          </a:prstGeom>
          <a:noFill/>
        </p:spPr>
        <p:txBody>
          <a:bodyPr wrap="none" rtlCol="0">
            <a:spAutoFit/>
          </a:bodyPr>
          <a:lstStyle/>
          <a:p>
            <a:r>
              <a:rPr lang="en-US" sz="1600" dirty="0">
                <a:latin typeface="Open Sans Light" pitchFamily="2" charset="0"/>
                <a:ea typeface="Open Sans Light" pitchFamily="2" charset="0"/>
                <a:cs typeface="Open Sans Light" pitchFamily="2" charset="0"/>
              </a:rPr>
              <a:t>How much ORS should a person drink?</a:t>
            </a:r>
            <a:endParaRPr lang="es-GB" dirty="0">
              <a:latin typeface="Open Sans Light" pitchFamily="2" charset="0"/>
              <a:ea typeface="Open Sans Light" pitchFamily="2" charset="0"/>
              <a:cs typeface="Open Sans Light" pitchFamily="2" charset="0"/>
            </a:endParaRPr>
          </a:p>
        </p:txBody>
      </p:sp>
      <p:sp>
        <p:nvSpPr>
          <p:cNvPr id="11" name="CuadroTexto 10">
            <a:extLst>
              <a:ext uri="{FF2B5EF4-FFF2-40B4-BE49-F238E27FC236}">
                <a16:creationId xmlns:a16="http://schemas.microsoft.com/office/drawing/2014/main" id="{5A5CB13F-D402-4243-BE13-6FB775A5D08D}"/>
              </a:ext>
            </a:extLst>
          </p:cNvPr>
          <p:cNvSpPr txBox="1"/>
          <p:nvPr/>
        </p:nvSpPr>
        <p:spPr>
          <a:xfrm>
            <a:off x="7168607" y="4973480"/>
            <a:ext cx="341760" cy="276999"/>
          </a:xfrm>
          <a:prstGeom prst="rect">
            <a:avLst/>
          </a:prstGeom>
          <a:noFill/>
        </p:spPr>
        <p:txBody>
          <a:bodyPr wrap="none" rtlCol="0">
            <a:spAutoFit/>
          </a:bodyPr>
          <a:lstStyle/>
          <a:p>
            <a:r>
              <a:rPr lang="es-ES" sz="1200" dirty="0"/>
              <a:t>36</a:t>
            </a:r>
            <a:endParaRPr lang="es-GB" sz="1200" dirty="0"/>
          </a:p>
        </p:txBody>
      </p:sp>
      <p:pic>
        <p:nvPicPr>
          <p:cNvPr id="28" name="Imagen 27" descr="Captura de pantalla de un celular&#10;&#10;Descripción generada automáticamente">
            <a:extLst>
              <a:ext uri="{FF2B5EF4-FFF2-40B4-BE49-F238E27FC236}">
                <a16:creationId xmlns:a16="http://schemas.microsoft.com/office/drawing/2014/main" id="{20E55F2D-A964-7D4E-982B-6705FB1C8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36" y="1581514"/>
            <a:ext cx="6710686" cy="1933761"/>
          </a:xfrm>
          <a:prstGeom prst="rect">
            <a:avLst/>
          </a:prstGeom>
        </p:spPr>
      </p:pic>
      <p:sp>
        <p:nvSpPr>
          <p:cNvPr id="12" name="Rectángulo 11">
            <a:extLst>
              <a:ext uri="{FF2B5EF4-FFF2-40B4-BE49-F238E27FC236}">
                <a16:creationId xmlns:a16="http://schemas.microsoft.com/office/drawing/2014/main" id="{FB1E076E-9861-1C46-9AB3-56B7B8BB7523}"/>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pic>
        <p:nvPicPr>
          <p:cNvPr id="7" name="Picture 6">
            <a:extLst>
              <a:ext uri="{FF2B5EF4-FFF2-40B4-BE49-F238E27FC236}">
                <a16:creationId xmlns:a16="http://schemas.microsoft.com/office/drawing/2014/main" id="{BC1ACA66-7667-07EA-4489-4459ADDA6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8" name="Rectangle 7">
            <a:extLst>
              <a:ext uri="{FF2B5EF4-FFF2-40B4-BE49-F238E27FC236}">
                <a16:creationId xmlns:a16="http://schemas.microsoft.com/office/drawing/2014/main" id="{EA090C64-C690-A551-C5B4-10A0C4B81C83}"/>
              </a:ext>
            </a:extLst>
          </p:cNvPr>
          <p:cNvSpPr/>
          <p:nvPr/>
        </p:nvSpPr>
        <p:spPr>
          <a:xfrm>
            <a:off x="452368" y="697138"/>
            <a:ext cx="6855861"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 name="Título 1"/>
          <p:cNvSpPr>
            <a:spLocks noGrp="1"/>
          </p:cNvSpPr>
          <p:nvPr>
            <p:ph type="title"/>
          </p:nvPr>
        </p:nvSpPr>
        <p:spPr>
          <a:xfrm>
            <a:off x="24130" y="788036"/>
            <a:ext cx="7454680" cy="335110"/>
          </a:xfrm>
        </p:spPr>
        <p:txBody>
          <a:bodyPr>
            <a:noAutofit/>
          </a:bodyPr>
          <a:lstStyle/>
          <a:p>
            <a:r>
              <a:rPr lang="en-US" sz="2000" b="1" dirty="0">
                <a:solidFill>
                  <a:schemeClr val="bg1"/>
                </a:solidFill>
                <a:latin typeface="Montserrat SemiBold" pitchFamily="2" charset="77"/>
              </a:rPr>
              <a:t>2. Protocol for Home Treatment – No dehydration  </a:t>
            </a:r>
            <a:endParaRPr lang="es-ES" sz="1800" b="1" dirty="0">
              <a:solidFill>
                <a:schemeClr val="bg1"/>
              </a:solidFill>
              <a:latin typeface="Montserrat SemiBold" pitchFamily="2" charset="77"/>
            </a:endParaRPr>
          </a:p>
        </p:txBody>
      </p:sp>
    </p:spTree>
    <p:extLst>
      <p:ext uri="{BB962C8B-B14F-4D97-AF65-F5344CB8AC3E}">
        <p14:creationId xmlns:p14="http://schemas.microsoft.com/office/powerpoint/2010/main" val="1356491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0128234C-F20E-2F4F-922C-9E02E2454130}"/>
              </a:ext>
            </a:extLst>
          </p:cNvPr>
          <p:cNvSpPr txBox="1"/>
          <p:nvPr/>
        </p:nvSpPr>
        <p:spPr>
          <a:xfrm>
            <a:off x="682081" y="1040126"/>
            <a:ext cx="6512815" cy="4829207"/>
          </a:xfrm>
          <a:prstGeom prst="rect">
            <a:avLst/>
          </a:prstGeom>
          <a:noFill/>
        </p:spPr>
        <p:txBody>
          <a:bodyPr wrap="square" rtlCol="0">
            <a:spAutoFit/>
          </a:bodyPr>
          <a:lstStyle/>
          <a:p>
            <a:endParaRPr lang="en-US" sz="1400" b="1" dirty="0"/>
          </a:p>
          <a:p>
            <a:pPr marL="355199" indent="-355199">
              <a:buFont typeface="Wingdings" charset="2"/>
              <a:buChar char="q"/>
            </a:pPr>
            <a:r>
              <a:rPr lang="en-US" sz="1400" dirty="0"/>
              <a:t>What is ORS (=water/salt/sugar + electrolytes) to facilitate rehydration.</a:t>
            </a:r>
          </a:p>
          <a:p>
            <a:pPr marL="355199" indent="-355199">
              <a:buFont typeface="Wingdings" charset="2"/>
              <a:buChar char="q"/>
            </a:pPr>
            <a:r>
              <a:rPr lang="en-US" sz="1400" dirty="0"/>
              <a:t>Need to drink ORS until </a:t>
            </a:r>
            <a:r>
              <a:rPr lang="en-US" sz="1400" dirty="0" err="1"/>
              <a:t>diarrhoea</a:t>
            </a:r>
            <a:r>
              <a:rPr lang="en-US" sz="1400" dirty="0"/>
              <a:t> stops </a:t>
            </a:r>
            <a:r>
              <a:rPr lang="mr-IN" sz="1400" dirty="0"/>
              <a:t>–</a:t>
            </a:r>
            <a:r>
              <a:rPr lang="en-US" sz="1400" dirty="0"/>
              <a:t> ORS does not prevent or treat </a:t>
            </a:r>
            <a:r>
              <a:rPr lang="en-US" sz="1400" dirty="0" err="1"/>
              <a:t>diarrhoea</a:t>
            </a:r>
            <a:r>
              <a:rPr lang="en-US" sz="1400" dirty="0"/>
              <a:t>.</a:t>
            </a:r>
          </a:p>
          <a:p>
            <a:pPr marL="355199" indent="-355199">
              <a:buFont typeface="Wingdings" charset="2"/>
              <a:buChar char="q"/>
            </a:pPr>
            <a:r>
              <a:rPr lang="en-US" sz="1400" dirty="0"/>
              <a:t>How to prepare ORS sachets or Home-made ORS.</a:t>
            </a:r>
          </a:p>
          <a:p>
            <a:pPr marL="355199" indent="-355199">
              <a:buFont typeface="Wingdings" charset="2"/>
              <a:buChar char="q"/>
            </a:pPr>
            <a:r>
              <a:rPr lang="en-US" sz="1400" dirty="0"/>
              <a:t>Need to prepare ORS with clean hands &amp; clean water at home.</a:t>
            </a:r>
          </a:p>
          <a:p>
            <a:pPr marL="355199" indent="-355199">
              <a:buFont typeface="Wingdings" charset="2"/>
              <a:buChar char="q"/>
            </a:pPr>
            <a:r>
              <a:rPr lang="en-US" sz="1400" dirty="0"/>
              <a:t>When to give ORS (daily amount, plus additional amount after loose stool). </a:t>
            </a:r>
          </a:p>
          <a:p>
            <a:pPr marL="355199" indent="-355199">
              <a:buFont typeface="Wingdings" charset="2"/>
              <a:buChar char="q"/>
            </a:pPr>
            <a:r>
              <a:rPr lang="en-US" sz="1400" dirty="0"/>
              <a:t>How to give ORS (small sips, stop 10 minutes if vomiting before restarting).</a:t>
            </a:r>
          </a:p>
          <a:p>
            <a:pPr marL="355199" indent="-355199">
              <a:buFont typeface="Wingdings" charset="2"/>
              <a:buChar char="q"/>
            </a:pPr>
            <a:r>
              <a:rPr lang="en-US" sz="1400" dirty="0"/>
              <a:t>How to store ORS and discard at the end of each day - prepare a new solution the next day.</a:t>
            </a:r>
          </a:p>
          <a:p>
            <a:pPr marL="355199" indent="-355199">
              <a:buFont typeface="Wingdings" charset="2"/>
              <a:buChar char="q"/>
            </a:pPr>
            <a:r>
              <a:rPr lang="en-US" sz="1400" dirty="0"/>
              <a:t>Raise the importance of continue to breastfeed / feed and drink often.</a:t>
            </a:r>
          </a:p>
          <a:p>
            <a:pPr marL="355199" indent="-355199">
              <a:buFont typeface="Wingdings" charset="2"/>
              <a:buChar char="q"/>
            </a:pPr>
            <a:r>
              <a:rPr lang="en-US" sz="1400" dirty="0"/>
              <a:t>When to come back at the ORP or go to CTC.</a:t>
            </a:r>
          </a:p>
          <a:p>
            <a:pPr marL="710397" lvl="1" indent="-355199">
              <a:buFont typeface="Wingdings" charset="2"/>
              <a:buChar char="§"/>
            </a:pPr>
            <a:r>
              <a:rPr lang="en-US" sz="1400" dirty="0"/>
              <a:t>If not able to drink ORS / not eating / not breastfeeding.</a:t>
            </a:r>
          </a:p>
          <a:p>
            <a:pPr marL="710397" lvl="1" indent="-355199">
              <a:buFont typeface="Wingdings" charset="2"/>
              <a:buChar char="§"/>
            </a:pPr>
            <a:r>
              <a:rPr lang="en-US" sz="1400" dirty="0"/>
              <a:t>If continuous vomiting or diarrhea.</a:t>
            </a:r>
          </a:p>
          <a:p>
            <a:pPr marL="710397" lvl="1" indent="-355199">
              <a:buFont typeface="Wingdings" charset="2"/>
              <a:buChar char="§"/>
            </a:pPr>
            <a:r>
              <a:rPr lang="en-US" sz="1400" dirty="0"/>
              <a:t>If feeling worse or not improving.</a:t>
            </a:r>
          </a:p>
          <a:p>
            <a:pPr marL="710397" lvl="1" indent="-355199">
              <a:buFont typeface="Wingdings" charset="2"/>
              <a:buChar char="§"/>
            </a:pPr>
            <a:r>
              <a:rPr lang="en-US" sz="1400" dirty="0"/>
              <a:t>If need more ORS.</a:t>
            </a:r>
          </a:p>
          <a:p>
            <a:pPr marL="355199" indent="-355199">
              <a:buFont typeface="Wingdings" charset="2"/>
              <a:buChar char="q"/>
            </a:pPr>
            <a:r>
              <a:rPr lang="en-US" sz="1400" dirty="0"/>
              <a:t>Key messages for cholera prevention.</a:t>
            </a:r>
          </a:p>
          <a:p>
            <a:endParaRPr lang="en-US" sz="800" b="1" dirty="0"/>
          </a:p>
          <a:p>
            <a:r>
              <a:rPr lang="en-US" sz="1400" b="1" dirty="0"/>
              <a:t>	+ GIVE ORS SACHETS FOR 3 DAYS </a:t>
            </a:r>
          </a:p>
          <a:p>
            <a:r>
              <a:rPr lang="en-US" sz="1400" b="1" dirty="0"/>
              <a:t>	(3 sachets for children, 6 sachets for older than 10 years and adults)</a:t>
            </a:r>
          </a:p>
          <a:p>
            <a:endParaRPr lang="en-US" sz="1400" dirty="0"/>
          </a:p>
          <a:p>
            <a:endParaRPr lang="en-US" sz="1127" dirty="0"/>
          </a:p>
          <a:p>
            <a:pPr marL="221999" indent="-221999">
              <a:buFontTx/>
              <a:buChar char="-"/>
            </a:pPr>
            <a:endParaRPr lang="en-US" sz="1127" dirty="0"/>
          </a:p>
          <a:p>
            <a:endParaRPr lang="en-US" sz="1127" dirty="0"/>
          </a:p>
        </p:txBody>
      </p:sp>
      <p:sp>
        <p:nvSpPr>
          <p:cNvPr id="7" name="Redondear rectángulo de esquina del mismo lado 6">
            <a:extLst>
              <a:ext uri="{FF2B5EF4-FFF2-40B4-BE49-F238E27FC236}">
                <a16:creationId xmlns:a16="http://schemas.microsoft.com/office/drawing/2014/main" id="{F497A029-971B-E74F-9E21-5AE20BA35EE6}"/>
              </a:ext>
            </a:extLst>
          </p:cNvPr>
          <p:cNvSpPr/>
          <p:nvPr/>
        </p:nvSpPr>
        <p:spPr>
          <a:xfrm rot="10800000">
            <a:off x="571134" y="898612"/>
            <a:ext cx="6704025" cy="4285490"/>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8" name="CuadroTexto 7">
            <a:extLst>
              <a:ext uri="{FF2B5EF4-FFF2-40B4-BE49-F238E27FC236}">
                <a16:creationId xmlns:a16="http://schemas.microsoft.com/office/drawing/2014/main" id="{568D59D3-CC3F-3D45-BDE2-5BC705E9EC1E}"/>
              </a:ext>
            </a:extLst>
          </p:cNvPr>
          <p:cNvSpPr txBox="1"/>
          <p:nvPr/>
        </p:nvSpPr>
        <p:spPr>
          <a:xfrm>
            <a:off x="682081" y="886238"/>
            <a:ext cx="6343403" cy="307777"/>
          </a:xfrm>
          <a:prstGeom prst="rect">
            <a:avLst/>
          </a:prstGeom>
          <a:noFill/>
        </p:spPr>
        <p:txBody>
          <a:bodyPr wrap="none" rtlCol="0">
            <a:spAutoFit/>
          </a:bodyPr>
          <a:lstStyle/>
          <a:p>
            <a:r>
              <a:rPr lang="en-US" sz="1400" b="1" dirty="0">
                <a:latin typeface="Open Sans ExtraBold" pitchFamily="2" charset="0"/>
                <a:ea typeface="Open Sans ExtraBold" pitchFamily="2" charset="0"/>
                <a:cs typeface="Open Sans ExtraBold" pitchFamily="2" charset="0"/>
              </a:rPr>
              <a:t>Information to give before sending a patient &amp; caregivers back home</a:t>
            </a:r>
            <a:endParaRPr lang="es-GB" sz="1400" b="1" dirty="0">
              <a:latin typeface="Open Sans ExtraBold" pitchFamily="2" charset="0"/>
              <a:ea typeface="Open Sans ExtraBold" pitchFamily="2" charset="0"/>
              <a:cs typeface="Open Sans ExtraBold" pitchFamily="2" charset="0"/>
            </a:endParaRPr>
          </a:p>
        </p:txBody>
      </p:sp>
      <p:sp>
        <p:nvSpPr>
          <p:cNvPr id="9" name="CuadroTexto 8">
            <a:extLst>
              <a:ext uri="{FF2B5EF4-FFF2-40B4-BE49-F238E27FC236}">
                <a16:creationId xmlns:a16="http://schemas.microsoft.com/office/drawing/2014/main" id="{DEAD6353-C66C-4448-8FA7-B18912F22090}"/>
              </a:ext>
            </a:extLst>
          </p:cNvPr>
          <p:cNvSpPr txBox="1"/>
          <p:nvPr/>
        </p:nvSpPr>
        <p:spPr>
          <a:xfrm>
            <a:off x="7168607" y="4973480"/>
            <a:ext cx="341760" cy="276999"/>
          </a:xfrm>
          <a:prstGeom prst="rect">
            <a:avLst/>
          </a:prstGeom>
          <a:noFill/>
        </p:spPr>
        <p:txBody>
          <a:bodyPr wrap="none" rtlCol="0">
            <a:spAutoFit/>
          </a:bodyPr>
          <a:lstStyle/>
          <a:p>
            <a:r>
              <a:rPr lang="es-ES" sz="1200" dirty="0"/>
              <a:t>37</a:t>
            </a:r>
            <a:endParaRPr lang="es-GB" sz="1200" dirty="0"/>
          </a:p>
        </p:txBody>
      </p:sp>
      <p:sp>
        <p:nvSpPr>
          <p:cNvPr id="10" name="Rectángulo 9">
            <a:extLst>
              <a:ext uri="{FF2B5EF4-FFF2-40B4-BE49-F238E27FC236}">
                <a16:creationId xmlns:a16="http://schemas.microsoft.com/office/drawing/2014/main" id="{56CCFC0F-FAE8-944C-8D79-3B4CFAA48D51}"/>
              </a:ext>
            </a:extLst>
          </p:cNvPr>
          <p:cNvSpPr/>
          <p:nvPr/>
        </p:nvSpPr>
        <p:spPr>
          <a:xfrm>
            <a:off x="7397947" y="1079649"/>
            <a:ext cx="161727" cy="10801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TREATMENT</a:t>
            </a:r>
          </a:p>
        </p:txBody>
      </p:sp>
      <p:pic>
        <p:nvPicPr>
          <p:cNvPr id="6" name="Picture 5">
            <a:extLst>
              <a:ext uri="{FF2B5EF4-FFF2-40B4-BE49-F238E27FC236}">
                <a16:creationId xmlns:a16="http://schemas.microsoft.com/office/drawing/2014/main" id="{CE1201F7-C3BA-E907-13BA-362C43F80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 y="14879"/>
            <a:ext cx="629334" cy="613694"/>
          </a:xfrm>
          <a:prstGeom prst="rect">
            <a:avLst/>
          </a:prstGeom>
        </p:spPr>
      </p:pic>
      <p:sp>
        <p:nvSpPr>
          <p:cNvPr id="11" name="Rectangle 10">
            <a:extLst>
              <a:ext uri="{FF2B5EF4-FFF2-40B4-BE49-F238E27FC236}">
                <a16:creationId xmlns:a16="http://schemas.microsoft.com/office/drawing/2014/main" id="{30CAA774-B693-BE2C-D406-5FA424F2DF4E}"/>
              </a:ext>
            </a:extLst>
          </p:cNvPr>
          <p:cNvSpPr/>
          <p:nvPr/>
        </p:nvSpPr>
        <p:spPr>
          <a:xfrm>
            <a:off x="586474" y="355958"/>
            <a:ext cx="6704027"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 name="Title 1">
            <a:extLst>
              <a:ext uri="{FF2B5EF4-FFF2-40B4-BE49-F238E27FC236}">
                <a16:creationId xmlns:a16="http://schemas.microsoft.com/office/drawing/2014/main" id="{5DD6079F-1030-4BF3-B784-C3584D8DC444}"/>
              </a:ext>
            </a:extLst>
          </p:cNvPr>
          <p:cNvSpPr>
            <a:spLocks noGrp="1"/>
          </p:cNvSpPr>
          <p:nvPr>
            <p:ph type="title"/>
          </p:nvPr>
        </p:nvSpPr>
        <p:spPr>
          <a:xfrm>
            <a:off x="586474" y="397714"/>
            <a:ext cx="2761315" cy="365889"/>
          </a:xfrm>
        </p:spPr>
        <p:txBody>
          <a:bodyPr>
            <a:normAutofit/>
          </a:bodyPr>
          <a:lstStyle/>
          <a:p>
            <a:pPr marL="266399" indent="-266399"/>
            <a:r>
              <a:rPr lang="en-US" sz="1800" b="1" dirty="0">
                <a:solidFill>
                  <a:schemeClr val="bg1"/>
                </a:solidFill>
                <a:latin typeface="Montserrat SemiBold" pitchFamily="2" charset="77"/>
              </a:rPr>
              <a:t>2. Home Treatment</a:t>
            </a:r>
          </a:p>
        </p:txBody>
      </p:sp>
    </p:spTree>
    <p:extLst>
      <p:ext uri="{BB962C8B-B14F-4D97-AF65-F5344CB8AC3E}">
        <p14:creationId xmlns:p14="http://schemas.microsoft.com/office/powerpoint/2010/main" val="1351963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E26CB6A-8E2C-FC24-5F4B-A71BD9A87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6" y="4673487"/>
            <a:ext cx="629334" cy="613694"/>
          </a:xfrm>
          <a:prstGeom prst="rect">
            <a:avLst/>
          </a:prstGeom>
        </p:spPr>
      </p:pic>
      <p:sp>
        <p:nvSpPr>
          <p:cNvPr id="6" name="TextBox 5">
            <a:extLst>
              <a:ext uri="{FF2B5EF4-FFF2-40B4-BE49-F238E27FC236}">
                <a16:creationId xmlns:a16="http://schemas.microsoft.com/office/drawing/2014/main" id="{087C86EE-A075-4BF5-A142-F68463F29612}"/>
              </a:ext>
            </a:extLst>
          </p:cNvPr>
          <p:cNvSpPr txBox="1"/>
          <p:nvPr/>
        </p:nvSpPr>
        <p:spPr>
          <a:xfrm>
            <a:off x="494771" y="2680068"/>
            <a:ext cx="6865197" cy="1219886"/>
          </a:xfrm>
          <a:prstGeom prst="rect">
            <a:avLst/>
          </a:prstGeom>
          <a:noFill/>
        </p:spPr>
        <p:txBody>
          <a:bodyPr wrap="square" rtlCol="0">
            <a:spAutoFit/>
          </a:bodyPr>
          <a:lstStyle/>
          <a:p>
            <a:r>
              <a:rPr lang="en-US" sz="1127" b="1" dirty="0"/>
              <a:t>   </a:t>
            </a:r>
            <a:endParaRPr lang="en-US" sz="1400" dirty="0"/>
          </a:p>
          <a:p>
            <a:pPr marL="285750" indent="-285750">
              <a:buFont typeface="Wingdings" pitchFamily="2" charset="2"/>
              <a:buChar char="q"/>
            </a:pPr>
            <a:r>
              <a:rPr lang="en-US" sz="1200" dirty="0">
                <a:latin typeface="Open Sans Light" pitchFamily="2" charset="0"/>
                <a:ea typeface="Open Sans Light" pitchFamily="2" charset="0"/>
                <a:cs typeface="Open Sans Light" pitchFamily="2" charset="0"/>
              </a:rPr>
              <a:t>Carefully wash hands with clean water &amp; soap after taking care of a sick patient or before  taking care of someone else. Wash hands and containers, utensils with clean water &amp; soap before preparing ORS or clean water. Wash hands, containers, utensils with clean water &amp; soap before preparing or eating food (or smoking).</a:t>
            </a:r>
          </a:p>
          <a:p>
            <a:pPr marL="285750" indent="-285750">
              <a:buFont typeface="Wingdings" pitchFamily="2" charset="2"/>
              <a:buChar char="q"/>
            </a:pPr>
            <a:endParaRPr lang="en-US" sz="1400" dirty="0"/>
          </a:p>
        </p:txBody>
      </p:sp>
      <p:pic>
        <p:nvPicPr>
          <p:cNvPr id="9" name="Picture 8" descr="http://www.homedepot.com/catalog/productImages/600/4c/4c652698-cf57-431f-9d23-4e318f8a2fc2_600.jpg">
            <a:extLst>
              <a:ext uri="{FF2B5EF4-FFF2-40B4-BE49-F238E27FC236}">
                <a16:creationId xmlns:a16="http://schemas.microsoft.com/office/drawing/2014/main" id="{859E66A5-5162-A645-BE75-171468DAA0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86" t="6991" r="9208" b="8583"/>
          <a:stretch/>
        </p:blipFill>
        <p:spPr bwMode="auto">
          <a:xfrm>
            <a:off x="5964173" y="2191259"/>
            <a:ext cx="582260" cy="6175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F7CCFA3A-96C7-7F45-8E5C-E17B2C1D8705}"/>
              </a:ext>
            </a:extLst>
          </p:cNvPr>
          <p:cNvSpPr txBox="1"/>
          <p:nvPr/>
        </p:nvSpPr>
        <p:spPr>
          <a:xfrm>
            <a:off x="125078" y="609042"/>
            <a:ext cx="7452246" cy="1007968"/>
          </a:xfrm>
          <a:prstGeom prst="rect">
            <a:avLst/>
          </a:prstGeom>
          <a:noFill/>
        </p:spPr>
        <p:txBody>
          <a:bodyPr wrap="square" rtlCol="0">
            <a:spAutoFit/>
          </a:bodyPr>
          <a:lstStyle/>
          <a:p>
            <a:pPr algn="ctr"/>
            <a:r>
              <a:rPr lang="en-US" sz="1200" b="1" dirty="0">
                <a:latin typeface="Open Sans ExtraBold" pitchFamily="2" charset="0"/>
                <a:ea typeface="Open Sans ExtraBold" pitchFamily="2" charset="0"/>
                <a:cs typeface="Open Sans ExtraBold" pitchFamily="2" charset="0"/>
              </a:rPr>
              <a:t>Specific prevention messages to give when sending a cholera patient at home</a:t>
            </a:r>
          </a:p>
          <a:p>
            <a:endParaRPr lang="en-US" sz="900" dirty="0"/>
          </a:p>
          <a:p>
            <a:pPr marL="653933" lvl="1" indent="-285750">
              <a:buFont typeface="Wingdings" pitchFamily="2" charset="2"/>
              <a:buChar char="q"/>
            </a:pPr>
            <a:r>
              <a:rPr lang="en-US" sz="1200" b="1" dirty="0">
                <a:solidFill>
                  <a:srgbClr val="FF0000"/>
                </a:solidFill>
                <a:latin typeface="Open Sans ExtraBold" pitchFamily="2" charset="0"/>
                <a:ea typeface="Open Sans ExtraBold" pitchFamily="2" charset="0"/>
                <a:cs typeface="Open Sans ExtraBold" pitchFamily="2" charset="0"/>
              </a:rPr>
              <a:t>Stools, vomit and soiled clothes </a:t>
            </a:r>
            <a:r>
              <a:rPr lang="en-US" sz="1200" dirty="0">
                <a:solidFill>
                  <a:srgbClr val="FF0000"/>
                </a:solidFill>
                <a:latin typeface="Open Sans Light" pitchFamily="2" charset="0"/>
                <a:ea typeface="Open Sans Light" pitchFamily="2" charset="0"/>
                <a:cs typeface="Open Sans Light" pitchFamily="2" charset="0"/>
              </a:rPr>
              <a:t>of cholera patients are </a:t>
            </a:r>
            <a:r>
              <a:rPr lang="en-US" sz="1200" b="1" dirty="0">
                <a:solidFill>
                  <a:srgbClr val="FF0000"/>
                </a:solidFill>
                <a:latin typeface="Open Sans ExtraBold" pitchFamily="2" charset="0"/>
                <a:ea typeface="Open Sans ExtraBold" pitchFamily="2" charset="0"/>
                <a:cs typeface="Open Sans ExtraBold" pitchFamily="2" charset="0"/>
              </a:rPr>
              <a:t>highly contagious </a:t>
            </a:r>
            <a:r>
              <a:rPr lang="en-US" sz="1200" dirty="0">
                <a:solidFill>
                  <a:srgbClr val="FF0000"/>
                </a:solidFill>
                <a:latin typeface="Open Sans Light" pitchFamily="2" charset="0"/>
                <a:ea typeface="Open Sans Light" pitchFamily="2" charset="0"/>
                <a:cs typeface="Open Sans Light" pitchFamily="2" charset="0"/>
              </a:rPr>
              <a:t>and should be handled safely. </a:t>
            </a:r>
          </a:p>
          <a:p>
            <a:endParaRPr lang="es-GB" dirty="0"/>
          </a:p>
        </p:txBody>
      </p:sp>
      <p:sp>
        <p:nvSpPr>
          <p:cNvPr id="5" name="CuadroTexto 4">
            <a:extLst>
              <a:ext uri="{FF2B5EF4-FFF2-40B4-BE49-F238E27FC236}">
                <a16:creationId xmlns:a16="http://schemas.microsoft.com/office/drawing/2014/main" id="{E549477E-42C3-8640-8DC9-C0818134CE54}"/>
              </a:ext>
            </a:extLst>
          </p:cNvPr>
          <p:cNvSpPr txBox="1"/>
          <p:nvPr/>
        </p:nvSpPr>
        <p:spPr>
          <a:xfrm>
            <a:off x="125078" y="1555534"/>
            <a:ext cx="5652045" cy="1015663"/>
          </a:xfrm>
          <a:prstGeom prst="rect">
            <a:avLst/>
          </a:prstGeom>
          <a:noFill/>
        </p:spPr>
        <p:txBody>
          <a:bodyPr wrap="square" rtlCol="0">
            <a:spAutoFit/>
          </a:bodyPr>
          <a:lstStyle/>
          <a:p>
            <a:pPr marL="653933" lvl="1" indent="-285750">
              <a:buFont typeface="Wingdings" pitchFamily="2" charset="2"/>
              <a:buChar char="q"/>
            </a:pPr>
            <a:r>
              <a:rPr lang="en-US" sz="1200" dirty="0">
                <a:latin typeface="Open Sans Light" pitchFamily="2" charset="0"/>
                <a:ea typeface="Open Sans Light" pitchFamily="2" charset="0"/>
                <a:cs typeface="Open Sans Light" pitchFamily="2" charset="0"/>
              </a:rPr>
              <a:t>Be prepared in case patient vomits (If patient vomits regularly and is not able to drink ORS, refer to the CTU/CTC). Collect patient vomit into a bucket used for this purpose and this purpose only. After use </a:t>
            </a:r>
            <a:r>
              <a:rPr lang="mr-IN" sz="1200" dirty="0">
                <a:latin typeface="Open Sans Light" pitchFamily="2" charset="0"/>
                <a:ea typeface="Open Sans Light" pitchFamily="2" charset="0"/>
              </a:rPr>
              <a:t>–</a:t>
            </a:r>
            <a:r>
              <a:rPr lang="en-US" sz="1200" dirty="0">
                <a:latin typeface="Open Sans Light" pitchFamily="2" charset="0"/>
                <a:ea typeface="Open Sans Light" pitchFamily="2" charset="0"/>
                <a:cs typeface="Open Sans Light" pitchFamily="2" charset="0"/>
              </a:rPr>
              <a:t> empty bucket into latrine pit, wash and disinfect the bucket with bleach over the latrine pit. Carefully wash hands.</a:t>
            </a:r>
          </a:p>
        </p:txBody>
      </p:sp>
      <p:pic>
        <p:nvPicPr>
          <p:cNvPr id="11" name="Imagen 10" descr="Imagen que contiene dibujo&#10;&#10;Descripción generada automáticamente">
            <a:extLst>
              <a:ext uri="{FF2B5EF4-FFF2-40B4-BE49-F238E27FC236}">
                <a16:creationId xmlns:a16="http://schemas.microsoft.com/office/drawing/2014/main" id="{CAC7F898-517D-1548-BF65-09514B592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313" y="3835081"/>
            <a:ext cx="1975412" cy="1231310"/>
          </a:xfrm>
          <a:prstGeom prst="rect">
            <a:avLst/>
          </a:prstGeom>
        </p:spPr>
      </p:pic>
      <p:pic>
        <p:nvPicPr>
          <p:cNvPr id="17" name="Imagen 16" descr="Imagen que contiene dibujo&#10;&#10;Descripción generada automáticamente">
            <a:extLst>
              <a:ext uri="{FF2B5EF4-FFF2-40B4-BE49-F238E27FC236}">
                <a16:creationId xmlns:a16="http://schemas.microsoft.com/office/drawing/2014/main" id="{3505536D-47C5-B34D-A793-6196AA14BB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6202" y="3835081"/>
            <a:ext cx="1297914" cy="1266564"/>
          </a:xfrm>
          <a:prstGeom prst="rect">
            <a:avLst/>
          </a:prstGeom>
        </p:spPr>
      </p:pic>
      <p:pic>
        <p:nvPicPr>
          <p:cNvPr id="19" name="Imagen 18" descr="Imagen que contiene dibujo&#10;&#10;Descripción generada automáticamente">
            <a:extLst>
              <a:ext uri="{FF2B5EF4-FFF2-40B4-BE49-F238E27FC236}">
                <a16:creationId xmlns:a16="http://schemas.microsoft.com/office/drawing/2014/main" id="{6A0EF6C2-6732-3E49-A3B0-BC6AF72D7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8594" y="3820778"/>
            <a:ext cx="1075880" cy="1282506"/>
          </a:xfrm>
          <a:prstGeom prst="rect">
            <a:avLst/>
          </a:prstGeom>
        </p:spPr>
      </p:pic>
      <p:sp>
        <p:nvSpPr>
          <p:cNvPr id="12" name="Rectángulo 11">
            <a:extLst>
              <a:ext uri="{FF2B5EF4-FFF2-40B4-BE49-F238E27FC236}">
                <a16:creationId xmlns:a16="http://schemas.microsoft.com/office/drawing/2014/main" id="{4BCEC990-B565-B24C-AB87-23785254DA09}"/>
              </a:ext>
            </a:extLst>
          </p:cNvPr>
          <p:cNvSpPr/>
          <p:nvPr/>
        </p:nvSpPr>
        <p:spPr>
          <a:xfrm>
            <a:off x="7359968" y="2164607"/>
            <a:ext cx="205172" cy="1075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a:t>
            </a:r>
          </a:p>
        </p:txBody>
      </p:sp>
      <p:sp>
        <p:nvSpPr>
          <p:cNvPr id="10" name="Redondear rectángulo de esquina del mismo lado 9">
            <a:extLst>
              <a:ext uri="{FF2B5EF4-FFF2-40B4-BE49-F238E27FC236}">
                <a16:creationId xmlns:a16="http://schemas.microsoft.com/office/drawing/2014/main" id="{69E6C1AE-E133-F745-A238-9D6A511013DC}"/>
              </a:ext>
            </a:extLst>
          </p:cNvPr>
          <p:cNvSpPr/>
          <p:nvPr/>
        </p:nvSpPr>
        <p:spPr>
          <a:xfrm rot="10800000">
            <a:off x="461827" y="561519"/>
            <a:ext cx="6865197" cy="4744734"/>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 name="CuadroTexto 13">
            <a:extLst>
              <a:ext uri="{FF2B5EF4-FFF2-40B4-BE49-F238E27FC236}">
                <a16:creationId xmlns:a16="http://schemas.microsoft.com/office/drawing/2014/main" id="{5A910849-4DBC-B248-9D9E-262DE728CCAE}"/>
              </a:ext>
            </a:extLst>
          </p:cNvPr>
          <p:cNvSpPr txBox="1"/>
          <p:nvPr/>
        </p:nvSpPr>
        <p:spPr>
          <a:xfrm>
            <a:off x="7168607" y="4973480"/>
            <a:ext cx="341760" cy="276999"/>
          </a:xfrm>
          <a:prstGeom prst="rect">
            <a:avLst/>
          </a:prstGeom>
          <a:noFill/>
        </p:spPr>
        <p:txBody>
          <a:bodyPr wrap="none" rtlCol="0">
            <a:spAutoFit/>
          </a:bodyPr>
          <a:lstStyle/>
          <a:p>
            <a:r>
              <a:rPr lang="es-ES" sz="1200" dirty="0"/>
              <a:t>38</a:t>
            </a:r>
            <a:endParaRPr lang="es-GB" sz="1200" dirty="0"/>
          </a:p>
        </p:txBody>
      </p:sp>
      <p:sp>
        <p:nvSpPr>
          <p:cNvPr id="15" name="Rectangle 14">
            <a:extLst>
              <a:ext uri="{FF2B5EF4-FFF2-40B4-BE49-F238E27FC236}">
                <a16:creationId xmlns:a16="http://schemas.microsoft.com/office/drawing/2014/main" id="{5E11979D-5B01-34AC-0DD6-DB67EBB823D9}"/>
              </a:ext>
            </a:extLst>
          </p:cNvPr>
          <p:cNvSpPr/>
          <p:nvPr/>
        </p:nvSpPr>
        <p:spPr>
          <a:xfrm>
            <a:off x="464580" y="40469"/>
            <a:ext cx="6862444"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6" name="Title 1">
            <a:extLst>
              <a:ext uri="{FF2B5EF4-FFF2-40B4-BE49-F238E27FC236}">
                <a16:creationId xmlns:a16="http://schemas.microsoft.com/office/drawing/2014/main" id="{43DB6F73-D86E-9B52-D173-5285B2BB2391}"/>
              </a:ext>
            </a:extLst>
          </p:cNvPr>
          <p:cNvSpPr>
            <a:spLocks noGrp="1"/>
          </p:cNvSpPr>
          <p:nvPr>
            <p:ph type="title"/>
          </p:nvPr>
        </p:nvSpPr>
        <p:spPr>
          <a:xfrm>
            <a:off x="464580" y="82225"/>
            <a:ext cx="3747305" cy="365889"/>
          </a:xfrm>
        </p:spPr>
        <p:txBody>
          <a:bodyPr>
            <a:normAutofit fontScale="90000"/>
          </a:bodyPr>
          <a:lstStyle/>
          <a:p>
            <a:pPr marL="266399" indent="-266399"/>
            <a:r>
              <a:rPr lang="en-US" sz="1800" b="1" dirty="0">
                <a:solidFill>
                  <a:schemeClr val="bg1"/>
                </a:solidFill>
                <a:latin typeface="Montserrat SemiBold" pitchFamily="2" charset="77"/>
              </a:rPr>
              <a:t>3. Cholera prevention messages</a:t>
            </a:r>
          </a:p>
        </p:txBody>
      </p:sp>
      <p:pic>
        <p:nvPicPr>
          <p:cNvPr id="8" name="Picture 12">
            <a:extLst>
              <a:ext uri="{FF2B5EF4-FFF2-40B4-BE49-F238E27FC236}">
                <a16:creationId xmlns:a16="http://schemas.microsoft.com/office/drawing/2014/main" id="{8412F112-5640-C74A-B6F1-29587114E04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783" t="43811" r="62910" b="20738"/>
          <a:stretch/>
        </p:blipFill>
        <p:spPr bwMode="auto">
          <a:xfrm>
            <a:off x="6214473" y="1424397"/>
            <a:ext cx="868244" cy="11310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11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74A4F38-16A1-354D-A61E-0D03A2CE6EF0}"/>
              </a:ext>
            </a:extLst>
          </p:cNvPr>
          <p:cNvSpPr>
            <a:spLocks noGrp="1"/>
          </p:cNvSpPr>
          <p:nvPr>
            <p:ph idx="1"/>
          </p:nvPr>
        </p:nvSpPr>
        <p:spPr>
          <a:xfrm>
            <a:off x="416070" y="2037723"/>
            <a:ext cx="6803708" cy="3051793"/>
          </a:xfrm>
        </p:spPr>
        <p:txBody>
          <a:bodyPr>
            <a:normAutofit/>
          </a:bodyPr>
          <a:lstStyle/>
          <a:p>
            <a:pPr marL="285750" indent="-285750">
              <a:buFont typeface="Wingdings" pitchFamily="2" charset="2"/>
              <a:buChar char="q"/>
            </a:pPr>
            <a:r>
              <a:rPr lang="en-US" sz="1300" dirty="0">
                <a:latin typeface="Open Sans Light" pitchFamily="2" charset="0"/>
                <a:ea typeface="Open Sans Light" pitchFamily="2" charset="0"/>
                <a:cs typeface="Open Sans Light" pitchFamily="2" charset="0"/>
              </a:rPr>
              <a:t>Cleaning vomit/diarrhea spills: Remove vomit/fluid spills with a cloth (put dirty cloth in a bucket), clean floor with water/soap then disinfect by pouring bleach and let dry. Wash contaminated cloth and bucket with water and soap, discard this water over the latrine pit, soak cloth in bleach water for 15 minutes, rinse over the latrine pit, then hang to dry in the sun.</a:t>
            </a:r>
          </a:p>
          <a:p>
            <a:pPr marL="285750" indent="-285750">
              <a:buFont typeface="Wingdings" pitchFamily="2" charset="2"/>
              <a:buChar char="q"/>
            </a:pPr>
            <a:endParaRPr lang="en-US" sz="1300" dirty="0">
              <a:latin typeface="Open Sans Light" pitchFamily="2" charset="0"/>
              <a:ea typeface="Open Sans Light" pitchFamily="2" charset="0"/>
              <a:cs typeface="Open Sans Light" pitchFamily="2" charset="0"/>
            </a:endParaRPr>
          </a:p>
          <a:p>
            <a:pPr marL="285750" indent="-285750">
              <a:buFont typeface="Wingdings" pitchFamily="2" charset="2"/>
              <a:buChar char="q"/>
            </a:pPr>
            <a:r>
              <a:rPr lang="en-US" sz="1300" dirty="0">
                <a:latin typeface="Open Sans Light" pitchFamily="2" charset="0"/>
                <a:ea typeface="Open Sans Light" pitchFamily="2" charset="0"/>
                <a:cs typeface="Open Sans Light" pitchFamily="2" charset="0"/>
              </a:rPr>
              <a:t>Cleaning contaminated clothes / materials: Wash contaminated materials with water and soap / detergent, rinse, disinfect by dipping into bleach solution for 15 minutes, rinse and let dry in the sun. </a:t>
            </a:r>
          </a:p>
          <a:p>
            <a:pPr marL="0" indent="0">
              <a:buNone/>
            </a:pPr>
            <a:endParaRPr lang="en-US" sz="1300" dirty="0">
              <a:latin typeface="Open Sans Light" pitchFamily="2" charset="0"/>
              <a:ea typeface="Open Sans Light" pitchFamily="2" charset="0"/>
              <a:cs typeface="Open Sans Light" pitchFamily="2" charset="0"/>
            </a:endParaRPr>
          </a:p>
          <a:p>
            <a:pPr marL="0" indent="0">
              <a:buNone/>
            </a:pPr>
            <a:r>
              <a:rPr lang="en-US" sz="1300" dirty="0">
                <a:latin typeface="Open Sans Light" pitchFamily="2" charset="0"/>
                <a:ea typeface="Open Sans Light" pitchFamily="2" charset="0"/>
                <a:cs typeface="Open Sans Light" pitchFamily="2" charset="0"/>
              </a:rPr>
              <a:t>NB: Be careful of where you dispose of your contaminated used water. Pour used water into the latrines and then rinse and disinfect your bucket </a:t>
            </a:r>
            <a:r>
              <a:rPr lang="mr-IN" sz="1300" dirty="0">
                <a:latin typeface="Open Sans Light" pitchFamily="2" charset="0"/>
                <a:ea typeface="Open Sans Light" pitchFamily="2" charset="0"/>
              </a:rPr>
              <a:t>–</a:t>
            </a:r>
            <a:r>
              <a:rPr lang="en-US" sz="1300" dirty="0">
                <a:latin typeface="Open Sans Light" pitchFamily="2" charset="0"/>
                <a:ea typeface="Open Sans Light" pitchFamily="2" charset="0"/>
                <a:cs typeface="Open Sans Light" pitchFamily="2" charset="0"/>
              </a:rPr>
              <a:t> let dry in the sun. Wash hands. </a:t>
            </a:r>
          </a:p>
        </p:txBody>
      </p:sp>
      <p:sp>
        <p:nvSpPr>
          <p:cNvPr id="6" name="Rectángulo 5">
            <a:extLst>
              <a:ext uri="{FF2B5EF4-FFF2-40B4-BE49-F238E27FC236}">
                <a16:creationId xmlns:a16="http://schemas.microsoft.com/office/drawing/2014/main" id="{6BC35558-55D7-004D-B944-878FEBE751E7}"/>
              </a:ext>
            </a:extLst>
          </p:cNvPr>
          <p:cNvSpPr/>
          <p:nvPr/>
        </p:nvSpPr>
        <p:spPr>
          <a:xfrm>
            <a:off x="7359968" y="2164607"/>
            <a:ext cx="205172" cy="1075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TREAT</a:t>
            </a:r>
          </a:p>
        </p:txBody>
      </p:sp>
      <p:sp>
        <p:nvSpPr>
          <p:cNvPr id="7" name="Redondear rectángulo de esquina del mismo lado 6">
            <a:extLst>
              <a:ext uri="{FF2B5EF4-FFF2-40B4-BE49-F238E27FC236}">
                <a16:creationId xmlns:a16="http://schemas.microsoft.com/office/drawing/2014/main" id="{53F45F8D-BF16-4A4F-ABF9-CA8753CBFEE5}"/>
              </a:ext>
            </a:extLst>
          </p:cNvPr>
          <p:cNvSpPr/>
          <p:nvPr/>
        </p:nvSpPr>
        <p:spPr>
          <a:xfrm rot="10800000">
            <a:off x="265644" y="1295673"/>
            <a:ext cx="6862443" cy="3949752"/>
          </a:xfrm>
          <a:prstGeom prst="round2Same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9">
            <a:extLst>
              <a:ext uri="{FF2B5EF4-FFF2-40B4-BE49-F238E27FC236}">
                <a16:creationId xmlns:a16="http://schemas.microsoft.com/office/drawing/2014/main" id="{105A0D1F-5085-BE44-AEFF-866591B29918}"/>
              </a:ext>
            </a:extLst>
          </p:cNvPr>
          <p:cNvSpPr txBox="1"/>
          <p:nvPr/>
        </p:nvSpPr>
        <p:spPr>
          <a:xfrm>
            <a:off x="247182" y="1510384"/>
            <a:ext cx="6891140" cy="523220"/>
          </a:xfrm>
          <a:prstGeom prst="rect">
            <a:avLst/>
          </a:prstGeom>
          <a:noFill/>
        </p:spPr>
        <p:txBody>
          <a:bodyPr wrap="square" rtlCol="0">
            <a:spAutoFit/>
          </a:bodyPr>
          <a:lstStyle/>
          <a:p>
            <a:pPr algn="ctr"/>
            <a:r>
              <a:rPr lang="en-US" sz="1400" b="1" dirty="0">
                <a:latin typeface="Open Sans ExtraBold" pitchFamily="2" charset="0"/>
                <a:ea typeface="Open Sans ExtraBold" pitchFamily="2" charset="0"/>
                <a:cs typeface="Open Sans ExtraBold" pitchFamily="2" charset="0"/>
              </a:rPr>
              <a:t>Specific prevention messages to give when sending a cholera patient at home</a:t>
            </a:r>
            <a:endParaRPr lang="es-GB" sz="1400" dirty="0">
              <a:latin typeface="Open Sans Light" pitchFamily="2" charset="0"/>
              <a:ea typeface="Open Sans Light" pitchFamily="2" charset="0"/>
              <a:cs typeface="Open Sans Light" pitchFamily="2" charset="0"/>
            </a:endParaRPr>
          </a:p>
        </p:txBody>
      </p:sp>
      <p:sp>
        <p:nvSpPr>
          <p:cNvPr id="11" name="CuadroTexto 10">
            <a:extLst>
              <a:ext uri="{FF2B5EF4-FFF2-40B4-BE49-F238E27FC236}">
                <a16:creationId xmlns:a16="http://schemas.microsoft.com/office/drawing/2014/main" id="{80CCFDE5-81BA-ED46-9641-DB92F2E261B4}"/>
              </a:ext>
            </a:extLst>
          </p:cNvPr>
          <p:cNvSpPr txBox="1"/>
          <p:nvPr/>
        </p:nvSpPr>
        <p:spPr>
          <a:xfrm>
            <a:off x="7182493" y="4973480"/>
            <a:ext cx="341760" cy="276999"/>
          </a:xfrm>
          <a:prstGeom prst="rect">
            <a:avLst/>
          </a:prstGeom>
          <a:noFill/>
        </p:spPr>
        <p:txBody>
          <a:bodyPr wrap="none" rtlCol="0">
            <a:spAutoFit/>
          </a:bodyPr>
          <a:lstStyle/>
          <a:p>
            <a:r>
              <a:rPr lang="es-ES" sz="1200" dirty="0"/>
              <a:t>39</a:t>
            </a:r>
            <a:endParaRPr lang="es-GB" sz="1200" dirty="0"/>
          </a:p>
        </p:txBody>
      </p:sp>
      <p:sp>
        <p:nvSpPr>
          <p:cNvPr id="12" name="Rectangle 11">
            <a:extLst>
              <a:ext uri="{FF2B5EF4-FFF2-40B4-BE49-F238E27FC236}">
                <a16:creationId xmlns:a16="http://schemas.microsoft.com/office/drawing/2014/main" id="{D3486117-9F5F-27E1-EB8A-0EC3DF812B6A}"/>
              </a:ext>
            </a:extLst>
          </p:cNvPr>
          <p:cNvSpPr/>
          <p:nvPr/>
        </p:nvSpPr>
        <p:spPr>
          <a:xfrm>
            <a:off x="231640" y="655989"/>
            <a:ext cx="6862444" cy="463749"/>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3" name="Title 1">
            <a:extLst>
              <a:ext uri="{FF2B5EF4-FFF2-40B4-BE49-F238E27FC236}">
                <a16:creationId xmlns:a16="http://schemas.microsoft.com/office/drawing/2014/main" id="{B4DF755C-5C7C-B5B3-7EE6-517B6AE41991}"/>
              </a:ext>
            </a:extLst>
          </p:cNvPr>
          <p:cNvSpPr txBox="1">
            <a:spLocks/>
          </p:cNvSpPr>
          <p:nvPr/>
        </p:nvSpPr>
        <p:spPr>
          <a:xfrm>
            <a:off x="231640" y="697745"/>
            <a:ext cx="3747305" cy="365889"/>
          </a:xfrm>
          <a:prstGeom prst="rect">
            <a:avLst/>
          </a:prstGeom>
        </p:spPr>
        <p:txBody>
          <a:bodyPr vert="horz" lIns="91440" tIns="45720" rIns="91440" bIns="45720" rtlCol="0" anchor="ctr">
            <a:normAutofit fontScale="90000"/>
          </a:bodyPr>
          <a:lstStyle>
            <a:lvl1pPr algn="ctr" defTabSz="710397" rtl="0" eaLnBrk="1" latinLnBrk="0" hangingPunct="1">
              <a:spcBef>
                <a:spcPct val="0"/>
              </a:spcBef>
              <a:buNone/>
              <a:defRPr sz="3418" kern="1200">
                <a:solidFill>
                  <a:schemeClr val="tx1"/>
                </a:solidFill>
                <a:latin typeface="+mj-lt"/>
                <a:ea typeface="+mj-ea"/>
                <a:cs typeface="+mj-cs"/>
              </a:defRPr>
            </a:lvl1pPr>
          </a:lstStyle>
          <a:p>
            <a:pPr marL="266399" indent="-266399"/>
            <a:r>
              <a:rPr lang="en-US" sz="1800" b="1" dirty="0">
                <a:solidFill>
                  <a:schemeClr val="bg1"/>
                </a:solidFill>
                <a:latin typeface="Montserrat SemiBold" pitchFamily="2" charset="77"/>
              </a:rPr>
              <a:t>3. Cholera prevention messages</a:t>
            </a:r>
          </a:p>
        </p:txBody>
      </p:sp>
      <p:pic>
        <p:nvPicPr>
          <p:cNvPr id="14" name="Picture 13">
            <a:extLst>
              <a:ext uri="{FF2B5EF4-FFF2-40B4-BE49-F238E27FC236}">
                <a16:creationId xmlns:a16="http://schemas.microsoft.com/office/drawing/2014/main" id="{ADB646C7-9AF8-6095-CEB6-34EA925A0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7" y="0"/>
            <a:ext cx="629334" cy="613694"/>
          </a:xfrm>
          <a:prstGeom prst="rect">
            <a:avLst/>
          </a:prstGeom>
        </p:spPr>
      </p:pic>
    </p:spTree>
    <p:extLst>
      <p:ext uri="{BB962C8B-B14F-4D97-AF65-F5344CB8AC3E}">
        <p14:creationId xmlns:p14="http://schemas.microsoft.com/office/powerpoint/2010/main" val="2510258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6FA030-38F1-D943-9944-22FF586042FD}"/>
              </a:ext>
            </a:extLst>
          </p:cNvPr>
          <p:cNvSpPr txBox="1"/>
          <p:nvPr/>
        </p:nvSpPr>
        <p:spPr>
          <a:xfrm>
            <a:off x="704129" y="1010706"/>
            <a:ext cx="6244060" cy="2939266"/>
          </a:xfrm>
          <a:prstGeom prst="rect">
            <a:avLst/>
          </a:prstGeom>
          <a:noFill/>
        </p:spPr>
        <p:txBody>
          <a:bodyPr wrap="square" rtlCol="0">
            <a:spAutoFit/>
          </a:bodyPr>
          <a:lstStyle/>
          <a:p>
            <a:r>
              <a:rPr lang="en-GB" sz="1200" b="1" dirty="0">
                <a:latin typeface="Open Sans ExtraBold" pitchFamily="2" charset="0"/>
                <a:ea typeface="Open Sans ExtraBold" pitchFamily="2" charset="0"/>
                <a:cs typeface="Open Sans ExtraBold" pitchFamily="2" charset="0"/>
              </a:rPr>
              <a:t>What is cholera?</a:t>
            </a:r>
            <a:r>
              <a:rPr lang="es-GB" sz="1200" b="1" dirty="0">
                <a:latin typeface="Open Sans ExtraBold" pitchFamily="2" charset="0"/>
                <a:ea typeface="Open Sans ExtraBold" pitchFamily="2" charset="0"/>
                <a:cs typeface="Open Sans ExtraBold" pitchFamily="2" charset="0"/>
              </a:rPr>
              <a:t>	</a:t>
            </a:r>
            <a:r>
              <a:rPr lang="en-GB" sz="1200" dirty="0">
                <a:latin typeface="Open Sans Light" pitchFamily="2" charset="0"/>
                <a:ea typeface="Open Sans Light" pitchFamily="2" charset="0"/>
                <a:cs typeface="Open Sans Light" pitchFamily="2" charset="0"/>
              </a:rPr>
              <a:t>Cholera is a very small bacteria.</a:t>
            </a:r>
            <a:endParaRPr lang="es-GB" sz="1200" dirty="0">
              <a:latin typeface="Open Sans Light" pitchFamily="2" charset="0"/>
              <a:ea typeface="Open Sans Light" pitchFamily="2" charset="0"/>
              <a:cs typeface="Open Sans Light" pitchFamily="2" charset="0"/>
            </a:endParaRPr>
          </a:p>
          <a:p>
            <a:r>
              <a:rPr lang="en-GB" sz="1200" dirty="0">
                <a:latin typeface="Open Sans Light" pitchFamily="2" charset="0"/>
                <a:ea typeface="Open Sans Light" pitchFamily="2" charset="0"/>
                <a:cs typeface="Open Sans Light" pitchFamily="2" charset="0"/>
              </a:rPr>
              <a:t> </a:t>
            </a:r>
            <a:endParaRPr lang="es-GB" sz="1200" dirty="0">
              <a:latin typeface="Open Sans Light" pitchFamily="2" charset="0"/>
              <a:ea typeface="Open Sans Light" pitchFamily="2" charset="0"/>
              <a:cs typeface="Open Sans Light" pitchFamily="2" charset="0"/>
            </a:endParaRPr>
          </a:p>
          <a:p>
            <a:pPr marL="171450" lvl="0" indent="-171450">
              <a:buFont typeface="Wingdings" pitchFamily="2" charset="2"/>
              <a:buChar char="Ø"/>
            </a:pPr>
            <a:r>
              <a:rPr lang="en-GB" sz="1200" dirty="0">
                <a:latin typeface="Open Sans Light" pitchFamily="2" charset="0"/>
                <a:ea typeface="Open Sans Light" pitchFamily="2" charset="0"/>
                <a:cs typeface="Open Sans Light" pitchFamily="2" charset="0"/>
              </a:rPr>
              <a:t>Main symptoms are acute watery diarrhoea with or without nausea / vomiting.</a:t>
            </a:r>
            <a:endParaRPr lang="es-GB" sz="1200" dirty="0">
              <a:latin typeface="Open Sans Light" pitchFamily="2" charset="0"/>
              <a:ea typeface="Open Sans Light" pitchFamily="2" charset="0"/>
              <a:cs typeface="Open Sans Light" pitchFamily="2" charset="0"/>
            </a:endParaRPr>
          </a:p>
          <a:p>
            <a:pPr marL="539633" lvl="1" indent="-171450">
              <a:buFont typeface="Arial" panose="020B0604020202020204" pitchFamily="34" charset="0"/>
              <a:buChar char="•"/>
            </a:pPr>
            <a:r>
              <a:rPr lang="en-GB" sz="1200" dirty="0">
                <a:latin typeface="Open Sans Light" pitchFamily="2" charset="0"/>
                <a:ea typeface="Open Sans Light" pitchFamily="2" charset="0"/>
                <a:cs typeface="Open Sans Light" pitchFamily="2" charset="0"/>
              </a:rPr>
              <a:t>Acute watery diarrhoea = 3 or more loose stools in a day.</a:t>
            </a:r>
            <a:endParaRPr lang="es-GB" sz="1200" dirty="0">
              <a:latin typeface="Open Sans Light" pitchFamily="2" charset="0"/>
              <a:ea typeface="Open Sans Light" pitchFamily="2" charset="0"/>
              <a:cs typeface="Open Sans Light" pitchFamily="2" charset="0"/>
            </a:endParaRPr>
          </a:p>
          <a:p>
            <a:pPr marL="539633" lvl="1" indent="-171450">
              <a:buFont typeface="Arial" panose="020B0604020202020204" pitchFamily="34" charset="0"/>
              <a:buChar char="•"/>
            </a:pPr>
            <a:r>
              <a:rPr lang="en-GB" sz="1200" dirty="0">
                <a:latin typeface="Open Sans Light" pitchFamily="2" charset="0"/>
                <a:ea typeface="Open Sans Light" pitchFamily="2" charset="0"/>
                <a:cs typeface="Open Sans Light" pitchFamily="2" charset="0"/>
              </a:rPr>
              <a:t>Acute = sudden onset, appears “out of nowhere”.</a:t>
            </a:r>
            <a:endParaRPr lang="es-GB" sz="1200" dirty="0">
              <a:latin typeface="Open Sans Light" pitchFamily="2" charset="0"/>
              <a:ea typeface="Open Sans Light" pitchFamily="2" charset="0"/>
              <a:cs typeface="Open Sans Light" pitchFamily="2" charset="0"/>
            </a:endParaRPr>
          </a:p>
          <a:p>
            <a:pPr marL="539633" lvl="1" indent="-171450">
              <a:buFont typeface="Arial" panose="020B0604020202020204" pitchFamily="34" charset="0"/>
              <a:buChar char="•"/>
            </a:pPr>
            <a:r>
              <a:rPr lang="en-GB" sz="1200" dirty="0">
                <a:latin typeface="Open Sans Light" pitchFamily="2" charset="0"/>
                <a:ea typeface="Open Sans Light" pitchFamily="2" charset="0"/>
                <a:cs typeface="Open Sans Light" pitchFamily="2" charset="0"/>
              </a:rPr>
              <a:t>Watery = liquid and looks like “rice water”.</a:t>
            </a:r>
            <a:endParaRPr lang="es-GB" sz="1200" dirty="0">
              <a:latin typeface="Open Sans Light" pitchFamily="2" charset="0"/>
              <a:ea typeface="Open Sans Light" pitchFamily="2" charset="0"/>
              <a:cs typeface="Open Sans Light" pitchFamily="2" charset="0"/>
            </a:endParaRPr>
          </a:p>
          <a:p>
            <a:r>
              <a:rPr lang="en-GB" sz="1200" dirty="0">
                <a:latin typeface="Open Sans Light" pitchFamily="2" charset="0"/>
                <a:ea typeface="Open Sans Light" pitchFamily="2" charset="0"/>
                <a:cs typeface="Open Sans Light" pitchFamily="2" charset="0"/>
              </a:rPr>
              <a:t> </a:t>
            </a:r>
            <a:endParaRPr lang="es-GB" sz="1200" dirty="0">
              <a:latin typeface="Open Sans Light" pitchFamily="2" charset="0"/>
              <a:ea typeface="Open Sans Light" pitchFamily="2" charset="0"/>
              <a:cs typeface="Open Sans Light" pitchFamily="2" charset="0"/>
            </a:endParaRPr>
          </a:p>
          <a:p>
            <a:pPr marL="171450" indent="-171450">
              <a:buFont typeface="Wingdings" pitchFamily="2" charset="2"/>
              <a:buChar char="Ø"/>
            </a:pPr>
            <a:r>
              <a:rPr lang="en-GB" sz="1200" dirty="0">
                <a:latin typeface="Open Sans Light" pitchFamily="2" charset="0"/>
                <a:ea typeface="Open Sans Light" pitchFamily="2" charset="0"/>
                <a:cs typeface="Open Sans Light" pitchFamily="2" charset="0"/>
              </a:rPr>
              <a:t>Cholera leads to dehydration and this needs to be treated rapidly because it can lead to death within hours.</a:t>
            </a:r>
            <a:endParaRPr lang="es-GB" sz="1200" dirty="0">
              <a:latin typeface="Open Sans Light" pitchFamily="2" charset="0"/>
              <a:ea typeface="Open Sans Light" pitchFamily="2" charset="0"/>
              <a:cs typeface="Open Sans Light" pitchFamily="2" charset="0"/>
            </a:endParaRPr>
          </a:p>
          <a:p>
            <a:pPr marL="171450" indent="-171450">
              <a:buFont typeface="Wingdings" pitchFamily="2" charset="2"/>
              <a:buChar char="Ø"/>
            </a:pPr>
            <a:r>
              <a:rPr lang="en-GB" sz="1200" dirty="0">
                <a:latin typeface="Open Sans Light" pitchFamily="2" charset="0"/>
                <a:ea typeface="Open Sans Light" pitchFamily="2" charset="0"/>
                <a:cs typeface="Open Sans Light" pitchFamily="2" charset="0"/>
              </a:rPr>
              <a:t>Small children and pregnant women are at higher risk of severe outcomes.</a:t>
            </a:r>
            <a:endParaRPr lang="es-GB" sz="1200" dirty="0">
              <a:latin typeface="Open Sans Light" pitchFamily="2" charset="0"/>
              <a:ea typeface="Open Sans Light" pitchFamily="2" charset="0"/>
              <a:cs typeface="Open Sans Light" pitchFamily="2" charset="0"/>
            </a:endParaRPr>
          </a:p>
          <a:p>
            <a:pPr marL="171450" indent="-171450">
              <a:buFont typeface="Wingdings" pitchFamily="2" charset="2"/>
              <a:buChar char="Ø"/>
            </a:pPr>
            <a:r>
              <a:rPr lang="en-GB" sz="1200" dirty="0">
                <a:latin typeface="Open Sans Light" pitchFamily="2" charset="0"/>
                <a:ea typeface="Open Sans Light" pitchFamily="2" charset="0"/>
                <a:cs typeface="Open Sans Light" pitchFamily="2" charset="0"/>
              </a:rPr>
              <a:t>Dehydration can easily be treated – just drink the appropriate amount of oral rehydration salt. </a:t>
            </a:r>
          </a:p>
          <a:p>
            <a:r>
              <a:rPr lang="en-GB" sz="1200" dirty="0">
                <a:latin typeface="Open Sans Light" pitchFamily="2" charset="0"/>
                <a:ea typeface="Open Sans Light" pitchFamily="2" charset="0"/>
                <a:cs typeface="Open Sans Light" pitchFamily="2" charset="0"/>
              </a:rPr>
              <a:t>			  </a:t>
            </a:r>
            <a:endParaRPr lang="es-GB" sz="1200" dirty="0">
              <a:latin typeface="Open Sans Light" pitchFamily="2" charset="0"/>
              <a:ea typeface="Open Sans Light" pitchFamily="2" charset="0"/>
              <a:cs typeface="Open Sans Light" pitchFamily="2" charset="0"/>
            </a:endParaRPr>
          </a:p>
          <a:p>
            <a:br>
              <a:rPr lang="en-GB" dirty="0">
                <a:latin typeface="Open Sans Light" pitchFamily="2" charset="0"/>
                <a:ea typeface="Open Sans Light" pitchFamily="2" charset="0"/>
                <a:cs typeface="Open Sans Light" pitchFamily="2" charset="0"/>
              </a:rPr>
            </a:br>
            <a:endParaRPr lang="es-GB" dirty="0">
              <a:latin typeface="Open Sans Light" pitchFamily="2" charset="0"/>
              <a:ea typeface="Open Sans Light" pitchFamily="2" charset="0"/>
              <a:cs typeface="Open Sans Light" pitchFamily="2" charset="0"/>
            </a:endParaRPr>
          </a:p>
        </p:txBody>
      </p:sp>
      <p:sp>
        <p:nvSpPr>
          <p:cNvPr id="5" name="CuadroTexto 4">
            <a:extLst>
              <a:ext uri="{FF2B5EF4-FFF2-40B4-BE49-F238E27FC236}">
                <a16:creationId xmlns:a16="http://schemas.microsoft.com/office/drawing/2014/main" id="{ADE8AB57-B3B3-0942-8A49-9BA155F801B6}"/>
              </a:ext>
            </a:extLst>
          </p:cNvPr>
          <p:cNvSpPr txBox="1"/>
          <p:nvPr/>
        </p:nvSpPr>
        <p:spPr>
          <a:xfrm>
            <a:off x="738713" y="3364989"/>
            <a:ext cx="6389200" cy="2231380"/>
          </a:xfrm>
          <a:prstGeom prst="rect">
            <a:avLst/>
          </a:prstGeom>
          <a:noFill/>
        </p:spPr>
        <p:txBody>
          <a:bodyPr wrap="square" rtlCol="0">
            <a:spAutoFit/>
          </a:bodyPr>
          <a:lstStyle/>
          <a:p>
            <a:r>
              <a:rPr lang="en-GB" sz="1100" b="1" dirty="0">
                <a:latin typeface="Open Sans ExtraBold" pitchFamily="2" charset="0"/>
                <a:ea typeface="Open Sans ExtraBold" pitchFamily="2" charset="0"/>
                <a:cs typeface="Open Sans ExtraBold" pitchFamily="2" charset="0"/>
              </a:rPr>
              <a:t>How is cholera transmitted?</a:t>
            </a:r>
            <a:endParaRPr lang="es-GB" sz="1100" dirty="0">
              <a:latin typeface="Open Sans Light" pitchFamily="2" charset="0"/>
              <a:ea typeface="Open Sans Light" pitchFamily="2" charset="0"/>
              <a:cs typeface="Open Sans Light" pitchFamily="2" charset="0"/>
            </a:endParaRPr>
          </a:p>
          <a:p>
            <a:r>
              <a:rPr lang="en-GB" sz="1100" dirty="0">
                <a:latin typeface="Open Sans Light" pitchFamily="2" charset="0"/>
                <a:ea typeface="Open Sans Light" pitchFamily="2" charset="0"/>
                <a:cs typeface="Open Sans Light" pitchFamily="2" charset="0"/>
              </a:rPr>
              <a:t> </a:t>
            </a:r>
            <a:endParaRPr lang="es-GB" sz="1100" dirty="0">
              <a:latin typeface="Open Sans Light" pitchFamily="2" charset="0"/>
              <a:ea typeface="Open Sans Light" pitchFamily="2" charset="0"/>
              <a:cs typeface="Open Sans Light" pitchFamily="2" charset="0"/>
            </a:endParaRPr>
          </a:p>
          <a:p>
            <a:r>
              <a:rPr lang="en-GB" sz="1100" dirty="0">
                <a:latin typeface="Open Sans Light" pitchFamily="2" charset="0"/>
                <a:ea typeface="Open Sans Light" pitchFamily="2" charset="0"/>
                <a:cs typeface="Open Sans Light" pitchFamily="2" charset="0"/>
              </a:rPr>
              <a:t>Cholera bacteria can be found in our faeces and from there transmitted to our body through different pathways:</a:t>
            </a:r>
            <a:endParaRPr lang="es-GB" sz="1100" dirty="0">
              <a:latin typeface="Open Sans Light" pitchFamily="2" charset="0"/>
              <a:ea typeface="Open Sans Light" pitchFamily="2" charset="0"/>
              <a:cs typeface="Open Sans Light" pitchFamily="2" charset="0"/>
            </a:endParaRPr>
          </a:p>
          <a:p>
            <a:r>
              <a:rPr lang="en-GB" sz="1100" dirty="0">
                <a:latin typeface="Open Sans Light" pitchFamily="2" charset="0"/>
                <a:ea typeface="Open Sans Light" pitchFamily="2" charset="0"/>
                <a:cs typeface="Open Sans Light" pitchFamily="2" charset="0"/>
              </a:rPr>
              <a:t> </a:t>
            </a:r>
            <a:endParaRPr lang="es-GB" sz="1100" dirty="0">
              <a:latin typeface="Open Sans Light" pitchFamily="2" charset="0"/>
              <a:ea typeface="Open Sans Light" pitchFamily="2" charset="0"/>
              <a:cs typeface="Open Sans Light" pitchFamily="2" charset="0"/>
            </a:endParaRPr>
          </a:p>
          <a:p>
            <a:pPr marL="171450" lvl="0" indent="-171450">
              <a:buFont typeface="Arial" panose="020B0604020202020204" pitchFamily="34" charset="0"/>
              <a:buChar char="•"/>
            </a:pPr>
            <a:r>
              <a:rPr lang="en-GB" sz="1100" dirty="0">
                <a:latin typeface="Open Sans Light" pitchFamily="2" charset="0"/>
                <a:ea typeface="Open Sans Light" pitchFamily="2" charset="0"/>
                <a:cs typeface="Open Sans Light" pitchFamily="2" charset="0"/>
              </a:rPr>
              <a:t>Drinking untreated, contaminated water.</a:t>
            </a:r>
            <a:endParaRPr lang="es-GB" sz="1100" dirty="0">
              <a:latin typeface="Open Sans Light" pitchFamily="2" charset="0"/>
              <a:ea typeface="Open Sans Light" pitchFamily="2" charset="0"/>
              <a:cs typeface="Open Sans Light" pitchFamily="2" charset="0"/>
            </a:endParaRPr>
          </a:p>
          <a:p>
            <a:pPr marL="171450" lvl="0" indent="-171450">
              <a:buFont typeface="Arial" panose="020B0604020202020204" pitchFamily="34" charset="0"/>
              <a:buChar char="•"/>
            </a:pPr>
            <a:r>
              <a:rPr lang="en-GB" sz="1100" dirty="0">
                <a:latin typeface="Open Sans Light" pitchFamily="2" charset="0"/>
                <a:ea typeface="Open Sans Light" pitchFamily="2" charset="0"/>
                <a:cs typeface="Open Sans Light" pitchFamily="2" charset="0"/>
              </a:rPr>
              <a:t>Preparing food with unwashed hands – eating contaminated food.</a:t>
            </a:r>
            <a:endParaRPr lang="es-GB" sz="1100" dirty="0">
              <a:latin typeface="Open Sans Light" pitchFamily="2" charset="0"/>
              <a:ea typeface="Open Sans Light" pitchFamily="2" charset="0"/>
              <a:cs typeface="Open Sans Light" pitchFamily="2" charset="0"/>
            </a:endParaRPr>
          </a:p>
          <a:p>
            <a:pPr marL="171450" lvl="0" indent="-171450">
              <a:buFont typeface="Arial" panose="020B0604020202020204" pitchFamily="34" charset="0"/>
              <a:buChar char="•"/>
            </a:pPr>
            <a:r>
              <a:rPr lang="en-GB" sz="1100" dirty="0">
                <a:latin typeface="Open Sans Light" pitchFamily="2" charset="0"/>
                <a:ea typeface="Open Sans Light" pitchFamily="2" charset="0"/>
                <a:cs typeface="Open Sans Light" pitchFamily="2" charset="0"/>
              </a:rPr>
              <a:t>Eating with unwashed hands.</a:t>
            </a:r>
            <a:endParaRPr lang="es-GB" sz="1100" dirty="0">
              <a:latin typeface="Open Sans Light" pitchFamily="2" charset="0"/>
              <a:ea typeface="Open Sans Light" pitchFamily="2" charset="0"/>
              <a:cs typeface="Open Sans Light" pitchFamily="2" charset="0"/>
            </a:endParaRPr>
          </a:p>
          <a:p>
            <a:pPr marL="171450" lvl="0" indent="-171450">
              <a:buFont typeface="Arial" panose="020B0604020202020204" pitchFamily="34" charset="0"/>
              <a:buChar char="•"/>
            </a:pPr>
            <a:r>
              <a:rPr lang="en-GB" sz="1100" dirty="0">
                <a:latin typeface="Open Sans Light" pitchFamily="2" charset="0"/>
                <a:ea typeface="Open Sans Light" pitchFamily="2" charset="0"/>
                <a:cs typeface="Open Sans Light" pitchFamily="2" charset="0"/>
              </a:rPr>
              <a:t>Feeding a child with unwashed hands.</a:t>
            </a:r>
          </a:p>
          <a:p>
            <a:pPr marL="171450" lvl="0" indent="-171450">
              <a:buFont typeface="Arial" panose="020B0604020202020204" pitchFamily="34" charset="0"/>
              <a:buChar char="•"/>
            </a:pPr>
            <a:r>
              <a:rPr lang="en-GB" sz="1100" dirty="0">
                <a:latin typeface="Open Sans Light" pitchFamily="2" charset="0"/>
                <a:ea typeface="Open Sans Light" pitchFamily="2" charset="0"/>
                <a:cs typeface="Open Sans Light" pitchFamily="2" charset="0"/>
              </a:rPr>
              <a:t>Flies carry the cholera germs on their feet and can contaminate food and utensils.</a:t>
            </a:r>
            <a:endParaRPr lang="es-GB" sz="1100" dirty="0">
              <a:latin typeface="Open Sans Light" pitchFamily="2" charset="0"/>
              <a:ea typeface="Open Sans Light" pitchFamily="2" charset="0"/>
              <a:cs typeface="Open Sans Light" pitchFamily="2" charset="0"/>
            </a:endParaRPr>
          </a:p>
          <a:p>
            <a:r>
              <a:rPr lang="en-GB" dirty="0">
                <a:latin typeface="Open Sans Light" pitchFamily="2" charset="0"/>
                <a:ea typeface="Open Sans Light" pitchFamily="2" charset="0"/>
                <a:cs typeface="Open Sans Light" pitchFamily="2" charset="0"/>
              </a:rPr>
              <a:t> </a:t>
            </a:r>
            <a:endParaRPr lang="es-GB" dirty="0">
              <a:latin typeface="Open Sans Light" pitchFamily="2" charset="0"/>
              <a:ea typeface="Open Sans Light" pitchFamily="2" charset="0"/>
              <a:cs typeface="Open Sans Light" pitchFamily="2" charset="0"/>
            </a:endParaRPr>
          </a:p>
          <a:p>
            <a:r>
              <a:rPr lang="en-GB" dirty="0">
                <a:latin typeface="Open Sans Light" pitchFamily="2" charset="0"/>
                <a:ea typeface="Open Sans Light" pitchFamily="2" charset="0"/>
                <a:cs typeface="Open Sans Light" pitchFamily="2" charset="0"/>
              </a:rPr>
              <a:t> </a:t>
            </a:r>
            <a:endParaRPr lang="es-GB" dirty="0">
              <a:latin typeface="Open Sans Light" pitchFamily="2" charset="0"/>
              <a:ea typeface="Open Sans Light" pitchFamily="2" charset="0"/>
              <a:cs typeface="Open Sans Light" pitchFamily="2" charset="0"/>
            </a:endParaRPr>
          </a:p>
        </p:txBody>
      </p:sp>
      <p:sp>
        <p:nvSpPr>
          <p:cNvPr id="6" name="Rectángulo 5">
            <a:extLst>
              <a:ext uri="{FF2B5EF4-FFF2-40B4-BE49-F238E27FC236}">
                <a16:creationId xmlns:a16="http://schemas.microsoft.com/office/drawing/2014/main" id="{CB113D3E-A780-E742-8E15-900196EC4904}"/>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latin typeface="Open Sans Light" pitchFamily="2" charset="0"/>
                <a:ea typeface="Open Sans Light" pitchFamily="2" charset="0"/>
                <a:cs typeface="Open Sans Light" pitchFamily="2" charset="0"/>
              </a:rPr>
              <a:t>INFORM</a:t>
            </a:r>
          </a:p>
        </p:txBody>
      </p:sp>
      <p:sp>
        <p:nvSpPr>
          <p:cNvPr id="10" name="Redondear rectángulo de esquina del mismo lado 9">
            <a:extLst>
              <a:ext uri="{FF2B5EF4-FFF2-40B4-BE49-F238E27FC236}">
                <a16:creationId xmlns:a16="http://schemas.microsoft.com/office/drawing/2014/main" id="{CD3D2299-482C-9142-AF38-30A5778C2145}"/>
              </a:ext>
            </a:extLst>
          </p:cNvPr>
          <p:cNvSpPr/>
          <p:nvPr/>
        </p:nvSpPr>
        <p:spPr>
          <a:xfrm rot="10800000">
            <a:off x="479400" y="935632"/>
            <a:ext cx="6648511" cy="4277922"/>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latin typeface="Open Sans Light" pitchFamily="2" charset="0"/>
              <a:ea typeface="Open Sans Light" pitchFamily="2" charset="0"/>
              <a:cs typeface="Open Sans Light" pitchFamily="2" charset="0"/>
            </a:endParaRPr>
          </a:p>
        </p:txBody>
      </p:sp>
      <p:sp>
        <p:nvSpPr>
          <p:cNvPr id="7" name="CuadroTexto 6">
            <a:extLst>
              <a:ext uri="{FF2B5EF4-FFF2-40B4-BE49-F238E27FC236}">
                <a16:creationId xmlns:a16="http://schemas.microsoft.com/office/drawing/2014/main" id="{A387977F-75F5-ED45-8AFA-461BDA3AED44}"/>
              </a:ext>
            </a:extLst>
          </p:cNvPr>
          <p:cNvSpPr txBox="1"/>
          <p:nvPr/>
        </p:nvSpPr>
        <p:spPr>
          <a:xfrm>
            <a:off x="7168607" y="4973480"/>
            <a:ext cx="272832" cy="276999"/>
          </a:xfrm>
          <a:prstGeom prst="rect">
            <a:avLst/>
          </a:prstGeom>
          <a:noFill/>
        </p:spPr>
        <p:txBody>
          <a:bodyPr wrap="none" rtlCol="0">
            <a:spAutoFit/>
          </a:bodyPr>
          <a:lstStyle/>
          <a:p>
            <a:r>
              <a:rPr lang="es-GB" sz="1200" dirty="0">
                <a:latin typeface="Open Sans Light" pitchFamily="2" charset="0"/>
                <a:ea typeface="Open Sans Light" pitchFamily="2" charset="0"/>
                <a:cs typeface="Open Sans Light" pitchFamily="2" charset="0"/>
              </a:rPr>
              <a:t>4</a:t>
            </a:r>
          </a:p>
        </p:txBody>
      </p:sp>
      <p:pic>
        <p:nvPicPr>
          <p:cNvPr id="8" name="Picture 7">
            <a:extLst>
              <a:ext uri="{FF2B5EF4-FFF2-40B4-BE49-F238E27FC236}">
                <a16:creationId xmlns:a16="http://schemas.microsoft.com/office/drawing/2014/main" id="{85E6E92D-AD90-0F62-355F-BD05A0599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5"/>
            <a:ext cx="588931" cy="574295"/>
          </a:xfrm>
          <a:prstGeom prst="rect">
            <a:avLst/>
          </a:prstGeom>
        </p:spPr>
      </p:pic>
      <p:sp>
        <p:nvSpPr>
          <p:cNvPr id="11" name="Rectangle 10">
            <a:extLst>
              <a:ext uri="{FF2B5EF4-FFF2-40B4-BE49-F238E27FC236}">
                <a16:creationId xmlns:a16="http://schemas.microsoft.com/office/drawing/2014/main" id="{327EE9C7-5C7E-BD4B-F869-2F2248A3DA5E}"/>
              </a:ext>
            </a:extLst>
          </p:cNvPr>
          <p:cNvSpPr/>
          <p:nvPr/>
        </p:nvSpPr>
        <p:spPr>
          <a:xfrm>
            <a:off x="479399" y="431577"/>
            <a:ext cx="664851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5DD6079F-1030-4BF3-B784-C3584D8DC444}"/>
              </a:ext>
            </a:extLst>
          </p:cNvPr>
          <p:cNvSpPr>
            <a:spLocks noGrp="1"/>
          </p:cNvSpPr>
          <p:nvPr>
            <p:ph type="title"/>
          </p:nvPr>
        </p:nvSpPr>
        <p:spPr>
          <a:xfrm>
            <a:off x="479399" y="363928"/>
            <a:ext cx="6468790" cy="556978"/>
          </a:xfrm>
        </p:spPr>
        <p:txBody>
          <a:bodyPr>
            <a:noAutofit/>
          </a:bodyPr>
          <a:lstStyle/>
          <a:p>
            <a:pPr algn="l"/>
            <a:r>
              <a:rPr lang="en-US" sz="1600" b="1" dirty="0">
                <a:solidFill>
                  <a:schemeClr val="bg1"/>
                </a:solidFill>
                <a:latin typeface="Montserrat SemiBold" pitchFamily="2" charset="77"/>
                <a:ea typeface="Open Sans ExtraBold" pitchFamily="2" charset="0"/>
                <a:cs typeface="Open Sans ExtraBold" pitchFamily="2" charset="0"/>
              </a:rPr>
              <a:t>1. CHOLERA AWARENESS. Reducing Cholera Transmission</a:t>
            </a:r>
          </a:p>
        </p:txBody>
      </p:sp>
    </p:spTree>
    <p:extLst>
      <p:ext uri="{BB962C8B-B14F-4D97-AF65-F5344CB8AC3E}">
        <p14:creationId xmlns:p14="http://schemas.microsoft.com/office/powerpoint/2010/main" val="3658136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945" y="734608"/>
            <a:ext cx="3313856" cy="461665"/>
          </a:xfrm>
          <a:prstGeom prst="rect">
            <a:avLst/>
          </a:prstGeom>
          <a:noFill/>
          <a:ln>
            <a:noFill/>
          </a:ln>
        </p:spPr>
        <p:txBody>
          <a:bodyPr wrap="none" rtlCol="0">
            <a:spAutoFit/>
          </a:bodyPr>
          <a:lstStyle/>
          <a:p>
            <a:r>
              <a:rPr lang="en-US" sz="1200" dirty="0"/>
              <a:t>THE PATIENT LOGBOOK </a:t>
            </a:r>
            <a:r>
              <a:rPr lang="mr-IN" sz="1200" dirty="0"/>
              <a:t>–</a:t>
            </a:r>
            <a:r>
              <a:rPr lang="en-US" sz="1200" dirty="0"/>
              <a:t> 1 LINE PER PATIENT</a:t>
            </a:r>
          </a:p>
          <a:p>
            <a:r>
              <a:rPr lang="en-US" sz="1200" dirty="0"/>
              <a:t>Each time you see a patient log in this information</a:t>
            </a:r>
          </a:p>
        </p:txBody>
      </p:sp>
      <p:sp>
        <p:nvSpPr>
          <p:cNvPr id="3" name="Rectángulo 2">
            <a:extLst>
              <a:ext uri="{FF2B5EF4-FFF2-40B4-BE49-F238E27FC236}">
                <a16:creationId xmlns:a16="http://schemas.microsoft.com/office/drawing/2014/main" id="{5CA71170-FE4F-8941-94DF-5984A5D5C151}"/>
              </a:ext>
            </a:extLst>
          </p:cNvPr>
          <p:cNvSpPr/>
          <p:nvPr/>
        </p:nvSpPr>
        <p:spPr>
          <a:xfrm>
            <a:off x="7390673" y="3245579"/>
            <a:ext cx="169002" cy="1080120"/>
          </a:xfrm>
          <a:prstGeom prst="rect">
            <a:avLst/>
          </a:prstGeom>
          <a:solidFill>
            <a:srgbClr val="FF8AE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REPORT</a:t>
            </a:r>
          </a:p>
        </p:txBody>
      </p:sp>
      <p:pic>
        <p:nvPicPr>
          <p:cNvPr id="9" name="Marcador de contenido 4" descr="Captura de pantalla de un celular con texto&#10;&#10;Descripción generada automáticamente">
            <a:extLst>
              <a:ext uri="{FF2B5EF4-FFF2-40B4-BE49-F238E27FC236}">
                <a16:creationId xmlns:a16="http://schemas.microsoft.com/office/drawing/2014/main" id="{06BF6AD7-DCDF-1245-8583-2687A433B5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461" y="1511697"/>
            <a:ext cx="6965047" cy="3095209"/>
          </a:xfrm>
          <a:ln>
            <a:noFill/>
          </a:ln>
        </p:spPr>
      </p:pic>
      <p:sp>
        <p:nvSpPr>
          <p:cNvPr id="10" name="Elipse 9">
            <a:extLst>
              <a:ext uri="{FF2B5EF4-FFF2-40B4-BE49-F238E27FC236}">
                <a16:creationId xmlns:a16="http://schemas.microsoft.com/office/drawing/2014/main" id="{34488380-10B2-D54D-8C21-555B586EA9BC}"/>
              </a:ext>
            </a:extLst>
          </p:cNvPr>
          <p:cNvSpPr/>
          <p:nvPr/>
        </p:nvSpPr>
        <p:spPr>
          <a:xfrm>
            <a:off x="288939" y="1523117"/>
            <a:ext cx="2050738" cy="697578"/>
          </a:xfrm>
          <a:prstGeom prst="ellipse">
            <a:avLst/>
          </a:prstGeom>
          <a:noFill/>
          <a:ln w="127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rgbClr val="FF0000"/>
              </a:solidFill>
            </a:endParaRPr>
          </a:p>
        </p:txBody>
      </p:sp>
      <p:sp>
        <p:nvSpPr>
          <p:cNvPr id="12" name="Elipse 11">
            <a:extLst>
              <a:ext uri="{FF2B5EF4-FFF2-40B4-BE49-F238E27FC236}">
                <a16:creationId xmlns:a16="http://schemas.microsoft.com/office/drawing/2014/main" id="{7138EF1C-733C-F744-8D3F-82857B5369F2}"/>
              </a:ext>
            </a:extLst>
          </p:cNvPr>
          <p:cNvSpPr/>
          <p:nvPr/>
        </p:nvSpPr>
        <p:spPr>
          <a:xfrm>
            <a:off x="288939" y="2426096"/>
            <a:ext cx="1402666" cy="2166945"/>
          </a:xfrm>
          <a:prstGeom prst="ellipse">
            <a:avLst/>
          </a:prstGeom>
          <a:noFill/>
          <a:ln w="127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13" name="Elipse 12">
            <a:extLst>
              <a:ext uri="{FF2B5EF4-FFF2-40B4-BE49-F238E27FC236}">
                <a16:creationId xmlns:a16="http://schemas.microsoft.com/office/drawing/2014/main" id="{B538D582-717A-0146-A573-CD40B7153832}"/>
              </a:ext>
            </a:extLst>
          </p:cNvPr>
          <p:cNvSpPr/>
          <p:nvPr/>
        </p:nvSpPr>
        <p:spPr>
          <a:xfrm>
            <a:off x="1711332" y="2531189"/>
            <a:ext cx="3071359" cy="1428780"/>
          </a:xfrm>
          <a:prstGeom prst="ellipse">
            <a:avLst/>
          </a:prstGeom>
          <a:noFill/>
          <a:ln w="127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 name="Elipse 13">
            <a:extLst>
              <a:ext uri="{FF2B5EF4-FFF2-40B4-BE49-F238E27FC236}">
                <a16:creationId xmlns:a16="http://schemas.microsoft.com/office/drawing/2014/main" id="{E3EF76EB-9499-DC47-9E97-0E14914189C1}"/>
              </a:ext>
            </a:extLst>
          </p:cNvPr>
          <p:cNvSpPr/>
          <p:nvPr/>
        </p:nvSpPr>
        <p:spPr>
          <a:xfrm>
            <a:off x="4835035" y="1594910"/>
            <a:ext cx="1249058" cy="3011996"/>
          </a:xfrm>
          <a:prstGeom prst="ellipse">
            <a:avLst/>
          </a:prstGeom>
          <a:noFill/>
          <a:ln w="12700">
            <a:solidFill>
              <a:srgbClr val="FF0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5" name="Elipse 14">
            <a:extLst>
              <a:ext uri="{FF2B5EF4-FFF2-40B4-BE49-F238E27FC236}">
                <a16:creationId xmlns:a16="http://schemas.microsoft.com/office/drawing/2014/main" id="{8A8D6858-16C3-1D45-A6AD-71C298A76187}"/>
              </a:ext>
            </a:extLst>
          </p:cNvPr>
          <p:cNvSpPr/>
          <p:nvPr/>
        </p:nvSpPr>
        <p:spPr>
          <a:xfrm>
            <a:off x="6103820" y="1594910"/>
            <a:ext cx="792089" cy="3011996"/>
          </a:xfrm>
          <a:prstGeom prst="ellipse">
            <a:avLst/>
          </a:prstGeom>
          <a:noFill/>
          <a:ln w="127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6" name="Elipse 15">
            <a:extLst>
              <a:ext uri="{FF2B5EF4-FFF2-40B4-BE49-F238E27FC236}">
                <a16:creationId xmlns:a16="http://schemas.microsoft.com/office/drawing/2014/main" id="{708A0885-C584-F74B-A6B8-C806AFA77B20}"/>
              </a:ext>
            </a:extLst>
          </p:cNvPr>
          <p:cNvSpPr/>
          <p:nvPr/>
        </p:nvSpPr>
        <p:spPr>
          <a:xfrm>
            <a:off x="6915637" y="1423951"/>
            <a:ext cx="444871" cy="3207791"/>
          </a:xfrm>
          <a:prstGeom prst="ellipse">
            <a:avLst/>
          </a:prstGeom>
          <a:noFill/>
          <a:ln w="12700">
            <a:solidFill>
              <a:srgbClr val="FF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7" name="CuadroTexto 16">
            <a:extLst>
              <a:ext uri="{FF2B5EF4-FFF2-40B4-BE49-F238E27FC236}">
                <a16:creationId xmlns:a16="http://schemas.microsoft.com/office/drawing/2014/main" id="{365C307B-7F8E-3D45-824F-BFAB341F1288}"/>
              </a:ext>
            </a:extLst>
          </p:cNvPr>
          <p:cNvSpPr txBox="1"/>
          <p:nvPr/>
        </p:nvSpPr>
        <p:spPr>
          <a:xfrm>
            <a:off x="288939" y="1212623"/>
            <a:ext cx="3079689" cy="315471"/>
          </a:xfrm>
          <a:prstGeom prst="rect">
            <a:avLst/>
          </a:prstGeom>
          <a:noFill/>
        </p:spPr>
        <p:txBody>
          <a:bodyPr wrap="none" rtlCol="0">
            <a:spAutoFit/>
          </a:bodyPr>
          <a:lstStyle/>
          <a:p>
            <a:r>
              <a:rPr lang="es-GB" sz="1400" dirty="0">
                <a:solidFill>
                  <a:srgbClr val="FF007F"/>
                </a:solidFill>
              </a:rPr>
              <a:t>Information on village / ORT volunteer</a:t>
            </a:r>
          </a:p>
        </p:txBody>
      </p:sp>
      <p:sp>
        <p:nvSpPr>
          <p:cNvPr id="18" name="CuadroTexto 17">
            <a:extLst>
              <a:ext uri="{FF2B5EF4-FFF2-40B4-BE49-F238E27FC236}">
                <a16:creationId xmlns:a16="http://schemas.microsoft.com/office/drawing/2014/main" id="{26CB2758-13A5-8640-BD6B-13931001846B}"/>
              </a:ext>
            </a:extLst>
          </p:cNvPr>
          <p:cNvSpPr txBox="1"/>
          <p:nvPr/>
        </p:nvSpPr>
        <p:spPr>
          <a:xfrm>
            <a:off x="467469" y="4679314"/>
            <a:ext cx="2304733" cy="307777"/>
          </a:xfrm>
          <a:prstGeom prst="rect">
            <a:avLst/>
          </a:prstGeom>
          <a:noFill/>
        </p:spPr>
        <p:txBody>
          <a:bodyPr wrap="none" rtlCol="0">
            <a:spAutoFit/>
          </a:bodyPr>
          <a:lstStyle/>
          <a:p>
            <a:r>
              <a:rPr lang="es-GB" sz="1400" dirty="0">
                <a:solidFill>
                  <a:srgbClr val="FF0070"/>
                </a:solidFill>
              </a:rPr>
              <a:t>Information on register entry</a:t>
            </a:r>
          </a:p>
        </p:txBody>
      </p:sp>
      <p:sp>
        <p:nvSpPr>
          <p:cNvPr id="19" name="CuadroTexto 18">
            <a:extLst>
              <a:ext uri="{FF2B5EF4-FFF2-40B4-BE49-F238E27FC236}">
                <a16:creationId xmlns:a16="http://schemas.microsoft.com/office/drawing/2014/main" id="{F06272DB-07E8-334F-8450-4F330F08C237}"/>
              </a:ext>
            </a:extLst>
          </p:cNvPr>
          <p:cNvSpPr txBox="1"/>
          <p:nvPr/>
        </p:nvSpPr>
        <p:spPr>
          <a:xfrm>
            <a:off x="1830664" y="2219881"/>
            <a:ext cx="1845185" cy="307777"/>
          </a:xfrm>
          <a:prstGeom prst="rect">
            <a:avLst/>
          </a:prstGeom>
          <a:solidFill>
            <a:schemeClr val="bg1"/>
          </a:solidFill>
        </p:spPr>
        <p:txBody>
          <a:bodyPr wrap="none" rtlCol="0">
            <a:spAutoFit/>
          </a:bodyPr>
          <a:lstStyle/>
          <a:p>
            <a:r>
              <a:rPr lang="es-GB" sz="1400" dirty="0">
                <a:solidFill>
                  <a:srgbClr val="FF0070"/>
                </a:solidFill>
              </a:rPr>
              <a:t>Information on patient</a:t>
            </a:r>
          </a:p>
        </p:txBody>
      </p:sp>
      <p:sp>
        <p:nvSpPr>
          <p:cNvPr id="20" name="CuadroTexto 19">
            <a:extLst>
              <a:ext uri="{FF2B5EF4-FFF2-40B4-BE49-F238E27FC236}">
                <a16:creationId xmlns:a16="http://schemas.microsoft.com/office/drawing/2014/main" id="{DA24FB3C-F187-084A-9B49-FFE09DAE6B00}"/>
              </a:ext>
            </a:extLst>
          </p:cNvPr>
          <p:cNvSpPr txBox="1"/>
          <p:nvPr/>
        </p:nvSpPr>
        <p:spPr>
          <a:xfrm>
            <a:off x="3044026" y="1654065"/>
            <a:ext cx="1845185" cy="523220"/>
          </a:xfrm>
          <a:prstGeom prst="rect">
            <a:avLst/>
          </a:prstGeom>
          <a:solidFill>
            <a:schemeClr val="bg1"/>
          </a:solidFill>
        </p:spPr>
        <p:txBody>
          <a:bodyPr wrap="square" rtlCol="0">
            <a:spAutoFit/>
          </a:bodyPr>
          <a:lstStyle/>
          <a:p>
            <a:r>
              <a:rPr lang="es-GB" sz="1400" dirty="0">
                <a:solidFill>
                  <a:srgbClr val="FF0070"/>
                </a:solidFill>
              </a:rPr>
              <a:t>Information on health condition at arrival</a:t>
            </a:r>
          </a:p>
        </p:txBody>
      </p:sp>
      <p:sp>
        <p:nvSpPr>
          <p:cNvPr id="21" name="CuadroTexto 20">
            <a:extLst>
              <a:ext uri="{FF2B5EF4-FFF2-40B4-BE49-F238E27FC236}">
                <a16:creationId xmlns:a16="http://schemas.microsoft.com/office/drawing/2014/main" id="{F37A45DE-F734-1847-AB61-2ED731DB3B79}"/>
              </a:ext>
            </a:extLst>
          </p:cNvPr>
          <p:cNvSpPr txBox="1"/>
          <p:nvPr/>
        </p:nvSpPr>
        <p:spPr>
          <a:xfrm>
            <a:off x="5258562" y="965444"/>
            <a:ext cx="2121676" cy="523220"/>
          </a:xfrm>
          <a:prstGeom prst="rect">
            <a:avLst/>
          </a:prstGeom>
          <a:noFill/>
          <a:ln>
            <a:noFill/>
          </a:ln>
        </p:spPr>
        <p:txBody>
          <a:bodyPr wrap="square" rtlCol="0">
            <a:spAutoFit/>
          </a:bodyPr>
          <a:lstStyle/>
          <a:p>
            <a:r>
              <a:rPr lang="es-GB" sz="1400" dirty="0">
                <a:solidFill>
                  <a:srgbClr val="FF0071"/>
                </a:solidFill>
              </a:rPr>
              <a:t>Information on treatment provided and outcome</a:t>
            </a:r>
          </a:p>
        </p:txBody>
      </p:sp>
      <p:sp>
        <p:nvSpPr>
          <p:cNvPr id="23" name="CuadroTexto 22">
            <a:extLst>
              <a:ext uri="{FF2B5EF4-FFF2-40B4-BE49-F238E27FC236}">
                <a16:creationId xmlns:a16="http://schemas.microsoft.com/office/drawing/2014/main" id="{B8300853-58D4-2441-9CA9-5BE6CE275F27}"/>
              </a:ext>
            </a:extLst>
          </p:cNvPr>
          <p:cNvSpPr txBox="1"/>
          <p:nvPr/>
        </p:nvSpPr>
        <p:spPr>
          <a:xfrm>
            <a:off x="5943190" y="4714955"/>
            <a:ext cx="1194882" cy="523220"/>
          </a:xfrm>
          <a:prstGeom prst="rect">
            <a:avLst/>
          </a:prstGeom>
          <a:noFill/>
        </p:spPr>
        <p:txBody>
          <a:bodyPr wrap="square" rtlCol="0">
            <a:spAutoFit/>
          </a:bodyPr>
          <a:lstStyle/>
          <a:p>
            <a:r>
              <a:rPr lang="es-GB" sz="1400" dirty="0">
                <a:solidFill>
                  <a:srgbClr val="FF0070"/>
                </a:solidFill>
              </a:rPr>
              <a:t>Information </a:t>
            </a:r>
          </a:p>
          <a:p>
            <a:r>
              <a:rPr lang="es-GB" sz="1400" dirty="0">
                <a:solidFill>
                  <a:srgbClr val="FF0070"/>
                </a:solidFill>
              </a:rPr>
              <a:t>on stocks</a:t>
            </a:r>
          </a:p>
        </p:txBody>
      </p:sp>
      <p:cxnSp>
        <p:nvCxnSpPr>
          <p:cNvPr id="27" name="Conector recto 26">
            <a:extLst>
              <a:ext uri="{FF2B5EF4-FFF2-40B4-BE49-F238E27FC236}">
                <a16:creationId xmlns:a16="http://schemas.microsoft.com/office/drawing/2014/main" id="{BF2C4594-0CAC-754F-AC2F-D32694E9B829}"/>
              </a:ext>
            </a:extLst>
          </p:cNvPr>
          <p:cNvCxnSpPr>
            <a:cxnSpLocks/>
            <a:endCxn id="10" idx="1"/>
          </p:cNvCxnSpPr>
          <p:nvPr/>
        </p:nvCxnSpPr>
        <p:spPr>
          <a:xfrm>
            <a:off x="375732" y="1423951"/>
            <a:ext cx="213531" cy="201324"/>
          </a:xfrm>
          <a:prstGeom prst="line">
            <a:avLst/>
          </a:prstGeom>
          <a:ln>
            <a:solidFill>
              <a:srgbClr val="FF0080"/>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46C05C07-A5CE-494A-8EDE-4424FB5610D0}"/>
              </a:ext>
            </a:extLst>
          </p:cNvPr>
          <p:cNvCxnSpPr>
            <a:cxnSpLocks/>
          </p:cNvCxnSpPr>
          <p:nvPr/>
        </p:nvCxnSpPr>
        <p:spPr>
          <a:xfrm>
            <a:off x="5988025" y="1401425"/>
            <a:ext cx="332872" cy="364915"/>
          </a:xfrm>
          <a:prstGeom prst="line">
            <a:avLst/>
          </a:prstGeom>
          <a:ln>
            <a:solidFill>
              <a:srgbClr val="FF008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E0271A28-5428-B647-B6D1-8A5FF4597542}"/>
              </a:ext>
            </a:extLst>
          </p:cNvPr>
          <p:cNvCxnSpPr>
            <a:cxnSpLocks/>
          </p:cNvCxnSpPr>
          <p:nvPr/>
        </p:nvCxnSpPr>
        <p:spPr>
          <a:xfrm flipV="1">
            <a:off x="583247" y="4557360"/>
            <a:ext cx="244262" cy="204738"/>
          </a:xfrm>
          <a:prstGeom prst="line">
            <a:avLst/>
          </a:prstGeom>
          <a:ln>
            <a:solidFill>
              <a:srgbClr val="FF0080"/>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364DDB51-5DAA-9E4C-9C3D-DB073D738085}"/>
              </a:ext>
            </a:extLst>
          </p:cNvPr>
          <p:cNvCxnSpPr>
            <a:cxnSpLocks/>
          </p:cNvCxnSpPr>
          <p:nvPr/>
        </p:nvCxnSpPr>
        <p:spPr>
          <a:xfrm>
            <a:off x="1979637" y="2458781"/>
            <a:ext cx="236001" cy="235692"/>
          </a:xfrm>
          <a:prstGeom prst="line">
            <a:avLst/>
          </a:prstGeom>
          <a:ln>
            <a:solidFill>
              <a:srgbClr val="FF0080"/>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FD974956-C7A7-A84D-A776-C54A39869167}"/>
              </a:ext>
            </a:extLst>
          </p:cNvPr>
          <p:cNvCxnSpPr>
            <a:cxnSpLocks/>
          </p:cNvCxnSpPr>
          <p:nvPr/>
        </p:nvCxnSpPr>
        <p:spPr>
          <a:xfrm flipV="1">
            <a:off x="6895909" y="4654776"/>
            <a:ext cx="242163" cy="178426"/>
          </a:xfrm>
          <a:prstGeom prst="line">
            <a:avLst/>
          </a:prstGeom>
          <a:ln>
            <a:solidFill>
              <a:srgbClr val="FF0080"/>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82C21AAE-98E5-9F48-93E5-E018B61F843D}"/>
              </a:ext>
            </a:extLst>
          </p:cNvPr>
          <p:cNvCxnSpPr>
            <a:cxnSpLocks/>
          </p:cNvCxnSpPr>
          <p:nvPr/>
        </p:nvCxnSpPr>
        <p:spPr>
          <a:xfrm flipV="1">
            <a:off x="4514736" y="1766340"/>
            <a:ext cx="633253" cy="277496"/>
          </a:xfrm>
          <a:prstGeom prst="line">
            <a:avLst/>
          </a:prstGeom>
          <a:ln>
            <a:solidFill>
              <a:srgbClr val="FF007A"/>
            </a:solidFill>
          </a:ln>
        </p:spPr>
        <p:style>
          <a:lnRef idx="1">
            <a:schemeClr val="accent1"/>
          </a:lnRef>
          <a:fillRef idx="0">
            <a:schemeClr val="accent1"/>
          </a:fillRef>
          <a:effectRef idx="0">
            <a:schemeClr val="accent1"/>
          </a:effectRef>
          <a:fontRef idx="minor">
            <a:schemeClr val="tx1"/>
          </a:fontRef>
        </p:style>
      </p:cxnSp>
      <p:sp>
        <p:nvSpPr>
          <p:cNvPr id="74" name="CuadroTexto 73">
            <a:extLst>
              <a:ext uri="{FF2B5EF4-FFF2-40B4-BE49-F238E27FC236}">
                <a16:creationId xmlns:a16="http://schemas.microsoft.com/office/drawing/2014/main" id="{9C305149-D07D-E846-BDC0-91D906C1B56D}"/>
              </a:ext>
            </a:extLst>
          </p:cNvPr>
          <p:cNvSpPr txBox="1"/>
          <p:nvPr/>
        </p:nvSpPr>
        <p:spPr>
          <a:xfrm>
            <a:off x="7168607" y="4973480"/>
            <a:ext cx="341760" cy="276999"/>
          </a:xfrm>
          <a:prstGeom prst="rect">
            <a:avLst/>
          </a:prstGeom>
          <a:noFill/>
        </p:spPr>
        <p:txBody>
          <a:bodyPr wrap="none" rtlCol="0">
            <a:spAutoFit/>
          </a:bodyPr>
          <a:lstStyle/>
          <a:p>
            <a:r>
              <a:rPr lang="es-GB" sz="1200" dirty="0"/>
              <a:t>40</a:t>
            </a:r>
          </a:p>
        </p:txBody>
      </p:sp>
      <p:sp>
        <p:nvSpPr>
          <p:cNvPr id="6" name="Rectangle 5">
            <a:extLst>
              <a:ext uri="{FF2B5EF4-FFF2-40B4-BE49-F238E27FC236}">
                <a16:creationId xmlns:a16="http://schemas.microsoft.com/office/drawing/2014/main" id="{5774FC17-3673-AB6F-2AC7-6602A9832C20}"/>
              </a:ext>
            </a:extLst>
          </p:cNvPr>
          <p:cNvSpPr/>
          <p:nvPr/>
        </p:nvSpPr>
        <p:spPr>
          <a:xfrm>
            <a:off x="343180" y="229252"/>
            <a:ext cx="6794892" cy="463749"/>
          </a:xfrm>
          <a:prstGeom prst="rect">
            <a:avLst/>
          </a:prstGeom>
          <a:solidFill>
            <a:srgbClr val="E64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 name="Title 1">
            <a:extLst>
              <a:ext uri="{FF2B5EF4-FFF2-40B4-BE49-F238E27FC236}">
                <a16:creationId xmlns:a16="http://schemas.microsoft.com/office/drawing/2014/main" id="{5DD6079F-1030-4BF3-B784-C3584D8DC444}"/>
              </a:ext>
            </a:extLst>
          </p:cNvPr>
          <p:cNvSpPr>
            <a:spLocks noGrp="1"/>
          </p:cNvSpPr>
          <p:nvPr>
            <p:ph type="title"/>
          </p:nvPr>
        </p:nvSpPr>
        <p:spPr>
          <a:xfrm>
            <a:off x="375732" y="212902"/>
            <a:ext cx="5931810" cy="461665"/>
          </a:xfrm>
        </p:spPr>
        <p:txBody>
          <a:bodyPr>
            <a:normAutofit/>
          </a:bodyPr>
          <a:lstStyle/>
          <a:p>
            <a:pPr marL="355199" indent="-355199" algn="l"/>
            <a:r>
              <a:rPr lang="en-GB" sz="2000" b="1" dirty="0">
                <a:solidFill>
                  <a:schemeClr val="bg1"/>
                </a:solidFill>
                <a:latin typeface="Montserrat SemiBold" pitchFamily="2" charset="77"/>
              </a:rPr>
              <a:t>4. Reporting on diarrhoea / cholera cases</a:t>
            </a:r>
            <a:endParaRPr lang="en-US" sz="2000" b="1" dirty="0">
              <a:solidFill>
                <a:schemeClr val="bg1"/>
              </a:solidFill>
              <a:latin typeface="Montserrat SemiBold" pitchFamily="2" charset="77"/>
            </a:endParaRPr>
          </a:p>
        </p:txBody>
      </p:sp>
      <p:pic>
        <p:nvPicPr>
          <p:cNvPr id="7" name="Picture 6">
            <a:extLst>
              <a:ext uri="{FF2B5EF4-FFF2-40B4-BE49-F238E27FC236}">
                <a16:creationId xmlns:a16="http://schemas.microsoft.com/office/drawing/2014/main" id="{1114B750-5588-6947-9C54-447583BF6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62098"/>
            <a:ext cx="536554" cy="523220"/>
          </a:xfrm>
          <a:prstGeom prst="rect">
            <a:avLst/>
          </a:prstGeom>
        </p:spPr>
      </p:pic>
    </p:spTree>
    <p:extLst>
      <p:ext uri="{BB962C8B-B14F-4D97-AF65-F5344CB8AC3E}">
        <p14:creationId xmlns:p14="http://schemas.microsoft.com/office/powerpoint/2010/main" val="2510892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20" y="1871737"/>
            <a:ext cx="6803708" cy="2887385"/>
          </a:xfrm>
        </p:spPr>
        <p:txBody>
          <a:bodyPr/>
          <a:lstStyle/>
          <a:p>
            <a:pPr marL="0" indent="0">
              <a:buNone/>
            </a:pPr>
            <a:endParaRPr lang="nb-NO" sz="2175" dirty="0"/>
          </a:p>
          <a:p>
            <a:pPr marL="0" indent="0" algn="ctr">
              <a:buNone/>
            </a:pPr>
            <a:r>
              <a:rPr lang="nb-NO" sz="2175" dirty="0"/>
              <a:t> SMS report</a:t>
            </a:r>
          </a:p>
          <a:p>
            <a:pPr marL="0" indent="0">
              <a:buNone/>
            </a:pPr>
            <a:r>
              <a:rPr lang="nb-NO" sz="2175" dirty="0"/>
              <a:t>SMS </a:t>
            </a:r>
            <a:r>
              <a:rPr lang="nb-NO" sz="2175" dirty="0" err="1"/>
              <a:t>message</a:t>
            </a:r>
            <a:r>
              <a:rPr lang="nb-NO" sz="2175" dirty="0"/>
              <a:t> should </a:t>
            </a:r>
            <a:r>
              <a:rPr lang="nb-NO" sz="2175" dirty="0" err="1"/>
              <a:t>include</a:t>
            </a:r>
            <a:r>
              <a:rPr lang="nb-NO" sz="2175" dirty="0"/>
              <a:t>:</a:t>
            </a:r>
            <a:endParaRPr lang="nb-NO" sz="1554" dirty="0"/>
          </a:p>
          <a:p>
            <a:pPr marL="0" indent="0">
              <a:buNone/>
            </a:pPr>
            <a:r>
              <a:rPr lang="nb-NO" sz="1554" dirty="0"/>
              <a:t>[</a:t>
            </a:r>
            <a:r>
              <a:rPr lang="nb-NO" sz="1554" dirty="0" err="1"/>
              <a:t>Name</a:t>
            </a:r>
            <a:r>
              <a:rPr lang="nb-NO" sz="1554" dirty="0"/>
              <a:t> </a:t>
            </a:r>
            <a:r>
              <a:rPr lang="nb-NO" sz="1554" dirty="0" err="1"/>
              <a:t>of</a:t>
            </a:r>
            <a:r>
              <a:rPr lang="nb-NO" sz="1554" dirty="0"/>
              <a:t> location] # W[</a:t>
            </a:r>
            <a:r>
              <a:rPr lang="nb-NO" sz="1554" dirty="0" err="1"/>
              <a:t>Week</a:t>
            </a:r>
            <a:r>
              <a:rPr lang="nb-NO" sz="1554" dirty="0"/>
              <a:t> </a:t>
            </a:r>
            <a:r>
              <a:rPr lang="nb-NO" sz="1554" dirty="0" err="1"/>
              <a:t>number</a:t>
            </a:r>
            <a:r>
              <a:rPr lang="nb-NO" sz="1554" dirty="0"/>
              <a:t> </a:t>
            </a:r>
            <a:r>
              <a:rPr lang="nb-NO" sz="1554" dirty="0" err="1"/>
              <a:t>of</a:t>
            </a:r>
            <a:r>
              <a:rPr lang="nb-NO" sz="1554" dirty="0"/>
              <a:t> the report]</a:t>
            </a:r>
            <a:r>
              <a:rPr lang="en-GB" sz="1554" dirty="0"/>
              <a:t>#Total number of cases #cases under 5 # cases over 5 # number of cases referred # number of deaths from AWD # ORS in stock </a:t>
            </a:r>
            <a:endParaRPr lang="nb-NO" sz="1554" dirty="0"/>
          </a:p>
        </p:txBody>
      </p:sp>
      <p:sp>
        <p:nvSpPr>
          <p:cNvPr id="6" name="Rounded Rectangular Callout 5"/>
          <p:cNvSpPr/>
          <p:nvPr/>
        </p:nvSpPr>
        <p:spPr>
          <a:xfrm>
            <a:off x="2259011" y="3640331"/>
            <a:ext cx="4922680" cy="1118791"/>
          </a:xfrm>
          <a:prstGeom prst="wedgeRoundRectCallout">
            <a:avLst>
              <a:gd name="adj1" fmla="val -20624"/>
              <a:gd name="adj2" fmla="val 77223"/>
              <a:gd name="adj3" fmla="val 16667"/>
            </a:avLst>
          </a:prstGeom>
          <a:solidFill>
            <a:srgbClr val="FF8AEA"/>
          </a:solidFill>
          <a:ln>
            <a:solidFill>
              <a:srgbClr val="FF8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486" dirty="0"/>
              <a:t>BISHA#W10#03#02#01#01#00#291</a:t>
            </a:r>
          </a:p>
        </p:txBody>
      </p:sp>
      <p:sp>
        <p:nvSpPr>
          <p:cNvPr id="4" name="CuadroTexto 3">
            <a:extLst>
              <a:ext uri="{FF2B5EF4-FFF2-40B4-BE49-F238E27FC236}">
                <a16:creationId xmlns:a16="http://schemas.microsoft.com/office/drawing/2014/main" id="{7D12DAD2-172A-2042-BE29-8F9B1F855C0D}"/>
              </a:ext>
            </a:extLst>
          </p:cNvPr>
          <p:cNvSpPr txBox="1"/>
          <p:nvPr/>
        </p:nvSpPr>
        <p:spPr>
          <a:xfrm>
            <a:off x="696239" y="901257"/>
            <a:ext cx="3312382" cy="1569660"/>
          </a:xfrm>
          <a:prstGeom prst="rect">
            <a:avLst/>
          </a:prstGeom>
          <a:noFill/>
        </p:spPr>
        <p:txBody>
          <a:bodyPr wrap="none" rtlCol="0">
            <a:spAutoFit/>
          </a:bodyPr>
          <a:lstStyle/>
          <a:p>
            <a:r>
              <a:rPr lang="nb-NO" sz="1600" dirty="0"/>
              <a:t># total </a:t>
            </a:r>
            <a:r>
              <a:rPr lang="nb-NO" sz="1600" dirty="0" err="1"/>
              <a:t>diarrhea</a:t>
            </a:r>
            <a:r>
              <a:rPr lang="nb-NO" sz="1600" dirty="0"/>
              <a:t> (AWD) cases (03)</a:t>
            </a:r>
          </a:p>
          <a:p>
            <a:r>
              <a:rPr lang="nb-NO" sz="1600" dirty="0"/>
              <a:t># </a:t>
            </a:r>
            <a:r>
              <a:rPr lang="nb-NO" sz="1600" dirty="0" err="1"/>
              <a:t>diarrhea</a:t>
            </a:r>
            <a:r>
              <a:rPr lang="nb-NO" sz="1600" dirty="0"/>
              <a:t> (AWD) cases under 5 (02)</a:t>
            </a:r>
          </a:p>
          <a:p>
            <a:r>
              <a:rPr lang="nb-NO" sz="1600" dirty="0"/>
              <a:t># </a:t>
            </a:r>
            <a:r>
              <a:rPr lang="nb-NO" sz="1600" dirty="0" err="1"/>
              <a:t>diarrhea</a:t>
            </a:r>
            <a:r>
              <a:rPr lang="nb-NO" sz="1600" dirty="0"/>
              <a:t> (AWD) cases over 5 (01)</a:t>
            </a:r>
          </a:p>
          <a:p>
            <a:r>
              <a:rPr lang="nb-NO" sz="1600" dirty="0"/>
              <a:t># </a:t>
            </a:r>
            <a:r>
              <a:rPr lang="nb-NO" sz="1600" dirty="0" err="1"/>
              <a:t>referrals</a:t>
            </a:r>
            <a:r>
              <a:rPr lang="nb-NO" sz="1600" dirty="0"/>
              <a:t> to </a:t>
            </a:r>
            <a:r>
              <a:rPr lang="nb-NO" sz="1600" dirty="0" err="1"/>
              <a:t>health</a:t>
            </a:r>
            <a:r>
              <a:rPr lang="nb-NO" sz="1600" dirty="0"/>
              <a:t> </a:t>
            </a:r>
            <a:r>
              <a:rPr lang="nb-NO" sz="1600" dirty="0" err="1"/>
              <a:t>center</a:t>
            </a:r>
            <a:r>
              <a:rPr lang="nb-NO" sz="1600" dirty="0"/>
              <a:t> (01)</a:t>
            </a:r>
          </a:p>
          <a:p>
            <a:r>
              <a:rPr lang="nb-NO" sz="1600" dirty="0"/>
              <a:t># </a:t>
            </a:r>
            <a:r>
              <a:rPr lang="nb-NO" sz="1600" dirty="0" err="1"/>
              <a:t>diarrhea</a:t>
            </a:r>
            <a:r>
              <a:rPr lang="nb-NO" sz="1600" dirty="0"/>
              <a:t> (AWD) </a:t>
            </a:r>
            <a:r>
              <a:rPr lang="nb-NO" sz="1600" dirty="0" err="1"/>
              <a:t>deaths</a:t>
            </a:r>
            <a:r>
              <a:rPr lang="nb-NO" sz="1600" dirty="0"/>
              <a:t> (00)</a:t>
            </a:r>
          </a:p>
          <a:p>
            <a:r>
              <a:rPr lang="nb-NO" sz="1600" dirty="0"/>
              <a:t># ORS </a:t>
            </a:r>
            <a:r>
              <a:rPr lang="nb-NO" sz="1600" dirty="0" err="1"/>
              <a:t>sachets</a:t>
            </a:r>
            <a:r>
              <a:rPr lang="nb-NO" sz="1600" dirty="0"/>
              <a:t> in </a:t>
            </a:r>
            <a:r>
              <a:rPr lang="nb-NO" sz="1600" dirty="0" err="1"/>
              <a:t>stocks</a:t>
            </a:r>
            <a:r>
              <a:rPr lang="nb-NO" sz="1600" dirty="0"/>
              <a:t> (291)</a:t>
            </a:r>
          </a:p>
        </p:txBody>
      </p:sp>
      <p:sp>
        <p:nvSpPr>
          <p:cNvPr id="8" name="Rectángulo 7">
            <a:extLst>
              <a:ext uri="{FF2B5EF4-FFF2-40B4-BE49-F238E27FC236}">
                <a16:creationId xmlns:a16="http://schemas.microsoft.com/office/drawing/2014/main" id="{D731514F-832F-684D-9A2F-1BAE040766EE}"/>
              </a:ext>
            </a:extLst>
          </p:cNvPr>
          <p:cNvSpPr/>
          <p:nvPr/>
        </p:nvSpPr>
        <p:spPr>
          <a:xfrm>
            <a:off x="7390673" y="3246121"/>
            <a:ext cx="169002" cy="1080120"/>
          </a:xfrm>
          <a:prstGeom prst="rect">
            <a:avLst/>
          </a:prstGeom>
          <a:solidFill>
            <a:srgbClr val="FF8AE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REPORT</a:t>
            </a:r>
          </a:p>
        </p:txBody>
      </p:sp>
      <p:sp>
        <p:nvSpPr>
          <p:cNvPr id="5" name="CuadroTexto 4">
            <a:extLst>
              <a:ext uri="{FF2B5EF4-FFF2-40B4-BE49-F238E27FC236}">
                <a16:creationId xmlns:a16="http://schemas.microsoft.com/office/drawing/2014/main" id="{7A5470F2-6D46-B042-B1B3-8F14F84BE7ED}"/>
              </a:ext>
            </a:extLst>
          </p:cNvPr>
          <p:cNvSpPr txBox="1"/>
          <p:nvPr/>
        </p:nvSpPr>
        <p:spPr>
          <a:xfrm>
            <a:off x="696239" y="622228"/>
            <a:ext cx="2444067" cy="338554"/>
          </a:xfrm>
          <a:prstGeom prst="rect">
            <a:avLst/>
          </a:prstGeom>
          <a:noFill/>
        </p:spPr>
        <p:txBody>
          <a:bodyPr wrap="none" rtlCol="0">
            <a:spAutoFit/>
          </a:bodyPr>
          <a:lstStyle/>
          <a:p>
            <a:r>
              <a:rPr lang="en-GB" sz="1600" dirty="0"/>
              <a:t>Each week count and send:</a:t>
            </a:r>
            <a:endParaRPr lang="es-GB" dirty="0"/>
          </a:p>
        </p:txBody>
      </p:sp>
      <p:sp>
        <p:nvSpPr>
          <p:cNvPr id="10" name="Redondear rectángulo de esquina del mismo lado 9">
            <a:extLst>
              <a:ext uri="{FF2B5EF4-FFF2-40B4-BE49-F238E27FC236}">
                <a16:creationId xmlns:a16="http://schemas.microsoft.com/office/drawing/2014/main" id="{9009EE72-12B2-024D-88BC-B71A24EBD975}"/>
              </a:ext>
            </a:extLst>
          </p:cNvPr>
          <p:cNvSpPr/>
          <p:nvPr/>
        </p:nvSpPr>
        <p:spPr>
          <a:xfrm rot="10800000">
            <a:off x="478648" y="613808"/>
            <a:ext cx="6803710" cy="4640802"/>
          </a:xfrm>
          <a:prstGeom prst="round2SameRect">
            <a:avLst/>
          </a:prstGeom>
          <a:noFill/>
          <a:ln>
            <a:solidFill>
              <a:srgbClr val="FF8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2" name="CuadroTexto 11">
            <a:extLst>
              <a:ext uri="{FF2B5EF4-FFF2-40B4-BE49-F238E27FC236}">
                <a16:creationId xmlns:a16="http://schemas.microsoft.com/office/drawing/2014/main" id="{37ABC3DB-CED6-2D4B-8ADA-FB161BB531A7}"/>
              </a:ext>
            </a:extLst>
          </p:cNvPr>
          <p:cNvSpPr txBox="1"/>
          <p:nvPr/>
        </p:nvSpPr>
        <p:spPr>
          <a:xfrm>
            <a:off x="7168607" y="4973480"/>
            <a:ext cx="341760" cy="276999"/>
          </a:xfrm>
          <a:prstGeom prst="rect">
            <a:avLst/>
          </a:prstGeom>
          <a:noFill/>
        </p:spPr>
        <p:txBody>
          <a:bodyPr wrap="none" rtlCol="0">
            <a:spAutoFit/>
          </a:bodyPr>
          <a:lstStyle/>
          <a:p>
            <a:r>
              <a:rPr lang="es-GB" sz="1200" dirty="0"/>
              <a:t>41</a:t>
            </a:r>
          </a:p>
        </p:txBody>
      </p:sp>
      <p:sp>
        <p:nvSpPr>
          <p:cNvPr id="14" name="Rectangle 13">
            <a:extLst>
              <a:ext uri="{FF2B5EF4-FFF2-40B4-BE49-F238E27FC236}">
                <a16:creationId xmlns:a16="http://schemas.microsoft.com/office/drawing/2014/main" id="{7E6CB5F4-8BBE-3A5E-D7F8-056D0047A7F4}"/>
              </a:ext>
            </a:extLst>
          </p:cNvPr>
          <p:cNvSpPr/>
          <p:nvPr/>
        </p:nvSpPr>
        <p:spPr>
          <a:xfrm>
            <a:off x="478647" y="55798"/>
            <a:ext cx="6794892" cy="463749"/>
          </a:xfrm>
          <a:prstGeom prst="rect">
            <a:avLst/>
          </a:prstGeom>
          <a:solidFill>
            <a:srgbClr val="E64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5" name="Title 1">
            <a:extLst>
              <a:ext uri="{FF2B5EF4-FFF2-40B4-BE49-F238E27FC236}">
                <a16:creationId xmlns:a16="http://schemas.microsoft.com/office/drawing/2014/main" id="{EE4D945B-AA6B-1055-15CB-11A3A3421FD4}"/>
              </a:ext>
            </a:extLst>
          </p:cNvPr>
          <p:cNvSpPr>
            <a:spLocks noGrp="1"/>
          </p:cNvSpPr>
          <p:nvPr>
            <p:ph type="title"/>
          </p:nvPr>
        </p:nvSpPr>
        <p:spPr>
          <a:xfrm>
            <a:off x="436039" y="58276"/>
            <a:ext cx="5931810" cy="461665"/>
          </a:xfrm>
        </p:spPr>
        <p:txBody>
          <a:bodyPr>
            <a:normAutofit/>
          </a:bodyPr>
          <a:lstStyle/>
          <a:p>
            <a:pPr marL="355199" indent="-355199" algn="l"/>
            <a:r>
              <a:rPr lang="en-GB" sz="2000" b="1" dirty="0">
                <a:solidFill>
                  <a:schemeClr val="bg1"/>
                </a:solidFill>
                <a:latin typeface="Montserrat SemiBold" pitchFamily="2" charset="77"/>
              </a:rPr>
              <a:t>4. Reporting</a:t>
            </a:r>
            <a:endParaRPr lang="en-US" sz="2000" b="1" dirty="0">
              <a:solidFill>
                <a:schemeClr val="bg1"/>
              </a:solidFill>
              <a:latin typeface="Montserrat SemiBold" pitchFamily="2" charset="77"/>
            </a:endParaRPr>
          </a:p>
        </p:txBody>
      </p:sp>
      <p:pic>
        <p:nvPicPr>
          <p:cNvPr id="16" name="Picture 15">
            <a:extLst>
              <a:ext uri="{FF2B5EF4-FFF2-40B4-BE49-F238E27FC236}">
                <a16:creationId xmlns:a16="http://schemas.microsoft.com/office/drawing/2014/main" id="{890854D7-4458-1668-1258-69FE46D44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2098"/>
            <a:ext cx="536554" cy="523220"/>
          </a:xfrm>
          <a:prstGeom prst="rect">
            <a:avLst/>
          </a:prstGeom>
        </p:spPr>
      </p:pic>
    </p:spTree>
    <p:extLst>
      <p:ext uri="{BB962C8B-B14F-4D97-AF65-F5344CB8AC3E}">
        <p14:creationId xmlns:p14="http://schemas.microsoft.com/office/powerpoint/2010/main" val="270601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83493" y="1490608"/>
            <a:ext cx="1070033" cy="738664"/>
          </a:xfrm>
          <a:prstGeom prst="rect">
            <a:avLst/>
          </a:prstGeom>
          <a:noFill/>
        </p:spPr>
        <p:txBody>
          <a:bodyPr wrap="square" rtlCol="0">
            <a:spAutoFit/>
          </a:bodyPr>
          <a:lstStyle/>
          <a:p>
            <a:pPr algn="ctr"/>
            <a:r>
              <a:rPr lang="en-US" sz="1400" dirty="0">
                <a:solidFill>
                  <a:srgbClr val="FF0000"/>
                </a:solidFill>
                <a:latin typeface="Open Sans Light" pitchFamily="2" charset="0"/>
                <a:ea typeface="Open Sans Light" pitchFamily="2" charset="0"/>
                <a:cs typeface="Open Sans Light" pitchFamily="2" charset="0"/>
              </a:rPr>
              <a:t>(1) </a:t>
            </a:r>
            <a:r>
              <a:rPr lang="en-US" sz="1400" dirty="0">
                <a:latin typeface="Open Sans Light" pitchFamily="2" charset="0"/>
                <a:ea typeface="Open Sans Light" pitchFamily="2" charset="0"/>
                <a:cs typeface="Open Sans Light" pitchFamily="2" charset="0"/>
              </a:rPr>
              <a:t>It looks (really) like cholera</a:t>
            </a:r>
          </a:p>
        </p:txBody>
      </p:sp>
      <p:sp>
        <p:nvSpPr>
          <p:cNvPr id="33" name="TextBox 32"/>
          <p:cNvSpPr txBox="1"/>
          <p:nvPr/>
        </p:nvSpPr>
        <p:spPr>
          <a:xfrm>
            <a:off x="1888021" y="1482540"/>
            <a:ext cx="3185184" cy="954107"/>
          </a:xfrm>
          <a:prstGeom prst="rect">
            <a:avLst/>
          </a:prstGeom>
          <a:noFill/>
        </p:spPr>
        <p:txBody>
          <a:bodyPr wrap="square" rtlCol="0">
            <a:spAutoFit/>
          </a:bodyPr>
          <a:lstStyle/>
          <a:p>
            <a:pPr algn="ctr"/>
            <a:r>
              <a:rPr lang="en-US" sz="1400" dirty="0">
                <a:solidFill>
                  <a:srgbClr val="FF0000"/>
                </a:solidFill>
                <a:latin typeface="Open Sans Light" pitchFamily="2" charset="0"/>
                <a:ea typeface="Open Sans Light" pitchFamily="2" charset="0"/>
                <a:cs typeface="Open Sans Light" pitchFamily="2" charset="0"/>
              </a:rPr>
              <a:t>(2) </a:t>
            </a:r>
            <a:r>
              <a:rPr lang="en-US" sz="1400" dirty="0">
                <a:latin typeface="Open Sans Light" pitchFamily="2" charset="0"/>
                <a:ea typeface="Open Sans Light" pitchFamily="2" charset="0"/>
                <a:cs typeface="Open Sans Light" pitchFamily="2" charset="0"/>
              </a:rPr>
              <a:t>A sudden increase in the number of diarrhea cases</a:t>
            </a:r>
          </a:p>
          <a:p>
            <a:pPr algn="ctr"/>
            <a:r>
              <a:rPr lang="en-US" sz="1400" dirty="0">
                <a:latin typeface="Open Sans Light" pitchFamily="2" charset="0"/>
                <a:ea typeface="Open Sans Light" pitchFamily="2" charset="0"/>
                <a:cs typeface="Open Sans Light" pitchFamily="2" charset="0"/>
              </a:rPr>
              <a:t>- </a:t>
            </a:r>
          </a:p>
          <a:p>
            <a:pPr algn="ctr"/>
            <a:r>
              <a:rPr lang="en-US" sz="1400" dirty="0">
                <a:latin typeface="Open Sans Light" pitchFamily="2" charset="0"/>
                <a:ea typeface="Open Sans Light" pitchFamily="2" charset="0"/>
                <a:cs typeface="Open Sans Light" pitchFamily="2" charset="0"/>
              </a:rPr>
              <a:t>A group of AWD cases</a:t>
            </a:r>
          </a:p>
        </p:txBody>
      </p:sp>
      <p:sp>
        <p:nvSpPr>
          <p:cNvPr id="35" name="TextBox 34"/>
          <p:cNvSpPr txBox="1"/>
          <p:nvPr/>
        </p:nvSpPr>
        <p:spPr>
          <a:xfrm>
            <a:off x="5360374" y="1473473"/>
            <a:ext cx="1499598" cy="738664"/>
          </a:xfrm>
          <a:prstGeom prst="rect">
            <a:avLst/>
          </a:prstGeom>
          <a:noFill/>
        </p:spPr>
        <p:txBody>
          <a:bodyPr wrap="square" rtlCol="0">
            <a:spAutoFit/>
          </a:bodyPr>
          <a:lstStyle/>
          <a:p>
            <a:r>
              <a:rPr lang="en-US" sz="1400" dirty="0">
                <a:solidFill>
                  <a:srgbClr val="FF0000"/>
                </a:solidFill>
                <a:latin typeface="Open Sans Light" pitchFamily="2" charset="0"/>
                <a:ea typeface="Open Sans Light" pitchFamily="2" charset="0"/>
                <a:cs typeface="Open Sans Light" pitchFamily="2" charset="0"/>
              </a:rPr>
              <a:t>(3) </a:t>
            </a:r>
            <a:r>
              <a:rPr lang="en-US" sz="1400" dirty="0">
                <a:latin typeface="Open Sans Light" pitchFamily="2" charset="0"/>
                <a:ea typeface="Open Sans Light" pitchFamily="2" charset="0"/>
                <a:cs typeface="Open Sans Light" pitchFamily="2" charset="0"/>
              </a:rPr>
              <a:t>A Death from AWD in the community</a:t>
            </a:r>
          </a:p>
        </p:txBody>
      </p:sp>
      <p:sp>
        <p:nvSpPr>
          <p:cNvPr id="9" name="Rectangle 4">
            <a:extLst>
              <a:ext uri="{FF2B5EF4-FFF2-40B4-BE49-F238E27FC236}">
                <a16:creationId xmlns:a16="http://schemas.microsoft.com/office/drawing/2014/main" id="{B30475C0-583F-CC4A-AE62-2E3F2DCFB355}"/>
              </a:ext>
            </a:extLst>
          </p:cNvPr>
          <p:cNvSpPr/>
          <p:nvPr/>
        </p:nvSpPr>
        <p:spPr>
          <a:xfrm>
            <a:off x="2874001" y="3700538"/>
            <a:ext cx="4896544" cy="1384995"/>
          </a:xfrm>
          <a:prstGeom prst="rect">
            <a:avLst/>
          </a:prstGeom>
        </p:spPr>
        <p:txBody>
          <a:bodyPr wrap="square">
            <a:spAutoFit/>
          </a:bodyPr>
          <a:lstStyle/>
          <a:p>
            <a:pPr marL="266399" indent="-266399">
              <a:buClr>
                <a:srgbClr val="FF0000"/>
              </a:buClr>
              <a:buFont typeface="Wingdings" panose="05000000000000000000" pitchFamily="2" charset="2"/>
              <a:buChar char="§"/>
            </a:pPr>
            <a:r>
              <a:rPr lang="en-US" sz="1200" dirty="0">
                <a:latin typeface="Open Sans Light" pitchFamily="2" charset="0"/>
                <a:ea typeface="Open Sans Light" pitchFamily="2" charset="0"/>
                <a:cs typeface="Open Sans Light" pitchFamily="2" charset="0"/>
              </a:rPr>
              <a:t>Number of cases (people sharing the same symptoms)</a:t>
            </a:r>
          </a:p>
          <a:p>
            <a:pPr marL="266399" indent="-266399">
              <a:buClr>
                <a:srgbClr val="FF0000"/>
              </a:buClr>
              <a:buFont typeface="Wingdings" panose="05000000000000000000" pitchFamily="2" charset="2"/>
              <a:buChar char="§"/>
            </a:pPr>
            <a:r>
              <a:rPr lang="en-US" sz="1200" dirty="0">
                <a:latin typeface="Open Sans Light" pitchFamily="2" charset="0"/>
                <a:ea typeface="Open Sans Light" pitchFamily="2" charset="0"/>
                <a:cs typeface="Open Sans Light" pitchFamily="2" charset="0"/>
              </a:rPr>
              <a:t>Date when first people got sick</a:t>
            </a:r>
          </a:p>
          <a:p>
            <a:pPr marL="266399" indent="-266399">
              <a:buClr>
                <a:srgbClr val="FF0000"/>
              </a:buClr>
              <a:buFont typeface="Wingdings" panose="05000000000000000000" pitchFamily="2" charset="2"/>
              <a:buChar char="§"/>
            </a:pPr>
            <a:r>
              <a:rPr lang="en-US" sz="1200" dirty="0">
                <a:latin typeface="Open Sans Light" pitchFamily="2" charset="0"/>
                <a:ea typeface="Open Sans Light" pitchFamily="2" charset="0"/>
                <a:cs typeface="Open Sans Light" pitchFamily="2" charset="0"/>
              </a:rPr>
              <a:t>History of travel of first cases ?</a:t>
            </a:r>
          </a:p>
          <a:p>
            <a:pPr marL="266399" indent="-266399">
              <a:buClr>
                <a:srgbClr val="FF0000"/>
              </a:buClr>
              <a:buFont typeface="Wingdings" panose="05000000000000000000" pitchFamily="2" charset="2"/>
              <a:buChar char="§"/>
            </a:pPr>
            <a:r>
              <a:rPr lang="en-US" sz="1200" dirty="0">
                <a:latin typeface="Open Sans Light" pitchFamily="2" charset="0"/>
                <a:ea typeface="Open Sans Light" pitchFamily="2" charset="0"/>
                <a:cs typeface="Open Sans Light" pitchFamily="2" charset="0"/>
              </a:rPr>
              <a:t>What have the cases in common ?</a:t>
            </a:r>
          </a:p>
          <a:p>
            <a:pPr marL="640949" lvl="1" indent="-285750">
              <a:buClr>
                <a:srgbClr val="FF0000"/>
              </a:buClr>
              <a:buFont typeface="Wingdings" pitchFamily="2" charset="2"/>
              <a:buChar char="ü"/>
            </a:pPr>
            <a:r>
              <a:rPr lang="en-US" sz="1200" dirty="0">
                <a:latin typeface="Open Sans Light" pitchFamily="2" charset="0"/>
                <a:ea typeface="Open Sans Light" pitchFamily="2" charset="0"/>
                <a:cs typeface="Open Sans Light" pitchFamily="2" charset="0"/>
              </a:rPr>
              <a:t>Been to a common gathering / event / funeral?</a:t>
            </a:r>
          </a:p>
          <a:p>
            <a:pPr marL="640949" lvl="1" indent="-285750">
              <a:buClr>
                <a:srgbClr val="FF0000"/>
              </a:buClr>
              <a:buFont typeface="Wingdings" pitchFamily="2" charset="2"/>
              <a:buChar char="ü"/>
            </a:pPr>
            <a:r>
              <a:rPr lang="en-US" sz="1200" dirty="0">
                <a:latin typeface="Open Sans Light" pitchFamily="2" charset="0"/>
                <a:ea typeface="Open Sans Light" pitchFamily="2" charset="0"/>
                <a:cs typeface="Open Sans Light" pitchFamily="2" charset="0"/>
              </a:rPr>
              <a:t>Shared a common meal ?</a:t>
            </a:r>
          </a:p>
          <a:p>
            <a:pPr marL="640949" lvl="1" indent="-285750">
              <a:buClr>
                <a:srgbClr val="FF0000"/>
              </a:buClr>
              <a:buFont typeface="Wingdings" pitchFamily="2" charset="2"/>
              <a:buChar char="ü"/>
            </a:pPr>
            <a:r>
              <a:rPr lang="en-US" sz="1200" dirty="0">
                <a:latin typeface="Open Sans Light" pitchFamily="2" charset="0"/>
                <a:ea typeface="Open Sans Light" pitchFamily="2" charset="0"/>
                <a:cs typeface="Open Sans Light" pitchFamily="2" charset="0"/>
              </a:rPr>
              <a:t>Draw water from the same source ?</a:t>
            </a:r>
          </a:p>
        </p:txBody>
      </p:sp>
      <p:sp>
        <p:nvSpPr>
          <p:cNvPr id="11" name="CuadroTexto 10">
            <a:extLst>
              <a:ext uri="{FF2B5EF4-FFF2-40B4-BE49-F238E27FC236}">
                <a16:creationId xmlns:a16="http://schemas.microsoft.com/office/drawing/2014/main" id="{A8F825BC-0F35-DD4A-A0B5-8BE78985B480}"/>
              </a:ext>
            </a:extLst>
          </p:cNvPr>
          <p:cNvSpPr txBox="1"/>
          <p:nvPr/>
        </p:nvSpPr>
        <p:spPr>
          <a:xfrm>
            <a:off x="479402" y="2593696"/>
            <a:ext cx="6054863" cy="307777"/>
          </a:xfrm>
          <a:prstGeom prst="rect">
            <a:avLst/>
          </a:prstGeom>
          <a:noFill/>
        </p:spPr>
        <p:txBody>
          <a:bodyPr wrap="none" rtlCol="0">
            <a:spAutoFit/>
          </a:bodyPr>
          <a:lstStyle/>
          <a:p>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Immediately</a:t>
            </a:r>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report</a:t>
            </a:r>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to</a:t>
            </a:r>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your</a:t>
            </a:r>
            <a:r>
              <a:rPr lang="es-ES" sz="1400" dirty="0">
                <a:solidFill>
                  <a:srgbClr val="FF0000"/>
                </a:solidFill>
                <a:latin typeface="Open Sans Light" pitchFamily="2" charset="0"/>
                <a:ea typeface="Open Sans Light" pitchFamily="2" charset="0"/>
                <a:cs typeface="Open Sans Light" pitchFamily="2" charset="0"/>
              </a:rPr>
              <a:t> supervisor </a:t>
            </a:r>
            <a:r>
              <a:rPr lang="es-ES" sz="1400" dirty="0" err="1">
                <a:solidFill>
                  <a:srgbClr val="FF0000"/>
                </a:solidFill>
                <a:latin typeface="Open Sans Light" pitchFamily="2" charset="0"/>
                <a:ea typeface="Open Sans Light" pitchFamily="2" charset="0"/>
                <a:cs typeface="Open Sans Light" pitchFamily="2" charset="0"/>
              </a:rPr>
              <a:t>if</a:t>
            </a:r>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you</a:t>
            </a:r>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find</a:t>
            </a:r>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any</a:t>
            </a:r>
            <a:r>
              <a:rPr lang="es-ES" sz="1400" dirty="0">
                <a:solidFill>
                  <a:srgbClr val="FF0000"/>
                </a:solidFill>
                <a:latin typeface="Open Sans Light" pitchFamily="2" charset="0"/>
                <a:ea typeface="Open Sans Light" pitchFamily="2" charset="0"/>
                <a:cs typeface="Open Sans Light" pitchFamily="2" charset="0"/>
              </a:rPr>
              <a:t> of </a:t>
            </a:r>
            <a:r>
              <a:rPr lang="es-ES" sz="1400" dirty="0" err="1">
                <a:solidFill>
                  <a:srgbClr val="FF0000"/>
                </a:solidFill>
                <a:latin typeface="Open Sans Light" pitchFamily="2" charset="0"/>
                <a:ea typeface="Open Sans Light" pitchFamily="2" charset="0"/>
                <a:cs typeface="Open Sans Light" pitchFamily="2" charset="0"/>
              </a:rPr>
              <a:t>these</a:t>
            </a:r>
            <a:r>
              <a:rPr lang="es-ES" sz="1400" dirty="0">
                <a:solidFill>
                  <a:srgbClr val="FF0000"/>
                </a:solidFill>
                <a:latin typeface="Open Sans Light" pitchFamily="2" charset="0"/>
                <a:ea typeface="Open Sans Light" pitchFamily="2" charset="0"/>
                <a:cs typeface="Open Sans Light" pitchFamily="2" charset="0"/>
              </a:rPr>
              <a:t> </a:t>
            </a:r>
            <a:r>
              <a:rPr lang="es-ES" sz="1400" dirty="0" err="1">
                <a:solidFill>
                  <a:srgbClr val="FF0000"/>
                </a:solidFill>
                <a:latin typeface="Open Sans Light" pitchFamily="2" charset="0"/>
                <a:ea typeface="Open Sans Light" pitchFamily="2" charset="0"/>
                <a:cs typeface="Open Sans Light" pitchFamily="2" charset="0"/>
              </a:rPr>
              <a:t>triggers</a:t>
            </a:r>
            <a:endParaRPr lang="es-ES" sz="1400" dirty="0">
              <a:solidFill>
                <a:srgbClr val="FF0000"/>
              </a:solidFill>
              <a:latin typeface="Open Sans Light" pitchFamily="2" charset="0"/>
              <a:ea typeface="Open Sans Light" pitchFamily="2" charset="0"/>
              <a:cs typeface="Open Sans Light" pitchFamily="2" charset="0"/>
            </a:endParaRPr>
          </a:p>
        </p:txBody>
      </p:sp>
      <p:sp>
        <p:nvSpPr>
          <p:cNvPr id="8" name="CuadroTexto 7">
            <a:extLst>
              <a:ext uri="{FF2B5EF4-FFF2-40B4-BE49-F238E27FC236}">
                <a16:creationId xmlns:a16="http://schemas.microsoft.com/office/drawing/2014/main" id="{E6700848-B0DC-A346-B740-81B008ECC637}"/>
              </a:ext>
            </a:extLst>
          </p:cNvPr>
          <p:cNvSpPr txBox="1"/>
          <p:nvPr/>
        </p:nvSpPr>
        <p:spPr>
          <a:xfrm>
            <a:off x="536554" y="2925927"/>
            <a:ext cx="7067694" cy="523220"/>
          </a:xfrm>
          <a:prstGeom prst="rect">
            <a:avLst/>
          </a:prstGeom>
          <a:noFill/>
        </p:spPr>
        <p:txBody>
          <a:bodyPr wrap="square" rtlCol="0">
            <a:spAutoFit/>
          </a:bodyPr>
          <a:lstStyle/>
          <a:p>
            <a:r>
              <a:rPr lang="en-US" sz="1400" dirty="0">
                <a:latin typeface="Open Sans Light" pitchFamily="2" charset="0"/>
                <a:ea typeface="Open Sans Light" pitchFamily="2" charset="0"/>
                <a:cs typeface="Open Sans Light" pitchFamily="2" charset="0"/>
              </a:rPr>
              <a:t>Investigation and essential information to gather:</a:t>
            </a:r>
          </a:p>
          <a:p>
            <a:r>
              <a:rPr lang="en-US" sz="1400" dirty="0">
                <a:latin typeface="Open Sans Light" pitchFamily="2" charset="0"/>
                <a:ea typeface="Open Sans Light" pitchFamily="2" charset="0"/>
                <a:cs typeface="Open Sans Light" pitchFamily="2" charset="0"/>
              </a:rPr>
              <a:t>You can help the health authorities if you are able to gather this information.</a:t>
            </a:r>
            <a:endParaRPr lang="es-GB" sz="1400" dirty="0">
              <a:latin typeface="Open Sans Light" pitchFamily="2" charset="0"/>
              <a:ea typeface="Open Sans Light" pitchFamily="2" charset="0"/>
              <a:cs typeface="Open Sans Light" pitchFamily="2" charset="0"/>
            </a:endParaRPr>
          </a:p>
        </p:txBody>
      </p:sp>
      <p:sp>
        <p:nvSpPr>
          <p:cNvPr id="3" name="Rectángulo 2">
            <a:extLst>
              <a:ext uri="{FF2B5EF4-FFF2-40B4-BE49-F238E27FC236}">
                <a16:creationId xmlns:a16="http://schemas.microsoft.com/office/drawing/2014/main" id="{B6831CAE-9EE6-D347-A3B0-06FCA77C7D28}"/>
              </a:ext>
            </a:extLst>
          </p:cNvPr>
          <p:cNvSpPr/>
          <p:nvPr/>
        </p:nvSpPr>
        <p:spPr>
          <a:xfrm>
            <a:off x="7380237" y="4252817"/>
            <a:ext cx="179438" cy="10748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ALERT</a:t>
            </a:r>
          </a:p>
        </p:txBody>
      </p:sp>
      <p:sp>
        <p:nvSpPr>
          <p:cNvPr id="6" name="CuadroTexto 5">
            <a:extLst>
              <a:ext uri="{FF2B5EF4-FFF2-40B4-BE49-F238E27FC236}">
                <a16:creationId xmlns:a16="http://schemas.microsoft.com/office/drawing/2014/main" id="{4ED2CF11-5DDB-854E-BBBF-241341659AF5}"/>
              </a:ext>
            </a:extLst>
          </p:cNvPr>
          <p:cNvSpPr txBox="1"/>
          <p:nvPr/>
        </p:nvSpPr>
        <p:spPr>
          <a:xfrm>
            <a:off x="674041" y="900663"/>
            <a:ext cx="4277133" cy="338554"/>
          </a:xfrm>
          <a:prstGeom prst="rect">
            <a:avLst/>
          </a:prstGeom>
          <a:noFill/>
        </p:spPr>
        <p:txBody>
          <a:bodyPr wrap="none" rtlCol="0">
            <a:spAutoFit/>
          </a:bodyPr>
          <a:lstStyle/>
          <a:p>
            <a:r>
              <a:rPr lang="en-US" sz="1600" dirty="0">
                <a:latin typeface="Open Sans Light" pitchFamily="2" charset="0"/>
                <a:ea typeface="Open Sans Light" pitchFamily="2" charset="0"/>
                <a:cs typeface="Open Sans Light" pitchFamily="2" charset="0"/>
              </a:rPr>
              <a:t>What can trigger a cholera suspicion alert ?</a:t>
            </a:r>
            <a:endParaRPr lang="es-GB" dirty="0">
              <a:latin typeface="Open Sans Light" pitchFamily="2" charset="0"/>
              <a:ea typeface="Open Sans Light" pitchFamily="2" charset="0"/>
              <a:cs typeface="Open Sans Light" pitchFamily="2" charset="0"/>
            </a:endParaRPr>
          </a:p>
        </p:txBody>
      </p:sp>
      <p:sp>
        <p:nvSpPr>
          <p:cNvPr id="13" name="Redondear rectángulo de esquina del mismo lado 12">
            <a:extLst>
              <a:ext uri="{FF2B5EF4-FFF2-40B4-BE49-F238E27FC236}">
                <a16:creationId xmlns:a16="http://schemas.microsoft.com/office/drawing/2014/main" id="{B98112C1-FDD0-6C4E-8C10-B9061ACA4465}"/>
              </a:ext>
            </a:extLst>
          </p:cNvPr>
          <p:cNvSpPr/>
          <p:nvPr/>
        </p:nvSpPr>
        <p:spPr>
          <a:xfrm rot="10800000">
            <a:off x="683493" y="1360018"/>
            <a:ext cx="1045898" cy="1108342"/>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 name="Redondear rectángulo de esquina del mismo lado 13">
            <a:extLst>
              <a:ext uri="{FF2B5EF4-FFF2-40B4-BE49-F238E27FC236}">
                <a16:creationId xmlns:a16="http://schemas.microsoft.com/office/drawing/2014/main" id="{FA0B4F5E-CACB-6645-AA14-7D838A0E0D68}"/>
              </a:ext>
            </a:extLst>
          </p:cNvPr>
          <p:cNvSpPr/>
          <p:nvPr/>
        </p:nvSpPr>
        <p:spPr>
          <a:xfrm rot="10800000">
            <a:off x="1863886" y="1360019"/>
            <a:ext cx="3314523" cy="1108341"/>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5" name="Redondear rectángulo de esquina del mismo lado 14">
            <a:extLst>
              <a:ext uri="{FF2B5EF4-FFF2-40B4-BE49-F238E27FC236}">
                <a16:creationId xmlns:a16="http://schemas.microsoft.com/office/drawing/2014/main" id="{04EB5056-011D-CA42-8705-84D99E64D8E5}"/>
              </a:ext>
            </a:extLst>
          </p:cNvPr>
          <p:cNvSpPr/>
          <p:nvPr/>
        </p:nvSpPr>
        <p:spPr>
          <a:xfrm rot="10800000">
            <a:off x="5312906" y="1360019"/>
            <a:ext cx="1499598" cy="1108342"/>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pic>
        <p:nvPicPr>
          <p:cNvPr id="16" name="Marcador de contenido 15">
            <a:extLst>
              <a:ext uri="{FF2B5EF4-FFF2-40B4-BE49-F238E27FC236}">
                <a16:creationId xmlns:a16="http://schemas.microsoft.com/office/drawing/2014/main" id="{C9731FBA-3617-A34C-8460-103AD22F06B2}"/>
              </a:ext>
            </a:extLst>
          </p:cNvPr>
          <p:cNvPicPr>
            <a:picLocks noGrp="1" noChangeAspect="1"/>
          </p:cNvPicPr>
          <p:nvPr>
            <p:ph idx="1"/>
          </p:nvPr>
        </p:nvPicPr>
        <p:blipFill>
          <a:blip r:embed="rId3"/>
          <a:stretch>
            <a:fillRect/>
          </a:stretch>
        </p:blipFill>
        <p:spPr>
          <a:xfrm>
            <a:off x="6434767" y="2163214"/>
            <a:ext cx="864096" cy="740731"/>
          </a:xfrm>
          <a:prstGeom prst="rect">
            <a:avLst/>
          </a:prstGeom>
        </p:spPr>
      </p:pic>
      <p:pic>
        <p:nvPicPr>
          <p:cNvPr id="21" name="Marcador de contenido 3">
            <a:extLst>
              <a:ext uri="{FF2B5EF4-FFF2-40B4-BE49-F238E27FC236}">
                <a16:creationId xmlns:a16="http://schemas.microsoft.com/office/drawing/2014/main" id="{B43FC744-216A-4F40-B96A-A7CCD0244D23}"/>
              </a:ext>
            </a:extLst>
          </p:cNvPr>
          <p:cNvPicPr>
            <a:picLocks noChangeAspect="1"/>
          </p:cNvPicPr>
          <p:nvPr/>
        </p:nvPicPr>
        <p:blipFill>
          <a:blip r:embed="rId4"/>
          <a:stretch>
            <a:fillRect/>
          </a:stretch>
        </p:blipFill>
        <p:spPr>
          <a:xfrm>
            <a:off x="1050124" y="3556363"/>
            <a:ext cx="1584176" cy="1275789"/>
          </a:xfrm>
          <a:prstGeom prst="rect">
            <a:avLst/>
          </a:prstGeom>
        </p:spPr>
      </p:pic>
      <p:sp>
        <p:nvSpPr>
          <p:cNvPr id="23" name="CuadroTexto 22">
            <a:extLst>
              <a:ext uri="{FF2B5EF4-FFF2-40B4-BE49-F238E27FC236}">
                <a16:creationId xmlns:a16="http://schemas.microsoft.com/office/drawing/2014/main" id="{EAB48DA8-B77C-8A41-BD07-91CB99282DB8}"/>
              </a:ext>
            </a:extLst>
          </p:cNvPr>
          <p:cNvSpPr txBox="1"/>
          <p:nvPr/>
        </p:nvSpPr>
        <p:spPr>
          <a:xfrm>
            <a:off x="7056818" y="4994852"/>
            <a:ext cx="341760" cy="276999"/>
          </a:xfrm>
          <a:prstGeom prst="rect">
            <a:avLst/>
          </a:prstGeom>
          <a:noFill/>
        </p:spPr>
        <p:txBody>
          <a:bodyPr wrap="none" rtlCol="0">
            <a:spAutoFit/>
          </a:bodyPr>
          <a:lstStyle/>
          <a:p>
            <a:r>
              <a:rPr lang="es-GB" sz="1200" dirty="0"/>
              <a:t>42</a:t>
            </a:r>
          </a:p>
        </p:txBody>
      </p:sp>
      <p:pic>
        <p:nvPicPr>
          <p:cNvPr id="24" name="Imagen 23">
            <a:extLst>
              <a:ext uri="{FF2B5EF4-FFF2-40B4-BE49-F238E27FC236}">
                <a16:creationId xmlns:a16="http://schemas.microsoft.com/office/drawing/2014/main" id="{0863E176-2C5F-3C40-8A08-1F82F001A517}"/>
              </a:ext>
            </a:extLst>
          </p:cNvPr>
          <p:cNvPicPr>
            <a:picLocks noChangeAspect="1"/>
          </p:cNvPicPr>
          <p:nvPr/>
        </p:nvPicPr>
        <p:blipFill>
          <a:blip r:embed="rId5"/>
          <a:stretch>
            <a:fillRect/>
          </a:stretch>
        </p:blipFill>
        <p:spPr>
          <a:xfrm rot="2080293">
            <a:off x="6380851" y="810576"/>
            <a:ext cx="897926" cy="726554"/>
          </a:xfrm>
          <a:prstGeom prst="rect">
            <a:avLst/>
          </a:prstGeom>
          <a:solidFill>
            <a:schemeClr val="bg1"/>
          </a:solidFill>
        </p:spPr>
      </p:pic>
      <p:sp>
        <p:nvSpPr>
          <p:cNvPr id="27" name="Redondear rectángulo de esquina del mismo lado 26">
            <a:extLst>
              <a:ext uri="{FF2B5EF4-FFF2-40B4-BE49-F238E27FC236}">
                <a16:creationId xmlns:a16="http://schemas.microsoft.com/office/drawing/2014/main" id="{088820C2-BDA3-734F-A84F-63C34D29161C}"/>
              </a:ext>
            </a:extLst>
          </p:cNvPr>
          <p:cNvSpPr/>
          <p:nvPr/>
        </p:nvSpPr>
        <p:spPr>
          <a:xfrm rot="10800000">
            <a:off x="479402" y="791617"/>
            <a:ext cx="6739737" cy="4434572"/>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pic>
        <p:nvPicPr>
          <p:cNvPr id="10" name="Picture 9">
            <a:extLst>
              <a:ext uri="{FF2B5EF4-FFF2-40B4-BE49-F238E27FC236}">
                <a16:creationId xmlns:a16="http://schemas.microsoft.com/office/drawing/2014/main" id="{FA07EA75-591E-5A2B-A6D5-ACDCD2B0AD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62098"/>
            <a:ext cx="536554" cy="523220"/>
          </a:xfrm>
          <a:prstGeom prst="rect">
            <a:avLst/>
          </a:prstGeom>
        </p:spPr>
      </p:pic>
      <p:sp>
        <p:nvSpPr>
          <p:cNvPr id="12" name="Rectangle 11">
            <a:extLst>
              <a:ext uri="{FF2B5EF4-FFF2-40B4-BE49-F238E27FC236}">
                <a16:creationId xmlns:a16="http://schemas.microsoft.com/office/drawing/2014/main" id="{49BCA46B-9638-EF8C-68CD-AC5306FBCD12}"/>
              </a:ext>
            </a:extLst>
          </p:cNvPr>
          <p:cNvSpPr/>
          <p:nvPr/>
        </p:nvSpPr>
        <p:spPr>
          <a:xfrm>
            <a:off x="479401" y="247150"/>
            <a:ext cx="6739738" cy="4637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8" name="Title 1">
            <a:extLst>
              <a:ext uri="{FF2B5EF4-FFF2-40B4-BE49-F238E27FC236}">
                <a16:creationId xmlns:a16="http://schemas.microsoft.com/office/drawing/2014/main" id="{A428E1D6-65F6-061C-1BC2-DD5E73329F93}"/>
              </a:ext>
            </a:extLst>
          </p:cNvPr>
          <p:cNvSpPr>
            <a:spLocks noGrp="1"/>
          </p:cNvSpPr>
          <p:nvPr>
            <p:ph type="title"/>
          </p:nvPr>
        </p:nvSpPr>
        <p:spPr>
          <a:xfrm>
            <a:off x="479401" y="250470"/>
            <a:ext cx="5931810" cy="461665"/>
          </a:xfrm>
        </p:spPr>
        <p:txBody>
          <a:bodyPr>
            <a:normAutofit/>
          </a:bodyPr>
          <a:lstStyle/>
          <a:p>
            <a:pPr marL="355199" indent="-355199" algn="l"/>
            <a:r>
              <a:rPr lang="en-GB" sz="2000" b="1" dirty="0">
                <a:solidFill>
                  <a:schemeClr val="bg1"/>
                </a:solidFill>
                <a:latin typeface="Montserrat SemiBold" pitchFamily="2" charset="77"/>
              </a:rPr>
              <a:t>5. Alert</a:t>
            </a:r>
            <a:endParaRPr lang="en-US" sz="2000" b="1" dirty="0">
              <a:solidFill>
                <a:schemeClr val="bg1"/>
              </a:solidFill>
              <a:latin typeface="Montserrat SemiBold" pitchFamily="2" charset="77"/>
            </a:endParaRPr>
          </a:p>
        </p:txBody>
      </p:sp>
    </p:spTree>
    <p:extLst>
      <p:ext uri="{BB962C8B-B14F-4D97-AF65-F5344CB8AC3E}">
        <p14:creationId xmlns:p14="http://schemas.microsoft.com/office/powerpoint/2010/main" val="126285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475EE-DF57-CF42-9A88-5D2F3CC0E388}"/>
              </a:ext>
            </a:extLst>
          </p:cNvPr>
          <p:cNvSpPr>
            <a:spLocks noGrp="1"/>
          </p:cNvSpPr>
          <p:nvPr>
            <p:ph type="title"/>
          </p:nvPr>
        </p:nvSpPr>
        <p:spPr>
          <a:xfrm>
            <a:off x="-1" y="213353"/>
            <a:ext cx="7542427" cy="887942"/>
          </a:xfrm>
        </p:spPr>
        <p:txBody>
          <a:bodyPr>
            <a:normAutofit/>
          </a:bodyPr>
          <a:lstStyle/>
          <a:p>
            <a:r>
              <a:rPr lang="es-GB" sz="2000" dirty="0">
                <a:latin typeface="Open Sans Light" pitchFamily="2" charset="0"/>
                <a:ea typeface="Open Sans Light" pitchFamily="2" charset="0"/>
                <a:cs typeface="Open Sans Light" pitchFamily="2" charset="0"/>
              </a:rPr>
              <a:t>Write here key contact numbers:</a:t>
            </a:r>
          </a:p>
        </p:txBody>
      </p:sp>
      <p:sp>
        <p:nvSpPr>
          <p:cNvPr id="6" name="Marcador de contenido 5">
            <a:extLst>
              <a:ext uri="{FF2B5EF4-FFF2-40B4-BE49-F238E27FC236}">
                <a16:creationId xmlns:a16="http://schemas.microsoft.com/office/drawing/2014/main" id="{8EBCC90A-10EA-F946-A759-030BE4A412DD}"/>
              </a:ext>
            </a:extLst>
          </p:cNvPr>
          <p:cNvSpPr>
            <a:spLocks noGrp="1"/>
          </p:cNvSpPr>
          <p:nvPr>
            <p:ph idx="1"/>
          </p:nvPr>
        </p:nvSpPr>
        <p:spPr>
          <a:xfrm>
            <a:off x="738719" y="1260813"/>
            <a:ext cx="6803708" cy="3516003"/>
          </a:xfrm>
        </p:spPr>
        <p:txBody>
          <a:bodyPr>
            <a:normAutofit/>
          </a:bodyPr>
          <a:lstStyle/>
          <a:p>
            <a:pPr algn="just"/>
            <a:r>
              <a:rPr lang="es-GB" sz="1600" dirty="0">
                <a:latin typeface="Open Sans Light" pitchFamily="2" charset="0"/>
                <a:ea typeface="Open Sans Light" pitchFamily="2" charset="0"/>
                <a:cs typeface="Open Sans Light" pitchFamily="2" charset="0"/>
              </a:rPr>
              <a:t>RCRC Branch:_________________________________________________</a:t>
            </a:r>
          </a:p>
          <a:p>
            <a:pPr algn="just"/>
            <a:endParaRPr lang="es-GB" sz="1600" dirty="0">
              <a:latin typeface="Open Sans Light" pitchFamily="2" charset="0"/>
              <a:ea typeface="Open Sans Light" pitchFamily="2" charset="0"/>
              <a:cs typeface="Open Sans Light" pitchFamily="2" charset="0"/>
            </a:endParaRPr>
          </a:p>
          <a:p>
            <a:pPr algn="just"/>
            <a:r>
              <a:rPr lang="es-GB" sz="1600" dirty="0">
                <a:latin typeface="Open Sans Light" pitchFamily="2" charset="0"/>
                <a:ea typeface="Open Sans Light" pitchFamily="2" charset="0"/>
                <a:cs typeface="Open Sans Light" pitchFamily="2" charset="0"/>
              </a:rPr>
              <a:t>Supervisor:___________________________________________________</a:t>
            </a:r>
          </a:p>
          <a:p>
            <a:pPr algn="just"/>
            <a:endParaRPr lang="es-GB" sz="1600" dirty="0">
              <a:latin typeface="Open Sans Light" pitchFamily="2" charset="0"/>
              <a:ea typeface="Open Sans Light" pitchFamily="2" charset="0"/>
              <a:cs typeface="Open Sans Light" pitchFamily="2" charset="0"/>
            </a:endParaRPr>
          </a:p>
          <a:p>
            <a:pPr algn="just"/>
            <a:r>
              <a:rPr lang="es-GB" sz="1600" dirty="0">
                <a:latin typeface="Open Sans Light" pitchFamily="2" charset="0"/>
                <a:ea typeface="Open Sans Light" pitchFamily="2" charset="0"/>
                <a:cs typeface="Open Sans Light" pitchFamily="2" charset="0"/>
              </a:rPr>
              <a:t>Health Centre:________________________________________________</a:t>
            </a:r>
          </a:p>
          <a:p>
            <a:pPr algn="just"/>
            <a:endParaRPr lang="es-GB" sz="1600" dirty="0">
              <a:latin typeface="Open Sans Light" pitchFamily="2" charset="0"/>
              <a:ea typeface="Open Sans Light" pitchFamily="2" charset="0"/>
              <a:cs typeface="Open Sans Light" pitchFamily="2" charset="0"/>
            </a:endParaRPr>
          </a:p>
          <a:p>
            <a:pPr algn="just"/>
            <a:r>
              <a:rPr lang="es-GB" sz="1600" dirty="0">
                <a:latin typeface="Open Sans Light" pitchFamily="2" charset="0"/>
                <a:ea typeface="Open Sans Light" pitchFamily="2" charset="0"/>
                <a:cs typeface="Open Sans Light" pitchFamily="2" charset="0"/>
              </a:rPr>
              <a:t>____________________________________________________________</a:t>
            </a:r>
          </a:p>
          <a:p>
            <a:pPr algn="just"/>
            <a:endParaRPr lang="es-GB" sz="1600" dirty="0">
              <a:latin typeface="Open Sans Light" pitchFamily="2" charset="0"/>
              <a:ea typeface="Open Sans Light" pitchFamily="2" charset="0"/>
              <a:cs typeface="Open Sans Light" pitchFamily="2" charset="0"/>
            </a:endParaRPr>
          </a:p>
          <a:p>
            <a:pPr algn="just"/>
            <a:r>
              <a:rPr lang="es-GB" sz="1600" dirty="0">
                <a:latin typeface="Open Sans Light" pitchFamily="2" charset="0"/>
                <a:ea typeface="Open Sans Light" pitchFamily="2" charset="0"/>
                <a:cs typeface="Open Sans Light" pitchFamily="2" charset="0"/>
              </a:rPr>
              <a:t>____________________________________________________________</a:t>
            </a:r>
          </a:p>
          <a:p>
            <a:pPr marL="0" indent="0" algn="just">
              <a:buNone/>
            </a:pPr>
            <a:endParaRPr lang="es-GB" sz="1600" dirty="0">
              <a:latin typeface="Open Sans Light" pitchFamily="2" charset="0"/>
              <a:ea typeface="Open Sans Light" pitchFamily="2" charset="0"/>
              <a:cs typeface="Open Sans Light" pitchFamily="2" charset="0"/>
            </a:endParaRPr>
          </a:p>
          <a:p>
            <a:pPr algn="just"/>
            <a:r>
              <a:rPr lang="es-GB" sz="1600" dirty="0">
                <a:latin typeface="Open Sans Light" pitchFamily="2" charset="0"/>
                <a:ea typeface="Open Sans Light" pitchFamily="2" charset="0"/>
                <a:cs typeface="Open Sans Light" pitchFamily="2" charset="0"/>
              </a:rPr>
              <a:t>____________________________________________________________</a:t>
            </a:r>
          </a:p>
        </p:txBody>
      </p:sp>
      <p:sp>
        <p:nvSpPr>
          <p:cNvPr id="4" name="Redondear rectángulo de esquina del mismo lado 3">
            <a:extLst>
              <a:ext uri="{FF2B5EF4-FFF2-40B4-BE49-F238E27FC236}">
                <a16:creationId xmlns:a16="http://schemas.microsoft.com/office/drawing/2014/main" id="{E4D0A253-B8E0-0D44-B981-2BD5DA71C3F5}"/>
              </a:ext>
            </a:extLst>
          </p:cNvPr>
          <p:cNvSpPr/>
          <p:nvPr/>
        </p:nvSpPr>
        <p:spPr>
          <a:xfrm>
            <a:off x="559051" y="372873"/>
            <a:ext cx="6803708" cy="562759"/>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 name="Redondear rectángulo de esquina del mismo lado 4">
            <a:extLst>
              <a:ext uri="{FF2B5EF4-FFF2-40B4-BE49-F238E27FC236}">
                <a16:creationId xmlns:a16="http://schemas.microsoft.com/office/drawing/2014/main" id="{86DE1F50-7EE6-B149-A8FB-2E5630BE3975}"/>
              </a:ext>
            </a:extLst>
          </p:cNvPr>
          <p:cNvSpPr/>
          <p:nvPr/>
        </p:nvSpPr>
        <p:spPr>
          <a:xfrm rot="10800000">
            <a:off x="559051" y="1259889"/>
            <a:ext cx="6821186" cy="3681666"/>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7" name="CuadroTexto 6">
            <a:extLst>
              <a:ext uri="{FF2B5EF4-FFF2-40B4-BE49-F238E27FC236}">
                <a16:creationId xmlns:a16="http://schemas.microsoft.com/office/drawing/2014/main" id="{1540741E-5A3C-9343-9B57-02920C31A4FB}"/>
              </a:ext>
            </a:extLst>
          </p:cNvPr>
          <p:cNvSpPr txBox="1"/>
          <p:nvPr/>
        </p:nvSpPr>
        <p:spPr>
          <a:xfrm>
            <a:off x="7168607" y="4973480"/>
            <a:ext cx="341760" cy="276999"/>
          </a:xfrm>
          <a:prstGeom prst="rect">
            <a:avLst/>
          </a:prstGeom>
          <a:noFill/>
        </p:spPr>
        <p:txBody>
          <a:bodyPr wrap="none" rtlCol="0">
            <a:spAutoFit/>
          </a:bodyPr>
          <a:lstStyle/>
          <a:p>
            <a:r>
              <a:rPr lang="es-GB" sz="1200" dirty="0"/>
              <a:t>43</a:t>
            </a:r>
          </a:p>
        </p:txBody>
      </p:sp>
      <p:pic>
        <p:nvPicPr>
          <p:cNvPr id="3" name="Picture 2">
            <a:extLst>
              <a:ext uri="{FF2B5EF4-FFF2-40B4-BE49-F238E27FC236}">
                <a16:creationId xmlns:a16="http://schemas.microsoft.com/office/drawing/2014/main" id="{A6E6F6AC-063F-0CB7-A352-51A3880A9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098"/>
            <a:ext cx="536554" cy="523220"/>
          </a:xfrm>
          <a:prstGeom prst="rect">
            <a:avLst/>
          </a:prstGeom>
        </p:spPr>
      </p:pic>
    </p:spTree>
    <p:extLst>
      <p:ext uri="{BB962C8B-B14F-4D97-AF65-F5344CB8AC3E}">
        <p14:creationId xmlns:p14="http://schemas.microsoft.com/office/powerpoint/2010/main" val="278628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B113D3E-A780-E742-8E15-900196EC4904}"/>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pic>
        <p:nvPicPr>
          <p:cNvPr id="11" name="Picture 6" descr="F chart.gif">
            <a:extLst>
              <a:ext uri="{FF2B5EF4-FFF2-40B4-BE49-F238E27FC236}">
                <a16:creationId xmlns:a16="http://schemas.microsoft.com/office/drawing/2014/main" id="{3EC1055E-DA58-444A-BD3F-172B3D538C1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3048" y="1151657"/>
            <a:ext cx="6120680" cy="3823692"/>
          </a:xfrm>
          <a:prstGeom prst="rect">
            <a:avLst/>
          </a:prstGeom>
        </p:spPr>
      </p:pic>
      <p:sp>
        <p:nvSpPr>
          <p:cNvPr id="12" name="CuadroTexto 11">
            <a:extLst>
              <a:ext uri="{FF2B5EF4-FFF2-40B4-BE49-F238E27FC236}">
                <a16:creationId xmlns:a16="http://schemas.microsoft.com/office/drawing/2014/main" id="{B7A522EF-606D-CF4B-90F2-66B37ABB1546}"/>
              </a:ext>
            </a:extLst>
          </p:cNvPr>
          <p:cNvSpPr txBox="1"/>
          <p:nvPr/>
        </p:nvSpPr>
        <p:spPr>
          <a:xfrm>
            <a:off x="7168607" y="4973480"/>
            <a:ext cx="263214" cy="276999"/>
          </a:xfrm>
          <a:prstGeom prst="rect">
            <a:avLst/>
          </a:prstGeom>
          <a:noFill/>
        </p:spPr>
        <p:txBody>
          <a:bodyPr wrap="none" rtlCol="0">
            <a:spAutoFit/>
          </a:bodyPr>
          <a:lstStyle/>
          <a:p>
            <a:r>
              <a:rPr lang="es-GB" sz="1200" dirty="0"/>
              <a:t>5</a:t>
            </a:r>
          </a:p>
        </p:txBody>
      </p:sp>
      <p:pic>
        <p:nvPicPr>
          <p:cNvPr id="3" name="Picture 2">
            <a:extLst>
              <a:ext uri="{FF2B5EF4-FFF2-40B4-BE49-F238E27FC236}">
                <a16:creationId xmlns:a16="http://schemas.microsoft.com/office/drawing/2014/main" id="{DBAD34DE-9D3C-3743-271A-7248266B5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3"/>
            <a:ext cx="588931" cy="574295"/>
          </a:xfrm>
          <a:prstGeom prst="rect">
            <a:avLst/>
          </a:prstGeom>
        </p:spPr>
      </p:pic>
      <p:sp>
        <p:nvSpPr>
          <p:cNvPr id="8" name="Rectangle 7">
            <a:extLst>
              <a:ext uri="{FF2B5EF4-FFF2-40B4-BE49-F238E27FC236}">
                <a16:creationId xmlns:a16="http://schemas.microsoft.com/office/drawing/2014/main" id="{8750E63B-880A-003F-FCDA-EA2BA3D161DA}"/>
              </a:ext>
            </a:extLst>
          </p:cNvPr>
          <p:cNvSpPr/>
          <p:nvPr/>
        </p:nvSpPr>
        <p:spPr>
          <a:xfrm>
            <a:off x="479399" y="590320"/>
            <a:ext cx="664851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 name="Title 1">
            <a:extLst>
              <a:ext uri="{FF2B5EF4-FFF2-40B4-BE49-F238E27FC236}">
                <a16:creationId xmlns:a16="http://schemas.microsoft.com/office/drawing/2014/main" id="{9F1FA438-4E70-506F-9EDA-598714563F2A}"/>
              </a:ext>
            </a:extLst>
          </p:cNvPr>
          <p:cNvSpPr>
            <a:spLocks noGrp="1"/>
          </p:cNvSpPr>
          <p:nvPr>
            <p:ph type="title"/>
          </p:nvPr>
        </p:nvSpPr>
        <p:spPr>
          <a:xfrm>
            <a:off x="479399" y="522671"/>
            <a:ext cx="6468790" cy="556978"/>
          </a:xfrm>
        </p:spPr>
        <p:txBody>
          <a:bodyPr>
            <a:noAutofit/>
          </a:bodyPr>
          <a:lstStyle/>
          <a:p>
            <a:pPr algn="l"/>
            <a:r>
              <a:rPr lang="en-US" sz="1600" b="1" dirty="0">
                <a:solidFill>
                  <a:schemeClr val="bg1"/>
                </a:solidFill>
                <a:latin typeface="Montserrat SemiBold" pitchFamily="2" charset="77"/>
                <a:ea typeface="Open Sans ExtraBold" pitchFamily="2" charset="0"/>
                <a:cs typeface="Open Sans ExtraBold" pitchFamily="2" charset="0"/>
              </a:rPr>
              <a:t>1. CHOLERA AWARENESS. Reducing Cholera Transmission</a:t>
            </a:r>
          </a:p>
        </p:txBody>
      </p:sp>
    </p:spTree>
    <p:extLst>
      <p:ext uri="{BB962C8B-B14F-4D97-AF65-F5344CB8AC3E}">
        <p14:creationId xmlns:p14="http://schemas.microsoft.com/office/powerpoint/2010/main" val="1412115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7C86EE-A075-4BF5-A142-F68463F29612}"/>
              </a:ext>
            </a:extLst>
          </p:cNvPr>
          <p:cNvSpPr txBox="1"/>
          <p:nvPr/>
        </p:nvSpPr>
        <p:spPr>
          <a:xfrm>
            <a:off x="519197" y="857923"/>
            <a:ext cx="6608714" cy="4493538"/>
          </a:xfrm>
          <a:prstGeom prst="rect">
            <a:avLst/>
          </a:prstGeom>
          <a:noFill/>
        </p:spPr>
        <p:txBody>
          <a:bodyPr wrap="square" rtlCol="0">
            <a:spAutoFit/>
          </a:bodyPr>
          <a:lstStyle/>
          <a:p>
            <a:endParaRPr lang="en-US" sz="1300" b="1" dirty="0">
              <a:latin typeface="Open Sans ExtraBold" pitchFamily="2" charset="0"/>
              <a:ea typeface="Open Sans ExtraBold" pitchFamily="2" charset="0"/>
              <a:cs typeface="Open Sans ExtraBold" pitchFamily="2" charset="0"/>
            </a:endParaRPr>
          </a:p>
          <a:p>
            <a:r>
              <a:rPr lang="en-US" sz="1300" b="1" dirty="0">
                <a:latin typeface="Open Sans ExtraBold" pitchFamily="2" charset="0"/>
                <a:ea typeface="Open Sans ExtraBold" pitchFamily="2" charset="0"/>
                <a:cs typeface="Open Sans ExtraBold" pitchFamily="2" charset="0"/>
              </a:rPr>
              <a:t>GENERAL PREVENTION MESSAGES</a:t>
            </a:r>
          </a:p>
          <a:p>
            <a:endParaRPr lang="en-US" sz="1300" dirty="0">
              <a:latin typeface="Open Sans Light" pitchFamily="2" charset="0"/>
              <a:ea typeface="Open Sans Light" pitchFamily="2" charset="0"/>
              <a:cs typeface="Open Sans Light" pitchFamily="2" charset="0"/>
            </a:endParaRPr>
          </a:p>
          <a:p>
            <a:pPr marL="355199" indent="-355199">
              <a:buFont typeface="Wingdings" charset="2"/>
              <a:buChar char="q"/>
            </a:pPr>
            <a:r>
              <a:rPr lang="en-US" sz="1300" dirty="0">
                <a:latin typeface="Open Sans Light" pitchFamily="2" charset="0"/>
                <a:ea typeface="Open Sans Light" pitchFamily="2" charset="0"/>
                <a:cs typeface="Open Sans Light" pitchFamily="2" charset="0"/>
              </a:rPr>
              <a:t>HOUSEHOLD WATER TREATMENT AND SAFE WATER STORAGE - Drink safe water : treated (boiled or with added chlorine) and safely stored in clean, covered containers.</a:t>
            </a:r>
          </a:p>
          <a:p>
            <a:endParaRPr lang="en-US" sz="1300" dirty="0">
              <a:latin typeface="Open Sans Light" pitchFamily="2" charset="0"/>
              <a:ea typeface="Open Sans Light" pitchFamily="2" charset="0"/>
              <a:cs typeface="Open Sans Light" pitchFamily="2" charset="0"/>
            </a:endParaRPr>
          </a:p>
          <a:p>
            <a:pPr marL="355199" indent="-355199">
              <a:buFont typeface="Wingdings" charset="2"/>
              <a:buChar char="q"/>
            </a:pPr>
            <a:r>
              <a:rPr lang="en-US" sz="1300" dirty="0">
                <a:latin typeface="Open Sans Light" pitchFamily="2" charset="0"/>
                <a:ea typeface="Open Sans Light" pitchFamily="2" charset="0"/>
                <a:cs typeface="Open Sans Light" pitchFamily="2" charset="0"/>
              </a:rPr>
              <a:t>HANDWASHING - Handwash with soap at key moments (after defecation;  after cleaning a child bottom and disposing of children feces properly; before and after taking care of a sick family member; before preparing food, before eating, before breastfeeding or taking care of a child).</a:t>
            </a:r>
          </a:p>
          <a:p>
            <a:endParaRPr lang="en-US" sz="1300" dirty="0">
              <a:latin typeface="Open Sans Light" pitchFamily="2" charset="0"/>
              <a:ea typeface="Open Sans Light" pitchFamily="2" charset="0"/>
              <a:cs typeface="Open Sans Light" pitchFamily="2" charset="0"/>
            </a:endParaRPr>
          </a:p>
          <a:p>
            <a:pPr marL="355199" indent="-355199">
              <a:buFont typeface="Wingdings" charset="2"/>
              <a:buChar char="q"/>
            </a:pPr>
            <a:r>
              <a:rPr lang="en-US" sz="1300" dirty="0">
                <a:latin typeface="Open Sans Light" pitchFamily="2" charset="0"/>
                <a:ea typeface="Open Sans Light" pitchFamily="2" charset="0"/>
                <a:cs typeface="Open Sans Light" pitchFamily="2" charset="0"/>
              </a:rPr>
              <a:t>SAFE FOOD HYGIENE - Cook food well, eat it hot, keep it covered, and peel / clean fruits and vegetables. Do not eat in places where you are not sure of food hygiene.</a:t>
            </a:r>
          </a:p>
          <a:p>
            <a:endParaRPr lang="en-US" sz="1300" dirty="0">
              <a:latin typeface="Open Sans Light" pitchFamily="2" charset="0"/>
              <a:ea typeface="Open Sans Light" pitchFamily="2" charset="0"/>
              <a:cs typeface="Open Sans Light" pitchFamily="2" charset="0"/>
            </a:endParaRPr>
          </a:p>
          <a:p>
            <a:pPr marL="355199" indent="-355199">
              <a:buFont typeface="Wingdings" charset="2"/>
              <a:buChar char="q"/>
            </a:pPr>
            <a:r>
              <a:rPr lang="en-US" sz="1300" dirty="0">
                <a:latin typeface="Open Sans Light" pitchFamily="2" charset="0"/>
                <a:ea typeface="Open Sans Light" pitchFamily="2" charset="0"/>
                <a:cs typeface="Open Sans Light" pitchFamily="2" charset="0"/>
              </a:rPr>
              <a:t>USING LATRINES - Use latrines or bury your feces (do no practice open defecation).</a:t>
            </a:r>
          </a:p>
          <a:p>
            <a:endParaRPr lang="en-US" sz="1300" dirty="0">
              <a:latin typeface="Open Sans Light" pitchFamily="2" charset="0"/>
              <a:ea typeface="Open Sans Light" pitchFamily="2" charset="0"/>
              <a:cs typeface="Open Sans Light" pitchFamily="2" charset="0"/>
            </a:endParaRPr>
          </a:p>
          <a:p>
            <a:pPr marL="355199" indent="-355199">
              <a:buFont typeface="Wingdings" charset="2"/>
              <a:buChar char="q"/>
            </a:pPr>
            <a:r>
              <a:rPr lang="en-US" sz="1300" dirty="0">
                <a:latin typeface="Open Sans Light" pitchFamily="2" charset="0"/>
                <a:ea typeface="Open Sans Light" pitchFamily="2" charset="0"/>
                <a:cs typeface="Open Sans Light" pitchFamily="2" charset="0"/>
              </a:rPr>
              <a:t>CLEANING UP — Keep utensils &amp; surfaces clean, in latrines, in kitchen and places where your family bathes and washes clothes.</a:t>
            </a:r>
          </a:p>
          <a:p>
            <a:endParaRPr lang="en-US" sz="1300" b="1" dirty="0">
              <a:latin typeface="Open Sans ExtraBold" pitchFamily="2" charset="0"/>
              <a:ea typeface="Open Sans ExtraBold" pitchFamily="2" charset="0"/>
              <a:cs typeface="Open Sans ExtraBold" pitchFamily="2" charset="0"/>
            </a:endParaRPr>
          </a:p>
        </p:txBody>
      </p:sp>
      <p:sp>
        <p:nvSpPr>
          <p:cNvPr id="8" name="Rectángulo 7">
            <a:extLst>
              <a:ext uri="{FF2B5EF4-FFF2-40B4-BE49-F238E27FC236}">
                <a16:creationId xmlns:a16="http://schemas.microsoft.com/office/drawing/2014/main" id="{DA93ADC7-CD1A-BD47-9097-472ED8C0ED8F}"/>
              </a:ext>
            </a:extLst>
          </p:cNvPr>
          <p:cNvSpPr/>
          <p:nvPr/>
        </p:nvSpPr>
        <p:spPr>
          <a:xfrm>
            <a:off x="7403975" y="-6138"/>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3" name="Redondear rectángulo de esquina del mismo lado 2">
            <a:extLst>
              <a:ext uri="{FF2B5EF4-FFF2-40B4-BE49-F238E27FC236}">
                <a16:creationId xmlns:a16="http://schemas.microsoft.com/office/drawing/2014/main" id="{F5545458-C6E7-DC42-A625-4CE709915E06}"/>
              </a:ext>
            </a:extLst>
          </p:cNvPr>
          <p:cNvSpPr/>
          <p:nvPr/>
        </p:nvSpPr>
        <p:spPr>
          <a:xfrm rot="10800000">
            <a:off x="471388" y="981462"/>
            <a:ext cx="6697218" cy="4206798"/>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9" name="CuadroTexto 8">
            <a:extLst>
              <a:ext uri="{FF2B5EF4-FFF2-40B4-BE49-F238E27FC236}">
                <a16:creationId xmlns:a16="http://schemas.microsoft.com/office/drawing/2014/main" id="{F8E84075-2DD2-5942-B9C0-49962C9BCFEB}"/>
              </a:ext>
            </a:extLst>
          </p:cNvPr>
          <p:cNvSpPr txBox="1"/>
          <p:nvPr/>
        </p:nvSpPr>
        <p:spPr>
          <a:xfrm>
            <a:off x="7168607" y="4973480"/>
            <a:ext cx="263214" cy="276999"/>
          </a:xfrm>
          <a:prstGeom prst="rect">
            <a:avLst/>
          </a:prstGeom>
          <a:noFill/>
        </p:spPr>
        <p:txBody>
          <a:bodyPr wrap="none" rtlCol="0">
            <a:spAutoFit/>
          </a:bodyPr>
          <a:lstStyle/>
          <a:p>
            <a:r>
              <a:rPr lang="es-GB" sz="1200" dirty="0"/>
              <a:t>6</a:t>
            </a:r>
          </a:p>
        </p:txBody>
      </p:sp>
      <p:pic>
        <p:nvPicPr>
          <p:cNvPr id="5" name="Picture 4">
            <a:extLst>
              <a:ext uri="{FF2B5EF4-FFF2-40B4-BE49-F238E27FC236}">
                <a16:creationId xmlns:a16="http://schemas.microsoft.com/office/drawing/2014/main" id="{0B92BACC-67F6-42E7-3382-4589061F1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0" y="8559"/>
            <a:ext cx="588931" cy="574295"/>
          </a:xfrm>
          <a:prstGeom prst="rect">
            <a:avLst/>
          </a:prstGeom>
        </p:spPr>
      </p:pic>
      <p:sp>
        <p:nvSpPr>
          <p:cNvPr id="10" name="Rectangle 9">
            <a:extLst>
              <a:ext uri="{FF2B5EF4-FFF2-40B4-BE49-F238E27FC236}">
                <a16:creationId xmlns:a16="http://schemas.microsoft.com/office/drawing/2014/main" id="{FADCDAAB-6C53-088F-A0F3-025F4A74F6F3}"/>
              </a:ext>
            </a:extLst>
          </p:cNvPr>
          <p:cNvSpPr/>
          <p:nvPr/>
        </p:nvSpPr>
        <p:spPr>
          <a:xfrm>
            <a:off x="479399" y="431577"/>
            <a:ext cx="664851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Title 1">
            <a:extLst>
              <a:ext uri="{FF2B5EF4-FFF2-40B4-BE49-F238E27FC236}">
                <a16:creationId xmlns:a16="http://schemas.microsoft.com/office/drawing/2014/main" id="{5DD6079F-1030-4BF3-B784-C3584D8DC444}"/>
              </a:ext>
            </a:extLst>
          </p:cNvPr>
          <p:cNvSpPr>
            <a:spLocks noGrp="1"/>
          </p:cNvSpPr>
          <p:nvPr>
            <p:ph type="title"/>
          </p:nvPr>
        </p:nvSpPr>
        <p:spPr>
          <a:xfrm>
            <a:off x="400042" y="373716"/>
            <a:ext cx="6920115" cy="590836"/>
          </a:xfrm>
          <a:ln>
            <a:noFill/>
          </a:ln>
        </p:spPr>
        <p:txBody>
          <a:bodyPr>
            <a:noAutofit/>
          </a:bodyPr>
          <a:lstStyle/>
          <a:p>
            <a:pPr algn="l"/>
            <a:r>
              <a:rPr lang="en-US" sz="1600" b="1" dirty="0">
                <a:solidFill>
                  <a:schemeClr val="bg1"/>
                </a:solidFill>
                <a:latin typeface="Montserrat SemiBold" pitchFamily="2" charset="77"/>
              </a:rPr>
              <a:t>  </a:t>
            </a:r>
            <a:r>
              <a:rPr lang="en-US" sz="1400" b="1" dirty="0">
                <a:solidFill>
                  <a:schemeClr val="bg1"/>
                </a:solidFill>
                <a:latin typeface="Montserrat SemiBold" pitchFamily="2" charset="77"/>
              </a:rPr>
              <a:t>1. Key messages for Cholera Prevention. Cholera Protective </a:t>
            </a:r>
            <a:r>
              <a:rPr lang="en-US" sz="1400" b="1" dirty="0" err="1">
                <a:solidFill>
                  <a:schemeClr val="bg1"/>
                </a:solidFill>
                <a:latin typeface="Montserrat SemiBold" pitchFamily="2" charset="77"/>
              </a:rPr>
              <a:t>Behaviours</a:t>
            </a:r>
            <a:endParaRPr lang="en-US" sz="1400" b="1" dirty="0">
              <a:solidFill>
                <a:schemeClr val="bg1"/>
              </a:solidFill>
              <a:latin typeface="Montserrat SemiBold" pitchFamily="2" charset="77"/>
            </a:endParaRPr>
          </a:p>
        </p:txBody>
      </p:sp>
    </p:spTree>
    <p:extLst>
      <p:ext uri="{BB962C8B-B14F-4D97-AF65-F5344CB8AC3E}">
        <p14:creationId xmlns:p14="http://schemas.microsoft.com/office/powerpoint/2010/main" val="2049191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7511" y="894204"/>
            <a:ext cx="5649894" cy="253916"/>
          </a:xfrm>
          <a:prstGeom prst="rect">
            <a:avLst/>
          </a:prstGeom>
          <a:noFill/>
        </p:spPr>
        <p:txBody>
          <a:bodyPr wrap="square" rtlCol="0">
            <a:spAutoFit/>
          </a:bodyPr>
          <a:lstStyle/>
          <a:p>
            <a:r>
              <a:rPr lang="en-US" sz="1050" dirty="0">
                <a:latin typeface="Open Sans Light" pitchFamily="2" charset="0"/>
                <a:ea typeface="Open Sans Light" pitchFamily="2" charset="0"/>
                <a:cs typeface="Open Sans Light" pitchFamily="2" charset="0"/>
              </a:rPr>
              <a:t>There are different ways to treat the water for different types of water: </a:t>
            </a:r>
          </a:p>
        </p:txBody>
      </p:sp>
      <p:sp>
        <p:nvSpPr>
          <p:cNvPr id="15" name="TextBox 14"/>
          <p:cNvSpPr txBox="1"/>
          <p:nvPr/>
        </p:nvSpPr>
        <p:spPr>
          <a:xfrm>
            <a:off x="570029" y="1146279"/>
            <a:ext cx="2741038" cy="253916"/>
          </a:xfrm>
          <a:prstGeom prst="rect">
            <a:avLst/>
          </a:prstGeom>
          <a:noFill/>
        </p:spPr>
        <p:txBody>
          <a:bodyPr wrap="square" rtlCol="0">
            <a:spAutoFit/>
          </a:bodyPr>
          <a:lstStyle/>
          <a:p>
            <a:pPr marL="171450" indent="-171450">
              <a:buFont typeface="Wingdings" pitchFamily="2" charset="2"/>
              <a:buChar char="Ø"/>
            </a:pPr>
            <a:r>
              <a:rPr lang="en-US" sz="1050" b="1" dirty="0">
                <a:latin typeface="Open Sans ExtraBold" pitchFamily="2" charset="0"/>
                <a:ea typeface="Open Sans ExtraBold" pitchFamily="2" charset="0"/>
                <a:cs typeface="Open Sans ExtraBold" pitchFamily="2" charset="0"/>
              </a:rPr>
              <a:t>FOR MUDDY/CLOUDY WATER</a:t>
            </a:r>
          </a:p>
        </p:txBody>
      </p:sp>
      <p:sp>
        <p:nvSpPr>
          <p:cNvPr id="16" name="TextBox 15"/>
          <p:cNvSpPr txBox="1"/>
          <p:nvPr/>
        </p:nvSpPr>
        <p:spPr>
          <a:xfrm>
            <a:off x="579078" y="2837574"/>
            <a:ext cx="2517280" cy="265778"/>
          </a:xfrm>
          <a:prstGeom prst="rect">
            <a:avLst/>
          </a:prstGeom>
          <a:noFill/>
        </p:spPr>
        <p:txBody>
          <a:bodyPr wrap="square" rtlCol="0">
            <a:spAutoFit/>
          </a:bodyPr>
          <a:lstStyle/>
          <a:p>
            <a:pPr marL="171450" indent="-171450">
              <a:buFont typeface="Wingdings" pitchFamily="2" charset="2"/>
              <a:buChar char="Ø"/>
            </a:pPr>
            <a:r>
              <a:rPr lang="en-US" sz="1127" b="1" dirty="0"/>
              <a:t>FOR CLEAN / CLEAR WATER</a:t>
            </a:r>
          </a:p>
        </p:txBody>
      </p:sp>
      <p:sp>
        <p:nvSpPr>
          <p:cNvPr id="17" name="TextBox 16"/>
          <p:cNvSpPr txBox="1"/>
          <p:nvPr/>
        </p:nvSpPr>
        <p:spPr>
          <a:xfrm>
            <a:off x="552671" y="1438687"/>
            <a:ext cx="2741038" cy="1223412"/>
          </a:xfrm>
          <a:prstGeom prst="rect">
            <a:avLst/>
          </a:prstGeom>
          <a:noFill/>
        </p:spPr>
        <p:txBody>
          <a:bodyPr wrap="square" rtlCol="0">
            <a:spAutoFit/>
          </a:bodyPr>
          <a:lstStyle/>
          <a:p>
            <a:pPr marL="171450" indent="-171450">
              <a:buFont typeface="Arial" panose="020B0604020202020204" pitchFamily="34" charset="0"/>
              <a:buChar char="•"/>
            </a:pPr>
            <a:r>
              <a:rPr lang="en-US" sz="1050" dirty="0">
                <a:latin typeface="Open Sans Light" pitchFamily="2" charset="0"/>
                <a:ea typeface="Open Sans Light" pitchFamily="2" charset="0"/>
                <a:cs typeface="Open Sans Light" pitchFamily="2" charset="0"/>
              </a:rPr>
              <a:t>USE “PUR” SACHETS it helps both to remove suspended matter and disinfect water </a:t>
            </a:r>
          </a:p>
          <a:p>
            <a:pPr algn="ctr"/>
            <a:r>
              <a:rPr lang="en-US" sz="1050" dirty="0">
                <a:latin typeface="Open Sans Light" pitchFamily="2" charset="0"/>
                <a:ea typeface="Open Sans Light" pitchFamily="2" charset="0"/>
                <a:cs typeface="Open Sans Light" pitchFamily="2" charset="0"/>
              </a:rPr>
              <a:t>OR</a:t>
            </a:r>
          </a:p>
          <a:p>
            <a:pPr marL="171450" indent="-171450">
              <a:buFont typeface="Arial" panose="020B0604020202020204" pitchFamily="34" charset="0"/>
              <a:buChar char="•"/>
            </a:pPr>
            <a:r>
              <a:rPr lang="en-US" sz="1050" dirty="0">
                <a:latin typeface="Open Sans Light" pitchFamily="2" charset="0"/>
                <a:ea typeface="Open Sans Light" pitchFamily="2" charset="0"/>
                <a:cs typeface="Open Sans Light" pitchFamily="2" charset="0"/>
              </a:rPr>
              <a:t>STRAIN / FILTER the muddy/cloudy water to obtain CLEAN/CLEAR WATER and then treat</a:t>
            </a:r>
          </a:p>
        </p:txBody>
      </p:sp>
      <p:sp>
        <p:nvSpPr>
          <p:cNvPr id="18" name="TextBox 17"/>
          <p:cNvSpPr txBox="1"/>
          <p:nvPr/>
        </p:nvSpPr>
        <p:spPr>
          <a:xfrm>
            <a:off x="624917" y="3111741"/>
            <a:ext cx="3468252" cy="577081"/>
          </a:xfrm>
          <a:prstGeom prst="rect">
            <a:avLst/>
          </a:prstGeom>
          <a:noFill/>
        </p:spPr>
        <p:txBody>
          <a:bodyPr wrap="square" rtlCol="0">
            <a:spAutoFit/>
          </a:bodyPr>
          <a:lstStyle/>
          <a:p>
            <a:pPr marL="171450" indent="-171450">
              <a:buFont typeface="Arial" panose="020B0604020202020204" pitchFamily="34" charset="0"/>
              <a:buChar char="•"/>
            </a:pPr>
            <a:r>
              <a:rPr lang="en-US" sz="1050" dirty="0">
                <a:latin typeface="Open Sans Light" pitchFamily="2" charset="0"/>
                <a:ea typeface="Open Sans Light" pitchFamily="2" charset="0"/>
                <a:cs typeface="Open Sans Light" pitchFamily="2" charset="0"/>
              </a:rPr>
              <a:t>BOIL WATER</a:t>
            </a:r>
          </a:p>
          <a:p>
            <a:pPr marL="171450" indent="-171450">
              <a:buFont typeface="Arial" panose="020B0604020202020204" pitchFamily="34" charset="0"/>
              <a:buChar char="•"/>
            </a:pPr>
            <a:r>
              <a:rPr lang="en-US" sz="1050" dirty="0">
                <a:latin typeface="Open Sans Light" pitchFamily="2" charset="0"/>
                <a:ea typeface="Open Sans Light" pitchFamily="2" charset="0"/>
                <a:cs typeface="Open Sans Light" pitchFamily="2" charset="0"/>
              </a:rPr>
              <a:t>USE HOUSEHOLD BLEACH, or WATERGUARD</a:t>
            </a:r>
          </a:p>
          <a:p>
            <a:pPr marL="171450" indent="-171450">
              <a:buFont typeface="Arial" panose="020B0604020202020204" pitchFamily="34" charset="0"/>
              <a:buChar char="•"/>
            </a:pPr>
            <a:r>
              <a:rPr lang="en-US" sz="1050" dirty="0">
                <a:latin typeface="Open Sans Light" pitchFamily="2" charset="0"/>
                <a:ea typeface="Open Sans Light" pitchFamily="2" charset="0"/>
                <a:cs typeface="Open Sans Light" pitchFamily="2" charset="0"/>
              </a:rPr>
              <a:t>USE AQUATABS</a:t>
            </a:r>
          </a:p>
        </p:txBody>
      </p:sp>
      <p:pic>
        <p:nvPicPr>
          <p:cNvPr id="11" name="Picture 2" descr="Screen Shot 2019-03-14 at 16.14.28.png">
            <a:extLst>
              <a:ext uri="{FF2B5EF4-FFF2-40B4-BE49-F238E27FC236}">
                <a16:creationId xmlns:a16="http://schemas.microsoft.com/office/drawing/2014/main" id="{9390EFBD-6F60-5F42-938C-97D78AE2C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122" y="1461172"/>
            <a:ext cx="1520732" cy="1899255"/>
          </a:xfrm>
          <a:prstGeom prst="rect">
            <a:avLst/>
          </a:prstGeom>
        </p:spPr>
      </p:pic>
      <p:sp>
        <p:nvSpPr>
          <p:cNvPr id="14" name="TextBox 4">
            <a:extLst>
              <a:ext uri="{FF2B5EF4-FFF2-40B4-BE49-F238E27FC236}">
                <a16:creationId xmlns:a16="http://schemas.microsoft.com/office/drawing/2014/main" id="{2E8EE8D1-29F7-2E41-A159-7EE7DAE6F3A4}"/>
              </a:ext>
            </a:extLst>
          </p:cNvPr>
          <p:cNvSpPr txBox="1"/>
          <p:nvPr/>
        </p:nvSpPr>
        <p:spPr>
          <a:xfrm>
            <a:off x="3692791" y="1588475"/>
            <a:ext cx="1821786" cy="1223412"/>
          </a:xfrm>
          <a:prstGeom prst="rect">
            <a:avLst/>
          </a:prstGeom>
          <a:noFill/>
        </p:spPr>
        <p:txBody>
          <a:bodyPr wrap="square" rtlCol="0">
            <a:spAutoFit/>
          </a:bodyPr>
          <a:lstStyle/>
          <a:p>
            <a:endParaRPr lang="en-US" sz="1050" dirty="0">
              <a:latin typeface="Open Sans Light" pitchFamily="2" charset="0"/>
              <a:ea typeface="Open Sans Light" pitchFamily="2" charset="0"/>
              <a:cs typeface="Open Sans Light" pitchFamily="2" charset="0"/>
            </a:endParaRPr>
          </a:p>
          <a:p>
            <a:r>
              <a:rPr lang="en-US" sz="1050" dirty="0">
                <a:latin typeface="Open Sans Light" pitchFamily="2" charset="0"/>
                <a:ea typeface="Open Sans Light" pitchFamily="2" charset="0"/>
                <a:cs typeface="Open Sans Light" pitchFamily="2" charset="0"/>
              </a:rPr>
              <a:t>Straining alone is unlikely to make water from a contaminated source completely safe to drink </a:t>
            </a:r>
          </a:p>
          <a:p>
            <a:r>
              <a:rPr lang="en-US" sz="1050" dirty="0">
                <a:latin typeface="Open Sans Light" pitchFamily="2" charset="0"/>
                <a:ea typeface="Open Sans Light" pitchFamily="2" charset="0"/>
                <a:cs typeface="Open Sans Light" pitchFamily="2" charset="0"/>
              </a:rPr>
              <a:t>But it makes household water treatment easier</a:t>
            </a:r>
          </a:p>
        </p:txBody>
      </p:sp>
      <p:sp>
        <p:nvSpPr>
          <p:cNvPr id="7" name="Rectangle 5">
            <a:extLst>
              <a:ext uri="{FF2B5EF4-FFF2-40B4-BE49-F238E27FC236}">
                <a16:creationId xmlns:a16="http://schemas.microsoft.com/office/drawing/2014/main" id="{4730FA5F-976C-DA4D-91FB-ACCE2E34F6AE}"/>
              </a:ext>
            </a:extLst>
          </p:cNvPr>
          <p:cNvSpPr>
            <a:spLocks noChangeArrowheads="1"/>
          </p:cNvSpPr>
          <p:nvPr/>
        </p:nvSpPr>
        <p:spPr bwMode="auto">
          <a:xfrm>
            <a:off x="3702871" y="3914327"/>
            <a:ext cx="364717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s-GB" sz="1000" b="0" i="0" u="none" strike="noStrike" cap="none" normalizeH="0" baseline="0" dirty="0">
                <a:ln>
                  <a:noFill/>
                </a:ln>
                <a:solidFill>
                  <a:schemeClr val="tx1"/>
                </a:solidFill>
                <a:effectLst/>
                <a:latin typeface="Open Sans Light" pitchFamily="2" charset="0"/>
                <a:ea typeface="Open Sans Light" pitchFamily="2" charset="0"/>
                <a:cs typeface="Open Sans Light" pitchFamily="2" charset="0"/>
              </a:rPr>
              <a:t>Always wash your hands with soap before handling water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s-GB" sz="1000" b="0" i="0" u="none" strike="noStrike" cap="none" normalizeH="0" baseline="0" dirty="0">
                <a:ln>
                  <a:noFill/>
                </a:ln>
                <a:solidFill>
                  <a:schemeClr val="tx1"/>
                </a:solidFill>
                <a:effectLst/>
                <a:latin typeface="Open Sans Light" pitchFamily="2" charset="0"/>
                <a:ea typeface="Open Sans Light" pitchFamily="2" charset="0"/>
                <a:cs typeface="Open Sans Light" pitchFamily="2" charset="0"/>
              </a:rPr>
              <a:t>keep the water safe from the source to the mouth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s-GB" sz="1000" b="0" i="0" u="none" strike="noStrike" cap="none" normalizeH="0" baseline="0" dirty="0">
                <a:ln>
                  <a:noFill/>
                </a:ln>
                <a:solidFill>
                  <a:schemeClr val="tx1"/>
                </a:solidFill>
                <a:effectLst/>
                <a:latin typeface="Open Sans Light" pitchFamily="2" charset="0"/>
                <a:ea typeface="Open Sans Light" pitchFamily="2" charset="0"/>
                <a:cs typeface="Open Sans Light" pitchFamily="2" charset="0"/>
              </a:rPr>
              <a:t>Keep your water collecting and storing containers clean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s-GB" sz="1000" b="0" i="0" u="none" strike="noStrike" cap="none" normalizeH="0" baseline="0" dirty="0">
                <a:ln>
                  <a:noFill/>
                </a:ln>
                <a:solidFill>
                  <a:schemeClr val="tx1"/>
                </a:solidFill>
                <a:effectLst/>
                <a:latin typeface="Open Sans Light" pitchFamily="2" charset="0"/>
                <a:ea typeface="Open Sans Light" pitchFamily="2" charset="0"/>
                <a:cs typeface="Open Sans Light" pitchFamily="2" charset="0"/>
              </a:rPr>
              <a:t>Always cover your water containers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s-GB" sz="1400" b="0" i="0" u="none" strike="noStrike" cap="none" normalizeH="0" baseline="0" dirty="0">
              <a:ln>
                <a:noFill/>
              </a:ln>
              <a:solidFill>
                <a:schemeClr val="tx1"/>
              </a:solidFill>
              <a:effectLst/>
              <a:latin typeface="Open Sans Light" pitchFamily="2" charset="0"/>
              <a:ea typeface="Open Sans Light" pitchFamily="2" charset="0"/>
              <a:cs typeface="Open Sans Light" pitchFamily="2" charset="0"/>
            </a:endParaRPr>
          </a:p>
        </p:txBody>
      </p:sp>
      <p:sp>
        <p:nvSpPr>
          <p:cNvPr id="8" name="Rectangle 6">
            <a:extLst>
              <a:ext uri="{FF2B5EF4-FFF2-40B4-BE49-F238E27FC236}">
                <a16:creationId xmlns:a16="http://schemas.microsoft.com/office/drawing/2014/main" id="{B2432208-7F82-7D4A-A05A-93AE9C57A9B6}"/>
              </a:ext>
            </a:extLst>
          </p:cNvPr>
          <p:cNvSpPr>
            <a:spLocks noChangeArrowheads="1"/>
          </p:cNvSpPr>
          <p:nvPr/>
        </p:nvSpPr>
        <p:spPr bwMode="auto">
          <a:xfrm>
            <a:off x="649829" y="4015451"/>
            <a:ext cx="1547365" cy="116955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GB" sz="1000" b="0" i="0" u="none" strike="noStrike" cap="none" normalizeH="0" baseline="0" dirty="0">
                <a:ln>
                  <a:noFill/>
                </a:ln>
                <a:solidFill>
                  <a:schemeClr val="tx1"/>
                </a:solidFill>
                <a:effectLst/>
                <a:latin typeface="Open Sans Light" pitchFamily="2" charset="0"/>
                <a:ea typeface="Open Sans Light" pitchFamily="2" charset="0"/>
                <a:cs typeface="Open Sans Light" pitchFamily="2" charset="0"/>
              </a:rPr>
              <a:t>Use a cup with a handle to get water from your water container - never touch water with your hands</a:t>
            </a:r>
          </a:p>
          <a:p>
            <a:pPr marL="0" marR="0" lvl="0" indent="0" algn="l" defTabSz="914400" rtl="0" eaLnBrk="0" fontAlgn="base" latinLnBrk="0" hangingPunct="0">
              <a:lnSpc>
                <a:spcPct val="100000"/>
              </a:lnSpc>
              <a:spcBef>
                <a:spcPct val="0"/>
              </a:spcBef>
              <a:spcAft>
                <a:spcPct val="0"/>
              </a:spcAft>
              <a:buClrTx/>
              <a:buSzTx/>
              <a:tabLst/>
            </a:pPr>
            <a:endParaRPr kumimoji="0" lang="en-GB" altLang="es-GB" sz="1000" b="0" i="0" u="none" strike="noStrike" cap="none" normalizeH="0" baseline="0" dirty="0">
              <a:ln>
                <a:noFill/>
              </a:ln>
              <a:solidFill>
                <a:schemeClr val="tx1"/>
              </a:solidFill>
              <a:effectLst/>
              <a:latin typeface="Open Sans Light" pitchFamily="2" charset="0"/>
              <a:ea typeface="Open Sans Light" pitchFamily="2" charset="0"/>
              <a:cs typeface="Open Sans Light" pitchFamily="2" charset="0"/>
            </a:endParaRPr>
          </a:p>
        </p:txBody>
      </p:sp>
      <p:pic>
        <p:nvPicPr>
          <p:cNvPr id="20" name="Grafik 200">
            <a:extLst>
              <a:ext uri="{FF2B5EF4-FFF2-40B4-BE49-F238E27FC236}">
                <a16:creationId xmlns:a16="http://schemas.microsoft.com/office/drawing/2014/main" id="{ED3736EE-B8A4-A448-AF67-54AB27E812B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88885" y="3714840"/>
            <a:ext cx="1455674" cy="1560885"/>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Entrada de lápiz 2">
                <a:extLst>
                  <a:ext uri="{FF2B5EF4-FFF2-40B4-BE49-F238E27FC236}">
                    <a16:creationId xmlns:a16="http://schemas.microsoft.com/office/drawing/2014/main" id="{BDA292A9-B9BA-4D43-8138-AD7A86943E72}"/>
                  </a:ext>
                </a:extLst>
              </p14:cNvPr>
              <p14:cNvContentPartPr/>
              <p14:nvPr/>
            </p14:nvContentPartPr>
            <p14:xfrm>
              <a:off x="-627000" y="1010280"/>
              <a:ext cx="360" cy="360"/>
            </p14:xfrm>
          </p:contentPart>
        </mc:Choice>
        <mc:Fallback xmlns="">
          <p:pic>
            <p:nvPicPr>
              <p:cNvPr id="3" name="Entrada de lápiz 2">
                <a:extLst>
                  <a:ext uri="{FF2B5EF4-FFF2-40B4-BE49-F238E27FC236}">
                    <a16:creationId xmlns:a16="http://schemas.microsoft.com/office/drawing/2014/main" id="{BDA292A9-B9BA-4D43-8138-AD7A86943E72}"/>
                  </a:ext>
                </a:extLst>
              </p:cNvPr>
              <p:cNvPicPr/>
              <p:nvPr/>
            </p:nvPicPr>
            <p:blipFill>
              <a:blip r:embed="rId7"/>
              <a:stretch>
                <a:fillRect/>
              </a:stretch>
            </p:blipFill>
            <p:spPr>
              <a:xfrm>
                <a:off x="-635640" y="1001640"/>
                <a:ext cx="18000" cy="18000"/>
              </a:xfrm>
              <a:prstGeom prst="rect">
                <a:avLst/>
              </a:prstGeom>
            </p:spPr>
          </p:pic>
        </mc:Fallback>
      </mc:AlternateContent>
      <p:sp>
        <p:nvSpPr>
          <p:cNvPr id="22" name="Rectángulo 21">
            <a:extLst>
              <a:ext uri="{FF2B5EF4-FFF2-40B4-BE49-F238E27FC236}">
                <a16:creationId xmlns:a16="http://schemas.microsoft.com/office/drawing/2014/main" id="{5E84D0BF-4E98-FB4E-8AD5-22FD50021E2A}"/>
              </a:ext>
            </a:extLst>
          </p:cNvPr>
          <p:cNvSpPr/>
          <p:nvPr/>
        </p:nvSpPr>
        <p:spPr>
          <a:xfrm>
            <a:off x="7411554"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6" name="Redondear rectángulo de esquina del mismo lado 5">
            <a:extLst>
              <a:ext uri="{FF2B5EF4-FFF2-40B4-BE49-F238E27FC236}">
                <a16:creationId xmlns:a16="http://schemas.microsoft.com/office/drawing/2014/main" id="{F6810E2F-42B7-0F41-A188-31C436622DA9}"/>
              </a:ext>
            </a:extLst>
          </p:cNvPr>
          <p:cNvSpPr/>
          <p:nvPr/>
        </p:nvSpPr>
        <p:spPr>
          <a:xfrm rot="10800000">
            <a:off x="408259" y="808599"/>
            <a:ext cx="6880287" cy="4464605"/>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1" name="Lágrima 20">
            <a:extLst>
              <a:ext uri="{FF2B5EF4-FFF2-40B4-BE49-F238E27FC236}">
                <a16:creationId xmlns:a16="http://schemas.microsoft.com/office/drawing/2014/main" id="{462B2210-A799-C248-972B-F03F707CBE67}"/>
              </a:ext>
            </a:extLst>
          </p:cNvPr>
          <p:cNvSpPr/>
          <p:nvPr/>
        </p:nvSpPr>
        <p:spPr>
          <a:xfrm>
            <a:off x="3559578" y="1466835"/>
            <a:ext cx="1989889" cy="1669321"/>
          </a:xfrm>
          <a:prstGeom prst="teardrop">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3" name="Lágrima 22">
            <a:extLst>
              <a:ext uri="{FF2B5EF4-FFF2-40B4-BE49-F238E27FC236}">
                <a16:creationId xmlns:a16="http://schemas.microsoft.com/office/drawing/2014/main" id="{8D542A33-C80D-B74B-B6F4-F2D3444FCAB6}"/>
              </a:ext>
            </a:extLst>
          </p:cNvPr>
          <p:cNvSpPr/>
          <p:nvPr/>
        </p:nvSpPr>
        <p:spPr>
          <a:xfrm rot="1550556">
            <a:off x="516023" y="3809333"/>
            <a:ext cx="1617210" cy="1461914"/>
          </a:xfrm>
          <a:prstGeom prst="teardrop">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4" name="CuadroTexto 23">
            <a:extLst>
              <a:ext uri="{FF2B5EF4-FFF2-40B4-BE49-F238E27FC236}">
                <a16:creationId xmlns:a16="http://schemas.microsoft.com/office/drawing/2014/main" id="{B7C852E4-3AE7-CA40-9449-E3E72A6F3289}"/>
              </a:ext>
            </a:extLst>
          </p:cNvPr>
          <p:cNvSpPr txBox="1"/>
          <p:nvPr/>
        </p:nvSpPr>
        <p:spPr>
          <a:xfrm>
            <a:off x="7168607" y="4973480"/>
            <a:ext cx="263214" cy="276999"/>
          </a:xfrm>
          <a:prstGeom prst="rect">
            <a:avLst/>
          </a:prstGeom>
          <a:noFill/>
        </p:spPr>
        <p:txBody>
          <a:bodyPr wrap="none" rtlCol="0">
            <a:spAutoFit/>
          </a:bodyPr>
          <a:lstStyle/>
          <a:p>
            <a:r>
              <a:rPr lang="es-GB" sz="1200" dirty="0"/>
              <a:t>7</a:t>
            </a:r>
          </a:p>
        </p:txBody>
      </p:sp>
      <p:pic>
        <p:nvPicPr>
          <p:cNvPr id="12" name="Picture 11">
            <a:extLst>
              <a:ext uri="{FF2B5EF4-FFF2-40B4-BE49-F238E27FC236}">
                <a16:creationId xmlns:a16="http://schemas.microsoft.com/office/drawing/2014/main" id="{0F39AF7C-6F19-2022-95C8-E6538F7DBB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65" y="4390"/>
            <a:ext cx="588931" cy="574295"/>
          </a:xfrm>
          <a:prstGeom prst="rect">
            <a:avLst/>
          </a:prstGeom>
        </p:spPr>
      </p:pic>
      <p:sp>
        <p:nvSpPr>
          <p:cNvPr id="13" name="Rectangle 12">
            <a:extLst>
              <a:ext uri="{FF2B5EF4-FFF2-40B4-BE49-F238E27FC236}">
                <a16:creationId xmlns:a16="http://schemas.microsoft.com/office/drawing/2014/main" id="{AA6B6859-1ADE-ED4E-0952-240F136C3EE3}"/>
              </a:ext>
            </a:extLst>
          </p:cNvPr>
          <p:cNvSpPr/>
          <p:nvPr/>
        </p:nvSpPr>
        <p:spPr>
          <a:xfrm>
            <a:off x="395709" y="288745"/>
            <a:ext cx="688028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9" name="Title 1">
            <a:extLst>
              <a:ext uri="{FF2B5EF4-FFF2-40B4-BE49-F238E27FC236}">
                <a16:creationId xmlns:a16="http://schemas.microsoft.com/office/drawing/2014/main" id="{508B9F26-A1A4-6943-8301-DD62879C6E69}"/>
              </a:ext>
            </a:extLst>
          </p:cNvPr>
          <p:cNvSpPr txBox="1">
            <a:spLocks/>
          </p:cNvSpPr>
          <p:nvPr/>
        </p:nvSpPr>
        <p:spPr>
          <a:xfrm>
            <a:off x="455518" y="33224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household water treatment</a:t>
            </a:r>
          </a:p>
        </p:txBody>
      </p:sp>
    </p:spTree>
    <p:extLst>
      <p:ext uri="{BB962C8B-B14F-4D97-AF65-F5344CB8AC3E}">
        <p14:creationId xmlns:p14="http://schemas.microsoft.com/office/powerpoint/2010/main" val="401387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F2CB0A4-CEA8-734A-BA7F-B7F58772461F}"/>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sp>
        <p:nvSpPr>
          <p:cNvPr id="8" name="CuadroTexto 7">
            <a:extLst>
              <a:ext uri="{FF2B5EF4-FFF2-40B4-BE49-F238E27FC236}">
                <a16:creationId xmlns:a16="http://schemas.microsoft.com/office/drawing/2014/main" id="{DF2786AC-9796-FD4A-851C-9B3C09D347DC}"/>
              </a:ext>
            </a:extLst>
          </p:cNvPr>
          <p:cNvSpPr txBox="1"/>
          <p:nvPr/>
        </p:nvSpPr>
        <p:spPr>
          <a:xfrm>
            <a:off x="1179624" y="943559"/>
            <a:ext cx="2888227" cy="315471"/>
          </a:xfrm>
          <a:prstGeom prst="rect">
            <a:avLst/>
          </a:prstGeom>
          <a:noFill/>
        </p:spPr>
        <p:txBody>
          <a:bodyPr wrap="none" rtlCol="0">
            <a:spAutoFit/>
          </a:bodyPr>
          <a:lstStyle/>
          <a:p>
            <a:r>
              <a:rPr lang="es-GB" dirty="0"/>
              <a:t>How to treat water with PUR sachet</a:t>
            </a:r>
          </a:p>
        </p:txBody>
      </p:sp>
      <p:pic>
        <p:nvPicPr>
          <p:cNvPr id="11" name="Marcador de contenido 10">
            <a:extLst>
              <a:ext uri="{FF2B5EF4-FFF2-40B4-BE49-F238E27FC236}">
                <a16:creationId xmlns:a16="http://schemas.microsoft.com/office/drawing/2014/main" id="{A055F9C4-C722-BB41-9BFC-D9457F29E4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01" y="1259030"/>
            <a:ext cx="6120679" cy="3624963"/>
          </a:xfrm>
        </p:spPr>
      </p:pic>
      <p:sp>
        <p:nvSpPr>
          <p:cNvPr id="12" name="CuadroTexto 11">
            <a:extLst>
              <a:ext uri="{FF2B5EF4-FFF2-40B4-BE49-F238E27FC236}">
                <a16:creationId xmlns:a16="http://schemas.microsoft.com/office/drawing/2014/main" id="{80C84183-EE0D-8D43-B9E8-E93C27228705}"/>
              </a:ext>
            </a:extLst>
          </p:cNvPr>
          <p:cNvSpPr txBox="1"/>
          <p:nvPr/>
        </p:nvSpPr>
        <p:spPr>
          <a:xfrm>
            <a:off x="7168607" y="4973480"/>
            <a:ext cx="263214" cy="276999"/>
          </a:xfrm>
          <a:prstGeom prst="rect">
            <a:avLst/>
          </a:prstGeom>
          <a:noFill/>
        </p:spPr>
        <p:txBody>
          <a:bodyPr wrap="none" rtlCol="0">
            <a:spAutoFit/>
          </a:bodyPr>
          <a:lstStyle/>
          <a:p>
            <a:r>
              <a:rPr lang="es-GB" sz="1200" dirty="0"/>
              <a:t>8</a:t>
            </a:r>
          </a:p>
        </p:txBody>
      </p:sp>
      <p:sp>
        <p:nvSpPr>
          <p:cNvPr id="4" name="CuadroTexto 3">
            <a:extLst>
              <a:ext uri="{FF2B5EF4-FFF2-40B4-BE49-F238E27FC236}">
                <a16:creationId xmlns:a16="http://schemas.microsoft.com/office/drawing/2014/main" id="{62C9EEAA-524C-7A40-BDAC-8766B03D7E23}"/>
              </a:ext>
            </a:extLst>
          </p:cNvPr>
          <p:cNvSpPr txBox="1"/>
          <p:nvPr/>
        </p:nvSpPr>
        <p:spPr>
          <a:xfrm>
            <a:off x="755501" y="2819840"/>
            <a:ext cx="1728192" cy="430887"/>
          </a:xfrm>
          <a:prstGeom prst="rect">
            <a:avLst/>
          </a:prstGeom>
          <a:solidFill>
            <a:schemeClr val="accent5">
              <a:lumMod val="60000"/>
              <a:lumOff val="40000"/>
            </a:schemeClr>
          </a:solidFill>
        </p:spPr>
        <p:txBody>
          <a:bodyPr wrap="square" rtlCol="0">
            <a:spAutoFit/>
          </a:bodyPr>
          <a:lstStyle/>
          <a:p>
            <a:r>
              <a:rPr lang="es-GB" sz="1100" dirty="0"/>
              <a:t>Wash your hands with water and soap or ash</a:t>
            </a:r>
          </a:p>
        </p:txBody>
      </p:sp>
      <p:sp>
        <p:nvSpPr>
          <p:cNvPr id="5" name="CuadroTexto 4">
            <a:extLst>
              <a:ext uri="{FF2B5EF4-FFF2-40B4-BE49-F238E27FC236}">
                <a16:creationId xmlns:a16="http://schemas.microsoft.com/office/drawing/2014/main" id="{2FEC2B33-C89C-264E-9E55-2BC9DB4DC1DD}"/>
              </a:ext>
            </a:extLst>
          </p:cNvPr>
          <p:cNvSpPr txBox="1"/>
          <p:nvPr/>
        </p:nvSpPr>
        <p:spPr>
          <a:xfrm>
            <a:off x="2483693" y="2688750"/>
            <a:ext cx="1785460" cy="430887"/>
          </a:xfrm>
          <a:prstGeom prst="rect">
            <a:avLst/>
          </a:prstGeom>
          <a:solidFill>
            <a:schemeClr val="accent5">
              <a:lumMod val="60000"/>
              <a:lumOff val="40000"/>
            </a:schemeClr>
          </a:solidFill>
        </p:spPr>
        <p:txBody>
          <a:bodyPr wrap="square" rtlCol="0">
            <a:spAutoFit/>
          </a:bodyPr>
          <a:lstStyle/>
          <a:p>
            <a:r>
              <a:rPr lang="es-GB" sz="1100" dirty="0"/>
              <a:t>Pour contents of the PUR sachet into 10 litres bucket</a:t>
            </a:r>
          </a:p>
        </p:txBody>
      </p:sp>
      <p:sp>
        <p:nvSpPr>
          <p:cNvPr id="13" name="CuadroTexto 12">
            <a:extLst>
              <a:ext uri="{FF2B5EF4-FFF2-40B4-BE49-F238E27FC236}">
                <a16:creationId xmlns:a16="http://schemas.microsoft.com/office/drawing/2014/main" id="{889EB17E-A53B-E641-9308-5343668A7566}"/>
              </a:ext>
            </a:extLst>
          </p:cNvPr>
          <p:cNvSpPr txBox="1"/>
          <p:nvPr/>
        </p:nvSpPr>
        <p:spPr>
          <a:xfrm>
            <a:off x="4269153" y="2809901"/>
            <a:ext cx="2585618" cy="261610"/>
          </a:xfrm>
          <a:prstGeom prst="rect">
            <a:avLst/>
          </a:prstGeom>
          <a:solidFill>
            <a:schemeClr val="accent5">
              <a:lumMod val="60000"/>
              <a:lumOff val="40000"/>
            </a:schemeClr>
          </a:solidFill>
        </p:spPr>
        <p:txBody>
          <a:bodyPr wrap="square" rtlCol="0">
            <a:spAutoFit/>
          </a:bodyPr>
          <a:lstStyle/>
          <a:p>
            <a:r>
              <a:rPr lang="es-GB" sz="1100" dirty="0"/>
              <a:t>Stir the mixture for 5 minutes. Wait 5 min</a:t>
            </a:r>
          </a:p>
        </p:txBody>
      </p:sp>
      <p:sp>
        <p:nvSpPr>
          <p:cNvPr id="14" name="CuadroTexto 13">
            <a:extLst>
              <a:ext uri="{FF2B5EF4-FFF2-40B4-BE49-F238E27FC236}">
                <a16:creationId xmlns:a16="http://schemas.microsoft.com/office/drawing/2014/main" id="{AAA6421D-BCF3-0144-A4B3-2F963887003D}"/>
              </a:ext>
            </a:extLst>
          </p:cNvPr>
          <p:cNvSpPr txBox="1"/>
          <p:nvPr/>
        </p:nvSpPr>
        <p:spPr>
          <a:xfrm>
            <a:off x="2483693" y="4629171"/>
            <a:ext cx="1606767" cy="600164"/>
          </a:xfrm>
          <a:prstGeom prst="rect">
            <a:avLst/>
          </a:prstGeom>
          <a:solidFill>
            <a:schemeClr val="accent5">
              <a:lumMod val="60000"/>
              <a:lumOff val="40000"/>
            </a:schemeClr>
          </a:solidFill>
        </p:spPr>
        <p:txBody>
          <a:bodyPr wrap="square" rtlCol="0">
            <a:spAutoFit/>
          </a:bodyPr>
          <a:lstStyle/>
          <a:p>
            <a:r>
              <a:rPr lang="es-GB" sz="1100" dirty="0"/>
              <a:t>Pour the treated water into a container through a clean cloth filter</a:t>
            </a:r>
          </a:p>
        </p:txBody>
      </p:sp>
      <p:sp>
        <p:nvSpPr>
          <p:cNvPr id="16" name="CuadroTexto 15">
            <a:extLst>
              <a:ext uri="{FF2B5EF4-FFF2-40B4-BE49-F238E27FC236}">
                <a16:creationId xmlns:a16="http://schemas.microsoft.com/office/drawing/2014/main" id="{318331AE-55B4-1446-A4C3-B4D646946A80}"/>
              </a:ext>
            </a:extLst>
          </p:cNvPr>
          <p:cNvSpPr txBox="1"/>
          <p:nvPr/>
        </p:nvSpPr>
        <p:spPr>
          <a:xfrm>
            <a:off x="4067851" y="4638652"/>
            <a:ext cx="1080138" cy="600164"/>
          </a:xfrm>
          <a:prstGeom prst="rect">
            <a:avLst/>
          </a:prstGeom>
          <a:solidFill>
            <a:schemeClr val="accent5">
              <a:lumMod val="60000"/>
              <a:lumOff val="40000"/>
            </a:schemeClr>
          </a:solidFill>
        </p:spPr>
        <p:txBody>
          <a:bodyPr wrap="square" rtlCol="0">
            <a:spAutoFit/>
          </a:bodyPr>
          <a:lstStyle/>
          <a:p>
            <a:pPr algn="ctr"/>
            <a:r>
              <a:rPr lang="es-GB" sz="1100" dirty="0"/>
              <a:t>Wait for 20 minutes</a:t>
            </a:r>
          </a:p>
          <a:p>
            <a:endParaRPr lang="es-GB" sz="1100" dirty="0"/>
          </a:p>
        </p:txBody>
      </p:sp>
      <p:sp>
        <p:nvSpPr>
          <p:cNvPr id="17" name="CuadroTexto 16">
            <a:extLst>
              <a:ext uri="{FF2B5EF4-FFF2-40B4-BE49-F238E27FC236}">
                <a16:creationId xmlns:a16="http://schemas.microsoft.com/office/drawing/2014/main" id="{F3BC2BB3-BF58-5844-804A-94E5C0B8500E}"/>
              </a:ext>
            </a:extLst>
          </p:cNvPr>
          <p:cNvSpPr txBox="1"/>
          <p:nvPr/>
        </p:nvSpPr>
        <p:spPr>
          <a:xfrm>
            <a:off x="5147989" y="4644568"/>
            <a:ext cx="1728191" cy="600164"/>
          </a:xfrm>
          <a:prstGeom prst="rect">
            <a:avLst/>
          </a:prstGeom>
          <a:solidFill>
            <a:schemeClr val="accent5">
              <a:lumMod val="60000"/>
              <a:lumOff val="40000"/>
            </a:schemeClr>
          </a:solidFill>
        </p:spPr>
        <p:txBody>
          <a:bodyPr wrap="square" rtlCol="0">
            <a:spAutoFit/>
          </a:bodyPr>
          <a:lstStyle/>
          <a:p>
            <a:r>
              <a:rPr lang="es-GB" sz="1100" dirty="0"/>
              <a:t>Your water is ready to drink. Do not drink if your water is yellow !</a:t>
            </a:r>
          </a:p>
        </p:txBody>
      </p:sp>
      <p:sp>
        <p:nvSpPr>
          <p:cNvPr id="20" name="CuadroTexto 19">
            <a:extLst>
              <a:ext uri="{FF2B5EF4-FFF2-40B4-BE49-F238E27FC236}">
                <a16:creationId xmlns:a16="http://schemas.microsoft.com/office/drawing/2014/main" id="{1D040D9F-8D38-ED48-83DC-F8590EF98C1E}"/>
              </a:ext>
            </a:extLst>
          </p:cNvPr>
          <p:cNvSpPr txBox="1"/>
          <p:nvPr/>
        </p:nvSpPr>
        <p:spPr>
          <a:xfrm>
            <a:off x="5386514" y="3824211"/>
            <a:ext cx="432048" cy="461665"/>
          </a:xfrm>
          <a:prstGeom prst="rect">
            <a:avLst/>
          </a:prstGeom>
          <a:solidFill>
            <a:schemeClr val="bg1"/>
          </a:solidFill>
        </p:spPr>
        <p:txBody>
          <a:bodyPr wrap="square" rtlCol="0">
            <a:spAutoFit/>
          </a:bodyPr>
          <a:lstStyle/>
          <a:p>
            <a:r>
              <a:rPr lang="es-GB" sz="800" dirty="0"/>
              <a:t>Prepared water</a:t>
            </a:r>
          </a:p>
        </p:txBody>
      </p:sp>
      <p:cxnSp>
        <p:nvCxnSpPr>
          <p:cNvPr id="23" name="Conector recto 22">
            <a:extLst>
              <a:ext uri="{FF2B5EF4-FFF2-40B4-BE49-F238E27FC236}">
                <a16:creationId xmlns:a16="http://schemas.microsoft.com/office/drawing/2014/main" id="{1B974434-4DC9-424E-A1E6-99585497FE86}"/>
              </a:ext>
            </a:extLst>
          </p:cNvPr>
          <p:cNvCxnSpPr>
            <a:cxnSpLocks/>
          </p:cNvCxnSpPr>
          <p:nvPr/>
        </p:nvCxnSpPr>
        <p:spPr>
          <a:xfrm>
            <a:off x="5386514" y="3761145"/>
            <a:ext cx="0" cy="5247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9C43E317-ADCF-BF44-9C5B-612AE63845B9}"/>
              </a:ext>
            </a:extLst>
          </p:cNvPr>
          <p:cNvSpPr txBox="1"/>
          <p:nvPr/>
        </p:nvSpPr>
        <p:spPr>
          <a:xfrm>
            <a:off x="5436021" y="2454616"/>
            <a:ext cx="1721311" cy="338554"/>
          </a:xfrm>
          <a:prstGeom prst="rect">
            <a:avLst/>
          </a:prstGeom>
          <a:solidFill>
            <a:schemeClr val="bg1"/>
          </a:solidFill>
        </p:spPr>
        <p:txBody>
          <a:bodyPr wrap="square" rtlCol="0">
            <a:spAutoFit/>
          </a:bodyPr>
          <a:lstStyle/>
          <a:p>
            <a:r>
              <a:rPr lang="es-GB" sz="800" dirty="0"/>
              <a:t>If water is not clear, stir again until the floating dirt is separated</a:t>
            </a:r>
          </a:p>
        </p:txBody>
      </p:sp>
      <p:sp>
        <p:nvSpPr>
          <p:cNvPr id="29" name="CuadroTexto 28">
            <a:extLst>
              <a:ext uri="{FF2B5EF4-FFF2-40B4-BE49-F238E27FC236}">
                <a16:creationId xmlns:a16="http://schemas.microsoft.com/office/drawing/2014/main" id="{DF78B65C-79C2-9245-B586-B59E0193D6ED}"/>
              </a:ext>
            </a:extLst>
          </p:cNvPr>
          <p:cNvSpPr txBox="1"/>
          <p:nvPr/>
        </p:nvSpPr>
        <p:spPr>
          <a:xfrm>
            <a:off x="4429025" y="2015369"/>
            <a:ext cx="357790" cy="338554"/>
          </a:xfrm>
          <a:prstGeom prst="rect">
            <a:avLst/>
          </a:prstGeom>
          <a:solidFill>
            <a:schemeClr val="bg1"/>
          </a:solidFill>
        </p:spPr>
        <p:txBody>
          <a:bodyPr wrap="none" rtlCol="0">
            <a:spAutoFit/>
          </a:bodyPr>
          <a:lstStyle/>
          <a:p>
            <a:r>
              <a:rPr lang="es-GB" sz="800" dirty="0"/>
              <a:t>Stir </a:t>
            </a:r>
          </a:p>
          <a:p>
            <a:r>
              <a:rPr lang="es-GB" sz="800" dirty="0"/>
              <a:t>well</a:t>
            </a:r>
          </a:p>
        </p:txBody>
      </p:sp>
      <p:sp>
        <p:nvSpPr>
          <p:cNvPr id="30" name="CuadroTexto 29">
            <a:extLst>
              <a:ext uri="{FF2B5EF4-FFF2-40B4-BE49-F238E27FC236}">
                <a16:creationId xmlns:a16="http://schemas.microsoft.com/office/drawing/2014/main" id="{AA4CA570-272B-C143-AB08-D0DBF9553BAB}"/>
              </a:ext>
            </a:extLst>
          </p:cNvPr>
          <p:cNvSpPr txBox="1"/>
          <p:nvPr/>
        </p:nvSpPr>
        <p:spPr>
          <a:xfrm>
            <a:off x="2051645" y="3285699"/>
            <a:ext cx="1100349" cy="492443"/>
          </a:xfrm>
          <a:prstGeom prst="rect">
            <a:avLst/>
          </a:prstGeom>
          <a:solidFill>
            <a:schemeClr val="bg1"/>
          </a:solidFill>
        </p:spPr>
        <p:txBody>
          <a:bodyPr wrap="square" rtlCol="0">
            <a:spAutoFit/>
          </a:bodyPr>
          <a:lstStyle/>
          <a:p>
            <a:pPr algn="r"/>
            <a:r>
              <a:rPr lang="es-GB" sz="800" dirty="0"/>
              <a:t>Use thick cotton cloth</a:t>
            </a:r>
          </a:p>
          <a:p>
            <a:pPr algn="r"/>
            <a:r>
              <a:rPr lang="es-ES" sz="800" dirty="0"/>
              <a:t>w</a:t>
            </a:r>
            <a:r>
              <a:rPr lang="es-GB" sz="800" dirty="0"/>
              <a:t>ithout any holes</a:t>
            </a:r>
          </a:p>
          <a:p>
            <a:endParaRPr lang="es-GB" sz="1000" dirty="0"/>
          </a:p>
        </p:txBody>
      </p:sp>
      <p:sp>
        <p:nvSpPr>
          <p:cNvPr id="24" name="CuadroTexto 23">
            <a:extLst>
              <a:ext uri="{FF2B5EF4-FFF2-40B4-BE49-F238E27FC236}">
                <a16:creationId xmlns:a16="http://schemas.microsoft.com/office/drawing/2014/main" id="{368209D8-0075-6B4B-A6ED-F23599C29010}"/>
              </a:ext>
            </a:extLst>
          </p:cNvPr>
          <p:cNvSpPr txBox="1"/>
          <p:nvPr/>
        </p:nvSpPr>
        <p:spPr>
          <a:xfrm>
            <a:off x="2209167" y="3798174"/>
            <a:ext cx="686346" cy="830997"/>
          </a:xfrm>
          <a:prstGeom prst="rect">
            <a:avLst/>
          </a:prstGeom>
          <a:solidFill>
            <a:schemeClr val="bg1"/>
          </a:solidFill>
        </p:spPr>
        <p:txBody>
          <a:bodyPr wrap="square" rtlCol="0">
            <a:spAutoFit/>
          </a:bodyPr>
          <a:lstStyle/>
          <a:p>
            <a:r>
              <a:rPr lang="es-GB" sz="800" dirty="0"/>
              <a:t>Dispose of the filtered dirt away from children and animals</a:t>
            </a:r>
          </a:p>
        </p:txBody>
      </p:sp>
      <p:sp>
        <p:nvSpPr>
          <p:cNvPr id="2" name="CuadroTexto 1">
            <a:extLst>
              <a:ext uri="{FF2B5EF4-FFF2-40B4-BE49-F238E27FC236}">
                <a16:creationId xmlns:a16="http://schemas.microsoft.com/office/drawing/2014/main" id="{0808C752-94F9-A04D-BDB5-486CD92CC0B6}"/>
              </a:ext>
            </a:extLst>
          </p:cNvPr>
          <p:cNvSpPr txBox="1"/>
          <p:nvPr/>
        </p:nvSpPr>
        <p:spPr>
          <a:xfrm>
            <a:off x="3593730" y="4155964"/>
            <a:ext cx="476412" cy="315471"/>
          </a:xfrm>
          <a:prstGeom prst="rect">
            <a:avLst/>
          </a:prstGeom>
          <a:solidFill>
            <a:schemeClr val="bg1"/>
          </a:solidFill>
        </p:spPr>
        <p:txBody>
          <a:bodyPr wrap="none" rtlCol="0">
            <a:spAutoFit/>
          </a:bodyPr>
          <a:lstStyle/>
          <a:p>
            <a:r>
              <a:rPr lang="es-GB" dirty="0"/>
              <a:t>       </a:t>
            </a:r>
          </a:p>
        </p:txBody>
      </p:sp>
      <p:sp>
        <p:nvSpPr>
          <p:cNvPr id="3" name="CuadroTexto 2">
            <a:extLst>
              <a:ext uri="{FF2B5EF4-FFF2-40B4-BE49-F238E27FC236}">
                <a16:creationId xmlns:a16="http://schemas.microsoft.com/office/drawing/2014/main" id="{A7699CC2-3A16-B042-B22B-04BBEC06FA5D}"/>
              </a:ext>
            </a:extLst>
          </p:cNvPr>
          <p:cNvSpPr txBox="1"/>
          <p:nvPr/>
        </p:nvSpPr>
        <p:spPr>
          <a:xfrm>
            <a:off x="2051644" y="3742749"/>
            <a:ext cx="153220" cy="884858"/>
          </a:xfrm>
          <a:prstGeom prst="rect">
            <a:avLst/>
          </a:prstGeom>
          <a:solidFill>
            <a:schemeClr val="bg1"/>
          </a:solidFill>
        </p:spPr>
        <p:txBody>
          <a:bodyPr wrap="square" rtlCol="0">
            <a:spAutoFit/>
          </a:bodyPr>
          <a:lstStyle/>
          <a:p>
            <a:endParaRPr lang="es-GB" dirty="0"/>
          </a:p>
          <a:p>
            <a:r>
              <a:rPr lang="es-GB" dirty="0"/>
              <a:t>     </a:t>
            </a:r>
            <a:r>
              <a:rPr lang="es-GB" sz="800" dirty="0"/>
              <a:t>    </a:t>
            </a:r>
            <a:r>
              <a:rPr lang="es-GB" dirty="0"/>
              <a:t>   </a:t>
            </a:r>
          </a:p>
          <a:p>
            <a:r>
              <a:rPr lang="es-GB" dirty="0"/>
              <a:t>  </a:t>
            </a:r>
            <a:r>
              <a:rPr lang="es-GB" sz="800" dirty="0"/>
              <a:t> </a:t>
            </a:r>
          </a:p>
          <a:p>
            <a:endParaRPr lang="es-GB" sz="800" dirty="0"/>
          </a:p>
        </p:txBody>
      </p:sp>
      <p:sp>
        <p:nvSpPr>
          <p:cNvPr id="10" name="CuadroTexto 9">
            <a:extLst>
              <a:ext uri="{FF2B5EF4-FFF2-40B4-BE49-F238E27FC236}">
                <a16:creationId xmlns:a16="http://schemas.microsoft.com/office/drawing/2014/main" id="{FED3BD2B-D7A9-FD4C-976C-ADCB26AC7D6C}"/>
              </a:ext>
            </a:extLst>
          </p:cNvPr>
          <p:cNvSpPr txBox="1"/>
          <p:nvPr/>
        </p:nvSpPr>
        <p:spPr>
          <a:xfrm>
            <a:off x="6200930" y="3950284"/>
            <a:ext cx="653841" cy="707886"/>
          </a:xfrm>
          <a:prstGeom prst="rect">
            <a:avLst/>
          </a:prstGeom>
          <a:solidFill>
            <a:schemeClr val="bg1"/>
          </a:solidFill>
        </p:spPr>
        <p:txBody>
          <a:bodyPr wrap="square" rtlCol="0">
            <a:spAutoFit/>
          </a:bodyPr>
          <a:lstStyle/>
          <a:p>
            <a:r>
              <a:rPr lang="es-GB" sz="800" dirty="0"/>
              <a:t>Do not drink if water is yellow in colour</a:t>
            </a:r>
          </a:p>
        </p:txBody>
      </p:sp>
      <p:sp>
        <p:nvSpPr>
          <p:cNvPr id="18" name="CuadroTexto 17">
            <a:extLst>
              <a:ext uri="{FF2B5EF4-FFF2-40B4-BE49-F238E27FC236}">
                <a16:creationId xmlns:a16="http://schemas.microsoft.com/office/drawing/2014/main" id="{6981ED4D-9ED9-8B48-BB9A-97C26D7C8A24}"/>
              </a:ext>
            </a:extLst>
          </p:cNvPr>
          <p:cNvSpPr txBox="1"/>
          <p:nvPr/>
        </p:nvSpPr>
        <p:spPr>
          <a:xfrm>
            <a:off x="5487581" y="2034183"/>
            <a:ext cx="524503" cy="338554"/>
          </a:xfrm>
          <a:prstGeom prst="rect">
            <a:avLst/>
          </a:prstGeom>
          <a:solidFill>
            <a:schemeClr val="bg1"/>
          </a:solidFill>
        </p:spPr>
        <p:txBody>
          <a:bodyPr wrap="none" rtlCol="0">
            <a:spAutoFit/>
          </a:bodyPr>
          <a:lstStyle/>
          <a:p>
            <a:r>
              <a:rPr lang="es-GB" sz="800" dirty="0">
                <a:latin typeface="Avenir Next Condensed" panose="020B0506020202020204" pitchFamily="34" charset="0"/>
              </a:rPr>
              <a:t>Leave the</a:t>
            </a:r>
          </a:p>
          <a:p>
            <a:r>
              <a:rPr lang="es-GB" sz="800" dirty="0">
                <a:latin typeface="Avenir Next Condensed" panose="020B0506020202020204" pitchFamily="34" charset="0"/>
              </a:rPr>
              <a:t>water</a:t>
            </a:r>
          </a:p>
        </p:txBody>
      </p:sp>
      <p:pic>
        <p:nvPicPr>
          <p:cNvPr id="21" name="Picture 20">
            <a:extLst>
              <a:ext uri="{FF2B5EF4-FFF2-40B4-BE49-F238E27FC236}">
                <a16:creationId xmlns:a16="http://schemas.microsoft.com/office/drawing/2014/main" id="{A6F63EC6-5EA9-69DF-DDBC-25FADC1AE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1" y="86569"/>
            <a:ext cx="588931" cy="574295"/>
          </a:xfrm>
          <a:prstGeom prst="rect">
            <a:avLst/>
          </a:prstGeom>
        </p:spPr>
      </p:pic>
      <p:sp>
        <p:nvSpPr>
          <p:cNvPr id="27" name="Rectangle 26">
            <a:extLst>
              <a:ext uri="{FF2B5EF4-FFF2-40B4-BE49-F238E27FC236}">
                <a16:creationId xmlns:a16="http://schemas.microsoft.com/office/drawing/2014/main" id="{897CED6A-0DA5-F1EA-71DF-421F7D832C0A}"/>
              </a:ext>
            </a:extLst>
          </p:cNvPr>
          <p:cNvSpPr/>
          <p:nvPr/>
        </p:nvSpPr>
        <p:spPr>
          <a:xfrm>
            <a:off x="659911" y="503585"/>
            <a:ext cx="646452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1" name="Title 1">
            <a:extLst>
              <a:ext uri="{FF2B5EF4-FFF2-40B4-BE49-F238E27FC236}">
                <a16:creationId xmlns:a16="http://schemas.microsoft.com/office/drawing/2014/main" id="{86675E7A-EE46-54E0-22C1-5B99FF1119C1}"/>
              </a:ext>
            </a:extLst>
          </p:cNvPr>
          <p:cNvSpPr txBox="1">
            <a:spLocks/>
          </p:cNvSpPr>
          <p:nvPr/>
        </p:nvSpPr>
        <p:spPr>
          <a:xfrm>
            <a:off x="671542" y="54708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household water treatment</a:t>
            </a:r>
          </a:p>
        </p:txBody>
      </p:sp>
    </p:spTree>
    <p:extLst>
      <p:ext uri="{BB962C8B-B14F-4D97-AF65-F5344CB8AC3E}">
        <p14:creationId xmlns:p14="http://schemas.microsoft.com/office/powerpoint/2010/main" val="744518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237E542-2DF4-0646-9B49-B7FA54D4CAE5}"/>
              </a:ext>
            </a:extLst>
          </p:cNvPr>
          <p:cNvSpPr txBox="1"/>
          <p:nvPr/>
        </p:nvSpPr>
        <p:spPr>
          <a:xfrm>
            <a:off x="2065462" y="1243013"/>
            <a:ext cx="1347798" cy="315471"/>
          </a:xfrm>
          <a:prstGeom prst="rect">
            <a:avLst/>
          </a:prstGeom>
          <a:solidFill>
            <a:schemeClr val="bg1"/>
          </a:solidFill>
        </p:spPr>
        <p:txBody>
          <a:bodyPr wrap="square" rtlCol="0">
            <a:spAutoFit/>
          </a:bodyPr>
          <a:lstStyle/>
          <a:p>
            <a:endParaRPr lang="es-GB" dirty="0"/>
          </a:p>
        </p:txBody>
      </p:sp>
      <p:sp>
        <p:nvSpPr>
          <p:cNvPr id="7" name="CuadroTexto 6">
            <a:extLst>
              <a:ext uri="{FF2B5EF4-FFF2-40B4-BE49-F238E27FC236}">
                <a16:creationId xmlns:a16="http://schemas.microsoft.com/office/drawing/2014/main" id="{AF987071-E86D-734B-A80A-5B8A02C1C02C}"/>
              </a:ext>
            </a:extLst>
          </p:cNvPr>
          <p:cNvSpPr txBox="1"/>
          <p:nvPr/>
        </p:nvSpPr>
        <p:spPr>
          <a:xfrm>
            <a:off x="1979637" y="1943745"/>
            <a:ext cx="1347798" cy="315471"/>
          </a:xfrm>
          <a:prstGeom prst="rect">
            <a:avLst/>
          </a:prstGeom>
          <a:solidFill>
            <a:schemeClr val="bg1"/>
          </a:solidFill>
        </p:spPr>
        <p:txBody>
          <a:bodyPr wrap="square" rtlCol="0">
            <a:spAutoFit/>
          </a:bodyPr>
          <a:lstStyle/>
          <a:p>
            <a:endParaRPr lang="es-GB" dirty="0"/>
          </a:p>
        </p:txBody>
      </p:sp>
      <p:sp>
        <p:nvSpPr>
          <p:cNvPr id="8" name="CuadroTexto 7">
            <a:extLst>
              <a:ext uri="{FF2B5EF4-FFF2-40B4-BE49-F238E27FC236}">
                <a16:creationId xmlns:a16="http://schemas.microsoft.com/office/drawing/2014/main" id="{F80B76C1-8839-134A-A2AF-088DDBEB094E}"/>
              </a:ext>
            </a:extLst>
          </p:cNvPr>
          <p:cNvSpPr txBox="1"/>
          <p:nvPr/>
        </p:nvSpPr>
        <p:spPr>
          <a:xfrm>
            <a:off x="1988109" y="2276079"/>
            <a:ext cx="1347798" cy="315471"/>
          </a:xfrm>
          <a:prstGeom prst="rect">
            <a:avLst/>
          </a:prstGeom>
          <a:solidFill>
            <a:schemeClr val="bg1"/>
          </a:solidFill>
        </p:spPr>
        <p:txBody>
          <a:bodyPr wrap="square" rtlCol="0">
            <a:spAutoFit/>
          </a:bodyPr>
          <a:lstStyle/>
          <a:p>
            <a:endParaRPr lang="es-GB" dirty="0"/>
          </a:p>
        </p:txBody>
      </p:sp>
      <p:sp>
        <p:nvSpPr>
          <p:cNvPr id="9" name="CuadroTexto 8">
            <a:extLst>
              <a:ext uri="{FF2B5EF4-FFF2-40B4-BE49-F238E27FC236}">
                <a16:creationId xmlns:a16="http://schemas.microsoft.com/office/drawing/2014/main" id="{D5653A64-4862-C34B-9A09-BE1BD18732F0}"/>
              </a:ext>
            </a:extLst>
          </p:cNvPr>
          <p:cNvSpPr txBox="1"/>
          <p:nvPr/>
        </p:nvSpPr>
        <p:spPr>
          <a:xfrm>
            <a:off x="1979637" y="2543980"/>
            <a:ext cx="1347798" cy="315471"/>
          </a:xfrm>
          <a:prstGeom prst="rect">
            <a:avLst/>
          </a:prstGeom>
          <a:solidFill>
            <a:schemeClr val="bg1"/>
          </a:solidFill>
        </p:spPr>
        <p:txBody>
          <a:bodyPr wrap="square" rtlCol="0">
            <a:spAutoFit/>
          </a:bodyPr>
          <a:lstStyle/>
          <a:p>
            <a:endParaRPr lang="es-GB" dirty="0"/>
          </a:p>
        </p:txBody>
      </p:sp>
      <p:sp>
        <p:nvSpPr>
          <p:cNvPr id="11" name="CuadroTexto 10">
            <a:extLst>
              <a:ext uri="{FF2B5EF4-FFF2-40B4-BE49-F238E27FC236}">
                <a16:creationId xmlns:a16="http://schemas.microsoft.com/office/drawing/2014/main" id="{BA7A520B-A94F-3D4B-A541-40F65F446CD0}"/>
              </a:ext>
            </a:extLst>
          </p:cNvPr>
          <p:cNvSpPr txBox="1"/>
          <p:nvPr/>
        </p:nvSpPr>
        <p:spPr>
          <a:xfrm>
            <a:off x="1619597" y="3926901"/>
            <a:ext cx="1347798" cy="315471"/>
          </a:xfrm>
          <a:prstGeom prst="rect">
            <a:avLst/>
          </a:prstGeom>
          <a:solidFill>
            <a:schemeClr val="bg1"/>
          </a:solidFill>
        </p:spPr>
        <p:txBody>
          <a:bodyPr wrap="square" rtlCol="0">
            <a:spAutoFit/>
          </a:bodyPr>
          <a:lstStyle/>
          <a:p>
            <a:endParaRPr lang="es-GB" dirty="0"/>
          </a:p>
        </p:txBody>
      </p:sp>
      <p:sp>
        <p:nvSpPr>
          <p:cNvPr id="12" name="CuadroTexto 11">
            <a:extLst>
              <a:ext uri="{FF2B5EF4-FFF2-40B4-BE49-F238E27FC236}">
                <a16:creationId xmlns:a16="http://schemas.microsoft.com/office/drawing/2014/main" id="{5612C6CC-9127-B14F-8EC3-48D4486544FC}"/>
              </a:ext>
            </a:extLst>
          </p:cNvPr>
          <p:cNvSpPr txBox="1"/>
          <p:nvPr/>
        </p:nvSpPr>
        <p:spPr>
          <a:xfrm>
            <a:off x="1619597" y="4236049"/>
            <a:ext cx="1347798" cy="315471"/>
          </a:xfrm>
          <a:prstGeom prst="rect">
            <a:avLst/>
          </a:prstGeom>
          <a:solidFill>
            <a:schemeClr val="bg1"/>
          </a:solidFill>
        </p:spPr>
        <p:txBody>
          <a:bodyPr wrap="square" rtlCol="0">
            <a:spAutoFit/>
          </a:bodyPr>
          <a:lstStyle/>
          <a:p>
            <a:endParaRPr lang="es-GB" dirty="0"/>
          </a:p>
        </p:txBody>
      </p:sp>
      <p:pic>
        <p:nvPicPr>
          <p:cNvPr id="14" name="Imagen 13" descr="Imagen que contiene tabla, taza, cuarto&#10;&#10;Descripción generada automáticamente">
            <a:extLst>
              <a:ext uri="{FF2B5EF4-FFF2-40B4-BE49-F238E27FC236}">
                <a16:creationId xmlns:a16="http://schemas.microsoft.com/office/drawing/2014/main" id="{5A8846B3-897F-CE42-8D10-DBDFB641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808" y="1338037"/>
            <a:ext cx="2785202" cy="3171261"/>
          </a:xfrm>
          <a:prstGeom prst="rect">
            <a:avLst/>
          </a:prstGeom>
        </p:spPr>
      </p:pic>
      <p:pic>
        <p:nvPicPr>
          <p:cNvPr id="18" name="Imagen 17" descr="Imagen que contiene pájaro, ave&#10;&#10;Descripción generada automáticamente">
            <a:extLst>
              <a:ext uri="{FF2B5EF4-FFF2-40B4-BE49-F238E27FC236}">
                <a16:creationId xmlns:a16="http://schemas.microsoft.com/office/drawing/2014/main" id="{A70D6322-1159-D440-8D5E-DE08A0325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84" y="1177600"/>
            <a:ext cx="3868704" cy="1700576"/>
          </a:xfrm>
          <a:prstGeom prst="rect">
            <a:avLst/>
          </a:prstGeom>
        </p:spPr>
      </p:pic>
      <p:pic>
        <p:nvPicPr>
          <p:cNvPr id="20" name="Imagen 19" descr="Imagen que contiene interior, pájaro, tabla&#10;&#10;Descripción generada automáticamente">
            <a:extLst>
              <a:ext uri="{FF2B5EF4-FFF2-40B4-BE49-F238E27FC236}">
                <a16:creationId xmlns:a16="http://schemas.microsoft.com/office/drawing/2014/main" id="{43A1A554-D460-2D41-9D65-EBDE33881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184" y="3453215"/>
            <a:ext cx="3413260" cy="1022181"/>
          </a:xfrm>
          <a:prstGeom prst="rect">
            <a:avLst/>
          </a:prstGeom>
        </p:spPr>
      </p:pic>
      <p:pic>
        <p:nvPicPr>
          <p:cNvPr id="22" name="Imagen 21">
            <a:extLst>
              <a:ext uri="{FF2B5EF4-FFF2-40B4-BE49-F238E27FC236}">
                <a16:creationId xmlns:a16="http://schemas.microsoft.com/office/drawing/2014/main" id="{BBAA233D-0610-0B44-B506-42D19962C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766" y="4551520"/>
            <a:ext cx="4592281" cy="604681"/>
          </a:xfrm>
          <a:prstGeom prst="rect">
            <a:avLst/>
          </a:prstGeom>
        </p:spPr>
      </p:pic>
      <p:pic>
        <p:nvPicPr>
          <p:cNvPr id="24" name="Imagen 23" descr="Imagen que contiene tabla&#10;&#10;Descripción generada automáticamente">
            <a:extLst>
              <a:ext uri="{FF2B5EF4-FFF2-40B4-BE49-F238E27FC236}">
                <a16:creationId xmlns:a16="http://schemas.microsoft.com/office/drawing/2014/main" id="{EF2593CB-6697-DE46-998C-0D7A2105F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184" y="2942289"/>
            <a:ext cx="2374617" cy="446813"/>
          </a:xfrm>
          <a:prstGeom prst="rect">
            <a:avLst/>
          </a:prstGeom>
        </p:spPr>
      </p:pic>
      <p:sp>
        <p:nvSpPr>
          <p:cNvPr id="27" name="Rectángulo 26">
            <a:extLst>
              <a:ext uri="{FF2B5EF4-FFF2-40B4-BE49-F238E27FC236}">
                <a16:creationId xmlns:a16="http://schemas.microsoft.com/office/drawing/2014/main" id="{2F048A9E-8628-5A47-8FC2-203330C882B6}"/>
              </a:ext>
            </a:extLst>
          </p:cNvPr>
          <p:cNvSpPr/>
          <p:nvPr/>
        </p:nvSpPr>
        <p:spPr>
          <a:xfrm>
            <a:off x="7397948" y="0"/>
            <a:ext cx="161727" cy="1151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GB" sz="1000" dirty="0"/>
              <a:t>INFORM</a:t>
            </a:r>
          </a:p>
        </p:txBody>
      </p:sp>
      <p:cxnSp>
        <p:nvCxnSpPr>
          <p:cNvPr id="30" name="Conector recto 29">
            <a:extLst>
              <a:ext uri="{FF2B5EF4-FFF2-40B4-BE49-F238E27FC236}">
                <a16:creationId xmlns:a16="http://schemas.microsoft.com/office/drawing/2014/main" id="{C7474A96-32F1-0D4C-B4B6-276E7B3C11DB}"/>
              </a:ext>
            </a:extLst>
          </p:cNvPr>
          <p:cNvCxnSpPr>
            <a:cxnSpLocks/>
          </p:cNvCxnSpPr>
          <p:nvPr/>
        </p:nvCxnSpPr>
        <p:spPr>
          <a:xfrm>
            <a:off x="363537" y="3311897"/>
            <a:ext cx="0" cy="12774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2013978C-319C-7D45-B57F-3914B738385A}"/>
              </a:ext>
            </a:extLst>
          </p:cNvPr>
          <p:cNvSpPr txBox="1"/>
          <p:nvPr/>
        </p:nvSpPr>
        <p:spPr>
          <a:xfrm>
            <a:off x="641476" y="790446"/>
            <a:ext cx="2234907" cy="369332"/>
          </a:xfrm>
          <a:prstGeom prst="rect">
            <a:avLst/>
          </a:prstGeom>
          <a:noFill/>
        </p:spPr>
        <p:txBody>
          <a:bodyPr wrap="none" rtlCol="0">
            <a:spAutoFit/>
          </a:bodyPr>
          <a:lstStyle/>
          <a:p>
            <a:r>
              <a:rPr lang="es-GB" sz="1800" b="1" dirty="0">
                <a:latin typeface="Open Sans ExtraBold" pitchFamily="2" charset="0"/>
                <a:ea typeface="Open Sans ExtraBold" pitchFamily="2" charset="0"/>
                <a:cs typeface="Open Sans ExtraBold" pitchFamily="2" charset="0"/>
              </a:rPr>
              <a:t>Boiling</a:t>
            </a:r>
            <a:r>
              <a:rPr lang="es-GB" dirty="0">
                <a:latin typeface="Open Sans Light" pitchFamily="2" charset="0"/>
                <a:ea typeface="Open Sans Light" pitchFamily="2" charset="0"/>
                <a:cs typeface="Open Sans Light" pitchFamily="2" charset="0"/>
              </a:rPr>
              <a:t> (For 1 minute)</a:t>
            </a:r>
          </a:p>
        </p:txBody>
      </p:sp>
      <p:sp>
        <p:nvSpPr>
          <p:cNvPr id="35" name="CuadroTexto 34">
            <a:extLst>
              <a:ext uri="{FF2B5EF4-FFF2-40B4-BE49-F238E27FC236}">
                <a16:creationId xmlns:a16="http://schemas.microsoft.com/office/drawing/2014/main" id="{5EF7AB8A-8DF5-9B4F-AE29-A7DDC0FF00E6}"/>
              </a:ext>
            </a:extLst>
          </p:cNvPr>
          <p:cNvSpPr txBox="1"/>
          <p:nvPr/>
        </p:nvSpPr>
        <p:spPr>
          <a:xfrm>
            <a:off x="7168607" y="4973480"/>
            <a:ext cx="263214" cy="276999"/>
          </a:xfrm>
          <a:prstGeom prst="rect">
            <a:avLst/>
          </a:prstGeom>
          <a:noFill/>
        </p:spPr>
        <p:txBody>
          <a:bodyPr wrap="none" rtlCol="0">
            <a:spAutoFit/>
          </a:bodyPr>
          <a:lstStyle/>
          <a:p>
            <a:r>
              <a:rPr lang="es-GB" sz="1200" dirty="0"/>
              <a:t>9</a:t>
            </a:r>
          </a:p>
        </p:txBody>
      </p:sp>
      <p:pic>
        <p:nvPicPr>
          <p:cNvPr id="3" name="Picture 2">
            <a:extLst>
              <a:ext uri="{FF2B5EF4-FFF2-40B4-BE49-F238E27FC236}">
                <a16:creationId xmlns:a16="http://schemas.microsoft.com/office/drawing/2014/main" id="{EF3301A0-5E44-3777-49FF-A08727D0C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30" y="4708260"/>
            <a:ext cx="588931" cy="574295"/>
          </a:xfrm>
          <a:prstGeom prst="rect">
            <a:avLst/>
          </a:prstGeom>
        </p:spPr>
      </p:pic>
      <p:sp>
        <p:nvSpPr>
          <p:cNvPr id="13" name="Rectangle 12">
            <a:extLst>
              <a:ext uri="{FF2B5EF4-FFF2-40B4-BE49-F238E27FC236}">
                <a16:creationId xmlns:a16="http://schemas.microsoft.com/office/drawing/2014/main" id="{BD124CF7-FA37-46D1-9755-1E7BBCED4B3E}"/>
              </a:ext>
            </a:extLst>
          </p:cNvPr>
          <p:cNvSpPr/>
          <p:nvPr/>
        </p:nvSpPr>
        <p:spPr>
          <a:xfrm>
            <a:off x="455518" y="288745"/>
            <a:ext cx="65646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Title 1">
            <a:extLst>
              <a:ext uri="{FF2B5EF4-FFF2-40B4-BE49-F238E27FC236}">
                <a16:creationId xmlns:a16="http://schemas.microsoft.com/office/drawing/2014/main" id="{F2D45BB1-5541-6655-D79F-427C0F1DA7CF}"/>
              </a:ext>
            </a:extLst>
          </p:cNvPr>
          <p:cNvSpPr txBox="1">
            <a:spLocks/>
          </p:cNvSpPr>
          <p:nvPr/>
        </p:nvSpPr>
        <p:spPr>
          <a:xfrm>
            <a:off x="455518" y="332242"/>
            <a:ext cx="6564679" cy="387367"/>
          </a:xfrm>
          <a:prstGeom prst="rect">
            <a:avLst/>
          </a:prstGeom>
        </p:spPr>
        <p:txBody>
          <a:bodyPr vert="horz" lIns="71035" tIns="35518" rIns="71035" bIns="355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bg1"/>
                </a:solidFill>
                <a:latin typeface="Montserrat SemiBold" pitchFamily="2" charset="77"/>
              </a:rPr>
              <a:t>1. Cholera protective </a:t>
            </a:r>
            <a:r>
              <a:rPr lang="en-US" sz="1600" b="1" dirty="0" err="1">
                <a:solidFill>
                  <a:schemeClr val="bg1"/>
                </a:solidFill>
                <a:latin typeface="Montserrat SemiBold" pitchFamily="2" charset="77"/>
              </a:rPr>
              <a:t>behaviours</a:t>
            </a:r>
            <a:r>
              <a:rPr lang="en-US" sz="1600" b="1" dirty="0">
                <a:solidFill>
                  <a:schemeClr val="bg1"/>
                </a:solidFill>
                <a:latin typeface="Montserrat SemiBold" pitchFamily="2" charset="77"/>
              </a:rPr>
              <a:t>: household water treatment</a:t>
            </a:r>
          </a:p>
        </p:txBody>
      </p:sp>
    </p:spTree>
    <p:extLst>
      <p:ext uri="{BB962C8B-B14F-4D97-AF65-F5344CB8AC3E}">
        <p14:creationId xmlns:p14="http://schemas.microsoft.com/office/powerpoint/2010/main" val="2342441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E3C2241DE8244C8C878119BC3F1C82" ma:contentTypeVersion="8" ma:contentTypeDescription="Create a new document." ma:contentTypeScope="" ma:versionID="058924d526f688538a902df8f66a3e53">
  <xsd:schema xmlns:xsd="http://www.w3.org/2001/XMLSchema" xmlns:xs="http://www.w3.org/2001/XMLSchema" xmlns:p="http://schemas.microsoft.com/office/2006/metadata/properties" xmlns:ns2="ce8a7467-8352-403e-b49e-65a35cb59c87" xmlns:ns3="7e1b0daf-797c-4a8c-a7fb-059e12aafcd1" targetNamespace="http://schemas.microsoft.com/office/2006/metadata/properties" ma:root="true" ma:fieldsID="054dc2c86df430a4b8f80772548a9466" ns2:_="" ns3:_="">
    <xsd:import namespace="ce8a7467-8352-403e-b49e-65a35cb59c87"/>
    <xsd:import namespace="7e1b0daf-797c-4a8c-a7fb-059e12aafc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8a7467-8352-403e-b49e-65a35cb59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1b0daf-797c-4a8c-a7fb-059e12aafc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8568E5-75CC-4652-B693-EBB205112E37}"/>
</file>

<file path=customXml/itemProps2.xml><?xml version="1.0" encoding="utf-8"?>
<ds:datastoreItem xmlns:ds="http://schemas.openxmlformats.org/officeDocument/2006/customXml" ds:itemID="{5962A804-7798-4062-9590-012A2E0B9E80}"/>
</file>

<file path=customXml/itemProps3.xml><?xml version="1.0" encoding="utf-8"?>
<ds:datastoreItem xmlns:ds="http://schemas.openxmlformats.org/officeDocument/2006/customXml" ds:itemID="{93EFE47C-6251-4ABA-B773-5D9E4AF04A09}"/>
</file>

<file path=docProps/app.xml><?xml version="1.0" encoding="utf-8"?>
<Properties xmlns="http://schemas.openxmlformats.org/officeDocument/2006/extended-properties" xmlns:vt="http://schemas.openxmlformats.org/officeDocument/2006/docPropsVTypes">
  <Template/>
  <TotalTime>69051</TotalTime>
  <Words>4417</Words>
  <Application>Microsoft Macintosh PowerPoint</Application>
  <PresentationFormat>Custom</PresentationFormat>
  <Paragraphs>593</Paragraphs>
  <Slides>43</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Avenir Next Condensed</vt:lpstr>
      <vt:lpstr>Calibri</vt:lpstr>
      <vt:lpstr>Cavolini</vt:lpstr>
      <vt:lpstr>Montserrat</vt:lpstr>
      <vt:lpstr>Montserrat SemiBold</vt:lpstr>
      <vt:lpstr>Open Sans ExtraBold</vt:lpstr>
      <vt:lpstr>Open Sans Light</vt:lpstr>
      <vt:lpstr>Wingdings</vt:lpstr>
      <vt:lpstr>Office Theme</vt:lpstr>
      <vt:lpstr>Cholera &amp; Oral Rehydration Therapy Community ORT Volunteer Manual</vt:lpstr>
      <vt:lpstr>Acknowledgements</vt:lpstr>
      <vt:lpstr>What does a Community ORT Volunteer do?</vt:lpstr>
      <vt:lpstr>1. CHOLERA AWARENESS. Reducing Cholera Transmission</vt:lpstr>
      <vt:lpstr>1. CHOLERA AWARENESS. Reducing Cholera Transmission</vt:lpstr>
      <vt:lpstr>  1. Key messages for Cholera Prevention. Cholera Protective Behaviours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CHOLERA PROTECTIVE BEHAVIOUR DURING CHOLERA OUTBREAKS  Limiting the organization and attendance at mass gatherings </vt:lpstr>
      <vt:lpstr>1. CHOLERA PROTECTIVE BEHAVIOUR DURING CHOLERA OUTBREAKS. Specifically addressing the issue of community deaths and funeral organization</vt:lpstr>
      <vt:lpstr>PowerPoint Presentation</vt:lpstr>
      <vt:lpstr>PowerPoint Presentation</vt:lpstr>
      <vt:lpstr>2. “Cholera ready” community: How can we save lives?</vt:lpstr>
      <vt:lpstr>2. “Cholera ready” community</vt:lpstr>
      <vt:lpstr>2. “Cholera ready” community</vt:lpstr>
      <vt:lpstr>2. “Cholera ready” community</vt:lpstr>
      <vt:lpstr>3. Treatment</vt:lpstr>
      <vt:lpstr>3. Assessing the type of diarrhoea </vt:lpstr>
      <vt:lpstr>   </vt:lpstr>
      <vt:lpstr>PowerPoint Presentation</vt:lpstr>
      <vt:lpstr>PowerPoint Presentation</vt:lpstr>
      <vt:lpstr>PowerPoint Presentation</vt:lpstr>
      <vt:lpstr> 2. How to prepare Oral Rehydration Solution    </vt:lpstr>
      <vt:lpstr> 2. Preparation of Oral Rehydration Solution</vt:lpstr>
      <vt:lpstr> 2. Consumption of Oral Rehydration Solution</vt:lpstr>
      <vt:lpstr>2. Protocol for Home Treatment – No dehydration  </vt:lpstr>
      <vt:lpstr>2. Home Treatment</vt:lpstr>
      <vt:lpstr>3. Cholera prevention messages</vt:lpstr>
      <vt:lpstr>PowerPoint Presentation</vt:lpstr>
      <vt:lpstr>4. Reporting on diarrhoea / cholera cases</vt:lpstr>
      <vt:lpstr>4. Reporting</vt:lpstr>
      <vt:lpstr>5. Alert</vt:lpstr>
      <vt:lpstr>Write here key contact numbers: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rehydration of  people presenting to ORP</dc:title>
  <dc:creator>Generic</dc:creator>
  <cp:lastModifiedBy>Eva TURRO FONT</cp:lastModifiedBy>
  <cp:revision>621</cp:revision>
  <cp:lastPrinted>2020-06-04T14:17:02Z</cp:lastPrinted>
  <dcterms:created xsi:type="dcterms:W3CDTF">2017-06-20T12:40:55Z</dcterms:created>
  <dcterms:modified xsi:type="dcterms:W3CDTF">2022-12-13T15:12:15Z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0x010100FAE3C2241DE8244C8C878119BC3F1C82</vt:lpwstr>
  </property>
</Properties>
</file>